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948" r:id="rId1"/>
  </p:sldMasterIdLst>
  <p:notesMasterIdLst>
    <p:notesMasterId r:id="rId28"/>
  </p:notesMasterIdLst>
  <p:sldIdLst>
    <p:sldId id="259" r:id="rId2"/>
    <p:sldId id="314" r:id="rId3"/>
    <p:sldId id="279" r:id="rId4"/>
    <p:sldId id="281" r:id="rId5"/>
    <p:sldId id="282" r:id="rId6"/>
    <p:sldId id="286" r:id="rId7"/>
    <p:sldId id="283" r:id="rId8"/>
    <p:sldId id="285" r:id="rId9"/>
    <p:sldId id="284" r:id="rId10"/>
    <p:sldId id="287" r:id="rId11"/>
    <p:sldId id="288" r:id="rId12"/>
    <p:sldId id="290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نمط متوسط 4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النمط المتوس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7CE84F3-28C3-443E-9E96-99CF82512B78}" styleName="نمط داكن 1 - تمييز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نمط داكن 1 - تميي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نمط داكن 1 - تمييز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نمط داكن 1 - تمييز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نمط داكن 1 - تميي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نمط متوسط 3 - تميي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النمط الداكن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نمط داكن 1 - تميي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نمط داكن 2 - تمييز 5/تميي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نمط داكن 2 - تمييز 3/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نمط داكن 2 - تمييز 1/تميي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النمط الداكن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النمط المتوسط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نمط متوسط 3 - تميي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نمط متوسط 3 - 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نمط متوسط 3 - تميي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نمط متوسط 3 - تميي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نمط متوسط 4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53" autoAdjust="0"/>
    <p:restoredTop sz="93241" autoAdjust="0"/>
  </p:normalViewPr>
  <p:slideViewPr>
    <p:cSldViewPr>
      <p:cViewPr varScale="1">
        <p:scale>
          <a:sx n="69" d="100"/>
          <a:sy n="69" d="100"/>
        </p:scale>
        <p:origin x="-123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AA2ABD8-1510-4EE5-984E-D52D7DB3913A}" type="datetimeFigureOut">
              <a:rPr lang="ar-EG" smtClean="0"/>
              <a:t>27/07/1441</a:t>
            </a:fld>
            <a:endParaRPr lang="ar-EG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C5D0ACA-7978-48AC-A7B2-A82017FBA5EC}" type="slidenum">
              <a:rPr lang="ar-EG" smtClean="0"/>
              <a:t>‹#›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116646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A8A0-9E30-4E9E-A96D-6A093084FC2D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3A5E-D183-49DB-99B3-BE7A9BAB6104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FA828-22EC-4015-B80A-F1973BD76B0D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E301-517A-4713-BAF2-CD541E0C2ABF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E35A-9CEB-4FC6-A065-CC4A045123FC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CF4A-4EF9-4587-8E88-896ACA3E6911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18536-5D02-4F48-81C0-244B8ACFF256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C907-2F1B-42A1-9342-6869AC4E1734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9C0B-A942-4023-87CE-059C911EE89F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47F4-1676-4B63-9580-BDCAF1D5E0D3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dirty="0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EAF6-6AB2-45FC-B88E-2BBBA5D9E061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7966639-F25C-41BA-A8ED-8CB53DE6E174}" type="datetime8">
              <a:rPr lang="ar-EG" smtClean="0"/>
              <a:t>21 آذار، 20</a:t>
            </a:fld>
            <a:endParaRPr lang="ar-E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ar-E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8C41CFA-CE68-436B-A6E1-6213222B6B44}" type="slidenum">
              <a:rPr lang="ar-EG" smtClean="0"/>
              <a:t>‹#›</a:t>
            </a:fld>
            <a:endParaRPr lang="ar-EG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algn="l" defTabSz="914400" rtl="1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56032" algn="r" defTabSz="914400" rtl="1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331640" y="1628800"/>
            <a:ext cx="6912768" cy="2743199"/>
          </a:xfrm>
        </p:spPr>
        <p:txBody>
          <a:bodyPr>
            <a:noAutofit/>
          </a:bodyPr>
          <a:lstStyle/>
          <a:p>
            <a:pPr marL="18288" indent="0" algn="ctr">
              <a:buNone/>
            </a:pPr>
            <a:r>
              <a:rPr lang="ar-EG" sz="7200" dirty="0">
                <a:solidFill>
                  <a:srgbClr val="00B050"/>
                </a:solidFill>
                <a:effectLst/>
                <a:latin typeface="Andalus" pitchFamily="18" charset="-78"/>
                <a:cs typeface="Andalus" pitchFamily="18" charset="-78"/>
              </a:rPr>
              <a:t>بِسْمِ اللّهِ الرَّحْمنِ الرَّحِيمِ</a:t>
            </a:r>
            <a:endParaRPr lang="ar-EG" sz="7200" dirty="0">
              <a:solidFill>
                <a:srgbClr val="00B050"/>
              </a:solidFill>
              <a:effectLst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1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41204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ب- يظهر مربع حوار نقوم باختيار المتغير المراد عمل له الجدول التكراري ونضغط على سهم الادخال         ، </a:t>
            </a:r>
          </a:p>
          <a:p>
            <a:pPr marL="18288" indent="0" algn="just">
              <a:buNone/>
            </a:pPr>
            <a:endParaRPr lang="ar-EG" sz="5400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ونضغط على الاخيار  </a:t>
            </a:r>
            <a:endParaRPr lang="ar-EG" sz="5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فيظهر مربع الحوار التالي:</a:t>
            </a:r>
            <a:endParaRPr lang="ar-EG" sz="5400" dirty="0">
              <a:solidFill>
                <a:srgbClr val="FFFF0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10</a:t>
            </a:fld>
            <a:endParaRPr lang="ar-EG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777835"/>
            <a:ext cx="776033" cy="867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97152"/>
            <a:ext cx="2037184" cy="71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2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pPr/>
              <a:t>11</a:t>
            </a:fld>
            <a:endParaRPr lang="ar-E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697653" cy="6146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رابط كسهم مستقيم 4"/>
          <p:cNvCxnSpPr/>
          <p:nvPr/>
        </p:nvCxnSpPr>
        <p:spPr>
          <a:xfrm flipH="1">
            <a:off x="2555776" y="3405750"/>
            <a:ext cx="936104" cy="110337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86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 fontScale="92500"/>
          </a:bodyPr>
          <a:lstStyle/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وهنا 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 اختيار </a:t>
            </a:r>
            <a:r>
              <a:rPr lang="en-US" sz="5400" dirty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Bar charts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الأعمدة وكما هو منشط في الشكل السابق الاختيار </a:t>
            </a:r>
            <a:r>
              <a:rPr lang="en-US" sz="5400" dirty="0" smtClean="0"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frequencies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وذلك لتمثيل التكرار الأصلي على المحور الرأسي والقيم على المحور الأفقي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ونضغط على </a:t>
            </a:r>
            <a:r>
              <a:rPr lang="en-US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continue</a:t>
            </a: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للعودة إلي مربع الحوار السابق ثم نضغط </a:t>
            </a:r>
            <a:r>
              <a:rPr lang="en-US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Ok</a:t>
            </a: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لتنفيذ الأمر كما في الشكل التالي: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12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731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13</a:t>
            </a:fld>
            <a:endParaRPr lang="ar-E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90" y="251655"/>
            <a:ext cx="8082434" cy="6273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348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 fontScale="70000" lnSpcReduction="20000"/>
          </a:bodyPr>
          <a:lstStyle/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من الشكل السابق يتضح أن: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 عدد السيدات اللاتي لديهن طفل واحد يمثله التكرار  2 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 عدد 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السيدات اللاتي لديهن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طفلان  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يمثله التكرار 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 </a:t>
            </a:r>
          </a:p>
          <a:p>
            <a:pPr marL="18288" indent="0" algn="just">
              <a:buNone/>
            </a:pPr>
            <a:r>
              <a:rPr lang="ar-EG" sz="540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EG" sz="540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وهكذا.....</a:t>
            </a:r>
            <a:endParaRPr lang="ar-EG" sz="5400" dirty="0" smtClean="0">
              <a:solidFill>
                <a:srgbClr val="FFFF0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*ونلاحظ من الرسم 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أن عدد السيدات اللاتي لديهن طفل واحد وخمسة أطفال متساوي وهو  2</a:t>
            </a:r>
          </a:p>
          <a:p>
            <a:pPr marL="18288" indent="0" algn="just">
              <a:buNone/>
            </a:pP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*ونلاحظ من الرسم  أن عدد السيدات اللاتي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لديهن ثلاثة أطفال وأربعة 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أطفال متساوي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وهو  4  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 ونلاحظ أن أكبر عدد للسيدات اللاتي لديهن طفلان هو  8</a:t>
            </a:r>
          </a:p>
        </p:txBody>
      </p:sp>
    </p:spTree>
    <p:extLst>
      <p:ext uri="{BB962C8B-B14F-4D97-AF65-F5344CB8AC3E}">
        <p14:creationId xmlns:p14="http://schemas.microsoft.com/office/powerpoint/2010/main" val="113751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أما إذا تم الاختيار </a:t>
            </a:r>
            <a:r>
              <a:rPr lang="en-US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percentages</a:t>
            </a: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وذلك لتمثيل التكرار النسبي على المحور الرأسي والقيم على المحور الأفقي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ونضغط على </a:t>
            </a:r>
            <a:r>
              <a:rPr lang="en-US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continue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للعودة إلي مربع الحوار السابق ثم نضغط </a:t>
            </a:r>
            <a:r>
              <a:rPr lang="en-US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Ok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لتنفيذ الأمر كما في الشكل التالي: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15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45285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16</a:t>
            </a:fld>
            <a:endParaRPr lang="ar-E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821"/>
            <a:ext cx="8496944" cy="6797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25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17</a:t>
            </a:fld>
            <a:endParaRPr lang="ar-EG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91" y="94718"/>
            <a:ext cx="8763689" cy="6763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31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 fontScale="70000" lnSpcReduction="20000"/>
          </a:bodyPr>
          <a:lstStyle/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من الشكل السابق يتضح أن:</a:t>
            </a:r>
          </a:p>
          <a:p>
            <a:pPr marL="18288" indent="0" algn="just">
              <a:buNone/>
            </a:pP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*نسبة السيدات اللاتي لديهن طفل واحد  هي 10%</a:t>
            </a:r>
          </a:p>
          <a:p>
            <a:pPr marL="18288" indent="0" algn="just">
              <a:buNone/>
            </a:pP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 نسبة السيدات </a:t>
            </a:r>
            <a:r>
              <a:rPr lang="ar-EG" sz="5400" dirty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اللاتي لديهن </a:t>
            </a: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طفلان    40% </a:t>
            </a:r>
          </a:p>
          <a:p>
            <a:pPr marL="18288" indent="0" algn="just">
              <a:buNone/>
            </a:pP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وهكذا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*ونلاحظ من الرسم 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أن نسبة السيدات اللاتي لديهن طفل واحد وخمسة أطفال متساوية وهي 10%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ونلاحظ من الرسم 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أن نسبة السيدات 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اللاتي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لديهن ثلاثة أطفال وأربعة 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أطفال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متساوية وهي  20%  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 ونلاحظ أن أكبر نسبة للسيدات اللاتي لديهن طفلان وهي 40%</a:t>
            </a:r>
          </a:p>
        </p:txBody>
      </p:sp>
    </p:spTree>
    <p:extLst>
      <p:ext uri="{BB962C8B-B14F-4D97-AF65-F5344CB8AC3E}">
        <p14:creationId xmlns:p14="http://schemas.microsoft.com/office/powerpoint/2010/main" val="12648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رسم المدرج التكراري </a:t>
            </a:r>
            <a:r>
              <a:rPr lang="en-US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Histogram</a:t>
            </a:r>
          </a:p>
          <a:p>
            <a:pPr marL="18288" indent="0" algn="just">
              <a:buNone/>
            </a:pPr>
            <a:endParaRPr lang="ar-EG" sz="5400" dirty="0" smtClean="0">
              <a:solidFill>
                <a:srgbClr val="FFFF0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3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331640" y="1484784"/>
            <a:ext cx="6840760" cy="2448273"/>
          </a:xfrm>
        </p:spPr>
        <p:txBody>
          <a:bodyPr>
            <a:noAutofit/>
          </a:bodyPr>
          <a:lstStyle/>
          <a:p>
            <a:pPr marL="18288" indent="0" algn="ctr">
              <a:buNone/>
            </a:pPr>
            <a:r>
              <a:rPr lang="ar-EG" sz="72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المحاضرة السادسة</a:t>
            </a:r>
            <a:endParaRPr lang="ar-EG" sz="7200" dirty="0">
              <a:solidFill>
                <a:srgbClr val="00B05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>
                <a:solidFill>
                  <a:prstClr val="white">
                    <a:alpha val="60000"/>
                  </a:prstClr>
                </a:solidFill>
              </a:rPr>
              <a:pPr/>
              <a:t>2</a:t>
            </a:fld>
            <a:endParaRPr lang="ar-EG" dirty="0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1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932688" indent="-914400" algn="just">
              <a:buAutoNum type="arabic1Minus"/>
            </a:pP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من قائمة </a:t>
            </a:r>
            <a:r>
              <a:rPr lang="en-US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Analyze</a:t>
            </a: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نختار </a:t>
            </a:r>
            <a:r>
              <a:rPr lang="en-US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Descriptive statistics</a:t>
            </a: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ثم نختار الأمر </a:t>
            </a:r>
            <a:r>
              <a:rPr lang="en-US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Frequencies</a:t>
            </a: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كما في الشكل التالي:</a:t>
            </a:r>
          </a:p>
          <a:p>
            <a:pPr marL="18288" indent="0" algn="just">
              <a:buNone/>
            </a:pPr>
            <a:endParaRPr lang="ar-EG" sz="5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20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9744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endParaRPr lang="ar-EG" sz="5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21</a:t>
            </a:fld>
            <a:endParaRPr lang="ar-EG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27" y="0"/>
            <a:ext cx="8833233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ب- يظهر مربع حوار نقوم باختيار المتغير المراد عمل له الجدول التكراري ونضغط على سهم الادخال         ، </a:t>
            </a:r>
          </a:p>
          <a:p>
            <a:pPr marL="18288" indent="0" algn="just">
              <a:buNone/>
            </a:pPr>
            <a:endParaRPr lang="ar-EG" sz="5400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ونضغط على الاخيار  </a:t>
            </a:r>
            <a:endParaRPr lang="ar-EG" sz="5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فيظهر مربع الحوار التالي:</a:t>
            </a:r>
            <a:endParaRPr lang="ar-EG" sz="5400" dirty="0">
              <a:solidFill>
                <a:srgbClr val="FFFF0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22</a:t>
            </a:fld>
            <a:endParaRPr lang="ar-EG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777835"/>
            <a:ext cx="776033" cy="867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97152"/>
            <a:ext cx="2037184" cy="71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288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pPr/>
              <a:t>23</a:t>
            </a:fld>
            <a:endParaRPr lang="ar-EG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992888" cy="642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6082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 fontScale="92500" lnSpcReduction="10000"/>
          </a:bodyPr>
          <a:lstStyle/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وهنا </a:t>
            </a:r>
            <a:r>
              <a:rPr lang="ar-EG" sz="5400" dirty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 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اختيار </a:t>
            </a:r>
            <a:r>
              <a:rPr lang="en-US" sz="5400" dirty="0" smtClean="0">
                <a:solidFill>
                  <a:srgbClr val="FF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Histograms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رسم المدرج التكراري حيث سيتم تمثيل التكرار الأصلي على المحور الرأسي والقيم على المحور الأفقي </a:t>
            </a:r>
            <a:r>
              <a:rPr lang="ar-EG" sz="54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(وإذا كانت فئات سيتم تمثيلها على المحور الأفقي أيضاً)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ونضغط على </a:t>
            </a:r>
            <a:r>
              <a:rPr lang="en-US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continue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للعودة إلي مربع الحوار السابق ثم نضغط </a:t>
            </a:r>
            <a:r>
              <a:rPr lang="en-US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Ok</a:t>
            </a: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لتنفيذ الأمر كما في الشكل التالي:</a:t>
            </a: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24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9582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25</a:t>
            </a:fld>
            <a:endParaRPr lang="ar-EG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80"/>
            <a:ext cx="7704856" cy="672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499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 fontScale="85000" lnSpcReduction="20000"/>
          </a:bodyPr>
          <a:lstStyle/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نلاحظ من الشكل: 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*المدرج التكراري يظهر في شكل أعمدة متلاصقة ارتفاع كل منها يوضح التكرار المناظر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 لاحظ أنه تم رسم عمود لكل عدد من الاطفال على المحور الأفقي ويقابله التكرار الخاص به على المحور الرأسي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*كذلك لو أسقطنا عمود من قمة المنحني نجد أن المنحني غير متماثل حوله بل ملتوياً ناحية اليمين وبالتالي فإن البيانات لا تتوزع تبعا للتوزيع الطبيعي </a:t>
            </a:r>
          </a:p>
        </p:txBody>
      </p:sp>
    </p:spTree>
    <p:extLst>
      <p:ext uri="{BB962C8B-B14F-4D97-AF65-F5344CB8AC3E}">
        <p14:creationId xmlns:p14="http://schemas.microsoft.com/office/powerpoint/2010/main" val="15718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ar-EG" sz="6000" dirty="0" smtClean="0">
                <a:solidFill>
                  <a:srgbClr val="FFFF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تمثيل البيانات بياناً</a:t>
            </a:r>
            <a:endParaRPr lang="ar-EG" sz="5400" dirty="0">
              <a:solidFill>
                <a:srgbClr val="FFFF00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3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29138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r>
              <a:rPr lang="ar-EG" sz="5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في هذه المحاضرة سيتم انشاء الرسم البياني للبيانات الكمية </a:t>
            </a: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وسنعرض الرسم باستخدام الأعمدة والرسم باستخدام المدرج التكراري</a:t>
            </a:r>
            <a:endParaRPr lang="ar-EG" sz="5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4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6134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أولاً: تم ادخال البيانات كما سبق في المحاضرة السابقة</a:t>
            </a:r>
            <a:endParaRPr lang="ar-EG" sz="5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5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50044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6</a:t>
            </a:fld>
            <a:endParaRPr lang="ar-EG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6632"/>
            <a:ext cx="4104456" cy="672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endParaRPr lang="ar-EG" sz="5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18288" indent="0" algn="just">
              <a:buNone/>
            </a:pPr>
            <a:endParaRPr lang="ar-EG" sz="5400" dirty="0">
              <a:solidFill>
                <a:srgbClr val="FFFF00"/>
              </a:solidFill>
              <a:latin typeface="Comic Sans MS" pitchFamily="66" charset="0"/>
            </a:endParaRPr>
          </a:p>
          <a:p>
            <a:pPr marL="18288" indent="0" algn="just">
              <a:buNone/>
            </a:pPr>
            <a:endParaRPr lang="ar-EG" sz="5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18288" indent="0" algn="just">
              <a:buNone/>
            </a:pP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ثانياً: يتم اتباع الخطوات التالية على البرنامج كما توضحها الأشكال للإجابة على المطلوب الثالث كما يلي:</a:t>
            </a:r>
          </a:p>
          <a:p>
            <a:pPr marL="18288" indent="0" algn="just">
              <a:buNone/>
            </a:pPr>
            <a:endParaRPr lang="ar-EG" sz="5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7</a:t>
            </a:fld>
            <a:endParaRPr lang="ar-EG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340768"/>
            <a:ext cx="914400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03" y="260648"/>
            <a:ext cx="8769777" cy="89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14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932688" indent="-914400" algn="just">
              <a:buAutoNum type="arabic1Minus"/>
            </a:pP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من قائمة </a:t>
            </a:r>
            <a:r>
              <a:rPr lang="en-US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Analyze</a:t>
            </a: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نختار </a:t>
            </a:r>
            <a:r>
              <a:rPr lang="en-US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Descriptive statistics</a:t>
            </a: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ثم نختار الأمر </a:t>
            </a:r>
            <a:r>
              <a:rPr lang="en-US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Frequencies</a:t>
            </a:r>
            <a:r>
              <a:rPr lang="ar-EG" sz="54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كما في الشكل التالي:</a:t>
            </a:r>
          </a:p>
          <a:p>
            <a:pPr marL="18288" indent="0" algn="just">
              <a:buNone/>
            </a:pPr>
            <a:endParaRPr lang="ar-EG" sz="5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8</a:t>
            </a:fld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972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-33144" y="0"/>
            <a:ext cx="9177144" cy="6858000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endParaRPr lang="ar-EG" sz="5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C41CFA-CE68-436B-A6E1-6213222B6B44}" type="slidenum">
              <a:rPr lang="ar-EG" smtClean="0"/>
              <a:t>9</a:t>
            </a:fld>
            <a:endParaRPr lang="ar-EG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27" y="0"/>
            <a:ext cx="8833233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80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عنصري">
  <a:themeElements>
    <a:clrScheme name="وضوح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عنصري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عنصري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4432</TotalTime>
  <Words>496</Words>
  <Application>Microsoft Office PowerPoint</Application>
  <PresentationFormat>عرض على الشاشة (3:4)‏</PresentationFormat>
  <Paragraphs>67</Paragraphs>
  <Slides>26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عنصري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Ibrahim</dc:creator>
  <cp:lastModifiedBy>Ibrahim </cp:lastModifiedBy>
  <cp:revision>1441</cp:revision>
  <dcterms:created xsi:type="dcterms:W3CDTF">2019-07-31T14:13:33Z</dcterms:created>
  <dcterms:modified xsi:type="dcterms:W3CDTF">2020-03-21T20:28:31Z</dcterms:modified>
</cp:coreProperties>
</file>