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726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</p:sldIdLst>
  <p:sldSz cx="12192000" cy="6858000"/>
  <p:notesSz cx="6858000" cy="9144000"/>
  <p:defaultTextStyle>
    <a:defPPr>
      <a:defRPr lang="ar-EG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61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Oval 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Oval 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76279" y="1792223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/>
                </a:solidFill>
              </a:defRPr>
            </a:lvl1pPr>
          </a:lstStyle>
          <a:p>
            <a:fld id="{1D771AFF-C98B-412F-8FAF-DE662F1D5ED6}" type="datetimeFigureOut">
              <a:rPr lang="ar-EG" smtClean="0"/>
              <a:t>01/08/1441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63575" y="3226820"/>
            <a:ext cx="3859795" cy="304801"/>
          </a:xfrm>
        </p:spPr>
        <p:txBody>
          <a:bodyPr anchor="b"/>
          <a:lstStyle>
            <a:lvl1pPr>
              <a:defRPr b="0" i="0">
                <a:solidFill>
                  <a:schemeClr val="bg1"/>
                </a:solidFill>
              </a:defRPr>
            </a:lvl1pPr>
          </a:lstStyle>
          <a:p>
            <a:endParaRPr lang="ar-EG"/>
          </a:p>
        </p:txBody>
      </p:sp>
      <p:sp>
        <p:nvSpPr>
          <p:cNvPr id="17" name="Rectangle 16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1008" y="292608"/>
            <a:ext cx="838199" cy="767687"/>
          </a:xfrm>
        </p:spPr>
        <p:txBody>
          <a:bodyPr/>
          <a:lstStyle>
            <a:lvl1pPr>
              <a:defRPr sz="2800" b="0" i="0"/>
            </a:lvl1pPr>
          </a:lstStyle>
          <a:p>
            <a:fld id="{0949E9B7-1A87-4A5E-833F-E8A82D6D5CE7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13722704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965945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6" y="5532683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71AFF-C98B-412F-8FAF-DE662F1D5ED6}" type="datetimeFigureOut">
              <a:rPr lang="ar-EG" smtClean="0"/>
              <a:t>01/08/1441</a:t>
            </a:fld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13" name="Rectangle 12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9E9B7-1A87-4A5E-833F-E8A82D6D5CE7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15461512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063416"/>
            <a:ext cx="8825659" cy="1379755"/>
          </a:xfrm>
        </p:spPr>
        <p:txBody>
          <a:bodyPr anchor="ctr"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71AFF-C98B-412F-8FAF-DE662F1D5ED6}" type="datetimeFigureOut">
              <a:rPr lang="ar-EG" smtClean="0"/>
              <a:t>01/08/1441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13" name="Rectangle 12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9E9B7-1A87-4A5E-833F-E8A82D6D5CE7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38375623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6" name="Rectangle 15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1" name="TextBox 10"/>
          <p:cNvSpPr txBox="1"/>
          <p:nvPr/>
        </p:nvSpPr>
        <p:spPr bwMode="gray">
          <a:xfrm>
            <a:off x="898295" y="603589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/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705137" y="2613787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/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980517"/>
            <a:ext cx="8460983" cy="2705034"/>
          </a:xfrm>
        </p:spPr>
        <p:txBody>
          <a:bodyPr anchor="ctr"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86515"/>
            <a:ext cx="7725772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14393"/>
            <a:ext cx="8825659" cy="1012664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71AFF-C98B-412F-8FAF-DE662F1D5ED6}" type="datetimeFigureOut">
              <a:rPr lang="ar-EG" smtClean="0"/>
              <a:t>01/08/1441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24" name="Rectangle 23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9E9B7-1A87-4A5E-833F-E8A82D6D5CE7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88116149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2404477"/>
            <a:ext cx="8825659" cy="178870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38587" y="5024967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71AFF-C98B-412F-8FAF-DE662F1D5ED6}" type="datetimeFigureOut">
              <a:rPr lang="ar-EG" smtClean="0"/>
              <a:t>01/08/1441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12" name="Rectangle 11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9E9B7-1A87-4A5E-833F-E8A82D6D5CE7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92984442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le Placeholder 1"/>
          <p:cNvSpPr>
            <a:spLocks noGrp="1"/>
          </p:cNvSpPr>
          <p:nvPr>
            <p:ph type="title"/>
          </p:nvPr>
        </p:nvSpPr>
        <p:spPr>
          <a:xfrm>
            <a:off x="1154954" y="947920"/>
            <a:ext cx="8761413" cy="72848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10999"/>
            <a:ext cx="312916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4" y="3187261"/>
            <a:ext cx="3129168" cy="283979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10999"/>
            <a:ext cx="314538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87261"/>
            <a:ext cx="3145380" cy="283979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6701" y="2603500"/>
            <a:ext cx="3157448" cy="576261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6700" y="3187261"/>
            <a:ext cx="3161029" cy="2839794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22" name="Straight Connector 21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71AFF-C98B-412F-8FAF-DE662F1D5ED6}" type="datetimeFigureOut">
              <a:rPr lang="ar-EG" smtClean="0"/>
              <a:t>01/08/1441</a:t>
            </a:fld>
            <a:endParaRPr lang="ar-E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9E9B7-1A87-4A5E-833F-E8A82D6D5CE7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03135028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20744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2" y="2611246"/>
            <a:ext cx="2691242" cy="1583764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3" y="5109107"/>
            <a:ext cx="3020745" cy="91794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5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3" y="2642840"/>
            <a:ext cx="2691242" cy="155217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8865" y="5109107"/>
            <a:ext cx="3050438" cy="92140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3434" y="4532845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18992"/>
            <a:ext cx="2691242" cy="1576018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3434" y="5109107"/>
            <a:ext cx="3054127" cy="89634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21" name="Straight Connector 20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71AFF-C98B-412F-8FAF-DE662F1D5ED6}" type="datetimeFigureOut">
              <a:rPr lang="ar-EG" smtClean="0"/>
              <a:t>01/08/1441</a:t>
            </a:fld>
            <a:endParaRPr lang="ar-E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9E9B7-1A87-4A5E-833F-E8A82D6D5CE7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60109976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Placeholder 1"/>
          <p:cNvSpPr>
            <a:spLocks noGrp="1"/>
          </p:cNvSpPr>
          <p:nvPr>
            <p:ph type="title"/>
          </p:nvPr>
        </p:nvSpPr>
        <p:spPr>
          <a:xfrm>
            <a:off x="1154954" y="947920"/>
            <a:ext cx="8761413" cy="72848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71AFF-C98B-412F-8FAF-DE662F1D5ED6}" type="datetimeFigureOut">
              <a:rPr lang="ar-EG" smtClean="0"/>
              <a:t>01/08/1441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9E9B7-1A87-4A5E-833F-E8A82D6D5CE7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360330726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3" name="Rectangle 12"/>
            <p:cNvSpPr/>
            <p:nvPr/>
          </p:nvSpPr>
          <p:spPr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97430"/>
            <a:ext cx="1409965" cy="4729626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97429"/>
            <a:ext cx="6247546" cy="472962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71AFF-C98B-412F-8FAF-DE662F1D5ED6}" type="datetimeFigureOut">
              <a:rPr lang="ar-EG" smtClean="0"/>
              <a:t>01/08/1441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18" name="Rectangle 17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9E9B7-1A87-4A5E-833F-E8A82D6D5CE7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5282624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Placeholder 1"/>
          <p:cNvSpPr>
            <a:spLocks noGrp="1"/>
          </p:cNvSpPr>
          <p:nvPr>
            <p:ph type="title"/>
          </p:nvPr>
        </p:nvSpPr>
        <p:spPr>
          <a:xfrm>
            <a:off x="1154954" y="947920"/>
            <a:ext cx="8761413" cy="72848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71AFF-C98B-412F-8FAF-DE662F1D5ED6}" type="datetimeFigureOut">
              <a:rPr lang="ar-EG" smtClean="0"/>
              <a:t>01/08/1441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9E9B7-1A87-4A5E-833F-E8A82D6D5CE7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3439068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677644"/>
            <a:ext cx="4351023" cy="2283823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71AFF-C98B-412F-8FAF-DE662F1D5ED6}" type="datetimeFigureOut">
              <a:rPr lang="ar-EG" smtClean="0"/>
              <a:t>01/08/1441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15" name="Rectangle 14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9E9B7-1A87-4A5E-833F-E8A82D6D5CE7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41660864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1368" y="2603500"/>
            <a:ext cx="4828744" cy="3416301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1" y="2603500"/>
            <a:ext cx="4825159" cy="3377705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71AFF-C98B-412F-8FAF-DE662F1D5ED6}" type="datetimeFigureOut">
              <a:rPr lang="ar-EG" smtClean="0"/>
              <a:t>01/08/1441</a:t>
            </a:fld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9E9B7-1A87-4A5E-833F-E8A82D6D5CE7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5104123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36063"/>
            <a:ext cx="48251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212326"/>
            <a:ext cx="4825158" cy="2807476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1" y="2603499"/>
            <a:ext cx="4825160" cy="60882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212327"/>
            <a:ext cx="4825159" cy="2807474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71AFF-C98B-412F-8FAF-DE662F1D5ED6}" type="datetimeFigureOut">
              <a:rPr lang="ar-EG" smtClean="0"/>
              <a:t>01/08/1441</a:t>
            </a:fld>
            <a:endParaRPr lang="ar-E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9E9B7-1A87-4A5E-833F-E8A82D6D5CE7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38449405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71AFF-C98B-412F-8FAF-DE662F1D5ED6}" type="datetimeFigureOut">
              <a:rPr lang="ar-EG" smtClean="0"/>
              <a:t>01/08/1441</a:t>
            </a:fld>
            <a:endParaRPr lang="ar-E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9E9B7-1A87-4A5E-833F-E8A82D6D5CE7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12193141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71AFF-C98B-412F-8FAF-DE662F1D5ED6}" type="datetimeFigureOut">
              <a:rPr lang="ar-EG" smtClean="0"/>
              <a:t>01/08/1441</a:t>
            </a:fld>
            <a:endParaRPr lang="ar-E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Rectangle 5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9E9B7-1A87-4A5E-833F-E8A82D6D5CE7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0823261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Rectangle 7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5" cy="45720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71AFF-C98B-412F-8FAF-DE662F1D5ED6}" type="datetimeFigureOut">
              <a:rPr lang="ar-EG" smtClean="0"/>
              <a:t>01/08/1441</a:t>
            </a:fld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15" name="Rectangle 14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9E9B7-1A87-4A5E-833F-E8A82D6D5CE7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7652397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8" name="Rectangle 7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693332"/>
            <a:ext cx="3860259" cy="173566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2" y="1143000"/>
            <a:ext cx="3227192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71AFF-C98B-412F-8FAF-DE662F1D5ED6}" type="datetimeFigureOut">
              <a:rPr lang="ar-EG" smtClean="0"/>
              <a:t>01/08/1441</a:t>
            </a:fld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15" name="Rectangle 14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9E9B7-1A87-4A5E-833F-E8A82D6D5CE7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6543510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5" name="Rectangle 14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1" name="Oval 40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9" name="Oval 3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8" name="Oval 3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49" name="Oval 48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6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47920"/>
            <a:ext cx="8761413" cy="72848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9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ar-E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0938" y="6394407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1D771AFF-C98B-412F-8FAF-DE662F1D5ED6}" type="datetimeFigureOut">
              <a:rPr lang="ar-EG" smtClean="0"/>
              <a:t>01/08/1441</a:t>
            </a:fld>
            <a:endParaRPr lang="ar-EG"/>
          </a:p>
        </p:txBody>
      </p:sp>
      <p:sp>
        <p:nvSpPr>
          <p:cNvPr id="20" name="Rectangle 19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0949E9B7-1A87-4A5E-833F-E8A82D6D5CE7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3876773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7" r:id="rId1"/>
    <p:sldLayoutId id="2147483728" r:id="rId2"/>
    <p:sldLayoutId id="2147483729" r:id="rId3"/>
    <p:sldLayoutId id="2147483730" r:id="rId4"/>
    <p:sldLayoutId id="2147483731" r:id="rId5"/>
    <p:sldLayoutId id="2147483732" r:id="rId6"/>
    <p:sldLayoutId id="2147483733" r:id="rId7"/>
    <p:sldLayoutId id="2147483734" r:id="rId8"/>
    <p:sldLayoutId id="2147483735" r:id="rId9"/>
    <p:sldLayoutId id="2147483736" r:id="rId10"/>
    <p:sldLayoutId id="2147483737" r:id="rId11"/>
    <p:sldLayoutId id="2147483738" r:id="rId12"/>
    <p:sldLayoutId id="2147483739" r:id="rId13"/>
    <p:sldLayoutId id="2147483740" r:id="rId14"/>
    <p:sldLayoutId id="2147483741" r:id="rId15"/>
    <p:sldLayoutId id="2147483742" r:id="rId16"/>
    <p:sldLayoutId id="2147483743" r:id="rId17"/>
  </p:sldLayoutIdLst>
  <p:txStyles>
    <p:titleStyle>
      <a:lvl1pPr algn="l" defTabSz="457200" rtl="1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342900" indent="-3429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ar-EG" dirty="0" smtClean="0"/>
              <a:t> تابع الفصل </a:t>
            </a:r>
            <a:r>
              <a:rPr lang="ar-EG" dirty="0" smtClean="0"/>
              <a:t>الثاني</a:t>
            </a:r>
            <a:r>
              <a:rPr lang="en-US" dirty="0"/>
              <a:t/>
            </a:r>
            <a:br>
              <a:rPr lang="en-US" dirty="0"/>
            </a:br>
            <a:r>
              <a:rPr lang="ar-EG" dirty="0"/>
              <a:t>النظام </a:t>
            </a:r>
            <a:r>
              <a:rPr lang="ar-EG" dirty="0" smtClean="0"/>
              <a:t>المحاسبي </a:t>
            </a:r>
            <a:r>
              <a:rPr lang="ar-EG" dirty="0"/>
              <a:t>في ظل التعامل بعملة أجنبية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62500" lnSpcReduction="20000"/>
          </a:bodyPr>
          <a:lstStyle/>
          <a:p>
            <a:endParaRPr lang="ar-EG" dirty="0" smtClean="0"/>
          </a:p>
          <a:p>
            <a:r>
              <a:rPr lang="ar-EG" sz="2800" b="1" dirty="0" smtClean="0">
                <a:solidFill>
                  <a:srgbClr val="FF0000"/>
                </a:solidFill>
              </a:rPr>
              <a:t>رابعا</a:t>
            </a:r>
            <a:r>
              <a:rPr lang="ar-EG" sz="2800" b="1" dirty="0">
                <a:solidFill>
                  <a:srgbClr val="FF0000"/>
                </a:solidFill>
              </a:rPr>
              <a:t>: ترجمــة القوائــم الماليــة للفــروع الأجنبيـــة و إعــداد القوائـــم المجمعــــة</a:t>
            </a:r>
            <a:endParaRPr lang="en-US" sz="2800" b="1" dirty="0">
              <a:solidFill>
                <a:srgbClr val="FF0000"/>
              </a:solidFill>
            </a:endParaRPr>
          </a:p>
          <a:p>
            <a:r>
              <a:rPr lang="ar-EG" dirty="0"/>
              <a:t> 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4167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EG" dirty="0" smtClean="0"/>
              <a:t>مقدمة </a:t>
            </a:r>
            <a:endParaRPr lang="ar-E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EG" dirty="0"/>
              <a:t>بعد </a:t>
            </a:r>
            <a:r>
              <a:rPr lang="ar-EG" b="1" dirty="0"/>
              <a:t>انتشار الشركات الدوليــة عابرة القــارات و الشركات متعددة </a:t>
            </a:r>
            <a:r>
              <a:rPr lang="ar-EG" b="1" dirty="0" smtClean="0"/>
              <a:t>الجنسيات</a:t>
            </a:r>
          </a:p>
          <a:p>
            <a:r>
              <a:rPr lang="ar-EG" dirty="0" smtClean="0"/>
              <a:t>يقوم </a:t>
            </a:r>
            <a:r>
              <a:rPr lang="ar-EG" dirty="0"/>
              <a:t>المركز الرئيسي بإعداد القوائم المالية الخاصة بـه بعملــة البلد المتواجد بــه </a:t>
            </a:r>
            <a:r>
              <a:rPr lang="ar-EG" dirty="0" smtClean="0"/>
              <a:t>.</a:t>
            </a:r>
          </a:p>
          <a:p>
            <a:r>
              <a:rPr lang="ar-EG" dirty="0" smtClean="0"/>
              <a:t>ثم </a:t>
            </a:r>
            <a:r>
              <a:rPr lang="ar-EG" dirty="0"/>
              <a:t>يقوم كل فرع بإعداد القوائم المالية بالعملة المحلية الخاصة بالبلد الموجود به الفرع </a:t>
            </a:r>
            <a:r>
              <a:rPr lang="ar-EG" dirty="0" smtClean="0"/>
              <a:t>.</a:t>
            </a:r>
          </a:p>
          <a:p>
            <a:r>
              <a:rPr lang="ar-EG" dirty="0" smtClean="0"/>
              <a:t>وهنا </a:t>
            </a:r>
            <a:r>
              <a:rPr lang="ar-EG" dirty="0"/>
              <a:t>يكون لدينا قوائم مالية معدة بعملات مختلفـة و نحن نريد تجميعها في قوائم موحدة او مجمعـة  </a:t>
            </a:r>
            <a:r>
              <a:rPr lang="ar-EG" dirty="0" smtClean="0"/>
              <a:t>والتي </a:t>
            </a:r>
            <a:r>
              <a:rPr lang="ar-EG" dirty="0"/>
              <a:t>تتطلب </a:t>
            </a:r>
            <a:r>
              <a:rPr lang="ar-EG" dirty="0">
                <a:solidFill>
                  <a:srgbClr val="FF0000"/>
                </a:solidFill>
              </a:rPr>
              <a:t>ترجمـة محتويات تلك القوائم المختلفــة إلى عملة واحدة هي عملة المركز </a:t>
            </a:r>
            <a:r>
              <a:rPr lang="ar-EG" dirty="0" smtClean="0">
                <a:solidFill>
                  <a:srgbClr val="FF0000"/>
                </a:solidFill>
              </a:rPr>
              <a:t>الرئيسي.</a:t>
            </a:r>
          </a:p>
          <a:p>
            <a:r>
              <a:rPr lang="ar-EG" dirty="0" smtClean="0">
                <a:solidFill>
                  <a:srgbClr val="FF0000"/>
                </a:solidFill>
              </a:rPr>
              <a:t>وبالتالي نعني بترجمة القوائم المالية  للفروع تحويلها من عملة الفرع إلي عملة المركز الرئيسي </a:t>
            </a:r>
            <a:endParaRPr lang="ar-EG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9778907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EG" dirty="0" smtClean="0"/>
              <a:t>قاعدة التحويل </a:t>
            </a:r>
            <a:endParaRPr lang="ar-E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EG" dirty="0"/>
              <a:t>.  وعند ترجمه القوائم المالية المعدة بالعملة الأجنبية الى العملة </a:t>
            </a:r>
            <a:r>
              <a:rPr lang="ar-EG" dirty="0" smtClean="0"/>
              <a:t>المركز الرئيسي ,وذلك </a:t>
            </a:r>
            <a:r>
              <a:rPr lang="ar-EG" dirty="0"/>
              <a:t>لكل بند من البنود الواردة بالقوائم طبقا للعلاقة التالية </a:t>
            </a:r>
            <a:r>
              <a:rPr lang="ar-EG" dirty="0" smtClean="0"/>
              <a:t>:</a:t>
            </a:r>
          </a:p>
          <a:p>
            <a:pPr marL="0" indent="0">
              <a:buNone/>
              <a:tabLst>
                <a:tab pos="685800" algn="l"/>
              </a:tabLst>
            </a:pPr>
            <a:endParaRPr lang="ar-EG" dirty="0" smtClean="0"/>
          </a:p>
          <a:p>
            <a:pPr marL="5997575" indent="-5997575">
              <a:buNone/>
              <a:tabLst>
                <a:tab pos="685800" algn="l"/>
                <a:tab pos="6064250" algn="l"/>
                <a:tab pos="6521450" algn="l"/>
              </a:tabLst>
            </a:pPr>
            <a:r>
              <a:rPr lang="ar-EG" b="1" dirty="0" smtClean="0"/>
              <a:t>القيمة </a:t>
            </a:r>
            <a:r>
              <a:rPr lang="ar-EG" b="1" dirty="0"/>
              <a:t>بعملة الشركة الأم =  القيمة بالعملة الأجنبية ×</a:t>
            </a:r>
            <a:r>
              <a:rPr lang="ar-EG" b="1" dirty="0">
                <a:solidFill>
                  <a:schemeClr val="accent1"/>
                </a:solidFill>
              </a:rPr>
              <a:t>سعر الصرف المناسب </a:t>
            </a:r>
            <a:r>
              <a:rPr lang="ar-EG" b="1" dirty="0"/>
              <a:t>حسب </a:t>
            </a:r>
            <a:r>
              <a:rPr lang="ar-EG" b="1" dirty="0" smtClean="0"/>
              <a:t>         </a:t>
            </a:r>
            <a:r>
              <a:rPr lang="ar-EG" b="1" dirty="0" smtClean="0">
                <a:solidFill>
                  <a:srgbClr val="FF0000"/>
                </a:solidFill>
              </a:rPr>
              <a:t>طريقة </a:t>
            </a:r>
            <a:r>
              <a:rPr lang="ar-EG" b="1" dirty="0">
                <a:solidFill>
                  <a:srgbClr val="FF0000"/>
                </a:solidFill>
              </a:rPr>
              <a:t>الترجمة </a:t>
            </a:r>
            <a:r>
              <a:rPr lang="ar-EG" b="1" dirty="0" smtClean="0">
                <a:solidFill>
                  <a:srgbClr val="FF0000"/>
                </a:solidFill>
              </a:rPr>
              <a:t>المتبعة</a:t>
            </a:r>
          </a:p>
          <a:p>
            <a:pPr marL="5997575" indent="-5997575">
              <a:buNone/>
              <a:tabLst>
                <a:tab pos="685800" algn="l"/>
                <a:tab pos="6064250" algn="l"/>
                <a:tab pos="6521450" algn="l"/>
              </a:tabLst>
            </a:pPr>
            <a:endParaRPr lang="ar-EG" b="1" dirty="0">
              <a:solidFill>
                <a:srgbClr val="FF0000"/>
              </a:solidFill>
            </a:endParaRPr>
          </a:p>
          <a:p>
            <a:pPr marL="5997575" indent="-5997575">
              <a:buNone/>
              <a:tabLst>
                <a:tab pos="685800" algn="l"/>
                <a:tab pos="6064250" algn="l"/>
                <a:tab pos="6521450" algn="l"/>
              </a:tabLst>
            </a:pPr>
            <a:r>
              <a:rPr lang="ar-EG" b="1" dirty="0" smtClean="0">
                <a:solidFill>
                  <a:srgbClr val="FF0000"/>
                </a:solidFill>
              </a:rPr>
              <a:t>أذن : ترجمة القوائم المالية تعتمد علي عنصرين :</a:t>
            </a:r>
          </a:p>
          <a:p>
            <a:pPr marL="860425" indent="-860425">
              <a:buFont typeface="+mj-lt"/>
              <a:buAutoNum type="arabicPeriod"/>
              <a:tabLst>
                <a:tab pos="685800" algn="l"/>
                <a:tab pos="6064250" algn="l"/>
                <a:tab pos="6521450" algn="l"/>
              </a:tabLst>
            </a:pPr>
            <a:r>
              <a:rPr lang="ar-EG" dirty="0" smtClean="0">
                <a:solidFill>
                  <a:srgbClr val="FF0000"/>
                </a:solidFill>
              </a:rPr>
              <a:t>سعر الصرف المناسب للبند</a:t>
            </a:r>
          </a:p>
          <a:p>
            <a:pPr marL="860425" indent="-860425">
              <a:buFont typeface="+mj-lt"/>
              <a:buAutoNum type="arabicPeriod"/>
              <a:tabLst>
                <a:tab pos="685800" algn="l"/>
                <a:tab pos="6064250" algn="l"/>
                <a:tab pos="6521450" algn="l"/>
              </a:tabLst>
            </a:pPr>
            <a:r>
              <a:rPr lang="ar-EG" dirty="0" smtClean="0">
                <a:solidFill>
                  <a:srgbClr val="FF0000"/>
                </a:solidFill>
              </a:rPr>
              <a:t>الطريقة المستخدمة في الترجمة 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3320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EG" dirty="0" smtClean="0"/>
              <a:t>أولاً : أنواع أسعار الصرف </a:t>
            </a:r>
            <a:br>
              <a:rPr lang="ar-EG" dirty="0" smtClean="0"/>
            </a:br>
            <a:endParaRPr lang="ar-E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EG" dirty="0" smtClean="0"/>
              <a:t>يوجد ثلاث أسعار للصرف </a:t>
            </a:r>
          </a:p>
          <a:p>
            <a:pPr marL="514350" lvl="0" indent="-514350">
              <a:buFont typeface="+mj-lt"/>
              <a:buAutoNum type="arabicPeriod"/>
            </a:pPr>
            <a:r>
              <a:rPr lang="ar-EG" b="1" dirty="0">
                <a:solidFill>
                  <a:srgbClr val="FF0000"/>
                </a:solidFill>
              </a:rPr>
              <a:t>سعر الصرف التاريخي</a:t>
            </a:r>
            <a:r>
              <a:rPr lang="ar-EG" b="1" dirty="0"/>
              <a:t>:</a:t>
            </a:r>
            <a:r>
              <a:rPr lang="ar-EG" dirty="0"/>
              <a:t> وهو السعر السائد وقت الحصول على الأصول الثابتـة او نشأة الالتزامات طويلة الأجل  .</a:t>
            </a:r>
            <a:endParaRPr lang="en-US" dirty="0"/>
          </a:p>
          <a:p>
            <a:pPr marL="514350" lvl="0" indent="-514350" algn="ctr">
              <a:buFont typeface="+mj-lt"/>
              <a:buAutoNum type="arabicPeriod"/>
            </a:pPr>
            <a:r>
              <a:rPr lang="ar-EG" b="1" dirty="0">
                <a:solidFill>
                  <a:srgbClr val="FF0000"/>
                </a:solidFill>
              </a:rPr>
              <a:t>سعر الصرف الجـــاري </a:t>
            </a:r>
            <a:r>
              <a:rPr lang="ar-EG" b="1" dirty="0"/>
              <a:t>:</a:t>
            </a:r>
            <a:r>
              <a:rPr lang="ar-EG" dirty="0"/>
              <a:t> وهو السعر </a:t>
            </a:r>
            <a:r>
              <a:rPr lang="ar-EG" dirty="0" smtClean="0"/>
              <a:t>وقت </a:t>
            </a:r>
            <a:r>
              <a:rPr lang="ar-EG" dirty="0"/>
              <a:t>إعــداد القوائم المالية و </a:t>
            </a:r>
            <a:r>
              <a:rPr lang="ar-EG" dirty="0">
                <a:solidFill>
                  <a:srgbClr val="FF0000"/>
                </a:solidFill>
              </a:rPr>
              <a:t>يسمى سعر </a:t>
            </a:r>
            <a:r>
              <a:rPr lang="ar-EG" dirty="0" smtClean="0">
                <a:solidFill>
                  <a:srgbClr val="FF0000"/>
                </a:solidFill>
              </a:rPr>
              <a:t>الإقفــــال</a:t>
            </a:r>
          </a:p>
          <a:p>
            <a:pPr marL="514350" lvl="0" indent="-514350" algn="ctr">
              <a:buFont typeface="+mj-lt"/>
              <a:buAutoNum type="arabicPeriod"/>
            </a:pPr>
            <a:endParaRPr lang="en-US" dirty="0"/>
          </a:p>
          <a:p>
            <a:pPr marL="514350" lvl="0" indent="-514350">
              <a:buFont typeface="+mj-lt"/>
              <a:buAutoNum type="arabicPeriod"/>
            </a:pPr>
            <a:r>
              <a:rPr lang="ar-EG" b="1" dirty="0">
                <a:solidFill>
                  <a:srgbClr val="FF0000"/>
                </a:solidFill>
              </a:rPr>
              <a:t>سعر الصرف المتوسط </a:t>
            </a:r>
            <a:r>
              <a:rPr lang="ar-EG" b="1" dirty="0"/>
              <a:t>:</a:t>
            </a:r>
            <a:r>
              <a:rPr lang="ar-EG" dirty="0"/>
              <a:t> وهو متوسط أسعار الصرف خلال </a:t>
            </a:r>
            <a:r>
              <a:rPr lang="ar-EG" dirty="0" smtClean="0"/>
              <a:t>الفترة .</a:t>
            </a:r>
            <a:endParaRPr lang="ar-EG" dirty="0"/>
          </a:p>
        </p:txBody>
      </p:sp>
    </p:spTree>
    <p:extLst>
      <p:ext uri="{BB962C8B-B14F-4D97-AF65-F5344CB8AC3E}">
        <p14:creationId xmlns:p14="http://schemas.microsoft.com/office/powerpoint/2010/main" val="3474881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EG" dirty="0" smtClean="0"/>
              <a:t>ثانياً : طرق الترجمة </a:t>
            </a:r>
            <a:endParaRPr lang="ar-E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ar-EG" sz="3600" dirty="0" smtClean="0">
                <a:solidFill>
                  <a:schemeClr val="accent1"/>
                </a:solidFill>
              </a:rPr>
              <a:t>توجد أربعة  </a:t>
            </a:r>
            <a:r>
              <a:rPr lang="ar-EG" sz="3600" dirty="0">
                <a:solidFill>
                  <a:schemeClr val="accent1"/>
                </a:solidFill>
              </a:rPr>
              <a:t>طرق لترجمـة القوائم </a:t>
            </a:r>
            <a:r>
              <a:rPr lang="ar-EG" sz="3600" dirty="0" smtClean="0">
                <a:solidFill>
                  <a:schemeClr val="accent1"/>
                </a:solidFill>
              </a:rPr>
              <a:t>الماليـــة وهي : </a:t>
            </a:r>
            <a:endParaRPr lang="en-US" sz="3600" dirty="0">
              <a:solidFill>
                <a:schemeClr val="accent1"/>
              </a:solidFill>
            </a:endParaRPr>
          </a:p>
          <a:p>
            <a:pPr lvl="0"/>
            <a:r>
              <a:rPr lang="ar-EG" sz="4400" dirty="0">
                <a:solidFill>
                  <a:srgbClr val="FF0000"/>
                </a:solidFill>
              </a:rPr>
              <a:t>طريقـة البنود المتداولــة و البنود غيــر المتداولــة .</a:t>
            </a:r>
            <a:endParaRPr lang="en-US" sz="4400" dirty="0">
              <a:solidFill>
                <a:srgbClr val="FF0000"/>
              </a:solidFill>
            </a:endParaRPr>
          </a:p>
          <a:p>
            <a:pPr lvl="0"/>
            <a:r>
              <a:rPr lang="ar-EG" sz="4400" dirty="0">
                <a:solidFill>
                  <a:srgbClr val="FF0000"/>
                </a:solidFill>
              </a:rPr>
              <a:t>طريقـة البنود النقديـــة و البنود غيــر النقديــــة.</a:t>
            </a:r>
            <a:endParaRPr lang="en-US" sz="4400" dirty="0">
              <a:solidFill>
                <a:srgbClr val="FF0000"/>
              </a:solidFill>
            </a:endParaRPr>
          </a:p>
          <a:p>
            <a:pPr lvl="0"/>
            <a:r>
              <a:rPr lang="ar-EG" sz="4400" dirty="0">
                <a:solidFill>
                  <a:srgbClr val="FF0000"/>
                </a:solidFill>
              </a:rPr>
              <a:t>الطريقة الزمنية.</a:t>
            </a:r>
            <a:endParaRPr lang="en-US" sz="4400" dirty="0">
              <a:solidFill>
                <a:srgbClr val="FF0000"/>
              </a:solidFill>
            </a:endParaRPr>
          </a:p>
          <a:p>
            <a:pPr lvl="0"/>
            <a:r>
              <a:rPr lang="ar-EG" sz="4400" dirty="0">
                <a:solidFill>
                  <a:srgbClr val="FF0000"/>
                </a:solidFill>
              </a:rPr>
              <a:t>طريقة المعدل </a:t>
            </a:r>
            <a:r>
              <a:rPr lang="ar-EG" sz="4400" dirty="0" err="1">
                <a:solidFill>
                  <a:srgbClr val="FF0000"/>
                </a:solidFill>
              </a:rPr>
              <a:t>الجارى</a:t>
            </a:r>
            <a:r>
              <a:rPr lang="ar-EG" sz="4400" dirty="0">
                <a:solidFill>
                  <a:srgbClr val="FF0000"/>
                </a:solidFill>
              </a:rPr>
              <a:t>.</a:t>
            </a:r>
            <a:endParaRPr lang="en-US" sz="4400" dirty="0">
              <a:solidFill>
                <a:srgbClr val="FF0000"/>
              </a:solidFill>
            </a:endParaRPr>
          </a:p>
          <a:p>
            <a:endParaRPr lang="ar-EG" dirty="0"/>
          </a:p>
        </p:txBody>
      </p:sp>
    </p:spTree>
    <p:extLst>
      <p:ext uri="{BB962C8B-B14F-4D97-AF65-F5344CB8AC3E}">
        <p14:creationId xmlns:p14="http://schemas.microsoft.com/office/powerpoint/2010/main" val="1310768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EG" dirty="0" smtClean="0"/>
              <a:t>أولاً : طريقة البنود المتداولة والبنود غير المتداولة </a:t>
            </a:r>
            <a:endParaRPr lang="ar-E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EG" dirty="0"/>
              <a:t>تقوم الطريقة على التمييز بين البنود </a:t>
            </a:r>
            <a:r>
              <a:rPr lang="ar-EG" dirty="0" err="1"/>
              <a:t>التى</a:t>
            </a:r>
            <a:r>
              <a:rPr lang="ar-EG" dirty="0"/>
              <a:t> يمكن اعتبارها </a:t>
            </a:r>
            <a:r>
              <a:rPr lang="ar-EG" dirty="0" smtClean="0"/>
              <a:t>متداولة والتي تشتمل على </a:t>
            </a:r>
            <a:r>
              <a:rPr lang="ar-EG" dirty="0">
                <a:solidFill>
                  <a:srgbClr val="FF0000"/>
                </a:solidFill>
              </a:rPr>
              <a:t>الأصول المتداولــة</a:t>
            </a:r>
            <a:r>
              <a:rPr lang="ar-EG" dirty="0"/>
              <a:t> ( كالنقديــة و المدينين و العملاء و أوراق القبض و البضاعــة ) </a:t>
            </a:r>
            <a:r>
              <a:rPr lang="ar-EG" dirty="0">
                <a:solidFill>
                  <a:srgbClr val="FF0000"/>
                </a:solidFill>
              </a:rPr>
              <a:t>والخصوم المتداولــة </a:t>
            </a:r>
            <a:r>
              <a:rPr lang="ar-EG" dirty="0"/>
              <a:t>( كالدائنون و أوراق الدفـع و القروض قصيرة الأجل </a:t>
            </a:r>
            <a:r>
              <a:rPr lang="ar-EG" dirty="0" smtClean="0"/>
              <a:t>) .</a:t>
            </a:r>
          </a:p>
          <a:p>
            <a:pPr marL="0" indent="0">
              <a:buNone/>
            </a:pPr>
            <a:endParaRPr lang="en-US" dirty="0"/>
          </a:p>
          <a:p>
            <a:r>
              <a:rPr lang="ar-EG" dirty="0" smtClean="0"/>
              <a:t>أما  </a:t>
            </a:r>
            <a:r>
              <a:rPr lang="ar-EG" dirty="0"/>
              <a:t>البنود غيــر المتداولــة </a:t>
            </a:r>
            <a:r>
              <a:rPr lang="ar-EG" dirty="0" smtClean="0"/>
              <a:t> تشمل على </a:t>
            </a:r>
            <a:r>
              <a:rPr lang="ar-EG" dirty="0">
                <a:solidFill>
                  <a:srgbClr val="FF0000"/>
                </a:solidFill>
              </a:rPr>
              <a:t>الأصول الثابتـــة (</a:t>
            </a:r>
            <a:r>
              <a:rPr lang="ar-EG" dirty="0"/>
              <a:t>كالعقارات و السيارات و الأثاث و الآلات و المعدات ) </a:t>
            </a:r>
            <a:r>
              <a:rPr lang="ar-EG" dirty="0">
                <a:solidFill>
                  <a:srgbClr val="FF0000"/>
                </a:solidFill>
              </a:rPr>
              <a:t>والخصوم الثابتـــة </a:t>
            </a:r>
            <a:r>
              <a:rPr lang="ar-EG" dirty="0"/>
              <a:t>( كحقوق الملكيــة و مجمعات الإهلاك و قروض طويلة الأجـــل </a:t>
            </a:r>
            <a:r>
              <a:rPr lang="ar-EG" dirty="0" smtClean="0"/>
              <a:t>)</a:t>
            </a:r>
            <a:endParaRPr lang="ar-EG" dirty="0"/>
          </a:p>
        </p:txBody>
      </p:sp>
    </p:spTree>
    <p:extLst>
      <p:ext uri="{BB962C8B-B14F-4D97-AF65-F5344CB8AC3E}">
        <p14:creationId xmlns:p14="http://schemas.microsoft.com/office/powerpoint/2010/main" val="3471599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EG" dirty="0" smtClean="0"/>
              <a:t>قواعد الترجمة وفقاً لطريقة البنود المتداولة وغير المتداولة :</a:t>
            </a:r>
            <a:endParaRPr lang="ar-E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84412" y="2403382"/>
            <a:ext cx="10515600" cy="4351338"/>
          </a:xfrm>
        </p:spPr>
        <p:txBody>
          <a:bodyPr>
            <a:normAutofit/>
          </a:bodyPr>
          <a:lstStyle/>
          <a:p>
            <a:pPr marL="514350" lvl="0" indent="-514350">
              <a:buFont typeface="+mj-lt"/>
              <a:buAutoNum type="arabicPeriod"/>
            </a:pPr>
            <a:r>
              <a:rPr lang="ar-EG" b="1" dirty="0" smtClean="0"/>
              <a:t>البنود المتداولــة  و مخزون آخر المدة تترجم </a:t>
            </a:r>
            <a:r>
              <a:rPr lang="ar-EG" b="1" dirty="0" smtClean="0">
                <a:solidFill>
                  <a:srgbClr val="FF0000"/>
                </a:solidFill>
              </a:rPr>
              <a:t>باستخدام سعر الصرف الجاري  </a:t>
            </a:r>
            <a:r>
              <a:rPr lang="ar-EG" b="1" dirty="0" smtClean="0"/>
              <a:t>.</a:t>
            </a:r>
            <a:endParaRPr lang="en-US" b="1" dirty="0" smtClean="0"/>
          </a:p>
          <a:p>
            <a:pPr marL="514350" lvl="0" indent="-514350">
              <a:buFont typeface="+mj-lt"/>
              <a:buAutoNum type="arabicPeriod"/>
            </a:pPr>
            <a:r>
              <a:rPr lang="ar-EG" u="sng" dirty="0" smtClean="0"/>
              <a:t>البنود غير المتداولــة ( الثابتــة </a:t>
            </a:r>
            <a:r>
              <a:rPr lang="ar-EG" dirty="0" smtClean="0"/>
              <a:t>) و  </a:t>
            </a:r>
            <a:r>
              <a:rPr lang="ar-EG" u="sng" dirty="0" smtClean="0"/>
              <a:t>مخصصات الإهلاك </a:t>
            </a:r>
            <a:r>
              <a:rPr lang="ar-EG" dirty="0" smtClean="0"/>
              <a:t> و </a:t>
            </a:r>
            <a:r>
              <a:rPr lang="ar-EG" u="sng" dirty="0" smtClean="0"/>
              <a:t>مصروفات الاهلاك</a:t>
            </a:r>
            <a:r>
              <a:rPr lang="ar-EG" i="1" u="sng" dirty="0" smtClean="0"/>
              <a:t> </a:t>
            </a:r>
            <a:r>
              <a:rPr lang="ar-EG" u="sng" dirty="0" smtClean="0"/>
              <a:t>ومخزون أول المدة </a:t>
            </a:r>
            <a:r>
              <a:rPr lang="ar-EG" dirty="0" smtClean="0"/>
              <a:t>تترجم </a:t>
            </a:r>
            <a:r>
              <a:rPr lang="ar-EG" b="1" dirty="0" smtClean="0">
                <a:solidFill>
                  <a:srgbClr val="FF0000"/>
                </a:solidFill>
              </a:rPr>
              <a:t>بسعر الصرف التاريخي </a:t>
            </a:r>
            <a:endParaRPr lang="en-US" b="1" dirty="0" smtClean="0">
              <a:solidFill>
                <a:srgbClr val="FF0000"/>
              </a:solidFill>
            </a:endParaRPr>
          </a:p>
          <a:p>
            <a:pPr marL="514350" lvl="0" indent="-514350">
              <a:buFont typeface="+mj-lt"/>
              <a:buAutoNum type="arabicPeriod"/>
            </a:pPr>
            <a:r>
              <a:rPr lang="ar-EG" b="1" dirty="0" smtClean="0"/>
              <a:t>بنود </a:t>
            </a:r>
            <a:r>
              <a:rPr lang="ar-EG" b="1" dirty="0"/>
              <a:t>قائمة الإيرادات و المصروفات </a:t>
            </a:r>
            <a:r>
              <a:rPr lang="ar-EG" b="1" dirty="0" smtClean="0">
                <a:solidFill>
                  <a:srgbClr val="FF0000"/>
                </a:solidFill>
              </a:rPr>
              <a:t>تترجم </a:t>
            </a:r>
            <a:r>
              <a:rPr lang="ar-EG" b="1" dirty="0">
                <a:solidFill>
                  <a:srgbClr val="FF0000"/>
                </a:solidFill>
              </a:rPr>
              <a:t>بسعر الصرف المتوسط</a:t>
            </a:r>
            <a:r>
              <a:rPr lang="ar-EG" b="1" dirty="0" smtClean="0">
                <a:solidFill>
                  <a:srgbClr val="FF0000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06043550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EG" dirty="0" smtClean="0"/>
              <a:t>ملاحظات هامة :</a:t>
            </a:r>
            <a:endParaRPr lang="ar-E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lvl="0" indent="-514350">
              <a:buFont typeface="+mj-lt"/>
              <a:buAutoNum type="arabicPeriod"/>
            </a:pPr>
            <a:r>
              <a:rPr lang="ar-EG" dirty="0" smtClean="0"/>
              <a:t>تنشأ </a:t>
            </a:r>
            <a:r>
              <a:rPr lang="ar-EG" dirty="0" smtClean="0">
                <a:solidFill>
                  <a:srgbClr val="FF0000"/>
                </a:solidFill>
              </a:rPr>
              <a:t>فروق أسعار صرف </a:t>
            </a:r>
            <a:r>
              <a:rPr lang="ar-EG" dirty="0" smtClean="0"/>
              <a:t> نظرا لاستخدام أسعار صرف مختلفــة  ،لذا تنشأ أرباح او خسائر الترجمة و هي </a:t>
            </a:r>
            <a:r>
              <a:rPr lang="ar-EG" dirty="0" smtClean="0">
                <a:solidFill>
                  <a:srgbClr val="FF0000"/>
                </a:solidFill>
              </a:rPr>
              <a:t>فروق  محققـة تقفـــل </a:t>
            </a:r>
            <a:r>
              <a:rPr lang="ar-EG" dirty="0" err="1" smtClean="0">
                <a:solidFill>
                  <a:srgbClr val="FF0000"/>
                </a:solidFill>
              </a:rPr>
              <a:t>فى</a:t>
            </a:r>
            <a:r>
              <a:rPr lang="ar-EG" dirty="0" smtClean="0">
                <a:solidFill>
                  <a:srgbClr val="FF0000"/>
                </a:solidFill>
              </a:rPr>
              <a:t> قائمــة الدخل</a:t>
            </a:r>
            <a:r>
              <a:rPr lang="ar-EG" dirty="0" smtClean="0"/>
              <a:t> ( حـ/ </a:t>
            </a:r>
            <a:r>
              <a:rPr lang="ar-EG" dirty="0" err="1" smtClean="0"/>
              <a:t>أ.خ</a:t>
            </a:r>
            <a:r>
              <a:rPr lang="ar-EG" dirty="0" smtClean="0"/>
              <a:t> ) عن الفترة.</a:t>
            </a:r>
          </a:p>
          <a:p>
            <a:pPr marL="514350" lvl="0" indent="-514350">
              <a:buFont typeface="+mj-lt"/>
              <a:buAutoNum type="arabicPeriod"/>
            </a:pPr>
            <a:endParaRPr lang="ar-EG" dirty="0" smtClean="0"/>
          </a:p>
          <a:p>
            <a:pPr marL="514350" lvl="0" indent="-514350">
              <a:buFont typeface="+mj-lt"/>
              <a:buAutoNum type="arabicPeriod"/>
            </a:pPr>
            <a:r>
              <a:rPr lang="ar-EG" dirty="0" smtClean="0"/>
              <a:t>توجد بنود لا تتم ترجمتها وهي </a:t>
            </a:r>
            <a:r>
              <a:rPr lang="ar-EG" dirty="0" smtClean="0">
                <a:solidFill>
                  <a:srgbClr val="FF0000"/>
                </a:solidFill>
              </a:rPr>
              <a:t>الحسابات المتقابلة </a:t>
            </a:r>
            <a:r>
              <a:rPr lang="ar-EG" dirty="0" smtClean="0"/>
              <a:t>بين الفرع والمركز الرئيسي </a:t>
            </a:r>
            <a:r>
              <a:rPr lang="ar-EG" dirty="0" smtClean="0">
                <a:solidFill>
                  <a:srgbClr val="FF0000"/>
                </a:solidFill>
              </a:rPr>
              <a:t>مثل ح/ البضاعة الواردة من المركز الرئيسي </a:t>
            </a:r>
            <a:r>
              <a:rPr lang="ar-EG" dirty="0" smtClean="0"/>
              <a:t>يقابلها </a:t>
            </a:r>
            <a:r>
              <a:rPr lang="ar-EG" dirty="0" smtClean="0">
                <a:solidFill>
                  <a:srgbClr val="FF0000"/>
                </a:solidFill>
              </a:rPr>
              <a:t>حـ/ البضاعة المرسلة للفرع </a:t>
            </a:r>
            <a:r>
              <a:rPr lang="ar-EG" dirty="0" smtClean="0"/>
              <a:t>( توضع بقيمتها في المركز دون استخدام أسعار صرف ) وكذلك </a:t>
            </a:r>
            <a:r>
              <a:rPr lang="ar-EG" dirty="0" smtClean="0">
                <a:solidFill>
                  <a:srgbClr val="FF0000"/>
                </a:solidFill>
              </a:rPr>
              <a:t>حـ/ جاري المركز الرئيسي </a:t>
            </a:r>
            <a:r>
              <a:rPr lang="ar-EG" dirty="0" smtClean="0"/>
              <a:t>يقابله </a:t>
            </a:r>
            <a:r>
              <a:rPr lang="ar-EG" dirty="0" smtClean="0">
                <a:solidFill>
                  <a:srgbClr val="FF0000"/>
                </a:solidFill>
              </a:rPr>
              <a:t>حـ/ جاري الفرع </a:t>
            </a:r>
            <a:endParaRPr lang="en-US" dirty="0" smtClean="0">
              <a:solidFill>
                <a:srgbClr val="FF0000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ar-EG" dirty="0" smtClean="0"/>
              <a:t>لا </a:t>
            </a:r>
            <a:r>
              <a:rPr lang="ar-EG" dirty="0" smtClean="0">
                <a:solidFill>
                  <a:srgbClr val="FF0000"/>
                </a:solidFill>
              </a:rPr>
              <a:t>يوجد حـ/ رأس المال للفرع </a:t>
            </a:r>
            <a:r>
              <a:rPr lang="ar-EG" dirty="0" smtClean="0"/>
              <a:t>ولكن يحل </a:t>
            </a:r>
            <a:r>
              <a:rPr lang="ar-EG" dirty="0" smtClean="0">
                <a:solidFill>
                  <a:srgbClr val="FF0000"/>
                </a:solidFill>
              </a:rPr>
              <a:t>محله حـ/ جاري المركز الرئيسي </a:t>
            </a:r>
            <a:endParaRPr lang="ar-EG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8581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EG" dirty="0" smtClean="0"/>
              <a:t>مثال الكتاب : ص 81:  86</a:t>
            </a:r>
            <a:endParaRPr lang="ar-E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ar-EG" dirty="0"/>
              <a:t> </a:t>
            </a:r>
            <a:endParaRPr lang="ar-EG" dirty="0" smtClean="0"/>
          </a:p>
          <a:p>
            <a:pPr algn="ctr"/>
            <a:r>
              <a:rPr lang="ar-EG" dirty="0" smtClean="0"/>
              <a:t>مع خالص تمنياتي لكم</a:t>
            </a:r>
          </a:p>
          <a:p>
            <a:pPr algn="ctr"/>
            <a:r>
              <a:rPr lang="ar-EG" dirty="0" smtClean="0"/>
              <a:t>بموفور الصحة والسلامة </a:t>
            </a:r>
          </a:p>
          <a:p>
            <a:pPr algn="ctr"/>
            <a:r>
              <a:rPr lang="ar-EG" dirty="0" smtClean="0"/>
              <a:t>د. حنان </a:t>
            </a:r>
            <a:r>
              <a:rPr lang="ar-EG" smtClean="0"/>
              <a:t>جاد الله </a:t>
            </a:r>
            <a:endParaRPr lang="ar-EG" dirty="0" smtClean="0"/>
          </a:p>
          <a:p>
            <a:pPr marL="0" indent="0">
              <a:buNone/>
            </a:pPr>
            <a:endParaRPr lang="ar-EG" dirty="0"/>
          </a:p>
        </p:txBody>
      </p:sp>
    </p:spTree>
    <p:extLst>
      <p:ext uri="{BB962C8B-B14F-4D97-AF65-F5344CB8AC3E}">
        <p14:creationId xmlns:p14="http://schemas.microsoft.com/office/powerpoint/2010/main" val="3349709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EE5818"/>
      </a:dk2>
      <a:lt2>
        <a:srgbClr val="EBEBEB"/>
      </a:lt2>
      <a:accent1>
        <a:srgbClr val="F5A408"/>
      </a:accent1>
      <a:accent2>
        <a:srgbClr val="FA731A"/>
      </a:accent2>
      <a:accent3>
        <a:srgbClr val="AB9281"/>
      </a:accent3>
      <a:accent4>
        <a:srgbClr val="A18CD0"/>
      </a:accent4>
      <a:accent5>
        <a:srgbClr val="8EBBD2"/>
      </a:accent5>
      <a:accent6>
        <a:srgbClr val="ACC995"/>
      </a:accent6>
      <a:hlink>
        <a:srgbClr val="FAC96A"/>
      </a:hlink>
      <a:folHlink>
        <a:srgbClr val="FCDB9B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04000"/>
                <a:satMod val="128000"/>
                <a:lumMod val="10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68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2000"/>
                <a:hueMod val="42000"/>
                <a:satMod val="124000"/>
                <a:lumMod val="62000"/>
              </a:schemeClr>
              <a:schemeClr val="phClr">
                <a:tint val="96000"/>
                <a:satMod val="13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F1C4790-FE3C-4020-8CA7-00621DA7BBB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89</TotalTime>
  <Words>493</Words>
  <Application>Microsoft Office PowerPoint</Application>
  <PresentationFormat>Widescreen</PresentationFormat>
  <Paragraphs>48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Century Gothic</vt:lpstr>
      <vt:lpstr>Times New Roman</vt:lpstr>
      <vt:lpstr>Wingdings 3</vt:lpstr>
      <vt:lpstr>Ion Boardroom</vt:lpstr>
      <vt:lpstr> تابع الفصل الثاني النظام المحاسبي في ظل التعامل بعملة أجنبية</vt:lpstr>
      <vt:lpstr>مقدمة </vt:lpstr>
      <vt:lpstr>قاعدة التحويل </vt:lpstr>
      <vt:lpstr>أولاً : أنواع أسعار الصرف  </vt:lpstr>
      <vt:lpstr>ثانياً : طرق الترجمة </vt:lpstr>
      <vt:lpstr>أولاً : طريقة البنود المتداولة والبنود غير المتداولة </vt:lpstr>
      <vt:lpstr>قواعد الترجمة وفقاً لطريقة البنود المتداولة وغير المتداولة :</vt:lpstr>
      <vt:lpstr>ملاحظات هامة :</vt:lpstr>
      <vt:lpstr>مثال الكتاب : ص 81:  86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تابع الفصل الثانى النظام المحاسبى في ظل التعامل بعملة أجنبية</dc:title>
  <dc:creator>Dr.Hanan Gad Allah</dc:creator>
  <cp:lastModifiedBy>Dr.Hanan Gad Allah</cp:lastModifiedBy>
  <cp:revision>9</cp:revision>
  <dcterms:created xsi:type="dcterms:W3CDTF">2020-03-25T12:41:56Z</dcterms:created>
  <dcterms:modified xsi:type="dcterms:W3CDTF">2020-03-25T18:43:38Z</dcterms:modified>
</cp:coreProperties>
</file>