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D771AFF-C98B-412F-8FAF-DE662F1D5ED6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ar-EG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0949E9B7-1A87-4A5E-833F-E8A82D6D5C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7227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1AFF-C98B-412F-8FAF-DE662F1D5ED6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E9B7-1A87-4A5E-833F-E8A82D6D5C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4615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1AFF-C98B-412F-8FAF-DE662F1D5ED6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E9B7-1A87-4A5E-833F-E8A82D6D5C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37562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1AFF-C98B-412F-8FAF-DE662F1D5ED6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E9B7-1A87-4A5E-833F-E8A82D6D5C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1161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1AFF-C98B-412F-8FAF-DE662F1D5ED6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E9B7-1A87-4A5E-833F-E8A82D6D5C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29844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1AFF-C98B-412F-8FAF-DE662F1D5ED6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E9B7-1A87-4A5E-833F-E8A82D6D5C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31350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1AFF-C98B-412F-8FAF-DE662F1D5ED6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E9B7-1A87-4A5E-833F-E8A82D6D5C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01099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1AFF-C98B-412F-8FAF-DE662F1D5ED6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E9B7-1A87-4A5E-833F-E8A82D6D5C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03307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1AFF-C98B-412F-8FAF-DE662F1D5ED6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E9B7-1A87-4A5E-833F-E8A82D6D5C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2826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1AFF-C98B-412F-8FAF-DE662F1D5ED6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E9B7-1A87-4A5E-833F-E8A82D6D5C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390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1AFF-C98B-412F-8FAF-DE662F1D5ED6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E9B7-1A87-4A5E-833F-E8A82D6D5C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6608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1AFF-C98B-412F-8FAF-DE662F1D5ED6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E9B7-1A87-4A5E-833F-E8A82D6D5C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1041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1AFF-C98B-412F-8FAF-DE662F1D5ED6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E9B7-1A87-4A5E-833F-E8A82D6D5C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4494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1AFF-C98B-412F-8FAF-DE662F1D5ED6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E9B7-1A87-4A5E-833F-E8A82D6D5C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1931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1AFF-C98B-412F-8FAF-DE662F1D5ED6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E9B7-1A87-4A5E-833F-E8A82D6D5C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8232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1AFF-C98B-412F-8FAF-DE662F1D5ED6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E9B7-1A87-4A5E-833F-E8A82D6D5C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6523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1AFF-C98B-412F-8FAF-DE662F1D5ED6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E9B7-1A87-4A5E-833F-E8A82D6D5C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5435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D771AFF-C98B-412F-8FAF-DE662F1D5ED6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949E9B7-1A87-4A5E-833F-E8A82D6D5C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8767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 تابع الفصل </a:t>
            </a:r>
            <a:r>
              <a:rPr lang="ar-EG" dirty="0" smtClean="0"/>
              <a:t>الثاني</a:t>
            </a:r>
            <a:r>
              <a:rPr lang="en-US" dirty="0"/>
              <a:t/>
            </a:r>
            <a:br>
              <a:rPr lang="en-US" dirty="0"/>
            </a:br>
            <a:r>
              <a:rPr lang="ar-EG" dirty="0"/>
              <a:t>النظام </a:t>
            </a:r>
            <a:r>
              <a:rPr lang="ar-EG" dirty="0" smtClean="0"/>
              <a:t>المحاسبي </a:t>
            </a:r>
            <a:r>
              <a:rPr lang="ar-EG" dirty="0"/>
              <a:t>في ظل التعامل بعملة أجنبية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ar-EG" dirty="0" smtClean="0"/>
          </a:p>
          <a:p>
            <a:r>
              <a:rPr lang="ar-EG" sz="2800" b="1" dirty="0" smtClean="0">
                <a:solidFill>
                  <a:srgbClr val="FF0000"/>
                </a:solidFill>
              </a:rPr>
              <a:t>رابعا</a:t>
            </a:r>
            <a:r>
              <a:rPr lang="ar-EG" sz="2800" b="1" dirty="0">
                <a:solidFill>
                  <a:srgbClr val="FF0000"/>
                </a:solidFill>
              </a:rPr>
              <a:t>: ترجمــة القوائــم الماليــة للفــروع الأجنبيـــة و إعــداد القوائـــم المجمعــــة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ar-EG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16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مقدمة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/>
              <a:t>بعد </a:t>
            </a:r>
            <a:r>
              <a:rPr lang="ar-EG" b="1" dirty="0"/>
              <a:t>انتشار الشركات الدوليــة عابرة القــارات و الشركات متعددة </a:t>
            </a:r>
            <a:r>
              <a:rPr lang="ar-EG" b="1" dirty="0" smtClean="0"/>
              <a:t>الجنسيات</a:t>
            </a:r>
          </a:p>
          <a:p>
            <a:r>
              <a:rPr lang="ar-EG" dirty="0" smtClean="0"/>
              <a:t>يقوم </a:t>
            </a:r>
            <a:r>
              <a:rPr lang="ar-EG" dirty="0"/>
              <a:t>المركز الرئيسي بإعداد القوائم المالية الخاصة بـه بعملــة البلد المتواجد بــه </a:t>
            </a:r>
            <a:r>
              <a:rPr lang="ar-EG" dirty="0" smtClean="0"/>
              <a:t>.</a:t>
            </a:r>
          </a:p>
          <a:p>
            <a:r>
              <a:rPr lang="ar-EG" dirty="0" smtClean="0"/>
              <a:t>ثم </a:t>
            </a:r>
            <a:r>
              <a:rPr lang="ar-EG" dirty="0"/>
              <a:t>يقوم كل فرع بإعداد القوائم المالية بالعملة المحلية الخاصة بالبلد الموجود به الفرع </a:t>
            </a:r>
            <a:r>
              <a:rPr lang="ar-EG" dirty="0" smtClean="0"/>
              <a:t>.</a:t>
            </a:r>
          </a:p>
          <a:p>
            <a:r>
              <a:rPr lang="ar-EG" dirty="0" smtClean="0"/>
              <a:t>وهنا </a:t>
            </a:r>
            <a:r>
              <a:rPr lang="ar-EG" dirty="0"/>
              <a:t>يكون لدينا قوائم مالية معدة بعملات مختلفـة و نحن نريد تجميعها في قوائم موحدة او مجمعـة  </a:t>
            </a:r>
            <a:r>
              <a:rPr lang="ar-EG" dirty="0" smtClean="0"/>
              <a:t>والتي </a:t>
            </a:r>
            <a:r>
              <a:rPr lang="ar-EG" dirty="0"/>
              <a:t>تتطلب </a:t>
            </a:r>
            <a:r>
              <a:rPr lang="ar-EG" dirty="0">
                <a:solidFill>
                  <a:srgbClr val="FF0000"/>
                </a:solidFill>
              </a:rPr>
              <a:t>ترجمـة محتويات تلك القوائم المختلفــة إلى عملة واحدة هي عملة المركز </a:t>
            </a:r>
            <a:r>
              <a:rPr lang="ar-EG" dirty="0" smtClean="0">
                <a:solidFill>
                  <a:srgbClr val="FF0000"/>
                </a:solidFill>
              </a:rPr>
              <a:t>الرئيسي.</a:t>
            </a:r>
          </a:p>
          <a:p>
            <a:r>
              <a:rPr lang="ar-EG" dirty="0" smtClean="0">
                <a:solidFill>
                  <a:srgbClr val="FF0000"/>
                </a:solidFill>
              </a:rPr>
              <a:t>وبالتالي نعني بترجمة القوائم المالية  للفروع تحويلها من عملة الفرع إلي عملة المركز الرئيسي </a:t>
            </a:r>
            <a:endParaRPr lang="ar-E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7789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قاعدة التحويل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/>
              <a:t>.  وعند ترجمه القوائم المالية المعدة بالعملة الأجنبية الى العملة </a:t>
            </a:r>
            <a:r>
              <a:rPr lang="ar-EG" dirty="0" smtClean="0"/>
              <a:t>المركز الرئيسي ,وذلك </a:t>
            </a:r>
            <a:r>
              <a:rPr lang="ar-EG" dirty="0"/>
              <a:t>لكل بند من البنود الواردة بالقوائم طبقا للعلاقة التالية </a:t>
            </a:r>
            <a:r>
              <a:rPr lang="ar-EG" dirty="0" smtClean="0"/>
              <a:t>:</a:t>
            </a:r>
          </a:p>
          <a:p>
            <a:pPr marL="0" indent="0">
              <a:buNone/>
              <a:tabLst>
                <a:tab pos="685800" algn="l"/>
              </a:tabLst>
            </a:pPr>
            <a:endParaRPr lang="ar-EG" dirty="0" smtClean="0"/>
          </a:p>
          <a:p>
            <a:pPr marL="5997575" indent="-5997575">
              <a:buNone/>
              <a:tabLst>
                <a:tab pos="685800" algn="l"/>
                <a:tab pos="6064250" algn="l"/>
                <a:tab pos="6521450" algn="l"/>
              </a:tabLst>
            </a:pPr>
            <a:r>
              <a:rPr lang="ar-EG" b="1" dirty="0" smtClean="0"/>
              <a:t>القيمة </a:t>
            </a:r>
            <a:r>
              <a:rPr lang="ar-EG" b="1" dirty="0"/>
              <a:t>بعملة الشركة الأم =  القيمة بالعملة الأجنبية ×</a:t>
            </a:r>
            <a:r>
              <a:rPr lang="ar-EG" b="1" dirty="0">
                <a:solidFill>
                  <a:schemeClr val="accent1"/>
                </a:solidFill>
              </a:rPr>
              <a:t>سعر الصرف المناسب </a:t>
            </a:r>
            <a:r>
              <a:rPr lang="ar-EG" b="1" dirty="0"/>
              <a:t>حسب </a:t>
            </a:r>
            <a:r>
              <a:rPr lang="ar-EG" b="1" dirty="0" smtClean="0"/>
              <a:t>         </a:t>
            </a:r>
            <a:r>
              <a:rPr lang="ar-EG" b="1" dirty="0" smtClean="0">
                <a:solidFill>
                  <a:srgbClr val="FF0000"/>
                </a:solidFill>
              </a:rPr>
              <a:t>طريقة </a:t>
            </a:r>
            <a:r>
              <a:rPr lang="ar-EG" b="1" dirty="0">
                <a:solidFill>
                  <a:srgbClr val="FF0000"/>
                </a:solidFill>
              </a:rPr>
              <a:t>الترجمة </a:t>
            </a:r>
            <a:r>
              <a:rPr lang="ar-EG" b="1" dirty="0" smtClean="0">
                <a:solidFill>
                  <a:srgbClr val="FF0000"/>
                </a:solidFill>
              </a:rPr>
              <a:t>المتبعة</a:t>
            </a:r>
          </a:p>
          <a:p>
            <a:pPr marL="5997575" indent="-5997575">
              <a:buNone/>
              <a:tabLst>
                <a:tab pos="685800" algn="l"/>
                <a:tab pos="6064250" algn="l"/>
                <a:tab pos="6521450" algn="l"/>
              </a:tabLst>
            </a:pPr>
            <a:endParaRPr lang="ar-EG" b="1" dirty="0">
              <a:solidFill>
                <a:srgbClr val="FF0000"/>
              </a:solidFill>
            </a:endParaRPr>
          </a:p>
          <a:p>
            <a:pPr marL="5997575" indent="-5997575">
              <a:buNone/>
              <a:tabLst>
                <a:tab pos="685800" algn="l"/>
                <a:tab pos="6064250" algn="l"/>
                <a:tab pos="6521450" algn="l"/>
              </a:tabLst>
            </a:pPr>
            <a:r>
              <a:rPr lang="ar-EG" b="1" dirty="0" smtClean="0">
                <a:solidFill>
                  <a:srgbClr val="FF0000"/>
                </a:solidFill>
              </a:rPr>
              <a:t>أذن : ترجمة القوائم المالية تعتمد علي عنصرين :</a:t>
            </a:r>
          </a:p>
          <a:p>
            <a:pPr marL="860425" indent="-860425">
              <a:buFont typeface="+mj-lt"/>
              <a:buAutoNum type="arabicPeriod"/>
              <a:tabLst>
                <a:tab pos="685800" algn="l"/>
                <a:tab pos="6064250" algn="l"/>
                <a:tab pos="6521450" algn="l"/>
              </a:tabLst>
            </a:pPr>
            <a:r>
              <a:rPr lang="ar-EG" dirty="0" smtClean="0">
                <a:solidFill>
                  <a:srgbClr val="FF0000"/>
                </a:solidFill>
              </a:rPr>
              <a:t>سعر الصرف المناسب للبند</a:t>
            </a:r>
          </a:p>
          <a:p>
            <a:pPr marL="860425" indent="-860425">
              <a:buFont typeface="+mj-lt"/>
              <a:buAutoNum type="arabicPeriod"/>
              <a:tabLst>
                <a:tab pos="685800" algn="l"/>
                <a:tab pos="6064250" algn="l"/>
                <a:tab pos="6521450" algn="l"/>
              </a:tabLst>
            </a:pPr>
            <a:r>
              <a:rPr lang="ar-EG" dirty="0" smtClean="0">
                <a:solidFill>
                  <a:srgbClr val="FF0000"/>
                </a:solidFill>
              </a:rPr>
              <a:t>الطريقة المستخدمة في الترجمة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32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أولاً : أنواع أسعار الصرف </a:t>
            </a:r>
            <a:br>
              <a:rPr lang="ar-EG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يوجد ثلاث أسعار للصرف </a:t>
            </a:r>
          </a:p>
          <a:p>
            <a:pPr marL="514350" lvl="0" indent="-514350">
              <a:buFont typeface="+mj-lt"/>
              <a:buAutoNum type="arabicPeriod"/>
            </a:pPr>
            <a:r>
              <a:rPr lang="ar-EG" b="1" dirty="0">
                <a:solidFill>
                  <a:srgbClr val="FF0000"/>
                </a:solidFill>
              </a:rPr>
              <a:t>سعر الصرف التاريخي</a:t>
            </a:r>
            <a:r>
              <a:rPr lang="ar-EG" b="1" dirty="0"/>
              <a:t>:</a:t>
            </a:r>
            <a:r>
              <a:rPr lang="ar-EG" dirty="0"/>
              <a:t> وهو السعر السائد وقت الحصول على الأصول الثابتـة او نشأة الالتزامات طويلة الأجل  .</a:t>
            </a:r>
            <a:endParaRPr lang="en-US" dirty="0"/>
          </a:p>
          <a:p>
            <a:pPr marL="514350" lvl="0" indent="-514350" algn="ctr">
              <a:buFont typeface="+mj-lt"/>
              <a:buAutoNum type="arabicPeriod"/>
            </a:pPr>
            <a:r>
              <a:rPr lang="ar-EG" b="1" dirty="0">
                <a:solidFill>
                  <a:srgbClr val="FF0000"/>
                </a:solidFill>
              </a:rPr>
              <a:t>سعر الصرف الجـــاري </a:t>
            </a:r>
            <a:r>
              <a:rPr lang="ar-EG" b="1" dirty="0"/>
              <a:t>:</a:t>
            </a:r>
            <a:r>
              <a:rPr lang="ar-EG" dirty="0"/>
              <a:t> وهو السعر </a:t>
            </a:r>
            <a:r>
              <a:rPr lang="ar-EG" dirty="0" smtClean="0"/>
              <a:t>وقت </a:t>
            </a:r>
            <a:r>
              <a:rPr lang="ar-EG" dirty="0"/>
              <a:t>إعــداد القوائم المالية و </a:t>
            </a:r>
            <a:r>
              <a:rPr lang="ar-EG" dirty="0">
                <a:solidFill>
                  <a:srgbClr val="FF0000"/>
                </a:solidFill>
              </a:rPr>
              <a:t>يسمى سعر </a:t>
            </a:r>
            <a:r>
              <a:rPr lang="ar-EG" dirty="0" smtClean="0">
                <a:solidFill>
                  <a:srgbClr val="FF0000"/>
                </a:solidFill>
              </a:rPr>
              <a:t>الإقفــــال</a:t>
            </a:r>
          </a:p>
          <a:p>
            <a:pPr marL="514350" lvl="0" indent="-514350" algn="ctr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EG" b="1" dirty="0">
                <a:solidFill>
                  <a:srgbClr val="FF0000"/>
                </a:solidFill>
              </a:rPr>
              <a:t>سعر الصرف المتوسط </a:t>
            </a:r>
            <a:r>
              <a:rPr lang="ar-EG" b="1" dirty="0"/>
              <a:t>:</a:t>
            </a:r>
            <a:r>
              <a:rPr lang="ar-EG" dirty="0"/>
              <a:t> وهو متوسط أسعار الصرف خلال </a:t>
            </a:r>
            <a:r>
              <a:rPr lang="ar-EG" dirty="0" smtClean="0"/>
              <a:t>الفترة 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47488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ثانياً : طرق الترجمة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EG" sz="3600" dirty="0" smtClean="0">
                <a:solidFill>
                  <a:schemeClr val="accent1"/>
                </a:solidFill>
              </a:rPr>
              <a:t>توجد أربعة  </a:t>
            </a:r>
            <a:r>
              <a:rPr lang="ar-EG" sz="3600" dirty="0">
                <a:solidFill>
                  <a:schemeClr val="accent1"/>
                </a:solidFill>
              </a:rPr>
              <a:t>طرق لترجمـة القوائم </a:t>
            </a:r>
            <a:r>
              <a:rPr lang="ar-EG" sz="3600" dirty="0" smtClean="0">
                <a:solidFill>
                  <a:schemeClr val="accent1"/>
                </a:solidFill>
              </a:rPr>
              <a:t>الماليـــة وهي : </a:t>
            </a:r>
            <a:endParaRPr lang="en-US" sz="3600" dirty="0">
              <a:solidFill>
                <a:schemeClr val="accent1"/>
              </a:solidFill>
            </a:endParaRPr>
          </a:p>
          <a:p>
            <a:pPr lvl="0"/>
            <a:r>
              <a:rPr lang="ar-EG" sz="4400" dirty="0">
                <a:solidFill>
                  <a:srgbClr val="FF0000"/>
                </a:solidFill>
              </a:rPr>
              <a:t>طريقـة البنود المتداولــة و البنود غيــر المتداولــة .</a:t>
            </a:r>
            <a:endParaRPr lang="en-US" sz="4400" dirty="0">
              <a:solidFill>
                <a:srgbClr val="FF0000"/>
              </a:solidFill>
            </a:endParaRPr>
          </a:p>
          <a:p>
            <a:pPr lvl="0"/>
            <a:r>
              <a:rPr lang="ar-EG" sz="4400" dirty="0">
                <a:solidFill>
                  <a:srgbClr val="FF0000"/>
                </a:solidFill>
              </a:rPr>
              <a:t>طريقـة البنود النقديـــة و البنود غيــر النقديــــة.</a:t>
            </a:r>
            <a:endParaRPr lang="en-US" sz="4400" dirty="0">
              <a:solidFill>
                <a:srgbClr val="FF0000"/>
              </a:solidFill>
            </a:endParaRPr>
          </a:p>
          <a:p>
            <a:pPr lvl="0"/>
            <a:r>
              <a:rPr lang="ar-EG" sz="4400" dirty="0">
                <a:solidFill>
                  <a:srgbClr val="FF0000"/>
                </a:solidFill>
              </a:rPr>
              <a:t>الطريقة الزمنية.</a:t>
            </a:r>
            <a:endParaRPr lang="en-US" sz="4400" dirty="0">
              <a:solidFill>
                <a:srgbClr val="FF0000"/>
              </a:solidFill>
            </a:endParaRPr>
          </a:p>
          <a:p>
            <a:pPr lvl="0"/>
            <a:r>
              <a:rPr lang="ar-EG" sz="4400" dirty="0">
                <a:solidFill>
                  <a:srgbClr val="FF0000"/>
                </a:solidFill>
              </a:rPr>
              <a:t>طريقة المعدل </a:t>
            </a:r>
            <a:r>
              <a:rPr lang="ar-EG" sz="4400" dirty="0" err="1">
                <a:solidFill>
                  <a:srgbClr val="FF0000"/>
                </a:solidFill>
              </a:rPr>
              <a:t>الجارى</a:t>
            </a:r>
            <a:r>
              <a:rPr lang="ar-EG" sz="4400" dirty="0">
                <a:solidFill>
                  <a:srgbClr val="FF0000"/>
                </a:solidFill>
              </a:rPr>
              <a:t>.</a:t>
            </a:r>
            <a:endParaRPr lang="en-US" sz="4400" dirty="0">
              <a:solidFill>
                <a:srgbClr val="FF0000"/>
              </a:solidFill>
            </a:endParaRP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31076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أولاً : طريقة البنود المتداولة والبنود غير المتداولة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/>
              <a:t>تقوم الطريقة على التمييز بين البنود </a:t>
            </a:r>
            <a:r>
              <a:rPr lang="ar-EG" dirty="0" err="1"/>
              <a:t>التى</a:t>
            </a:r>
            <a:r>
              <a:rPr lang="ar-EG" dirty="0"/>
              <a:t> يمكن اعتبارها </a:t>
            </a:r>
            <a:r>
              <a:rPr lang="ar-EG" dirty="0" smtClean="0"/>
              <a:t>متداولة والتي تشتمل على </a:t>
            </a:r>
            <a:r>
              <a:rPr lang="ar-EG" dirty="0">
                <a:solidFill>
                  <a:srgbClr val="FF0000"/>
                </a:solidFill>
              </a:rPr>
              <a:t>الأصول المتداولــة</a:t>
            </a:r>
            <a:r>
              <a:rPr lang="ar-EG" dirty="0"/>
              <a:t> ( كالنقديــة و المدينين و العملاء و أوراق القبض و البضاعــة ) </a:t>
            </a:r>
            <a:r>
              <a:rPr lang="ar-EG" dirty="0">
                <a:solidFill>
                  <a:srgbClr val="FF0000"/>
                </a:solidFill>
              </a:rPr>
              <a:t>والخصوم المتداولــة </a:t>
            </a:r>
            <a:r>
              <a:rPr lang="ar-EG" dirty="0"/>
              <a:t>( كالدائنون و أوراق الدفـع و القروض قصيرة الأجل </a:t>
            </a:r>
            <a:r>
              <a:rPr lang="ar-EG" dirty="0" smtClean="0"/>
              <a:t>) .</a:t>
            </a:r>
          </a:p>
          <a:p>
            <a:pPr marL="0" indent="0">
              <a:buNone/>
            </a:pPr>
            <a:endParaRPr lang="en-US" dirty="0"/>
          </a:p>
          <a:p>
            <a:r>
              <a:rPr lang="ar-EG" dirty="0" smtClean="0"/>
              <a:t>أما  </a:t>
            </a:r>
            <a:r>
              <a:rPr lang="ar-EG" dirty="0"/>
              <a:t>البنود غيــر المتداولــة </a:t>
            </a:r>
            <a:r>
              <a:rPr lang="ar-EG" dirty="0" smtClean="0"/>
              <a:t> تشمل على </a:t>
            </a:r>
            <a:r>
              <a:rPr lang="ar-EG" dirty="0">
                <a:solidFill>
                  <a:srgbClr val="FF0000"/>
                </a:solidFill>
              </a:rPr>
              <a:t>الأصول الثابتـــة (</a:t>
            </a:r>
            <a:r>
              <a:rPr lang="ar-EG" dirty="0"/>
              <a:t>كالعقارات و السيارات و الأثاث و الآلات و المعدات ) </a:t>
            </a:r>
            <a:r>
              <a:rPr lang="ar-EG" dirty="0">
                <a:solidFill>
                  <a:srgbClr val="FF0000"/>
                </a:solidFill>
              </a:rPr>
              <a:t>والخصوم الثابتـــة </a:t>
            </a:r>
            <a:r>
              <a:rPr lang="ar-EG" dirty="0"/>
              <a:t>( كحقوق الملكيــة و مجمعات الإهلاك و قروض طويلة الأجـــل </a:t>
            </a:r>
            <a:r>
              <a:rPr lang="ar-EG" dirty="0" smtClean="0"/>
              <a:t>)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47159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قواعد الترجمة وفقاً لطريقة البنود المتداولة وغير المتداولة 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412" y="2403382"/>
            <a:ext cx="10515600" cy="435133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ar-EG" b="1" dirty="0" smtClean="0"/>
              <a:t>البنود المتداولــة  و مخزون آخر المدة تترجم </a:t>
            </a:r>
            <a:r>
              <a:rPr lang="ar-EG" b="1" dirty="0" smtClean="0">
                <a:solidFill>
                  <a:srgbClr val="FF0000"/>
                </a:solidFill>
              </a:rPr>
              <a:t>باستخدام سعر الصرف الجاري  </a:t>
            </a:r>
            <a:r>
              <a:rPr lang="ar-EG" b="1" dirty="0" smtClean="0"/>
              <a:t>.</a:t>
            </a:r>
            <a:endParaRPr lang="en-US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EG" u="sng" dirty="0" smtClean="0"/>
              <a:t>البنود غير المتداولــة ( الثابتــة </a:t>
            </a:r>
            <a:r>
              <a:rPr lang="ar-EG" dirty="0" smtClean="0"/>
              <a:t>) و  </a:t>
            </a:r>
            <a:r>
              <a:rPr lang="ar-EG" u="sng" dirty="0" smtClean="0"/>
              <a:t>مخصصات الإهلاك </a:t>
            </a:r>
            <a:r>
              <a:rPr lang="ar-EG" dirty="0" smtClean="0"/>
              <a:t> و </a:t>
            </a:r>
            <a:r>
              <a:rPr lang="ar-EG" u="sng" dirty="0" smtClean="0"/>
              <a:t>مصروفات الاهلاك</a:t>
            </a:r>
            <a:r>
              <a:rPr lang="ar-EG" i="1" u="sng" dirty="0" smtClean="0"/>
              <a:t> </a:t>
            </a:r>
            <a:r>
              <a:rPr lang="ar-EG" u="sng" dirty="0" smtClean="0"/>
              <a:t>ومخزون أول المدة </a:t>
            </a:r>
            <a:r>
              <a:rPr lang="ar-EG" dirty="0" smtClean="0"/>
              <a:t>تترجم </a:t>
            </a:r>
            <a:r>
              <a:rPr lang="ar-EG" b="1" dirty="0" smtClean="0">
                <a:solidFill>
                  <a:srgbClr val="FF0000"/>
                </a:solidFill>
              </a:rPr>
              <a:t>بسعر الصرف التاريخي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EG" b="1" dirty="0" smtClean="0"/>
              <a:t>بنود </a:t>
            </a:r>
            <a:r>
              <a:rPr lang="ar-EG" b="1" dirty="0"/>
              <a:t>قائمة الإيرادات و المصروفات </a:t>
            </a:r>
            <a:r>
              <a:rPr lang="ar-EG" b="1" dirty="0" smtClean="0">
                <a:solidFill>
                  <a:srgbClr val="FF0000"/>
                </a:solidFill>
              </a:rPr>
              <a:t>تترجم </a:t>
            </a:r>
            <a:r>
              <a:rPr lang="ar-EG" b="1" dirty="0">
                <a:solidFill>
                  <a:srgbClr val="FF0000"/>
                </a:solidFill>
              </a:rPr>
              <a:t>بسعر الصرف المتوسط</a:t>
            </a:r>
            <a:r>
              <a:rPr lang="ar-EG" b="1" dirty="0" smtClean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04355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ملاحظات هامة 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ar-EG" dirty="0" smtClean="0"/>
              <a:t>تنشأ </a:t>
            </a:r>
            <a:r>
              <a:rPr lang="ar-EG" dirty="0" smtClean="0">
                <a:solidFill>
                  <a:srgbClr val="FF0000"/>
                </a:solidFill>
              </a:rPr>
              <a:t>فروق أسعار صرف </a:t>
            </a:r>
            <a:r>
              <a:rPr lang="ar-EG" dirty="0" smtClean="0"/>
              <a:t> نظرا لاستخدام أسعار صرف مختلفــة  ،لذا تنشأ أرباح او خسائر الترجمة و هي </a:t>
            </a:r>
            <a:r>
              <a:rPr lang="ar-EG" dirty="0" smtClean="0">
                <a:solidFill>
                  <a:srgbClr val="FF0000"/>
                </a:solidFill>
              </a:rPr>
              <a:t>فروق  محققـة تقفـــل </a:t>
            </a:r>
            <a:r>
              <a:rPr lang="ar-EG" dirty="0" err="1" smtClean="0">
                <a:solidFill>
                  <a:srgbClr val="FF0000"/>
                </a:solidFill>
              </a:rPr>
              <a:t>فى</a:t>
            </a:r>
            <a:r>
              <a:rPr lang="ar-EG" dirty="0" smtClean="0">
                <a:solidFill>
                  <a:srgbClr val="FF0000"/>
                </a:solidFill>
              </a:rPr>
              <a:t> قائمــة الدخل</a:t>
            </a:r>
            <a:r>
              <a:rPr lang="ar-EG" dirty="0" smtClean="0"/>
              <a:t> ( حـ/ </a:t>
            </a:r>
            <a:r>
              <a:rPr lang="ar-EG" dirty="0" err="1" smtClean="0"/>
              <a:t>أ.خ</a:t>
            </a:r>
            <a:r>
              <a:rPr lang="ar-EG" dirty="0" smtClean="0"/>
              <a:t> ) عن الفترة.</a:t>
            </a:r>
          </a:p>
          <a:p>
            <a:pPr marL="514350" lvl="0" indent="-514350">
              <a:buFont typeface="+mj-lt"/>
              <a:buAutoNum type="arabicPeriod"/>
            </a:pPr>
            <a:endParaRPr lang="ar-EG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EG" dirty="0" smtClean="0"/>
              <a:t>توجد بنود لا تتم ترجمتها وهي </a:t>
            </a:r>
            <a:r>
              <a:rPr lang="ar-EG" dirty="0" smtClean="0">
                <a:solidFill>
                  <a:srgbClr val="FF0000"/>
                </a:solidFill>
              </a:rPr>
              <a:t>الحسابات المتقابلة </a:t>
            </a:r>
            <a:r>
              <a:rPr lang="ar-EG" dirty="0" smtClean="0"/>
              <a:t>بين الفرع والمركز الرئيسي </a:t>
            </a:r>
            <a:r>
              <a:rPr lang="ar-EG" dirty="0" smtClean="0">
                <a:solidFill>
                  <a:srgbClr val="FF0000"/>
                </a:solidFill>
              </a:rPr>
              <a:t>مثل ح/ البضاعة الواردة من المركز الرئيسي </a:t>
            </a:r>
            <a:r>
              <a:rPr lang="ar-EG" dirty="0" smtClean="0"/>
              <a:t>يقابلها </a:t>
            </a:r>
            <a:r>
              <a:rPr lang="ar-EG" dirty="0" smtClean="0">
                <a:solidFill>
                  <a:srgbClr val="FF0000"/>
                </a:solidFill>
              </a:rPr>
              <a:t>حـ/ البضاعة المرسلة للفرع </a:t>
            </a:r>
            <a:r>
              <a:rPr lang="ar-EG" dirty="0" smtClean="0"/>
              <a:t>( توضع بقيمتها في المركز دون استخدام أسعار صرف ) وكذلك </a:t>
            </a:r>
            <a:r>
              <a:rPr lang="ar-EG" dirty="0" smtClean="0">
                <a:solidFill>
                  <a:srgbClr val="FF0000"/>
                </a:solidFill>
              </a:rPr>
              <a:t>حـ/ جاري المركز الرئيسي </a:t>
            </a:r>
            <a:r>
              <a:rPr lang="ar-EG" dirty="0" smtClean="0"/>
              <a:t>يقابله </a:t>
            </a:r>
            <a:r>
              <a:rPr lang="ar-EG" dirty="0" smtClean="0">
                <a:solidFill>
                  <a:srgbClr val="FF0000"/>
                </a:solidFill>
              </a:rPr>
              <a:t>حـ/ جاري الفرع 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ar-EG" dirty="0" smtClean="0"/>
              <a:t>لا </a:t>
            </a:r>
            <a:r>
              <a:rPr lang="ar-EG" dirty="0" smtClean="0">
                <a:solidFill>
                  <a:srgbClr val="FF0000"/>
                </a:solidFill>
              </a:rPr>
              <a:t>يوجد حـ/ رأس المال للفرع </a:t>
            </a:r>
            <a:r>
              <a:rPr lang="ar-EG" dirty="0" smtClean="0"/>
              <a:t>ولكن يحل </a:t>
            </a:r>
            <a:r>
              <a:rPr lang="ar-EG" dirty="0" smtClean="0">
                <a:solidFill>
                  <a:srgbClr val="FF0000"/>
                </a:solidFill>
              </a:rPr>
              <a:t>محله حـ/ جاري المركز الرئيسي </a:t>
            </a:r>
            <a:endParaRPr lang="ar-E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58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مثال الكتاب : ص 81:  86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EG" dirty="0"/>
              <a:t> </a:t>
            </a:r>
            <a:endParaRPr lang="ar-EG" dirty="0" smtClean="0"/>
          </a:p>
          <a:p>
            <a:pPr algn="ctr"/>
            <a:r>
              <a:rPr lang="ar-EG" dirty="0" smtClean="0"/>
              <a:t>مع خالص تمنياتي لكم</a:t>
            </a:r>
          </a:p>
          <a:p>
            <a:pPr algn="ctr"/>
            <a:r>
              <a:rPr lang="ar-EG" dirty="0" smtClean="0"/>
              <a:t>بموفور الصحة والسلامة </a:t>
            </a:r>
          </a:p>
          <a:p>
            <a:pPr algn="ctr"/>
            <a:r>
              <a:rPr lang="ar-EG" dirty="0" smtClean="0"/>
              <a:t>د. حنان </a:t>
            </a:r>
            <a:r>
              <a:rPr lang="ar-EG" smtClean="0"/>
              <a:t>جاد الله </a:t>
            </a:r>
            <a:endParaRPr lang="ar-EG" dirty="0" smtClean="0"/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34970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89</TotalTime>
  <Words>493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Ion Boardroom</vt:lpstr>
      <vt:lpstr> تابع الفصل الثاني النظام المحاسبي في ظل التعامل بعملة أجنبية</vt:lpstr>
      <vt:lpstr>مقدمة </vt:lpstr>
      <vt:lpstr>قاعدة التحويل </vt:lpstr>
      <vt:lpstr>أولاً : أنواع أسعار الصرف  </vt:lpstr>
      <vt:lpstr>ثانياً : طرق الترجمة </vt:lpstr>
      <vt:lpstr>أولاً : طريقة البنود المتداولة والبنود غير المتداولة </vt:lpstr>
      <vt:lpstr>قواعد الترجمة وفقاً لطريقة البنود المتداولة وغير المتداولة :</vt:lpstr>
      <vt:lpstr>ملاحظات هامة :</vt:lpstr>
      <vt:lpstr>مثال الكتاب : ص 81:  86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تابع الفصل الثانى النظام المحاسبى في ظل التعامل بعملة أجنبية</dc:title>
  <dc:creator>Dr.Hanan Gad Allah</dc:creator>
  <cp:lastModifiedBy>Dr.Hanan Gad Allah</cp:lastModifiedBy>
  <cp:revision>9</cp:revision>
  <dcterms:created xsi:type="dcterms:W3CDTF">2020-03-25T12:41:56Z</dcterms:created>
  <dcterms:modified xsi:type="dcterms:W3CDTF">2020-03-25T18:43:38Z</dcterms:modified>
</cp:coreProperties>
</file>