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7" r:id="rId2"/>
    <p:sldId id="258" r:id="rId3"/>
    <p:sldId id="259" r:id="rId4"/>
    <p:sldId id="260" r:id="rId5"/>
    <p:sldId id="261" r:id="rId6"/>
    <p:sldId id="262" r:id="rId7"/>
    <p:sldId id="263" r:id="rId8"/>
    <p:sldId id="264"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snapToGrid="0">
      <p:cViewPr varScale="1">
        <p:scale>
          <a:sx n="69" d="100"/>
          <a:sy n="69" d="100"/>
        </p:scale>
        <p:origin x="75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BC621FCB-3A26-4672-B3FB-88472ACC1D11}" type="datetimeFigureOut">
              <a:rPr lang="ar-EG" smtClean="0"/>
              <a:t>04/08/1441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51229E0D-78FE-47E9-B76C-626B049BE2B9}" type="slidenum">
              <a:rPr lang="ar-EG" smtClean="0"/>
              <a:t>‹#›</a:t>
            </a:fld>
            <a:endParaRPr lang="ar-EG"/>
          </a:p>
        </p:txBody>
      </p:sp>
    </p:spTree>
    <p:extLst>
      <p:ext uri="{BB962C8B-B14F-4D97-AF65-F5344CB8AC3E}">
        <p14:creationId xmlns:p14="http://schemas.microsoft.com/office/powerpoint/2010/main" val="38792193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صورة بانورامي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ar-SA" smtClean="0"/>
              <a:t>انقر لتحرير نمط العنوان الرئيسي</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تحرير أنماط النص الرئيسي</a:t>
            </a:r>
          </a:p>
        </p:txBody>
      </p:sp>
      <p:sp>
        <p:nvSpPr>
          <p:cNvPr id="5" name="Date Placeholder 4"/>
          <p:cNvSpPr>
            <a:spLocks noGrp="1"/>
          </p:cNvSpPr>
          <p:nvPr>
            <p:ph type="dt" sz="half" idx="10"/>
          </p:nvPr>
        </p:nvSpPr>
        <p:spPr/>
        <p:txBody>
          <a:bodyPr/>
          <a:lstStyle/>
          <a:p>
            <a:fld id="{BC621FCB-3A26-4672-B3FB-88472ACC1D11}" type="datetimeFigureOut">
              <a:rPr lang="ar-EG" smtClean="0"/>
              <a:t>04/08/1441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51229E0D-78FE-47E9-B76C-626B049BE2B9}" type="slidenum">
              <a:rPr lang="ar-EG" smtClean="0"/>
              <a:t>‹#›</a:t>
            </a:fld>
            <a:endParaRPr lang="ar-EG"/>
          </a:p>
        </p:txBody>
      </p:sp>
    </p:spTree>
    <p:extLst>
      <p:ext uri="{BB962C8B-B14F-4D97-AF65-F5344CB8AC3E}">
        <p14:creationId xmlns:p14="http://schemas.microsoft.com/office/powerpoint/2010/main" val="29632474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العنوان والتسمية ال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ar-SA" smtClean="0"/>
              <a:t>انقر لتحرير نمط العنوان الرئيسي</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تحرير أنماط النص الرئيسي</a:t>
            </a:r>
          </a:p>
        </p:txBody>
      </p:sp>
      <p:sp>
        <p:nvSpPr>
          <p:cNvPr id="4" name="Date Placeholder 3"/>
          <p:cNvSpPr>
            <a:spLocks noGrp="1"/>
          </p:cNvSpPr>
          <p:nvPr>
            <p:ph type="dt" sz="half" idx="10"/>
          </p:nvPr>
        </p:nvSpPr>
        <p:spPr/>
        <p:txBody>
          <a:bodyPr/>
          <a:lstStyle/>
          <a:p>
            <a:fld id="{BC621FCB-3A26-4672-B3FB-88472ACC1D11}" type="datetimeFigureOut">
              <a:rPr lang="ar-EG" smtClean="0"/>
              <a:t>04/08/1441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51229E0D-78FE-47E9-B76C-626B049BE2B9}" type="slidenum">
              <a:rPr lang="ar-EG" smtClean="0"/>
              <a:t>‹#›</a:t>
            </a:fld>
            <a:endParaRPr lang="ar-EG"/>
          </a:p>
        </p:txBody>
      </p:sp>
    </p:spTree>
    <p:extLst>
      <p:ext uri="{BB962C8B-B14F-4D97-AF65-F5344CB8AC3E}">
        <p14:creationId xmlns:p14="http://schemas.microsoft.com/office/powerpoint/2010/main" val="75602844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اقتباس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ar-SA" smtClean="0"/>
              <a:t>انقر لتحرير نمط العنوان الرئيسي</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ar-SA" smtClean="0"/>
              <a:t>تحرير أنماط النص الرئيسي</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تحرير أنماط النص الرئيسي</a:t>
            </a:r>
          </a:p>
        </p:txBody>
      </p:sp>
      <p:sp>
        <p:nvSpPr>
          <p:cNvPr id="4" name="Date Placeholder 3"/>
          <p:cNvSpPr>
            <a:spLocks noGrp="1"/>
          </p:cNvSpPr>
          <p:nvPr>
            <p:ph type="dt" sz="half" idx="10"/>
          </p:nvPr>
        </p:nvSpPr>
        <p:spPr/>
        <p:txBody>
          <a:bodyPr/>
          <a:lstStyle/>
          <a:p>
            <a:fld id="{BC621FCB-3A26-4672-B3FB-88472ACC1D11}" type="datetimeFigureOut">
              <a:rPr lang="ar-EG" smtClean="0"/>
              <a:t>04/08/1441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51229E0D-78FE-47E9-B76C-626B049BE2B9}" type="slidenum">
              <a:rPr lang="ar-EG" smtClean="0"/>
              <a:t>‹#›</a:t>
            </a:fld>
            <a:endParaRPr lang="ar-EG"/>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140101538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بطاقة اسم">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تحرير أنماط النص الرئيسي</a:t>
            </a:r>
          </a:p>
        </p:txBody>
      </p:sp>
      <p:sp>
        <p:nvSpPr>
          <p:cNvPr id="4" name="Date Placeholder 3"/>
          <p:cNvSpPr>
            <a:spLocks noGrp="1"/>
          </p:cNvSpPr>
          <p:nvPr>
            <p:ph type="dt" sz="half" idx="10"/>
          </p:nvPr>
        </p:nvSpPr>
        <p:spPr/>
        <p:txBody>
          <a:bodyPr/>
          <a:lstStyle/>
          <a:p>
            <a:fld id="{BC621FCB-3A26-4672-B3FB-88472ACC1D11}" type="datetimeFigureOut">
              <a:rPr lang="ar-EG" smtClean="0"/>
              <a:t>04/08/1441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51229E0D-78FE-47E9-B76C-626B049BE2B9}" type="slidenum">
              <a:rPr lang="ar-EG" smtClean="0"/>
              <a:t>‹#›</a:t>
            </a:fld>
            <a:endParaRPr lang="ar-EG"/>
          </a:p>
        </p:txBody>
      </p:sp>
    </p:spTree>
    <p:extLst>
      <p:ext uri="{BB962C8B-B14F-4D97-AF65-F5344CB8AC3E}">
        <p14:creationId xmlns:p14="http://schemas.microsoft.com/office/powerpoint/2010/main" val="45284872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أعمد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تحرير أنماط النص الرئيسي</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تحرير أنماط النص الرئيسي</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تحرير أنماط النص الرئيسي</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BC621FCB-3A26-4672-B3FB-88472ACC1D11}" type="datetimeFigureOut">
              <a:rPr lang="ar-EG" smtClean="0"/>
              <a:t>04/08/1441</a:t>
            </a:fld>
            <a:endParaRPr lang="ar-EG"/>
          </a:p>
        </p:txBody>
      </p:sp>
      <p:sp>
        <p:nvSpPr>
          <p:cNvPr id="4"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51229E0D-78FE-47E9-B76C-626B049BE2B9}" type="slidenum">
              <a:rPr lang="ar-EG" smtClean="0"/>
              <a:t>‹#›</a:t>
            </a:fld>
            <a:endParaRPr lang="ar-EG"/>
          </a:p>
        </p:txBody>
      </p:sp>
    </p:spTree>
    <p:extLst>
      <p:ext uri="{BB962C8B-B14F-4D97-AF65-F5344CB8AC3E}">
        <p14:creationId xmlns:p14="http://schemas.microsoft.com/office/powerpoint/2010/main" val="181306110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أعمدة صور">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تحرير أنماط النص الرئيسي</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تحرير أنماط النص الرئيسي</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تحرير أنماط النص الرئيسي</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BC621FCB-3A26-4672-B3FB-88472ACC1D11}" type="datetimeFigureOut">
              <a:rPr lang="ar-EG" smtClean="0"/>
              <a:t>04/08/1441</a:t>
            </a:fld>
            <a:endParaRPr lang="ar-EG"/>
          </a:p>
        </p:txBody>
      </p:sp>
      <p:sp>
        <p:nvSpPr>
          <p:cNvPr id="4"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51229E0D-78FE-47E9-B76C-626B049BE2B9}" type="slidenum">
              <a:rPr lang="ar-EG" smtClean="0"/>
              <a:t>‹#›</a:t>
            </a:fld>
            <a:endParaRPr lang="ar-EG"/>
          </a:p>
        </p:txBody>
      </p:sp>
    </p:spTree>
    <p:extLst>
      <p:ext uri="{BB962C8B-B14F-4D97-AF65-F5344CB8AC3E}">
        <p14:creationId xmlns:p14="http://schemas.microsoft.com/office/powerpoint/2010/main" val="79573106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p:txBody>
          <a:bodyPr vert="eaVert" anchor="t" anchorCtr="0"/>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BC621FCB-3A26-4672-B3FB-88472ACC1D11}" type="datetimeFigureOut">
              <a:rPr lang="ar-EG" smtClean="0"/>
              <a:t>04/08/1441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51229E0D-78FE-47E9-B76C-626B049BE2B9}" type="slidenum">
              <a:rPr lang="ar-EG" smtClean="0"/>
              <a:t>‹#›</a:t>
            </a:fld>
            <a:endParaRPr lang="ar-EG"/>
          </a:p>
        </p:txBody>
      </p:sp>
    </p:spTree>
    <p:extLst>
      <p:ext uri="{BB962C8B-B14F-4D97-AF65-F5344CB8AC3E}">
        <p14:creationId xmlns:p14="http://schemas.microsoft.com/office/powerpoint/2010/main" val="427631287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BC621FCB-3A26-4672-B3FB-88472ACC1D11}" type="datetimeFigureOut">
              <a:rPr lang="ar-EG" smtClean="0"/>
              <a:t>04/08/1441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51229E0D-78FE-47E9-B76C-626B049BE2B9}" type="slidenum">
              <a:rPr lang="ar-EG" smtClean="0"/>
              <a:t>‹#›</a:t>
            </a:fld>
            <a:endParaRPr lang="ar-EG"/>
          </a:p>
        </p:txBody>
      </p:sp>
    </p:spTree>
    <p:extLst>
      <p:ext uri="{BB962C8B-B14F-4D97-AF65-F5344CB8AC3E}">
        <p14:creationId xmlns:p14="http://schemas.microsoft.com/office/powerpoint/2010/main" val="24568790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idx="1"/>
          </p:nvPr>
        </p:nvSpPr>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3"/>
          <p:cNvSpPr>
            <a:spLocks noGrp="1"/>
          </p:cNvSpPr>
          <p:nvPr>
            <p:ph type="dt" sz="half" idx="10"/>
          </p:nvPr>
        </p:nvSpPr>
        <p:spPr/>
        <p:txBody>
          <a:bodyPr/>
          <a:lstStyle/>
          <a:p>
            <a:fld id="{BC621FCB-3A26-4672-B3FB-88472ACC1D11}" type="datetimeFigureOut">
              <a:rPr lang="ar-EG" smtClean="0"/>
              <a:t>04/08/1441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51229E0D-78FE-47E9-B76C-626B049BE2B9}" type="slidenum">
              <a:rPr lang="ar-EG" smtClean="0"/>
              <a:t>‹#›</a:t>
            </a:fld>
            <a:endParaRPr lang="ar-EG"/>
          </a:p>
        </p:txBody>
      </p:sp>
    </p:spTree>
    <p:extLst>
      <p:ext uri="{BB962C8B-B14F-4D97-AF65-F5344CB8AC3E}">
        <p14:creationId xmlns:p14="http://schemas.microsoft.com/office/powerpoint/2010/main" val="28964098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تحرير أنماط النص الرئيسي</a:t>
            </a:r>
          </a:p>
        </p:txBody>
      </p:sp>
      <p:sp>
        <p:nvSpPr>
          <p:cNvPr id="4" name="Date Placeholder 3"/>
          <p:cNvSpPr>
            <a:spLocks noGrp="1"/>
          </p:cNvSpPr>
          <p:nvPr>
            <p:ph type="dt" sz="half" idx="10"/>
          </p:nvPr>
        </p:nvSpPr>
        <p:spPr/>
        <p:txBody>
          <a:bodyPr/>
          <a:lstStyle/>
          <a:p>
            <a:fld id="{BC621FCB-3A26-4672-B3FB-88472ACC1D11}" type="datetimeFigureOut">
              <a:rPr lang="ar-EG" smtClean="0"/>
              <a:t>04/08/1441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51229E0D-78FE-47E9-B76C-626B049BE2B9}" type="slidenum">
              <a:rPr lang="ar-EG" smtClean="0"/>
              <a:t>‹#›</a:t>
            </a:fld>
            <a:endParaRPr lang="ar-EG"/>
          </a:p>
        </p:txBody>
      </p:sp>
    </p:spTree>
    <p:extLst>
      <p:ext uri="{BB962C8B-B14F-4D97-AF65-F5344CB8AC3E}">
        <p14:creationId xmlns:p14="http://schemas.microsoft.com/office/powerpoint/2010/main" val="9558550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BC621FCB-3A26-4672-B3FB-88472ACC1D11}" type="datetimeFigureOut">
              <a:rPr lang="ar-EG" smtClean="0"/>
              <a:t>04/08/1441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51229E0D-78FE-47E9-B76C-626B049BE2B9}" type="slidenum">
              <a:rPr lang="ar-EG" smtClean="0"/>
              <a:t>‹#›</a:t>
            </a:fld>
            <a:endParaRPr lang="ar-EG"/>
          </a:p>
        </p:txBody>
      </p:sp>
    </p:spTree>
    <p:extLst>
      <p:ext uri="{BB962C8B-B14F-4D97-AF65-F5344CB8AC3E}">
        <p14:creationId xmlns:p14="http://schemas.microsoft.com/office/powerpoint/2010/main" val="23541442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BC621FCB-3A26-4672-B3FB-88472ACC1D11}" type="datetimeFigureOut">
              <a:rPr lang="ar-EG" smtClean="0"/>
              <a:t>04/08/1441</a:t>
            </a:fld>
            <a:endParaRPr lang="ar-EG"/>
          </a:p>
        </p:txBody>
      </p:sp>
      <p:sp>
        <p:nvSpPr>
          <p:cNvPr id="8" name="Footer Placeholder 7"/>
          <p:cNvSpPr>
            <a:spLocks noGrp="1"/>
          </p:cNvSpPr>
          <p:nvPr>
            <p:ph type="ftr" sz="quarter" idx="11"/>
          </p:nvPr>
        </p:nvSpPr>
        <p:spPr/>
        <p:txBody>
          <a:bodyPr/>
          <a:lstStyle/>
          <a:p>
            <a:endParaRPr lang="ar-EG"/>
          </a:p>
        </p:txBody>
      </p:sp>
      <p:sp>
        <p:nvSpPr>
          <p:cNvPr id="9" name="Slide Number Placeholder 8"/>
          <p:cNvSpPr>
            <a:spLocks noGrp="1"/>
          </p:cNvSpPr>
          <p:nvPr>
            <p:ph type="sldNum" sz="quarter" idx="12"/>
          </p:nvPr>
        </p:nvSpPr>
        <p:spPr/>
        <p:txBody>
          <a:bodyPr/>
          <a:lstStyle/>
          <a:p>
            <a:fld id="{51229E0D-78FE-47E9-B76C-626B049BE2B9}" type="slidenum">
              <a:rPr lang="ar-EG" smtClean="0"/>
              <a:t>‹#›</a:t>
            </a:fld>
            <a:endParaRPr lang="ar-EG"/>
          </a:p>
        </p:txBody>
      </p:sp>
    </p:spTree>
    <p:extLst>
      <p:ext uri="{BB962C8B-B14F-4D97-AF65-F5344CB8AC3E}">
        <p14:creationId xmlns:p14="http://schemas.microsoft.com/office/powerpoint/2010/main" val="21903625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7" name="Date Placeholder 2"/>
          <p:cNvSpPr>
            <a:spLocks noGrp="1"/>
          </p:cNvSpPr>
          <p:nvPr>
            <p:ph type="dt" sz="half" idx="10"/>
          </p:nvPr>
        </p:nvSpPr>
        <p:spPr/>
        <p:txBody>
          <a:bodyPr/>
          <a:lstStyle/>
          <a:p>
            <a:fld id="{BC621FCB-3A26-4672-B3FB-88472ACC1D11}" type="datetimeFigureOut">
              <a:rPr lang="ar-EG" smtClean="0"/>
              <a:t>04/08/1441</a:t>
            </a:fld>
            <a:endParaRPr lang="ar-EG"/>
          </a:p>
        </p:txBody>
      </p:sp>
      <p:sp>
        <p:nvSpPr>
          <p:cNvPr id="5" name="Footer Placeholder 3"/>
          <p:cNvSpPr>
            <a:spLocks noGrp="1"/>
          </p:cNvSpPr>
          <p:nvPr>
            <p:ph type="ftr" sz="quarter" idx="11"/>
          </p:nvPr>
        </p:nvSpPr>
        <p:spPr/>
        <p:txBody>
          <a:bodyPr/>
          <a:lstStyle/>
          <a:p>
            <a:endParaRPr lang="ar-EG"/>
          </a:p>
        </p:txBody>
      </p:sp>
      <p:sp>
        <p:nvSpPr>
          <p:cNvPr id="6" name="Slide Number Placeholder 4"/>
          <p:cNvSpPr>
            <a:spLocks noGrp="1"/>
          </p:cNvSpPr>
          <p:nvPr>
            <p:ph type="sldNum" sz="quarter" idx="12"/>
          </p:nvPr>
        </p:nvSpPr>
        <p:spPr/>
        <p:txBody>
          <a:bodyPr/>
          <a:lstStyle/>
          <a:p>
            <a:fld id="{51229E0D-78FE-47E9-B76C-626B049BE2B9}" type="slidenum">
              <a:rPr lang="ar-EG" smtClean="0"/>
              <a:t>‹#›</a:t>
            </a:fld>
            <a:endParaRPr lang="ar-EG"/>
          </a:p>
        </p:txBody>
      </p:sp>
    </p:spTree>
    <p:extLst>
      <p:ext uri="{BB962C8B-B14F-4D97-AF65-F5344CB8AC3E}">
        <p14:creationId xmlns:p14="http://schemas.microsoft.com/office/powerpoint/2010/main" val="32699281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BC621FCB-3A26-4672-B3FB-88472ACC1D11}" type="datetimeFigureOut">
              <a:rPr lang="ar-EG" smtClean="0"/>
              <a:t>04/08/1441</a:t>
            </a:fld>
            <a:endParaRPr lang="ar-EG"/>
          </a:p>
        </p:txBody>
      </p:sp>
      <p:sp>
        <p:nvSpPr>
          <p:cNvPr id="5" name="Footer Placeholder 2"/>
          <p:cNvSpPr>
            <a:spLocks noGrp="1"/>
          </p:cNvSpPr>
          <p:nvPr>
            <p:ph type="ftr" sz="quarter" idx="11"/>
          </p:nvPr>
        </p:nvSpPr>
        <p:spPr/>
        <p:txBody>
          <a:bodyPr/>
          <a:lstStyle/>
          <a:p>
            <a:endParaRPr lang="ar-EG"/>
          </a:p>
        </p:txBody>
      </p:sp>
      <p:sp>
        <p:nvSpPr>
          <p:cNvPr id="6" name="Slide Number Placeholder 3"/>
          <p:cNvSpPr>
            <a:spLocks noGrp="1"/>
          </p:cNvSpPr>
          <p:nvPr>
            <p:ph type="sldNum" sz="quarter" idx="12"/>
          </p:nvPr>
        </p:nvSpPr>
        <p:spPr/>
        <p:txBody>
          <a:bodyPr/>
          <a:lstStyle/>
          <a:p>
            <a:fld id="{51229E0D-78FE-47E9-B76C-626B049BE2B9}" type="slidenum">
              <a:rPr lang="ar-EG" smtClean="0"/>
              <a:t>‹#›</a:t>
            </a:fld>
            <a:endParaRPr lang="ar-EG"/>
          </a:p>
        </p:txBody>
      </p:sp>
    </p:spTree>
    <p:extLst>
      <p:ext uri="{BB962C8B-B14F-4D97-AF65-F5344CB8AC3E}">
        <p14:creationId xmlns:p14="http://schemas.microsoft.com/office/powerpoint/2010/main" val="6579875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تحرير أنماط النص الرئيسي</a:t>
            </a:r>
          </a:p>
        </p:txBody>
      </p:sp>
      <p:sp>
        <p:nvSpPr>
          <p:cNvPr id="7" name="Date Placeholder 4"/>
          <p:cNvSpPr>
            <a:spLocks noGrp="1"/>
          </p:cNvSpPr>
          <p:nvPr>
            <p:ph type="dt" sz="half" idx="10"/>
          </p:nvPr>
        </p:nvSpPr>
        <p:spPr/>
        <p:txBody>
          <a:bodyPr/>
          <a:lstStyle/>
          <a:p>
            <a:fld id="{BC621FCB-3A26-4672-B3FB-88472ACC1D11}" type="datetimeFigureOut">
              <a:rPr lang="ar-EG" smtClean="0"/>
              <a:t>04/08/1441</a:t>
            </a:fld>
            <a:endParaRPr lang="ar-EG"/>
          </a:p>
        </p:txBody>
      </p:sp>
      <p:sp>
        <p:nvSpPr>
          <p:cNvPr id="5" name="Footer Placeholder 5"/>
          <p:cNvSpPr>
            <a:spLocks noGrp="1"/>
          </p:cNvSpPr>
          <p:nvPr>
            <p:ph type="ftr" sz="quarter" idx="11"/>
          </p:nvPr>
        </p:nvSpPr>
        <p:spPr/>
        <p:txBody>
          <a:bodyPr/>
          <a:lstStyle/>
          <a:p>
            <a:endParaRPr lang="ar-EG"/>
          </a:p>
        </p:txBody>
      </p:sp>
      <p:sp>
        <p:nvSpPr>
          <p:cNvPr id="6" name="Slide Number Placeholder 6"/>
          <p:cNvSpPr>
            <a:spLocks noGrp="1"/>
          </p:cNvSpPr>
          <p:nvPr>
            <p:ph type="sldNum" sz="quarter" idx="12"/>
          </p:nvPr>
        </p:nvSpPr>
        <p:spPr/>
        <p:txBody>
          <a:bodyPr/>
          <a:lstStyle/>
          <a:p>
            <a:fld id="{51229E0D-78FE-47E9-B76C-626B049BE2B9}" type="slidenum">
              <a:rPr lang="ar-EG" smtClean="0"/>
              <a:t>‹#›</a:t>
            </a:fld>
            <a:endParaRPr lang="ar-EG"/>
          </a:p>
        </p:txBody>
      </p:sp>
    </p:spTree>
    <p:extLst>
      <p:ext uri="{BB962C8B-B14F-4D97-AF65-F5344CB8AC3E}">
        <p14:creationId xmlns:p14="http://schemas.microsoft.com/office/powerpoint/2010/main" val="42939123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ar-SA" smtClean="0"/>
              <a:t>انقر لتحرير نمط العنوان الرئيسي</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تحرير أنماط النص الرئيسي</a:t>
            </a:r>
          </a:p>
        </p:txBody>
      </p:sp>
      <p:sp>
        <p:nvSpPr>
          <p:cNvPr id="5" name="Date Placeholder 4"/>
          <p:cNvSpPr>
            <a:spLocks noGrp="1"/>
          </p:cNvSpPr>
          <p:nvPr>
            <p:ph type="dt" sz="half" idx="10"/>
          </p:nvPr>
        </p:nvSpPr>
        <p:spPr/>
        <p:txBody>
          <a:bodyPr/>
          <a:lstStyle/>
          <a:p>
            <a:fld id="{BC621FCB-3A26-4672-B3FB-88472ACC1D11}" type="datetimeFigureOut">
              <a:rPr lang="ar-EG" smtClean="0"/>
              <a:t>04/08/1441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51229E0D-78FE-47E9-B76C-626B049BE2B9}" type="slidenum">
              <a:rPr lang="ar-EG" smtClean="0"/>
              <a:t>‹#›</a:t>
            </a:fld>
            <a:endParaRPr lang="ar-EG"/>
          </a:p>
        </p:txBody>
      </p:sp>
    </p:spTree>
    <p:extLst>
      <p:ext uri="{BB962C8B-B14F-4D97-AF65-F5344CB8AC3E}">
        <p14:creationId xmlns:p14="http://schemas.microsoft.com/office/powerpoint/2010/main" val="34061410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BC621FCB-3A26-4672-B3FB-88472ACC1D11}" type="datetimeFigureOut">
              <a:rPr lang="ar-EG" smtClean="0"/>
              <a:t>04/08/1441</a:t>
            </a:fld>
            <a:endParaRPr lang="ar-EG"/>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ar-EG"/>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51229E0D-78FE-47E9-B76C-626B049BE2B9}" type="slidenum">
              <a:rPr lang="ar-EG" smtClean="0"/>
              <a:t>‹#›</a:t>
            </a:fld>
            <a:endParaRPr lang="ar-EG"/>
          </a:p>
        </p:txBody>
      </p:sp>
    </p:spTree>
    <p:extLst>
      <p:ext uri="{BB962C8B-B14F-4D97-AF65-F5344CB8AC3E}">
        <p14:creationId xmlns:p14="http://schemas.microsoft.com/office/powerpoint/2010/main" val="1980606093"/>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1" eaLnBrk="1" latinLnBrk="0" hangingPunct="1">
        <a:spcBef>
          <a:spcPct val="0"/>
        </a:spcBef>
        <a:buNone/>
        <a:defRPr sz="4200" b="0" i="0" kern="1200">
          <a:solidFill>
            <a:schemeClr val="tx2"/>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342900" algn="r" defTabSz="457200" rtl="1"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r" defTabSz="457200" rtl="1"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r" defTabSz="457200" rtl="1"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r" defTabSz="457200" rtl="1"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r" defTabSz="457200" rtl="1"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r" defTabSz="457200" rtl="1"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r" defTabSz="457200" rtl="1"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r" defTabSz="457200" rtl="1"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r" defTabSz="457200" rtl="1"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277091" y="263236"/>
            <a:ext cx="11623964" cy="6400800"/>
          </a:xfrm>
        </p:spPr>
        <p:txBody>
          <a:bodyPr/>
          <a:lstStyle/>
          <a:p>
            <a:pPr algn="ctr"/>
            <a:r>
              <a:rPr lang="ar-EG" sz="6600" dirty="0" smtClean="0"/>
              <a:t>كلية التجارة</a:t>
            </a:r>
            <a:br>
              <a:rPr lang="ar-EG" sz="6600" dirty="0" smtClean="0"/>
            </a:br>
            <a:r>
              <a:rPr lang="ar-EG" sz="6600" dirty="0" smtClean="0"/>
              <a:t>جامعة دمياط</a:t>
            </a:r>
            <a:br>
              <a:rPr lang="ar-EG" sz="6600" dirty="0" smtClean="0"/>
            </a:br>
            <a:r>
              <a:rPr lang="ar-EG" sz="6600" dirty="0" smtClean="0"/>
              <a:t>مادة القانون التجاري  </a:t>
            </a:r>
            <a:br>
              <a:rPr lang="ar-EG" sz="6600" dirty="0" smtClean="0"/>
            </a:br>
            <a:r>
              <a:rPr lang="ar-EG" sz="6600" dirty="0" smtClean="0"/>
              <a:t>د/ محمد عبد المقصود</a:t>
            </a:r>
            <a:r>
              <a:rPr lang="ar-EG" dirty="0" smtClean="0"/>
              <a:t/>
            </a:r>
            <a:br>
              <a:rPr lang="ar-EG" dirty="0" smtClean="0"/>
            </a:br>
            <a:endParaRPr lang="ar-EG" dirty="0"/>
          </a:p>
        </p:txBody>
      </p:sp>
    </p:spTree>
    <p:extLst>
      <p:ext uri="{BB962C8B-B14F-4D97-AF65-F5344CB8AC3E}">
        <p14:creationId xmlns:p14="http://schemas.microsoft.com/office/powerpoint/2010/main" val="13126790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77092" y="341499"/>
            <a:ext cx="11457708" cy="9812943"/>
          </a:xfrm>
          <a:prstGeom prst="rect">
            <a:avLst/>
          </a:prstGeom>
        </p:spPr>
        <p:txBody>
          <a:bodyPr wrap="square">
            <a:spAutoFit/>
          </a:bodyPr>
          <a:lstStyle/>
          <a:p>
            <a:pPr indent="215900" algn="justLow" rtl="1">
              <a:lnSpc>
                <a:spcPts val="2200"/>
              </a:lnSpc>
              <a:tabLst>
                <a:tab pos="288290" algn="l"/>
              </a:tabLst>
            </a:pPr>
            <a:endParaRPr lang="ar-EG" dirty="0" smtClean="0">
              <a:latin typeface="Times New Roman" panose="02020603050405020304" pitchFamily="18" charset="0"/>
              <a:ea typeface="Times New Roman" panose="02020603050405020304" pitchFamily="18" charset="0"/>
              <a:cs typeface="Simplified Arabic" panose="02020603050405020304" pitchFamily="18" charset="-78"/>
            </a:endParaRPr>
          </a:p>
          <a:p>
            <a:pPr indent="215900" algn="ctr" rtl="1">
              <a:lnSpc>
                <a:spcPts val="2200"/>
              </a:lnSpc>
              <a:tabLst>
                <a:tab pos="288290" algn="l"/>
              </a:tabLst>
            </a:pPr>
            <a:r>
              <a:rPr lang="ar-EG" b="1" u="sng" dirty="0" smtClean="0">
                <a:latin typeface="Times New Roman" panose="02020603050405020304" pitchFamily="18" charset="0"/>
                <a:ea typeface="Times New Roman" panose="02020603050405020304" pitchFamily="18" charset="0"/>
                <a:cs typeface="Simplified Arabic" panose="02020603050405020304" pitchFamily="18" charset="-78"/>
              </a:rPr>
              <a:t>حجية الدفاتر التجارية في الإثبات</a:t>
            </a:r>
          </a:p>
          <a:p>
            <a:pPr indent="215900" algn="ctr" rtl="1">
              <a:lnSpc>
                <a:spcPts val="2200"/>
              </a:lnSpc>
              <a:tabLst>
                <a:tab pos="288290" algn="l"/>
              </a:tabLst>
            </a:pPr>
            <a:endParaRPr lang="ar-EG" b="1" u="sng" dirty="0">
              <a:latin typeface="Times New Roman" panose="02020603050405020304" pitchFamily="18" charset="0"/>
              <a:ea typeface="Times New Roman" panose="02020603050405020304" pitchFamily="18" charset="0"/>
              <a:cs typeface="Simplified Arabic" panose="02020603050405020304" pitchFamily="18" charset="-78"/>
            </a:endParaRPr>
          </a:p>
          <a:p>
            <a:pPr indent="215900" algn="justLow" rtl="1">
              <a:lnSpc>
                <a:spcPts val="2200"/>
              </a:lnSpc>
              <a:tabLst>
                <a:tab pos="288290" algn="l"/>
              </a:tabLst>
            </a:pPr>
            <a:r>
              <a:rPr lang="ar-EG" dirty="0" smtClean="0">
                <a:latin typeface="Times New Roman" panose="02020603050405020304" pitchFamily="18" charset="0"/>
                <a:ea typeface="Times New Roman" panose="02020603050405020304" pitchFamily="18" charset="0"/>
                <a:cs typeface="Simplified Arabic" panose="02020603050405020304" pitchFamily="18" charset="-78"/>
              </a:rPr>
              <a:t>وحجية </a:t>
            </a:r>
            <a:r>
              <a:rPr lang="ar-EG" dirty="0">
                <a:latin typeface="Times New Roman" panose="02020603050405020304" pitchFamily="18" charset="0"/>
                <a:ea typeface="Times New Roman" panose="02020603050405020304" pitchFamily="18" charset="0"/>
                <a:cs typeface="Simplified Arabic" panose="02020603050405020304" pitchFamily="18" charset="-78"/>
              </a:rPr>
              <a:t>الدفاتر التجارية في الإثبات تختلف تبعًا لما إذا كان الإثبات لمصلحة التاجر أو ضده، وذلك على النحو التالي:</a:t>
            </a:r>
            <a:endParaRPr lang="en-US" sz="2000" dirty="0">
              <a:latin typeface="Times New Roman" panose="02020603050405020304" pitchFamily="18" charset="0"/>
              <a:ea typeface="Times New Roman" panose="02020603050405020304" pitchFamily="18" charset="0"/>
              <a:cs typeface="Simplified Arabic" panose="02020603050405020304" pitchFamily="18" charset="-78"/>
            </a:endParaRPr>
          </a:p>
          <a:p>
            <a:pPr marL="342900" marR="0" lvl="0" indent="-342900" algn="ctr" rtl="1">
              <a:lnSpc>
                <a:spcPts val="2200"/>
              </a:lnSpc>
              <a:spcBef>
                <a:spcPts val="0"/>
              </a:spcBef>
              <a:spcAft>
                <a:spcPts val="0"/>
              </a:spcAft>
              <a:buFont typeface="+mj-lt"/>
              <a:buAutoNum type="arabicPeriod"/>
              <a:tabLst>
                <a:tab pos="288290" algn="l"/>
                <a:tab pos="476250" algn="l"/>
              </a:tabLst>
            </a:pPr>
            <a:r>
              <a:rPr lang="ar-EG" b="1" dirty="0">
                <a:latin typeface="Times New Roman" panose="02020603050405020304" pitchFamily="18" charset="0"/>
                <a:ea typeface="Times New Roman" panose="02020603050405020304" pitchFamily="18" charset="0"/>
                <a:cs typeface="Simplified Arabic" panose="02020603050405020304" pitchFamily="18" charset="-78"/>
              </a:rPr>
              <a:t>الدفاتر التجارية كدليل ضد التاجر:</a:t>
            </a:r>
            <a:endParaRPr lang="en-US" sz="2000" dirty="0">
              <a:latin typeface="Times New Roman" panose="02020603050405020304" pitchFamily="18" charset="0"/>
              <a:ea typeface="Times New Roman" panose="02020603050405020304" pitchFamily="18" charset="0"/>
              <a:cs typeface="Simplified Arabic" panose="02020603050405020304" pitchFamily="18" charset="-78"/>
            </a:endParaRPr>
          </a:p>
          <a:p>
            <a:pPr algn="r"/>
            <a:r>
              <a:rPr lang="ar-SA" dirty="0">
                <a:latin typeface="Times New Roman" panose="02020603050405020304" pitchFamily="18" charset="0"/>
                <a:ea typeface="Times New Roman" panose="02020603050405020304" pitchFamily="18" charset="0"/>
                <a:cs typeface="Simplified Arabic" panose="02020603050405020304" pitchFamily="18" charset="-78"/>
              </a:rPr>
              <a:t>طبقًا لنص المادة ( 70/1 تجاري) " يجوز قبول الدفاتر التجارية للإثبات في الدعاوى المقامة من التجار أو المقامة عليهم متى كانت متعلقة بأعمالهم التجارية، وذلك وفقاً للقواعد الآتية: (أ) تكون البيانات الواردة بالدفاتر حجة على صاحبها. ومع ذلك لا يجوز لمن يريد أن يستخلص من هذه الدفاتر المطابقة لأحكام القانون دليلاً لنفسه أن يجزئ ما ورد بها من بيانات...". وكذلك تنص المادة (17/ 2 إثبات) تكون دفاتر التجار حجة على هؤلاء التجار، ولكن إذا كانت هذه الدفاتر منتظمة فلا يجوز لمن يريد أن يستخلص منها دليلاً لنفسه أن يجزئ ما ورد فيها ويستبعد منه ما كان مناقضاً لدعواه</a:t>
            </a:r>
            <a:r>
              <a:rPr lang="ar-SA" dirty="0" smtClean="0">
                <a:latin typeface="Times New Roman" panose="02020603050405020304" pitchFamily="18" charset="0"/>
                <a:ea typeface="Times New Roman" panose="02020603050405020304" pitchFamily="18" charset="0"/>
                <a:cs typeface="Simplified Arabic" panose="02020603050405020304" pitchFamily="18" charset="-78"/>
              </a:rPr>
              <a:t>".</a:t>
            </a:r>
            <a:endParaRPr lang="ar-EG" dirty="0" smtClean="0">
              <a:latin typeface="Times New Roman" panose="02020603050405020304" pitchFamily="18" charset="0"/>
              <a:ea typeface="Times New Roman" panose="02020603050405020304" pitchFamily="18" charset="0"/>
              <a:cs typeface="Simplified Arabic" panose="02020603050405020304" pitchFamily="18" charset="-78"/>
            </a:endParaRPr>
          </a:p>
          <a:p>
            <a:endParaRPr lang="ar-EG" dirty="0">
              <a:latin typeface="Times New Roman" panose="02020603050405020304" pitchFamily="18" charset="0"/>
              <a:cs typeface="Simplified Arabic" panose="02020603050405020304" pitchFamily="18" charset="-78"/>
            </a:endParaRPr>
          </a:p>
          <a:p>
            <a:endParaRPr lang="ar-EG" dirty="0" smtClean="0">
              <a:latin typeface="Times New Roman" panose="02020603050405020304" pitchFamily="18" charset="0"/>
              <a:cs typeface="Simplified Arabic" panose="02020603050405020304" pitchFamily="18" charset="-78"/>
            </a:endParaRPr>
          </a:p>
          <a:p>
            <a:endParaRPr lang="ar-EG" dirty="0">
              <a:latin typeface="Times New Roman" panose="02020603050405020304" pitchFamily="18" charset="0"/>
              <a:cs typeface="Simplified Arabic" panose="02020603050405020304" pitchFamily="18" charset="-78"/>
            </a:endParaRPr>
          </a:p>
          <a:p>
            <a:pPr lvl="0" algn="ctr" rtl="1"/>
            <a:r>
              <a:rPr lang="ar-EG" b="1" dirty="0" smtClean="0"/>
              <a:t>2- الدفاتر </a:t>
            </a:r>
            <a:r>
              <a:rPr lang="ar-EG" b="1" dirty="0"/>
              <a:t>التجارية كدليل لمصلحة التاجر:</a:t>
            </a:r>
            <a:endParaRPr lang="en-US" dirty="0"/>
          </a:p>
          <a:p>
            <a:pPr algn="r" rtl="1"/>
            <a:r>
              <a:rPr lang="ar-EG" dirty="0"/>
              <a:t>قد يُقدم التاجر دفاتره كدليل لمصلحته في نزاع مع تاجر آخر، وقد يكون النزاع بينه وبين غير تاجر، وذلك على النحو التالي:</a:t>
            </a:r>
            <a:endParaRPr lang="en-US" dirty="0"/>
          </a:p>
          <a:p>
            <a:pPr algn="r" rtl="1"/>
            <a:r>
              <a:rPr lang="ar-EG" b="1" dirty="0"/>
              <a:t>الفرض الأول: الإثبات ضد تاجر آخر:</a:t>
            </a:r>
            <a:endParaRPr lang="en-US" dirty="0"/>
          </a:p>
          <a:p>
            <a:pPr algn="r" rtl="1"/>
            <a:r>
              <a:rPr lang="ar-EG" dirty="0"/>
              <a:t>تنص المادة (70 تجاري) على أنه يجوز قبول الدفاتر التجارية للإثبات في الدعاوى المقامة من التجار أو المقامة عليهم متى كانت متعلقة بأعمالهم التجارية، وذلك وفقاً للقواعد الآتية:... </a:t>
            </a:r>
            <a:endParaRPr lang="en-US" dirty="0"/>
          </a:p>
          <a:p>
            <a:pPr algn="r" rtl="1"/>
            <a:r>
              <a:rPr lang="ar-EG" dirty="0"/>
              <a:t> (ب) تكون البيانات الواردة بالدفاتر المطابقة لأحكام القانون حجة لصاحب هذه الدفاتر على خصمه التاجر، إلا إذا نقضها الخصم ببيانات واردة بدفاتره المطابقة لأحكام القانون أو أقام الدليل بأي طريق آخر على عدم صحتها. </a:t>
            </a:r>
            <a:endParaRPr lang="en-US" dirty="0"/>
          </a:p>
          <a:p>
            <a:pPr algn="r" rtl="1"/>
            <a:r>
              <a:rPr lang="ar-EG" dirty="0"/>
              <a:t>(ج) إذا كانت دفاتر كل من الخصمين مطابقة لأحكام القانون وأسفرت المطابقة بينها عن تناقض بياناتها، وجب على المحكمة أن تطلب دليلاً آخر. </a:t>
            </a:r>
            <a:endParaRPr lang="en-US" dirty="0"/>
          </a:p>
          <a:p>
            <a:pPr algn="r" rtl="1"/>
            <a:r>
              <a:rPr lang="ar-EG" dirty="0"/>
              <a:t>(د) إذا اختلفت البيانات الواردة بدفاتر الخصمين وكانت دفاتر أحدهما مطابقة لأحكام القانون ودفاتر الآخر غير مطابقة، فالعبرة بما ورد بالدفاتر المطابقة إلا إذا أقام الخصم الدليل على خلاف ما ورد بها. ويسري هذا الحكم إذا قدم أحد الخصمين دفاتر مطابقة ولم يقدم الآخر أية دفاتر.</a:t>
            </a:r>
            <a:endParaRPr lang="en-US" dirty="0"/>
          </a:p>
          <a:p>
            <a:pPr algn="r"/>
            <a:endParaRPr lang="ar-EG" dirty="0" smtClean="0">
              <a:latin typeface="Times New Roman" panose="02020603050405020304" pitchFamily="18" charset="0"/>
              <a:cs typeface="Simplified Arabic" panose="02020603050405020304" pitchFamily="18" charset="-78"/>
            </a:endParaRPr>
          </a:p>
          <a:p>
            <a:endParaRPr lang="ar-EG" dirty="0">
              <a:latin typeface="Times New Roman" panose="02020603050405020304" pitchFamily="18" charset="0"/>
              <a:cs typeface="Simplified Arabic" panose="02020603050405020304" pitchFamily="18" charset="-78"/>
            </a:endParaRPr>
          </a:p>
          <a:p>
            <a:endParaRPr lang="ar-EG" dirty="0" smtClean="0">
              <a:latin typeface="Times New Roman" panose="02020603050405020304" pitchFamily="18" charset="0"/>
              <a:cs typeface="Simplified Arabic" panose="02020603050405020304" pitchFamily="18" charset="-78"/>
            </a:endParaRPr>
          </a:p>
          <a:p>
            <a:endParaRPr lang="ar-EG" dirty="0">
              <a:latin typeface="Times New Roman" panose="02020603050405020304" pitchFamily="18" charset="0"/>
              <a:cs typeface="Simplified Arabic" panose="02020603050405020304" pitchFamily="18" charset="-78"/>
            </a:endParaRPr>
          </a:p>
          <a:p>
            <a:endParaRPr lang="ar-EG" dirty="0" smtClean="0">
              <a:latin typeface="Times New Roman" panose="02020603050405020304" pitchFamily="18" charset="0"/>
              <a:cs typeface="Simplified Arabic" panose="02020603050405020304" pitchFamily="18" charset="-78"/>
            </a:endParaRPr>
          </a:p>
          <a:p>
            <a:endParaRPr lang="ar-EG" dirty="0">
              <a:latin typeface="Times New Roman" panose="02020603050405020304" pitchFamily="18" charset="0"/>
              <a:cs typeface="Simplified Arabic" panose="02020603050405020304" pitchFamily="18" charset="-78"/>
            </a:endParaRPr>
          </a:p>
          <a:p>
            <a:endParaRPr lang="ar-EG" dirty="0" smtClean="0">
              <a:latin typeface="Times New Roman" panose="02020603050405020304" pitchFamily="18" charset="0"/>
              <a:cs typeface="Simplified Arabic" panose="02020603050405020304" pitchFamily="18" charset="-78"/>
            </a:endParaRPr>
          </a:p>
          <a:p>
            <a:endParaRPr lang="ar-EG" dirty="0">
              <a:latin typeface="Times New Roman" panose="02020603050405020304" pitchFamily="18" charset="0"/>
              <a:cs typeface="Simplified Arabic" panose="02020603050405020304" pitchFamily="18" charset="-78"/>
            </a:endParaRPr>
          </a:p>
          <a:p>
            <a:endParaRPr lang="ar-EG" dirty="0" smtClean="0">
              <a:latin typeface="Times New Roman" panose="02020603050405020304" pitchFamily="18" charset="0"/>
              <a:cs typeface="Simplified Arabic" panose="02020603050405020304" pitchFamily="18" charset="-78"/>
            </a:endParaRPr>
          </a:p>
          <a:p>
            <a:endParaRPr lang="ar-EG" dirty="0">
              <a:latin typeface="Times New Roman" panose="02020603050405020304" pitchFamily="18" charset="0"/>
              <a:cs typeface="Simplified Arabic" panose="02020603050405020304" pitchFamily="18" charset="-78"/>
            </a:endParaRPr>
          </a:p>
          <a:p>
            <a:endParaRPr lang="ar-EG" dirty="0" smtClean="0">
              <a:latin typeface="Times New Roman" panose="02020603050405020304" pitchFamily="18" charset="0"/>
              <a:cs typeface="Simplified Arabic" panose="02020603050405020304" pitchFamily="18" charset="-78"/>
            </a:endParaRPr>
          </a:p>
          <a:p>
            <a:endParaRPr lang="ar-EG" dirty="0">
              <a:latin typeface="Times New Roman" panose="02020603050405020304" pitchFamily="18" charset="0"/>
              <a:cs typeface="Simplified Arabic" panose="02020603050405020304" pitchFamily="18" charset="-78"/>
            </a:endParaRPr>
          </a:p>
          <a:p>
            <a:endParaRPr lang="ar-EG" dirty="0"/>
          </a:p>
        </p:txBody>
      </p:sp>
    </p:spTree>
    <p:extLst>
      <p:ext uri="{BB962C8B-B14F-4D97-AF65-F5344CB8AC3E}">
        <p14:creationId xmlns:p14="http://schemas.microsoft.com/office/powerpoint/2010/main" val="12640704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651165" y="1420413"/>
            <a:ext cx="11111344" cy="2528897"/>
          </a:xfrm>
          <a:prstGeom prst="rect">
            <a:avLst/>
          </a:prstGeom>
        </p:spPr>
        <p:txBody>
          <a:bodyPr wrap="square">
            <a:spAutoFit/>
          </a:bodyPr>
          <a:lstStyle/>
          <a:p>
            <a:pPr marL="228600" marR="0" indent="19050" algn="ctr" rtl="1">
              <a:lnSpc>
                <a:spcPts val="2200"/>
              </a:lnSpc>
              <a:spcBef>
                <a:spcPts val="600"/>
              </a:spcBef>
              <a:spcAft>
                <a:spcPts val="600"/>
              </a:spcAft>
              <a:tabLst>
                <a:tab pos="288290" algn="l"/>
              </a:tabLst>
            </a:pPr>
            <a:r>
              <a:rPr lang="ar-EG" b="1" u="sng" dirty="0">
                <a:latin typeface="Times New Roman" panose="02020603050405020304" pitchFamily="18" charset="0"/>
                <a:ea typeface="Times New Roman" panose="02020603050405020304" pitchFamily="18" charset="0"/>
                <a:cs typeface="Simplified Arabic" panose="02020603050405020304" pitchFamily="18" charset="-78"/>
              </a:rPr>
              <a:t>الفرض الثاني: الإثبات ضد غير تاجر</a:t>
            </a:r>
            <a:r>
              <a:rPr lang="ar-EG" b="1" u="sng" dirty="0" smtClean="0">
                <a:latin typeface="Times New Roman" panose="02020603050405020304" pitchFamily="18" charset="0"/>
                <a:ea typeface="Times New Roman" panose="02020603050405020304" pitchFamily="18" charset="0"/>
                <a:cs typeface="Simplified Arabic" panose="02020603050405020304" pitchFamily="18" charset="-78"/>
              </a:rPr>
              <a:t>:</a:t>
            </a:r>
            <a:br>
              <a:rPr lang="ar-EG" b="1" u="sng" dirty="0" smtClean="0">
                <a:latin typeface="Times New Roman" panose="02020603050405020304" pitchFamily="18" charset="0"/>
                <a:ea typeface="Times New Roman" panose="02020603050405020304" pitchFamily="18" charset="0"/>
                <a:cs typeface="Simplified Arabic" panose="02020603050405020304" pitchFamily="18" charset="-78"/>
              </a:rPr>
            </a:br>
            <a:endParaRPr lang="en-US" sz="2000" b="1" u="sng" dirty="0">
              <a:latin typeface="Times New Roman" panose="02020603050405020304" pitchFamily="18" charset="0"/>
              <a:ea typeface="Times New Roman" panose="02020603050405020304" pitchFamily="18" charset="0"/>
              <a:cs typeface="Simplified Arabic" panose="02020603050405020304" pitchFamily="18" charset="-78"/>
            </a:endParaRPr>
          </a:p>
          <a:p>
            <a:pPr indent="215900" algn="justLow" rtl="1">
              <a:lnSpc>
                <a:spcPts val="2200"/>
              </a:lnSpc>
              <a:spcBef>
                <a:spcPts val="600"/>
              </a:spcBef>
              <a:spcAft>
                <a:spcPts val="600"/>
              </a:spcAft>
              <a:tabLst>
                <a:tab pos="288290" algn="l"/>
              </a:tabLst>
            </a:pPr>
            <a:r>
              <a:rPr lang="ar-EG" sz="2000" dirty="0">
                <a:latin typeface="Times New Roman" panose="02020603050405020304" pitchFamily="18" charset="0"/>
                <a:ea typeface="Times New Roman" panose="02020603050405020304" pitchFamily="18" charset="0"/>
                <a:cs typeface="Simplified Arabic" panose="02020603050405020304" pitchFamily="18" charset="-78"/>
              </a:rPr>
              <a:t>الأصل العام – كما أسلفنا- أن دفاتر التجار لا تكون حجة على غير التاجر، ومع ذلك نصت المادة (17/1 إثبات) على أن " دفاتر التجار لا تكون حجة على غير التجار، غير أن البيانات المثبتة فيها عما ورده التجار تصلح أساسا يجيز للقاضي أن يوجه اليمين المتممة إلى أي من الطرفين وذلك فيما يجوز إثباته بالبينة</a:t>
            </a:r>
            <a:r>
              <a:rPr lang="ar-EG" sz="2000" dirty="0" smtClean="0">
                <a:latin typeface="Times New Roman" panose="02020603050405020304" pitchFamily="18" charset="0"/>
                <a:ea typeface="Times New Roman" panose="02020603050405020304" pitchFamily="18" charset="0"/>
                <a:cs typeface="Simplified Arabic" panose="02020603050405020304" pitchFamily="18" charset="-78"/>
              </a:rPr>
              <a:t>".</a:t>
            </a:r>
          </a:p>
          <a:p>
            <a:pPr indent="215900" algn="justLow" rtl="1">
              <a:lnSpc>
                <a:spcPts val="2200"/>
              </a:lnSpc>
              <a:spcBef>
                <a:spcPts val="600"/>
              </a:spcBef>
              <a:spcAft>
                <a:spcPts val="600"/>
              </a:spcAft>
              <a:tabLst>
                <a:tab pos="288290" algn="l"/>
              </a:tabLst>
            </a:pPr>
            <a:endParaRPr lang="ar-EG" sz="2000" dirty="0">
              <a:effectLst/>
              <a:latin typeface="Times New Roman" panose="02020603050405020304" pitchFamily="18" charset="0"/>
              <a:ea typeface="Times New Roman" panose="02020603050405020304" pitchFamily="18" charset="0"/>
              <a:cs typeface="Simplified Arabic" panose="02020603050405020304" pitchFamily="18" charset="-78"/>
            </a:endParaRPr>
          </a:p>
          <a:p>
            <a:pPr indent="215900" algn="justLow" rtl="1">
              <a:lnSpc>
                <a:spcPts val="2200"/>
              </a:lnSpc>
              <a:spcBef>
                <a:spcPts val="600"/>
              </a:spcBef>
              <a:spcAft>
                <a:spcPts val="600"/>
              </a:spcAft>
              <a:tabLst>
                <a:tab pos="288290" algn="l"/>
              </a:tabLst>
            </a:pPr>
            <a:endParaRPr lang="en-US" sz="2000" dirty="0">
              <a:effectLst/>
              <a:latin typeface="Times New Roman" panose="02020603050405020304" pitchFamily="18" charset="0"/>
              <a:ea typeface="Times New Roman" panose="02020603050405020304" pitchFamily="18" charset="0"/>
              <a:cs typeface="Simplified Arabic" panose="02020603050405020304" pitchFamily="18" charset="-78"/>
            </a:endParaRPr>
          </a:p>
        </p:txBody>
      </p:sp>
    </p:spTree>
    <p:extLst>
      <p:ext uri="{BB962C8B-B14F-4D97-AF65-F5344CB8AC3E}">
        <p14:creationId xmlns:p14="http://schemas.microsoft.com/office/powerpoint/2010/main" val="9884607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04800" y="459621"/>
            <a:ext cx="11277600" cy="9701117"/>
          </a:xfrm>
          <a:prstGeom prst="rect">
            <a:avLst/>
          </a:prstGeom>
        </p:spPr>
        <p:txBody>
          <a:bodyPr wrap="square">
            <a:spAutoFit/>
          </a:bodyPr>
          <a:lstStyle/>
          <a:p>
            <a:pPr indent="215900" algn="ctr" rtl="1">
              <a:lnSpc>
                <a:spcPct val="110000"/>
              </a:lnSpc>
              <a:tabLst>
                <a:tab pos="288290" algn="l"/>
              </a:tabLst>
            </a:pPr>
            <a:r>
              <a:rPr lang="ar-SA" sz="2400" b="1" kern="1600" dirty="0" smtClean="0">
                <a:latin typeface="Times New Roman" panose="02020603050405020304" pitchFamily="18" charset="0"/>
                <a:cs typeface="PT Bold Heading" panose="02010400000000000000" pitchFamily="2" charset="-78"/>
              </a:rPr>
              <a:t>القسم الثاني</a:t>
            </a:r>
            <a:endParaRPr lang="en-US" sz="2400" b="1" kern="1600" dirty="0" smtClean="0">
              <a:latin typeface="Times New Roman" panose="02020603050405020304" pitchFamily="18" charset="0"/>
              <a:cs typeface="Simplified Arabic" panose="02020603050405020304" pitchFamily="18" charset="-78"/>
            </a:endParaRPr>
          </a:p>
          <a:p>
            <a:pPr algn="ctr"/>
            <a:r>
              <a:rPr lang="ar-SA" sz="2400" b="1" dirty="0" smtClean="0">
                <a:latin typeface="Times New Roman" panose="02020603050405020304" pitchFamily="18" charset="0"/>
                <a:ea typeface="Times New Roman" panose="02020603050405020304" pitchFamily="18" charset="0"/>
                <a:cs typeface="PT Bold Heading" panose="02010400000000000000" pitchFamily="2" charset="-78"/>
              </a:rPr>
              <a:t>الشركات التجارية</a:t>
            </a:r>
            <a:endParaRPr lang="en-US" sz="2400" b="1" dirty="0">
              <a:latin typeface="Times New Roman" panose="02020603050405020304" pitchFamily="18" charset="0"/>
              <a:ea typeface="Times New Roman" panose="02020603050405020304" pitchFamily="18" charset="0"/>
              <a:cs typeface="PT Bold Heading" panose="02010400000000000000" pitchFamily="2" charset="-78"/>
            </a:endParaRPr>
          </a:p>
          <a:p>
            <a:pPr algn="r"/>
            <a:r>
              <a:rPr lang="ar-SA" sz="2400" b="1" dirty="0" smtClean="0">
                <a:latin typeface="Times New Roman" panose="02020603050405020304" pitchFamily="18" charset="0"/>
                <a:ea typeface="Times New Roman" panose="02020603050405020304" pitchFamily="18" charset="0"/>
                <a:cs typeface="PT Bold Heading" panose="02010400000000000000" pitchFamily="2" charset="-78"/>
              </a:rPr>
              <a:t> </a:t>
            </a:r>
            <a:endParaRPr lang="en-US" dirty="0" smtClean="0">
              <a:latin typeface="Times New Roman" panose="02020603050405020304" pitchFamily="18" charset="0"/>
              <a:cs typeface="PT Bold Heading" panose="02010400000000000000" pitchFamily="2" charset="-78"/>
            </a:endParaRPr>
          </a:p>
          <a:p>
            <a:pPr algn="ctr"/>
            <a:endParaRPr lang="en-US" sz="2000" b="1" dirty="0">
              <a:latin typeface="Times New Roman" panose="02020603050405020304" pitchFamily="18" charset="0"/>
              <a:cs typeface="PT Bold Heading" panose="02010400000000000000" pitchFamily="2" charset="-78"/>
            </a:endParaRPr>
          </a:p>
          <a:p>
            <a:pPr algn="ctr" rtl="1"/>
            <a:r>
              <a:rPr lang="ar-SA" sz="2000" b="1" u="sng" dirty="0"/>
              <a:t>أنواع </a:t>
            </a:r>
            <a:r>
              <a:rPr lang="ar-SA" sz="2000" b="1" u="sng" dirty="0" smtClean="0"/>
              <a:t>الشركات</a:t>
            </a:r>
            <a:endParaRPr lang="ar-EG" sz="2000" b="1" u="sng" dirty="0" smtClean="0"/>
          </a:p>
          <a:p>
            <a:pPr algn="ctr" rtl="1"/>
            <a:endParaRPr lang="en-US" sz="2000" b="1" u="sng" dirty="0"/>
          </a:p>
          <a:p>
            <a:pPr algn="ctr" rtl="1"/>
            <a:r>
              <a:rPr lang="ar-EG" sz="2000" b="1" dirty="0"/>
              <a:t>تنقسم الشركات بصفة عامة إلى شركات مدنية وشركات تجارية، وهذه الأخيرة تنقسم– طبقًا للتقسيم السائد-إلى شركات أشخاص، وشركات أموال، وشركات مختلطة. ونعرض لمعيار تجارية الشركة، ثم لتقسيماتها المختلفة، وذلك على النحو التالي</a:t>
            </a:r>
            <a:r>
              <a:rPr lang="ar-EG" sz="2000" b="1" dirty="0" smtClean="0"/>
              <a:t>:</a:t>
            </a:r>
          </a:p>
          <a:p>
            <a:pPr algn="ctr" rtl="1"/>
            <a:endParaRPr lang="en-US" sz="2000" b="1" dirty="0"/>
          </a:p>
          <a:p>
            <a:pPr lvl="0" algn="ctr" rtl="1"/>
            <a:r>
              <a:rPr lang="ar-SA" sz="2000" b="1" u="sng" dirty="0"/>
              <a:t>معيار تجارية الشركة</a:t>
            </a:r>
            <a:endParaRPr lang="en-US" sz="2000" b="1" u="sng" dirty="0"/>
          </a:p>
          <a:p>
            <a:pPr algn="ctr" rtl="1"/>
            <a:r>
              <a:rPr lang="ar-EG" sz="2000" b="1" dirty="0"/>
              <a:t>يوجد معياران لتجارية الشركة وهما: المعيار الشكلي، والمعيار الموضوعي. وفي ضوء المعيار الشكلي تُعد الشركة تجارية إذا اتخذت أحد الأشكال المنصوص عليها في القوانين المتعلقة بالشركات، دون البحث عن طبيعة نشاط الشركة. بينما تُعد الشركة تجارية طبقًا للمعيار الموضوعي إذا كانت تزاول عملاً تجاريًا على وجه الاحتراف دون النظر في الشكل الذي تتخذه</a:t>
            </a:r>
            <a:r>
              <a:rPr lang="ar-EG" sz="2000" b="1" dirty="0" smtClean="0"/>
              <a:t>.</a:t>
            </a:r>
          </a:p>
          <a:p>
            <a:pPr algn="ctr" rtl="1"/>
            <a:endParaRPr lang="en-US" sz="2000" b="1" dirty="0"/>
          </a:p>
          <a:p>
            <a:pPr algn="ctr" rtl="1"/>
            <a:r>
              <a:rPr lang="ar-EG" sz="2000" b="1" dirty="0"/>
              <a:t>وقد تبنى قانون التجارة الحالي رقم17 لسنة 1999 بالمعيار الشكلي لتحديد تجارية الشركة وذلك بالنص في المادة (10/2) على أنه يكون تاجراً " كل شركة تتخذ أحد الأشكال المنصوص عليها في القوانين المتعلقة بالشركات أياً كان الغرض الذي أنشئت الشركة من أجله"، وذلك بعد أن كان المعيار الموضوعي هو السائد في ظل القانون السابق.</a:t>
            </a:r>
            <a:endParaRPr lang="en-US" sz="2000" b="1" dirty="0"/>
          </a:p>
          <a:p>
            <a:pPr algn="ctr"/>
            <a:endParaRPr lang="en-US" dirty="0" smtClean="0">
              <a:latin typeface="Times New Roman" panose="02020603050405020304" pitchFamily="18" charset="0"/>
              <a:cs typeface="PT Bold Heading" panose="02010400000000000000" pitchFamily="2" charset="-78"/>
            </a:endParaRPr>
          </a:p>
          <a:p>
            <a:pPr algn="ctr"/>
            <a:endParaRPr lang="en-US" dirty="0">
              <a:latin typeface="Times New Roman" panose="02020603050405020304" pitchFamily="18" charset="0"/>
              <a:cs typeface="PT Bold Heading" panose="02010400000000000000" pitchFamily="2" charset="-78"/>
            </a:endParaRPr>
          </a:p>
          <a:p>
            <a:pPr algn="ctr"/>
            <a:endParaRPr lang="en-US" dirty="0" smtClean="0">
              <a:latin typeface="Times New Roman" panose="02020603050405020304" pitchFamily="18" charset="0"/>
              <a:cs typeface="PT Bold Heading" panose="02010400000000000000" pitchFamily="2" charset="-78"/>
            </a:endParaRPr>
          </a:p>
          <a:p>
            <a:pPr algn="ctr"/>
            <a:endParaRPr lang="en-US" dirty="0">
              <a:latin typeface="Times New Roman" panose="02020603050405020304" pitchFamily="18" charset="0"/>
              <a:cs typeface="PT Bold Heading" panose="02010400000000000000" pitchFamily="2" charset="-78"/>
            </a:endParaRPr>
          </a:p>
          <a:p>
            <a:pPr algn="ctr"/>
            <a:endParaRPr lang="en-US" dirty="0" smtClean="0">
              <a:latin typeface="Times New Roman" panose="02020603050405020304" pitchFamily="18" charset="0"/>
              <a:cs typeface="PT Bold Heading" panose="02010400000000000000" pitchFamily="2" charset="-78"/>
            </a:endParaRPr>
          </a:p>
          <a:p>
            <a:pPr algn="ctr"/>
            <a:endParaRPr lang="en-US" dirty="0">
              <a:latin typeface="Times New Roman" panose="02020603050405020304" pitchFamily="18" charset="0"/>
              <a:cs typeface="PT Bold Heading" panose="02010400000000000000" pitchFamily="2" charset="-78"/>
            </a:endParaRPr>
          </a:p>
          <a:p>
            <a:pPr algn="ctr"/>
            <a:endParaRPr lang="en-US" dirty="0" smtClean="0">
              <a:latin typeface="Times New Roman" panose="02020603050405020304" pitchFamily="18" charset="0"/>
              <a:cs typeface="PT Bold Heading" panose="02010400000000000000" pitchFamily="2" charset="-78"/>
            </a:endParaRPr>
          </a:p>
          <a:p>
            <a:pPr algn="ctr"/>
            <a:endParaRPr lang="en-US" dirty="0">
              <a:latin typeface="Times New Roman" panose="02020603050405020304" pitchFamily="18" charset="0"/>
              <a:cs typeface="PT Bold Heading" panose="02010400000000000000" pitchFamily="2" charset="-78"/>
            </a:endParaRPr>
          </a:p>
          <a:p>
            <a:pPr algn="ctr"/>
            <a:endParaRPr lang="en-US" dirty="0" smtClean="0">
              <a:latin typeface="Times New Roman" panose="02020603050405020304" pitchFamily="18" charset="0"/>
              <a:cs typeface="PT Bold Heading" panose="02010400000000000000" pitchFamily="2" charset="-78"/>
            </a:endParaRPr>
          </a:p>
          <a:p>
            <a:pPr algn="ctr"/>
            <a:endParaRPr lang="en-US" dirty="0">
              <a:latin typeface="Times New Roman" panose="02020603050405020304" pitchFamily="18" charset="0"/>
              <a:cs typeface="PT Bold Heading" panose="02010400000000000000" pitchFamily="2" charset="-78"/>
            </a:endParaRPr>
          </a:p>
          <a:p>
            <a:pPr algn="ctr"/>
            <a:endParaRPr lang="en-US" dirty="0" smtClean="0">
              <a:latin typeface="Times New Roman" panose="02020603050405020304" pitchFamily="18" charset="0"/>
              <a:cs typeface="PT Bold Heading" panose="02010400000000000000" pitchFamily="2" charset="-78"/>
            </a:endParaRPr>
          </a:p>
          <a:p>
            <a:pPr algn="ctr"/>
            <a:endParaRPr lang="en-US" dirty="0">
              <a:latin typeface="Times New Roman" panose="02020603050405020304" pitchFamily="18" charset="0"/>
              <a:cs typeface="PT Bold Heading" panose="02010400000000000000" pitchFamily="2" charset="-78"/>
            </a:endParaRPr>
          </a:p>
          <a:p>
            <a:pPr algn="ctr"/>
            <a:endParaRPr lang="en-US" dirty="0" smtClean="0">
              <a:latin typeface="Times New Roman" panose="02020603050405020304" pitchFamily="18" charset="0"/>
              <a:cs typeface="PT Bold Heading" panose="02010400000000000000" pitchFamily="2" charset="-78"/>
            </a:endParaRPr>
          </a:p>
          <a:p>
            <a:pPr algn="ctr"/>
            <a:endParaRPr lang="en-US" dirty="0">
              <a:latin typeface="Times New Roman" panose="02020603050405020304" pitchFamily="18" charset="0"/>
              <a:cs typeface="PT Bold Heading" panose="02010400000000000000" pitchFamily="2" charset="-78"/>
            </a:endParaRPr>
          </a:p>
          <a:p>
            <a:pPr algn="ctr"/>
            <a:endParaRPr lang="ar-EG" dirty="0"/>
          </a:p>
        </p:txBody>
      </p:sp>
    </p:spTree>
    <p:extLst>
      <p:ext uri="{BB962C8B-B14F-4D97-AF65-F5344CB8AC3E}">
        <p14:creationId xmlns:p14="http://schemas.microsoft.com/office/powerpoint/2010/main" val="4441143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90946" y="451421"/>
            <a:ext cx="11499272" cy="8325356"/>
          </a:xfrm>
          <a:prstGeom prst="rect">
            <a:avLst/>
          </a:prstGeom>
        </p:spPr>
        <p:txBody>
          <a:bodyPr wrap="square">
            <a:spAutoFit/>
          </a:bodyPr>
          <a:lstStyle/>
          <a:p>
            <a:pPr indent="215900" algn="justLow" rtl="1">
              <a:lnSpc>
                <a:spcPts val="2200"/>
              </a:lnSpc>
              <a:spcBef>
                <a:spcPts val="600"/>
              </a:spcBef>
              <a:spcAft>
                <a:spcPts val="600"/>
              </a:spcAft>
              <a:tabLst>
                <a:tab pos="288290" algn="l"/>
              </a:tabLst>
            </a:pPr>
            <a:endParaRPr lang="ar-EG" dirty="0" smtClean="0">
              <a:latin typeface="Times New Roman" panose="02020603050405020304" pitchFamily="18" charset="0"/>
              <a:ea typeface="Times New Roman" panose="02020603050405020304" pitchFamily="18" charset="0"/>
              <a:cs typeface="Simplified Arabic" panose="02020603050405020304" pitchFamily="18" charset="-78"/>
            </a:endParaRPr>
          </a:p>
          <a:p>
            <a:pPr indent="215900" algn="justLow" rtl="1">
              <a:lnSpc>
                <a:spcPts val="2200"/>
              </a:lnSpc>
              <a:spcBef>
                <a:spcPts val="600"/>
              </a:spcBef>
              <a:spcAft>
                <a:spcPts val="600"/>
              </a:spcAft>
              <a:tabLst>
                <a:tab pos="288290" algn="l"/>
              </a:tabLst>
            </a:pPr>
            <a:r>
              <a:rPr lang="ar-EG" b="1" dirty="0" smtClean="0">
                <a:latin typeface="Times New Roman" panose="02020603050405020304" pitchFamily="18" charset="0"/>
                <a:ea typeface="Times New Roman" panose="02020603050405020304" pitchFamily="18" charset="0"/>
                <a:cs typeface="Simplified Arabic" panose="02020603050405020304" pitchFamily="18" charset="-78"/>
              </a:rPr>
              <a:t>أن </a:t>
            </a:r>
            <a:r>
              <a:rPr lang="ar-EG" b="1" dirty="0">
                <a:latin typeface="Times New Roman" panose="02020603050405020304" pitchFamily="18" charset="0"/>
                <a:ea typeface="Times New Roman" panose="02020603050405020304" pitchFamily="18" charset="0"/>
                <a:cs typeface="Simplified Arabic" panose="02020603050405020304" pitchFamily="18" charset="-78"/>
              </a:rPr>
              <a:t>شركات الأشخاص وإن كان الاعتبار الشخصي يمثل درجة عالية من الأهمية إلا أن الاعتبار المالي أيضًا لا يقل أهمية عنه، بالإضافة إلى أن للأفراد أن يتغاضوا عن الاعتبار </a:t>
            </a:r>
            <a:r>
              <a:rPr lang="ar-EG" b="1" dirty="0" smtClean="0">
                <a:latin typeface="Times New Roman" panose="02020603050405020304" pitchFamily="18" charset="0"/>
                <a:ea typeface="Times New Roman" panose="02020603050405020304" pitchFamily="18" charset="0"/>
                <a:cs typeface="Simplified Arabic" panose="02020603050405020304" pitchFamily="18" charset="-78"/>
              </a:rPr>
              <a:t>الشخصي، </a:t>
            </a:r>
            <a:r>
              <a:rPr lang="ar-EG" b="1" dirty="0">
                <a:latin typeface="Times New Roman" panose="02020603050405020304" pitchFamily="18" charset="0"/>
                <a:ea typeface="Times New Roman" panose="02020603050405020304" pitchFamily="18" charset="0"/>
                <a:cs typeface="Simplified Arabic" panose="02020603050405020304" pitchFamily="18" charset="-78"/>
              </a:rPr>
              <a:t>كما أنه في شركات الأموال فإن الاعتبار الشخصي يكون ذا أهمية عند مرحلة التأسيس.</a:t>
            </a:r>
            <a:endParaRPr lang="en-US" sz="2000" b="1" dirty="0">
              <a:latin typeface="Times New Roman" panose="02020603050405020304" pitchFamily="18" charset="0"/>
              <a:ea typeface="Times New Roman" panose="02020603050405020304" pitchFamily="18" charset="0"/>
              <a:cs typeface="Simplified Arabic" panose="02020603050405020304" pitchFamily="18" charset="-78"/>
            </a:endParaRPr>
          </a:p>
          <a:p>
            <a:pPr indent="215900" algn="justLow" rtl="1">
              <a:lnSpc>
                <a:spcPts val="2200"/>
              </a:lnSpc>
              <a:spcBef>
                <a:spcPts val="600"/>
              </a:spcBef>
              <a:spcAft>
                <a:spcPts val="600"/>
              </a:spcAft>
              <a:tabLst>
                <a:tab pos="288290" algn="l"/>
              </a:tabLst>
            </a:pPr>
            <a:r>
              <a:rPr lang="ar-EG" b="1" dirty="0">
                <a:latin typeface="Times New Roman" panose="02020603050405020304" pitchFamily="18" charset="0"/>
                <a:ea typeface="Times New Roman" panose="02020603050405020304" pitchFamily="18" charset="0"/>
                <a:cs typeface="Simplified Arabic" panose="02020603050405020304" pitchFamily="18" charset="-78"/>
              </a:rPr>
              <a:t>وعليه، فقد ذهب بعض </a:t>
            </a:r>
            <a:r>
              <a:rPr lang="ar-EG" b="1" dirty="0" smtClean="0">
                <a:latin typeface="Times New Roman" panose="02020603050405020304" pitchFamily="18" charset="0"/>
                <a:ea typeface="Times New Roman" panose="02020603050405020304" pitchFamily="18" charset="0"/>
                <a:cs typeface="Simplified Arabic" panose="02020603050405020304" pitchFamily="18" charset="-78"/>
              </a:rPr>
              <a:t>الفقه </a:t>
            </a:r>
            <a:r>
              <a:rPr lang="ar-EG" b="1" dirty="0">
                <a:latin typeface="Times New Roman" panose="02020603050405020304" pitchFamily="18" charset="0"/>
                <a:ea typeface="Times New Roman" panose="02020603050405020304" pitchFamily="18" charset="0"/>
                <a:cs typeface="Simplified Arabic" panose="02020603050405020304" pitchFamily="18" charset="-78"/>
              </a:rPr>
              <a:t>– نؤيده – إلى تقسيم الشركات التجارية على أساس الطبيعة الخاصة بالبنية القانونية الخاصة بالشركة، فنكون أمام نوعين من الشركات التجارية، وهما</a:t>
            </a:r>
            <a:r>
              <a:rPr lang="ar-EG" b="1" dirty="0" smtClean="0">
                <a:latin typeface="Times New Roman" panose="02020603050405020304" pitchFamily="18" charset="0"/>
                <a:ea typeface="Times New Roman" panose="02020603050405020304" pitchFamily="18" charset="0"/>
                <a:cs typeface="Simplified Arabic" panose="02020603050405020304" pitchFamily="18" charset="-78"/>
              </a:rPr>
              <a:t>:</a:t>
            </a:r>
          </a:p>
          <a:p>
            <a:pPr indent="215900" algn="justLow" rtl="1">
              <a:lnSpc>
                <a:spcPts val="2200"/>
              </a:lnSpc>
              <a:spcBef>
                <a:spcPts val="600"/>
              </a:spcBef>
              <a:spcAft>
                <a:spcPts val="600"/>
              </a:spcAft>
              <a:tabLst>
                <a:tab pos="288290" algn="l"/>
              </a:tabLst>
            </a:pPr>
            <a:endParaRPr lang="en-US" sz="2000" dirty="0">
              <a:latin typeface="Times New Roman" panose="02020603050405020304" pitchFamily="18" charset="0"/>
              <a:ea typeface="Times New Roman" panose="02020603050405020304" pitchFamily="18" charset="0"/>
              <a:cs typeface="Simplified Arabic" panose="02020603050405020304" pitchFamily="18" charset="-78"/>
            </a:endParaRPr>
          </a:p>
          <a:p>
            <a:pPr indent="215900" algn="justLow" rtl="1">
              <a:lnSpc>
                <a:spcPts val="2200"/>
              </a:lnSpc>
              <a:spcBef>
                <a:spcPts val="600"/>
              </a:spcBef>
              <a:spcAft>
                <a:spcPts val="600"/>
              </a:spcAft>
              <a:tabLst>
                <a:tab pos="288290" algn="l"/>
              </a:tabLst>
            </a:pPr>
            <a:r>
              <a:rPr lang="ar-EG" dirty="0">
                <a:latin typeface="Times New Roman" panose="02020603050405020304" pitchFamily="18" charset="0"/>
                <a:ea typeface="Times New Roman" panose="02020603050405020304" pitchFamily="18" charset="0"/>
                <a:cs typeface="Simplified Arabic" panose="02020603050405020304" pitchFamily="18" charset="-78"/>
              </a:rPr>
              <a:t> </a:t>
            </a:r>
            <a:r>
              <a:rPr lang="ar-EG" b="1" dirty="0">
                <a:latin typeface="Times New Roman" panose="02020603050405020304" pitchFamily="18" charset="0"/>
                <a:ea typeface="Times New Roman" panose="02020603050405020304" pitchFamily="18" charset="0"/>
                <a:cs typeface="Simplified Arabic" panose="02020603050405020304" pitchFamily="18" charset="-78"/>
              </a:rPr>
              <a:t>الشركات النظامية</a:t>
            </a:r>
            <a:r>
              <a:rPr lang="ar-EG" dirty="0">
                <a:latin typeface="Times New Roman" panose="02020603050405020304" pitchFamily="18" charset="0"/>
                <a:ea typeface="Times New Roman" panose="02020603050405020304" pitchFamily="18" charset="0"/>
                <a:cs typeface="Simplified Arabic" panose="02020603050405020304" pitchFamily="18" charset="-78"/>
              </a:rPr>
              <a:t>: وتشمل شركات المساهمة والتوصية بالأسهم والشركات ذات المسئولية المحدودة. كما تشمل الشركات التي تحكمها قوانين خاصة</a:t>
            </a:r>
            <a:r>
              <a:rPr lang="ar-EG" dirty="0" smtClean="0">
                <a:latin typeface="Times New Roman" panose="02020603050405020304" pitchFamily="18" charset="0"/>
                <a:ea typeface="Times New Roman" panose="02020603050405020304" pitchFamily="18" charset="0"/>
                <a:cs typeface="Simplified Arabic" panose="02020603050405020304" pitchFamily="18" charset="-78"/>
              </a:rPr>
              <a:t>.</a:t>
            </a:r>
          </a:p>
          <a:p>
            <a:pPr indent="215900" algn="justLow" rtl="1">
              <a:lnSpc>
                <a:spcPts val="2200"/>
              </a:lnSpc>
              <a:spcBef>
                <a:spcPts val="600"/>
              </a:spcBef>
              <a:spcAft>
                <a:spcPts val="600"/>
              </a:spcAft>
              <a:tabLst>
                <a:tab pos="288290" algn="l"/>
              </a:tabLst>
            </a:pPr>
            <a:endParaRPr lang="en-US" sz="2000" dirty="0">
              <a:latin typeface="Times New Roman" panose="02020603050405020304" pitchFamily="18" charset="0"/>
              <a:ea typeface="Times New Roman" panose="02020603050405020304" pitchFamily="18" charset="0"/>
              <a:cs typeface="Simplified Arabic" panose="02020603050405020304" pitchFamily="18" charset="-78"/>
            </a:endParaRPr>
          </a:p>
          <a:p>
            <a:pPr indent="215900" algn="justLow" rtl="1">
              <a:lnSpc>
                <a:spcPts val="2200"/>
              </a:lnSpc>
              <a:spcBef>
                <a:spcPts val="600"/>
              </a:spcBef>
              <a:spcAft>
                <a:spcPts val="600"/>
              </a:spcAft>
              <a:tabLst>
                <a:tab pos="288290" algn="l"/>
              </a:tabLst>
            </a:pPr>
            <a:r>
              <a:rPr lang="ar-EG" b="1" dirty="0">
                <a:latin typeface="Times New Roman" panose="02020603050405020304" pitchFamily="18" charset="0"/>
                <a:ea typeface="Times New Roman" panose="02020603050405020304" pitchFamily="18" charset="0"/>
                <a:cs typeface="Simplified Arabic" panose="02020603050405020304" pitchFamily="18" charset="-78"/>
              </a:rPr>
              <a:t>الشركات العقدية</a:t>
            </a:r>
            <a:r>
              <a:rPr lang="ar-EG" dirty="0">
                <a:latin typeface="Times New Roman" panose="02020603050405020304" pitchFamily="18" charset="0"/>
                <a:ea typeface="Times New Roman" panose="02020603050405020304" pitchFamily="18" charset="0"/>
                <a:cs typeface="Simplified Arabic" panose="02020603050405020304" pitchFamily="18" charset="-78"/>
              </a:rPr>
              <a:t>: وتشمل شركات التضامن، والتوصية البسيطة، والمحاصة</a:t>
            </a:r>
            <a:r>
              <a:rPr lang="ar-EG" dirty="0" smtClean="0">
                <a:latin typeface="Times New Roman" panose="02020603050405020304" pitchFamily="18" charset="0"/>
                <a:ea typeface="Times New Roman" panose="02020603050405020304" pitchFamily="18" charset="0"/>
                <a:cs typeface="Simplified Arabic" panose="02020603050405020304" pitchFamily="18" charset="-78"/>
              </a:rPr>
              <a:t>.</a:t>
            </a:r>
          </a:p>
          <a:p>
            <a:pPr algn="ctr" rtl="1"/>
            <a:r>
              <a:rPr lang="ar-SA" sz="2000" b="1" dirty="0"/>
              <a:t>ثالثًا- الفكرة التعاقدية وفكرة النظام في </a:t>
            </a:r>
            <a:r>
              <a:rPr lang="ar-SA" sz="2000" b="1" dirty="0" smtClean="0"/>
              <a:t>الشركة</a:t>
            </a:r>
            <a:endParaRPr lang="ar-EG" sz="2000" b="1" dirty="0" smtClean="0"/>
          </a:p>
          <a:p>
            <a:pPr algn="ctr" rtl="1"/>
            <a:endParaRPr lang="en-US" sz="2000" b="1" dirty="0"/>
          </a:p>
          <a:p>
            <a:pPr algn="just" rtl="1"/>
            <a:r>
              <a:rPr lang="ar-EG" sz="2000" b="1" dirty="0"/>
              <a:t>تسود فكرتان في الفقه كأساس قانوني للشركة، هما: الفكرة التعاقدية، وفكرة النظام </a:t>
            </a:r>
            <a:r>
              <a:rPr lang="ar-EG" sz="2000" b="1" dirty="0" smtClean="0"/>
              <a:t>القانوني:</a:t>
            </a:r>
          </a:p>
          <a:p>
            <a:pPr algn="just" rtl="1"/>
            <a:endParaRPr lang="en-US" sz="2000" b="1" dirty="0"/>
          </a:p>
          <a:p>
            <a:pPr algn="just" rtl="1"/>
            <a:r>
              <a:rPr lang="ar-EG" sz="2000" b="1" dirty="0"/>
              <a:t>وبنظرة متأنية في أنواع الشركات السائدة في الوقت الحالي، نجد أن كلاً من الفكرتين تساهم بنصيب في الشركات يختلف باختلاف نوع الشركة. فمازالت الفكرة التعاقدية هي الغالبة في شركات الأشخاص، بينما في شركات أخرى كشركة المساهمة فإن فكرة النظام القانوني هي التي تسود، ولا يبقى لإرادة الأفراد إلا في نطاق محدد.</a:t>
            </a:r>
            <a:endParaRPr lang="en-US" sz="2000" b="1" dirty="0"/>
          </a:p>
          <a:p>
            <a:pPr indent="215900" algn="justLow" rtl="1">
              <a:lnSpc>
                <a:spcPts val="2200"/>
              </a:lnSpc>
              <a:spcBef>
                <a:spcPts val="600"/>
              </a:spcBef>
              <a:spcAft>
                <a:spcPts val="600"/>
              </a:spcAft>
              <a:tabLst>
                <a:tab pos="288290" algn="l"/>
              </a:tabLst>
            </a:pPr>
            <a:endParaRPr lang="ar-EG" sz="2000" dirty="0">
              <a:latin typeface="Times New Roman" panose="02020603050405020304" pitchFamily="18" charset="0"/>
              <a:ea typeface="Times New Roman" panose="02020603050405020304" pitchFamily="18" charset="0"/>
              <a:cs typeface="Simplified Arabic" panose="02020603050405020304" pitchFamily="18" charset="-78"/>
            </a:endParaRPr>
          </a:p>
          <a:p>
            <a:pPr indent="215900" algn="justLow" rtl="1">
              <a:lnSpc>
                <a:spcPts val="2200"/>
              </a:lnSpc>
              <a:spcBef>
                <a:spcPts val="600"/>
              </a:spcBef>
              <a:spcAft>
                <a:spcPts val="600"/>
              </a:spcAft>
              <a:tabLst>
                <a:tab pos="288290" algn="l"/>
              </a:tabLst>
            </a:pPr>
            <a:endParaRPr lang="ar-EG" sz="2000" dirty="0" smtClean="0">
              <a:latin typeface="Times New Roman" panose="02020603050405020304" pitchFamily="18" charset="0"/>
              <a:ea typeface="Times New Roman" panose="02020603050405020304" pitchFamily="18" charset="0"/>
              <a:cs typeface="Simplified Arabic" panose="02020603050405020304" pitchFamily="18" charset="-78"/>
            </a:endParaRPr>
          </a:p>
          <a:p>
            <a:pPr indent="215900" algn="justLow" rtl="1">
              <a:lnSpc>
                <a:spcPts val="2200"/>
              </a:lnSpc>
              <a:spcBef>
                <a:spcPts val="600"/>
              </a:spcBef>
              <a:spcAft>
                <a:spcPts val="600"/>
              </a:spcAft>
              <a:tabLst>
                <a:tab pos="288290" algn="l"/>
              </a:tabLst>
            </a:pPr>
            <a:endParaRPr lang="ar-EG" sz="2000" dirty="0">
              <a:latin typeface="Times New Roman" panose="02020603050405020304" pitchFamily="18" charset="0"/>
              <a:ea typeface="Times New Roman" panose="02020603050405020304" pitchFamily="18" charset="0"/>
              <a:cs typeface="Simplified Arabic" panose="02020603050405020304" pitchFamily="18" charset="-78"/>
            </a:endParaRPr>
          </a:p>
          <a:p>
            <a:pPr indent="215900" algn="justLow" rtl="1">
              <a:lnSpc>
                <a:spcPts val="2200"/>
              </a:lnSpc>
              <a:spcBef>
                <a:spcPts val="600"/>
              </a:spcBef>
              <a:spcAft>
                <a:spcPts val="600"/>
              </a:spcAft>
              <a:tabLst>
                <a:tab pos="288290" algn="l"/>
              </a:tabLst>
            </a:pPr>
            <a:endParaRPr lang="ar-EG" sz="2000" dirty="0" smtClean="0">
              <a:latin typeface="Times New Roman" panose="02020603050405020304" pitchFamily="18" charset="0"/>
              <a:ea typeface="Times New Roman" panose="02020603050405020304" pitchFamily="18" charset="0"/>
              <a:cs typeface="Simplified Arabic" panose="02020603050405020304" pitchFamily="18" charset="-78"/>
            </a:endParaRPr>
          </a:p>
          <a:p>
            <a:pPr indent="215900" algn="justLow" rtl="1">
              <a:lnSpc>
                <a:spcPts val="2200"/>
              </a:lnSpc>
              <a:spcBef>
                <a:spcPts val="600"/>
              </a:spcBef>
              <a:spcAft>
                <a:spcPts val="600"/>
              </a:spcAft>
              <a:tabLst>
                <a:tab pos="288290" algn="l"/>
              </a:tabLst>
            </a:pPr>
            <a:endParaRPr lang="ar-EG" sz="2000" dirty="0">
              <a:latin typeface="Times New Roman" panose="02020603050405020304" pitchFamily="18" charset="0"/>
              <a:ea typeface="Times New Roman" panose="02020603050405020304" pitchFamily="18" charset="0"/>
              <a:cs typeface="Simplified Arabic" panose="02020603050405020304" pitchFamily="18" charset="-78"/>
            </a:endParaRPr>
          </a:p>
          <a:p>
            <a:pPr indent="215900" algn="justLow" rtl="1">
              <a:lnSpc>
                <a:spcPts val="2200"/>
              </a:lnSpc>
              <a:spcBef>
                <a:spcPts val="600"/>
              </a:spcBef>
              <a:spcAft>
                <a:spcPts val="600"/>
              </a:spcAft>
              <a:tabLst>
                <a:tab pos="288290" algn="l"/>
              </a:tabLst>
            </a:pPr>
            <a:endParaRPr lang="en-US" sz="2000" dirty="0">
              <a:latin typeface="Times New Roman" panose="02020603050405020304" pitchFamily="18" charset="0"/>
              <a:ea typeface="Times New Roman" panose="02020603050405020304" pitchFamily="18" charset="0"/>
              <a:cs typeface="Simplified Arabic" panose="02020603050405020304" pitchFamily="18" charset="-78"/>
            </a:endParaRPr>
          </a:p>
        </p:txBody>
      </p:sp>
    </p:spTree>
    <p:extLst>
      <p:ext uri="{BB962C8B-B14F-4D97-AF65-F5344CB8AC3E}">
        <p14:creationId xmlns:p14="http://schemas.microsoft.com/office/powerpoint/2010/main" val="33095257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443345" y="362890"/>
            <a:ext cx="11222181" cy="6170920"/>
          </a:xfrm>
          <a:prstGeom prst="rect">
            <a:avLst/>
          </a:prstGeom>
        </p:spPr>
        <p:txBody>
          <a:bodyPr wrap="square">
            <a:spAutoFit/>
          </a:bodyPr>
          <a:lstStyle/>
          <a:p>
            <a:pPr indent="19050" algn="ctr" rtl="1">
              <a:lnSpc>
                <a:spcPts val="2200"/>
              </a:lnSpc>
              <a:spcBef>
                <a:spcPts val="600"/>
              </a:spcBef>
              <a:spcAft>
                <a:spcPts val="600"/>
              </a:spcAft>
              <a:tabLst>
                <a:tab pos="288290" algn="l"/>
              </a:tabLst>
            </a:pPr>
            <a:r>
              <a:rPr lang="ar-EG" b="1" dirty="0">
                <a:latin typeface="Times New Roman" panose="02020603050405020304" pitchFamily="18" charset="0"/>
                <a:ea typeface="Times New Roman" panose="02020603050405020304" pitchFamily="18" charset="0"/>
                <a:cs typeface="Simplified Arabic" panose="02020603050405020304" pitchFamily="18" charset="-78"/>
              </a:rPr>
              <a:t>الفصل التمهيدي</a:t>
            </a:r>
            <a:endParaRPr lang="en-US" sz="2000" dirty="0">
              <a:latin typeface="Times New Roman" panose="02020603050405020304" pitchFamily="18" charset="0"/>
              <a:ea typeface="Times New Roman" panose="02020603050405020304" pitchFamily="18" charset="0"/>
              <a:cs typeface="Simplified Arabic" panose="02020603050405020304" pitchFamily="18" charset="-78"/>
            </a:endParaRPr>
          </a:p>
          <a:p>
            <a:pPr indent="19050" algn="ctr" rtl="1">
              <a:lnSpc>
                <a:spcPts val="2200"/>
              </a:lnSpc>
              <a:spcBef>
                <a:spcPts val="600"/>
              </a:spcBef>
              <a:spcAft>
                <a:spcPts val="600"/>
              </a:spcAft>
              <a:tabLst>
                <a:tab pos="288290" algn="l"/>
              </a:tabLst>
            </a:pPr>
            <a:r>
              <a:rPr lang="ar-EG" b="1" dirty="0">
                <a:latin typeface="Times New Roman" panose="02020603050405020304" pitchFamily="18" charset="0"/>
                <a:ea typeface="Times New Roman" panose="02020603050405020304" pitchFamily="18" charset="0"/>
                <a:cs typeface="Simplified Arabic" panose="02020603050405020304" pitchFamily="18" charset="-78"/>
              </a:rPr>
              <a:t>الأحكام العامة للشركات</a:t>
            </a:r>
            <a:endParaRPr lang="en-US" sz="2000" dirty="0">
              <a:latin typeface="Times New Roman" panose="02020603050405020304" pitchFamily="18" charset="0"/>
              <a:ea typeface="Times New Roman" panose="02020603050405020304" pitchFamily="18" charset="0"/>
              <a:cs typeface="Simplified Arabic" panose="02020603050405020304" pitchFamily="18" charset="-78"/>
            </a:endParaRPr>
          </a:p>
          <a:p>
            <a:pPr indent="215900" algn="justLow" rtl="1">
              <a:lnSpc>
                <a:spcPts val="2200"/>
              </a:lnSpc>
              <a:spcBef>
                <a:spcPts val="600"/>
              </a:spcBef>
              <a:spcAft>
                <a:spcPts val="600"/>
              </a:spcAft>
              <a:tabLst>
                <a:tab pos="288290" algn="l"/>
              </a:tabLst>
            </a:pPr>
            <a:r>
              <a:rPr lang="ar-EG" dirty="0">
                <a:latin typeface="Times New Roman" panose="02020603050405020304" pitchFamily="18" charset="0"/>
                <a:ea typeface="Times New Roman" panose="02020603050405020304" pitchFamily="18" charset="0"/>
                <a:cs typeface="Simplified Arabic" panose="02020603050405020304" pitchFamily="18" charset="-78"/>
              </a:rPr>
              <a:t>تمر الشركة بمجموعة من المراحل أثناء حياتها، بداية بمرحلة تأسيسها مرورًا بمرحلة ممارستها للغرض الذي قامت من أجله وأخيرًا مرحلة انقضائها.</a:t>
            </a:r>
            <a:endParaRPr lang="en-US" sz="2000" dirty="0">
              <a:latin typeface="Times New Roman" panose="02020603050405020304" pitchFamily="18" charset="0"/>
              <a:ea typeface="Times New Roman" panose="02020603050405020304" pitchFamily="18" charset="0"/>
              <a:cs typeface="Simplified Arabic" panose="02020603050405020304" pitchFamily="18" charset="-78"/>
            </a:endParaRPr>
          </a:p>
          <a:p>
            <a:pPr indent="19050" algn="ctr" rtl="1">
              <a:lnSpc>
                <a:spcPts val="2200"/>
              </a:lnSpc>
              <a:spcBef>
                <a:spcPts val="600"/>
              </a:spcBef>
              <a:spcAft>
                <a:spcPts val="600"/>
              </a:spcAft>
              <a:tabLst>
                <a:tab pos="288290" algn="l"/>
              </a:tabLst>
            </a:pPr>
            <a:r>
              <a:rPr lang="ar-EG" b="1" dirty="0">
                <a:latin typeface="Times New Roman" panose="02020603050405020304" pitchFamily="18" charset="0"/>
                <a:ea typeface="Times New Roman" panose="02020603050405020304" pitchFamily="18" charset="0"/>
                <a:cs typeface="Simplified Arabic" panose="02020603050405020304" pitchFamily="18" charset="-78"/>
              </a:rPr>
              <a:t>المبحث الأول </a:t>
            </a:r>
            <a:endParaRPr lang="en-US" sz="2000" dirty="0">
              <a:latin typeface="Times New Roman" panose="02020603050405020304" pitchFamily="18" charset="0"/>
              <a:ea typeface="Times New Roman" panose="02020603050405020304" pitchFamily="18" charset="0"/>
              <a:cs typeface="Simplified Arabic" panose="02020603050405020304" pitchFamily="18" charset="-78"/>
            </a:endParaRPr>
          </a:p>
          <a:p>
            <a:pPr indent="19050" algn="ctr" rtl="1">
              <a:lnSpc>
                <a:spcPts val="2200"/>
              </a:lnSpc>
              <a:spcBef>
                <a:spcPts val="600"/>
              </a:spcBef>
              <a:spcAft>
                <a:spcPts val="600"/>
              </a:spcAft>
              <a:tabLst>
                <a:tab pos="288290" algn="l"/>
              </a:tabLst>
            </a:pPr>
            <a:r>
              <a:rPr lang="ar-EG" b="1" dirty="0">
                <a:latin typeface="Times New Roman" panose="02020603050405020304" pitchFamily="18" charset="0"/>
                <a:ea typeface="Times New Roman" panose="02020603050405020304" pitchFamily="18" charset="0"/>
                <a:cs typeface="Simplified Arabic" panose="02020603050405020304" pitchFamily="18" charset="-78"/>
              </a:rPr>
              <a:t>تكوين الشركة</a:t>
            </a:r>
            <a:endParaRPr lang="en-US" sz="2000" dirty="0">
              <a:latin typeface="Times New Roman" panose="02020603050405020304" pitchFamily="18" charset="0"/>
              <a:ea typeface="Times New Roman" panose="02020603050405020304" pitchFamily="18" charset="0"/>
              <a:cs typeface="Simplified Arabic" panose="02020603050405020304" pitchFamily="18" charset="-78"/>
            </a:endParaRPr>
          </a:p>
          <a:p>
            <a:pPr indent="215900" algn="justLow" rtl="1">
              <a:lnSpc>
                <a:spcPts val="2200"/>
              </a:lnSpc>
              <a:spcBef>
                <a:spcPts val="600"/>
              </a:spcBef>
              <a:spcAft>
                <a:spcPts val="600"/>
              </a:spcAft>
              <a:tabLst>
                <a:tab pos="288290" algn="l"/>
              </a:tabLst>
            </a:pPr>
            <a:r>
              <a:rPr lang="ar-EG" dirty="0">
                <a:latin typeface="Times New Roman" panose="02020603050405020304" pitchFamily="18" charset="0"/>
                <a:ea typeface="Times New Roman" panose="02020603050405020304" pitchFamily="18" charset="0"/>
                <a:cs typeface="Simplified Arabic" panose="02020603050405020304" pitchFamily="18" charset="-78"/>
              </a:rPr>
              <a:t>إن تعريف القانون للشركة في المادة (505 مدني) بأنها عقد، يستلزم توافر الأركان الموضوعية اللازمة لصحة العقود، هذا بالإضافة إلى الأركان الموضوعية الخاصة بعقد الشركة بصفة خاصة، وكذلك الأركان الشكلية المتطلبة، </a:t>
            </a:r>
            <a:endParaRPr lang="en-US" sz="2000" dirty="0">
              <a:latin typeface="Times New Roman" panose="02020603050405020304" pitchFamily="18" charset="0"/>
              <a:ea typeface="Times New Roman" panose="02020603050405020304" pitchFamily="18" charset="0"/>
              <a:cs typeface="Simplified Arabic" panose="02020603050405020304" pitchFamily="18" charset="-78"/>
            </a:endParaRPr>
          </a:p>
          <a:p>
            <a:pPr indent="19050" algn="ctr" rtl="1">
              <a:lnSpc>
                <a:spcPts val="2200"/>
              </a:lnSpc>
              <a:spcBef>
                <a:spcPts val="600"/>
              </a:spcBef>
              <a:spcAft>
                <a:spcPts val="600"/>
              </a:spcAft>
              <a:tabLst>
                <a:tab pos="288290" algn="l"/>
              </a:tabLst>
            </a:pPr>
            <a:r>
              <a:rPr lang="ar-EG" b="1" kern="1600" dirty="0">
                <a:latin typeface="Times New Roman" panose="02020603050405020304" pitchFamily="18" charset="0"/>
                <a:ea typeface="Times New Roman" panose="02020603050405020304" pitchFamily="18" charset="0"/>
                <a:cs typeface="Simplified Arabic" panose="02020603050405020304" pitchFamily="18" charset="-78"/>
              </a:rPr>
              <a:t>المطلب الأول</a:t>
            </a:r>
            <a:endParaRPr lang="en-US" sz="2000" dirty="0">
              <a:latin typeface="Times New Roman" panose="02020603050405020304" pitchFamily="18" charset="0"/>
              <a:ea typeface="Times New Roman" panose="02020603050405020304" pitchFamily="18" charset="0"/>
              <a:cs typeface="Simplified Arabic" panose="02020603050405020304" pitchFamily="18" charset="-78"/>
            </a:endParaRPr>
          </a:p>
          <a:p>
            <a:pPr indent="19050" algn="ctr" rtl="1">
              <a:lnSpc>
                <a:spcPts val="2200"/>
              </a:lnSpc>
              <a:spcBef>
                <a:spcPts val="600"/>
              </a:spcBef>
              <a:spcAft>
                <a:spcPts val="600"/>
              </a:spcAft>
              <a:tabLst>
                <a:tab pos="288290" algn="l"/>
              </a:tabLst>
            </a:pPr>
            <a:r>
              <a:rPr lang="ar-EG" b="1" kern="1600" dirty="0">
                <a:latin typeface="Times New Roman" panose="02020603050405020304" pitchFamily="18" charset="0"/>
                <a:ea typeface="Times New Roman" panose="02020603050405020304" pitchFamily="18" charset="0"/>
                <a:cs typeface="Simplified Arabic" panose="02020603050405020304" pitchFamily="18" charset="-78"/>
              </a:rPr>
              <a:t>الأركان الموضوعية</a:t>
            </a:r>
            <a:endParaRPr lang="en-US" sz="2000" dirty="0">
              <a:latin typeface="Times New Roman" panose="02020603050405020304" pitchFamily="18" charset="0"/>
              <a:ea typeface="Times New Roman" panose="02020603050405020304" pitchFamily="18" charset="0"/>
              <a:cs typeface="Simplified Arabic" panose="02020603050405020304" pitchFamily="18" charset="-78"/>
            </a:endParaRPr>
          </a:p>
          <a:p>
            <a:pPr indent="215900" algn="justLow" rtl="1">
              <a:lnSpc>
                <a:spcPts val="2200"/>
              </a:lnSpc>
              <a:spcBef>
                <a:spcPts val="600"/>
              </a:spcBef>
              <a:spcAft>
                <a:spcPts val="600"/>
              </a:spcAft>
              <a:tabLst>
                <a:tab pos="288290" algn="l"/>
              </a:tabLst>
            </a:pPr>
            <a:r>
              <a:rPr lang="ar-EG" dirty="0">
                <a:latin typeface="Times New Roman" panose="02020603050405020304" pitchFamily="18" charset="0"/>
                <a:ea typeface="Times New Roman" panose="02020603050405020304" pitchFamily="18" charset="0"/>
                <a:cs typeface="Simplified Arabic" panose="02020603050405020304" pitchFamily="18" charset="-78"/>
              </a:rPr>
              <a:t>يُشترط لصحة تكوين الشركة توافر الأركان الموضوعية العامة التي يلزم توافرها في جميع أنواع العقود، وكذلك شروط موضوعية خاصة بعقد الشركة فقط، وذلك على النحو التالي</a:t>
            </a:r>
            <a:r>
              <a:rPr lang="ar-EG" dirty="0" smtClean="0">
                <a:latin typeface="Times New Roman" panose="02020603050405020304" pitchFamily="18" charset="0"/>
                <a:ea typeface="Times New Roman" panose="02020603050405020304" pitchFamily="18" charset="0"/>
                <a:cs typeface="Simplified Arabic" panose="02020603050405020304" pitchFamily="18" charset="-78"/>
              </a:rPr>
              <a:t>.</a:t>
            </a:r>
          </a:p>
          <a:p>
            <a:pPr indent="215900" algn="justLow" rtl="1">
              <a:lnSpc>
                <a:spcPts val="2200"/>
              </a:lnSpc>
              <a:spcBef>
                <a:spcPts val="600"/>
              </a:spcBef>
              <a:spcAft>
                <a:spcPts val="600"/>
              </a:spcAft>
              <a:tabLst>
                <a:tab pos="288290" algn="l"/>
              </a:tabLst>
            </a:pPr>
            <a:endParaRPr lang="ar-EG" sz="2000" dirty="0">
              <a:effectLst/>
              <a:latin typeface="Times New Roman" panose="02020603050405020304" pitchFamily="18" charset="0"/>
              <a:ea typeface="Times New Roman" panose="02020603050405020304" pitchFamily="18" charset="0"/>
              <a:cs typeface="Simplified Arabic" panose="02020603050405020304" pitchFamily="18" charset="-78"/>
            </a:endParaRPr>
          </a:p>
          <a:p>
            <a:pPr indent="215900" algn="justLow" rtl="1">
              <a:lnSpc>
                <a:spcPts val="2200"/>
              </a:lnSpc>
              <a:spcBef>
                <a:spcPts val="600"/>
              </a:spcBef>
              <a:spcAft>
                <a:spcPts val="600"/>
              </a:spcAft>
              <a:tabLst>
                <a:tab pos="288290" algn="l"/>
              </a:tabLst>
            </a:pPr>
            <a:endParaRPr lang="ar-EG" sz="2000" dirty="0" smtClean="0">
              <a:latin typeface="Times New Roman" panose="02020603050405020304" pitchFamily="18" charset="0"/>
              <a:ea typeface="Times New Roman" panose="02020603050405020304" pitchFamily="18" charset="0"/>
              <a:cs typeface="Simplified Arabic" panose="02020603050405020304" pitchFamily="18" charset="-78"/>
            </a:endParaRPr>
          </a:p>
          <a:p>
            <a:pPr indent="215900" algn="justLow" rtl="1">
              <a:lnSpc>
                <a:spcPts val="2200"/>
              </a:lnSpc>
              <a:spcBef>
                <a:spcPts val="600"/>
              </a:spcBef>
              <a:spcAft>
                <a:spcPts val="600"/>
              </a:spcAft>
              <a:tabLst>
                <a:tab pos="288290" algn="l"/>
              </a:tabLst>
            </a:pPr>
            <a:endParaRPr lang="ar-EG" sz="2000" dirty="0">
              <a:effectLst/>
              <a:latin typeface="Times New Roman" panose="02020603050405020304" pitchFamily="18" charset="0"/>
              <a:ea typeface="Times New Roman" panose="02020603050405020304" pitchFamily="18" charset="0"/>
              <a:cs typeface="Simplified Arabic" panose="02020603050405020304" pitchFamily="18" charset="-78"/>
            </a:endParaRPr>
          </a:p>
          <a:p>
            <a:pPr indent="215900" algn="justLow" rtl="1">
              <a:lnSpc>
                <a:spcPts val="2200"/>
              </a:lnSpc>
              <a:spcBef>
                <a:spcPts val="600"/>
              </a:spcBef>
              <a:spcAft>
                <a:spcPts val="600"/>
              </a:spcAft>
              <a:tabLst>
                <a:tab pos="288290" algn="l"/>
              </a:tabLst>
            </a:pPr>
            <a:endParaRPr lang="en-US" sz="2000" dirty="0">
              <a:effectLst/>
              <a:latin typeface="Times New Roman" panose="02020603050405020304" pitchFamily="18" charset="0"/>
              <a:ea typeface="Times New Roman" panose="02020603050405020304" pitchFamily="18" charset="0"/>
              <a:cs typeface="Simplified Arabic" panose="02020603050405020304" pitchFamily="18" charset="-78"/>
            </a:endParaRPr>
          </a:p>
        </p:txBody>
      </p:sp>
    </p:spTree>
    <p:extLst>
      <p:ext uri="{BB962C8B-B14F-4D97-AF65-F5344CB8AC3E}">
        <p14:creationId xmlns:p14="http://schemas.microsoft.com/office/powerpoint/2010/main" val="36300478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845127" y="722295"/>
            <a:ext cx="10709563" cy="5807744"/>
          </a:xfrm>
          <a:prstGeom prst="rect">
            <a:avLst/>
          </a:prstGeom>
        </p:spPr>
        <p:txBody>
          <a:bodyPr wrap="square">
            <a:spAutoFit/>
          </a:bodyPr>
          <a:lstStyle/>
          <a:p>
            <a:pPr indent="215900" algn="ctr" rtl="1">
              <a:lnSpc>
                <a:spcPts val="2200"/>
              </a:lnSpc>
              <a:spcBef>
                <a:spcPts val="600"/>
              </a:spcBef>
              <a:spcAft>
                <a:spcPts val="600"/>
              </a:spcAft>
              <a:tabLst>
                <a:tab pos="288290" algn="l"/>
              </a:tabLst>
            </a:pPr>
            <a:r>
              <a:rPr lang="ar-EG" b="1" dirty="0">
                <a:latin typeface="Times New Roman" panose="02020603050405020304" pitchFamily="18" charset="0"/>
                <a:ea typeface="Times New Roman" panose="02020603050405020304" pitchFamily="18" charset="0"/>
                <a:cs typeface="Simplified Arabic" panose="02020603050405020304" pitchFamily="18" charset="-78"/>
              </a:rPr>
              <a:t>أولاً: الشروط الموضوعية العامة:</a:t>
            </a:r>
            <a:endParaRPr lang="en-US" sz="2000" dirty="0">
              <a:latin typeface="Times New Roman" panose="02020603050405020304" pitchFamily="18" charset="0"/>
              <a:ea typeface="Times New Roman" panose="02020603050405020304" pitchFamily="18" charset="0"/>
              <a:cs typeface="Simplified Arabic" panose="02020603050405020304" pitchFamily="18" charset="-78"/>
            </a:endParaRPr>
          </a:p>
          <a:p>
            <a:pPr indent="215900" algn="justLow" rtl="1">
              <a:lnSpc>
                <a:spcPts val="2200"/>
              </a:lnSpc>
              <a:spcBef>
                <a:spcPts val="600"/>
              </a:spcBef>
              <a:spcAft>
                <a:spcPts val="600"/>
              </a:spcAft>
              <a:tabLst>
                <a:tab pos="288290" algn="l"/>
              </a:tabLst>
            </a:pPr>
            <a:r>
              <a:rPr lang="ar-EG" dirty="0">
                <a:latin typeface="Times New Roman" panose="02020603050405020304" pitchFamily="18" charset="0"/>
                <a:ea typeface="Times New Roman" panose="02020603050405020304" pitchFamily="18" charset="0"/>
                <a:cs typeface="Simplified Arabic" panose="02020603050405020304" pitchFamily="18" charset="-78"/>
              </a:rPr>
              <a:t>تتمثل الشروط الموضوعية العامة في الرضاء والأهلية والمحل والسبب، وذلك على النحو التالي:</a:t>
            </a:r>
            <a:endParaRPr lang="en-US" sz="2000" dirty="0">
              <a:latin typeface="Times New Roman" panose="02020603050405020304" pitchFamily="18" charset="0"/>
              <a:ea typeface="Times New Roman" panose="02020603050405020304" pitchFamily="18" charset="0"/>
              <a:cs typeface="Simplified Arabic" panose="02020603050405020304" pitchFamily="18" charset="-78"/>
            </a:endParaRPr>
          </a:p>
          <a:p>
            <a:pPr marL="342900" marR="0" lvl="0" indent="-342900" algn="justLow" rtl="1">
              <a:lnSpc>
                <a:spcPts val="2200"/>
              </a:lnSpc>
              <a:spcBef>
                <a:spcPts val="600"/>
              </a:spcBef>
              <a:spcAft>
                <a:spcPts val="600"/>
              </a:spcAft>
              <a:buFont typeface="+mj-lt"/>
              <a:buAutoNum type="arabicPeriod"/>
              <a:tabLst>
                <a:tab pos="288290" algn="l"/>
                <a:tab pos="476250" algn="l"/>
              </a:tabLst>
            </a:pPr>
            <a:r>
              <a:rPr lang="ar-EG" b="1" dirty="0">
                <a:latin typeface="Times New Roman" panose="02020603050405020304" pitchFamily="18" charset="0"/>
                <a:ea typeface="Times New Roman" panose="02020603050405020304" pitchFamily="18" charset="0"/>
                <a:cs typeface="Simplified Arabic" panose="02020603050405020304" pitchFamily="18" charset="-78"/>
              </a:rPr>
              <a:t>الرضاء:</a:t>
            </a:r>
            <a:endParaRPr lang="en-US" sz="2000" dirty="0">
              <a:latin typeface="Times New Roman" panose="02020603050405020304" pitchFamily="18" charset="0"/>
              <a:ea typeface="Times New Roman" panose="02020603050405020304" pitchFamily="18" charset="0"/>
              <a:cs typeface="Simplified Arabic" panose="02020603050405020304" pitchFamily="18" charset="-78"/>
            </a:endParaRPr>
          </a:p>
          <a:p>
            <a:pPr indent="215900" algn="justLow" rtl="1">
              <a:lnSpc>
                <a:spcPts val="2200"/>
              </a:lnSpc>
              <a:spcBef>
                <a:spcPts val="600"/>
              </a:spcBef>
              <a:spcAft>
                <a:spcPts val="600"/>
              </a:spcAft>
              <a:tabLst>
                <a:tab pos="288290" algn="l"/>
              </a:tabLst>
            </a:pPr>
            <a:r>
              <a:rPr lang="ar-EG" dirty="0">
                <a:latin typeface="Times New Roman" panose="02020603050405020304" pitchFamily="18" charset="0"/>
                <a:ea typeface="Times New Roman" panose="02020603050405020304" pitchFamily="18" charset="0"/>
                <a:cs typeface="Simplified Arabic" panose="02020603050405020304" pitchFamily="18" charset="-78"/>
              </a:rPr>
              <a:t>يجب التحقق من توافر الرضاء لدى جميع أطراف العقد، وأن يكون سليمًا خاليًا من عيوب الرضاء، وأن ينصب هذا الرضاء على جميع شروط العقد كرأس مالها، وكيفية إدارتها، والشكل القانوني الذي اتجهت إليه إرادة الأطراف.</a:t>
            </a:r>
            <a:endParaRPr lang="en-US" sz="2000" dirty="0">
              <a:latin typeface="Times New Roman" panose="02020603050405020304" pitchFamily="18" charset="0"/>
              <a:ea typeface="Times New Roman" panose="02020603050405020304" pitchFamily="18" charset="0"/>
              <a:cs typeface="Simplified Arabic" panose="02020603050405020304" pitchFamily="18" charset="-78"/>
            </a:endParaRPr>
          </a:p>
          <a:p>
            <a:pPr indent="215900" algn="justLow" rtl="1">
              <a:lnSpc>
                <a:spcPct val="115000"/>
              </a:lnSpc>
              <a:spcBef>
                <a:spcPts val="700"/>
              </a:spcBef>
              <a:spcAft>
                <a:spcPts val="700"/>
              </a:spcAft>
              <a:tabLst>
                <a:tab pos="288290" algn="l"/>
              </a:tabLst>
            </a:pPr>
            <a:r>
              <a:rPr lang="ar-EG" dirty="0">
                <a:latin typeface="Times New Roman" panose="02020603050405020304" pitchFamily="18" charset="0"/>
                <a:ea typeface="Times New Roman" panose="02020603050405020304" pitchFamily="18" charset="0"/>
                <a:cs typeface="Simplified Arabic" panose="02020603050405020304" pitchFamily="18" charset="-78"/>
              </a:rPr>
              <a:t>فإذا انعدم الرضاء كانت الشركة باطله. وإذا شاب إرادة أحد الشركاء عيب من عيوب الرضاء- وهى الغلط والإكراه والتدليس والاستغلال- كانت الشركة قابلة للإبطال لمصلحته، </a:t>
            </a:r>
            <a:endParaRPr lang="en-US" sz="2000" dirty="0">
              <a:latin typeface="Times New Roman" panose="02020603050405020304" pitchFamily="18" charset="0"/>
              <a:ea typeface="Times New Roman" panose="02020603050405020304" pitchFamily="18" charset="0"/>
              <a:cs typeface="Simplified Arabic" panose="02020603050405020304" pitchFamily="18" charset="-78"/>
            </a:endParaRPr>
          </a:p>
          <a:p>
            <a:pPr marR="0" lvl="0" algn="justLow" rtl="1">
              <a:lnSpc>
                <a:spcPts val="2200"/>
              </a:lnSpc>
              <a:spcBef>
                <a:spcPts val="600"/>
              </a:spcBef>
              <a:spcAft>
                <a:spcPts val="600"/>
              </a:spcAft>
              <a:tabLst>
                <a:tab pos="288290" algn="l"/>
                <a:tab pos="457200" algn="l"/>
              </a:tabLst>
            </a:pPr>
            <a:r>
              <a:rPr lang="ar-EG" b="1" dirty="0" smtClean="0">
                <a:latin typeface="Times New Roman" panose="02020603050405020304" pitchFamily="18" charset="0"/>
                <a:ea typeface="Times New Roman" panose="02020603050405020304" pitchFamily="18" charset="0"/>
                <a:cs typeface="Simplified Arabic" panose="02020603050405020304" pitchFamily="18" charset="-78"/>
              </a:rPr>
              <a:t>2- الأهلية</a:t>
            </a:r>
            <a:r>
              <a:rPr lang="ar-EG" b="1" dirty="0">
                <a:latin typeface="Times New Roman" panose="02020603050405020304" pitchFamily="18" charset="0"/>
                <a:ea typeface="Times New Roman" panose="02020603050405020304" pitchFamily="18" charset="0"/>
                <a:cs typeface="Simplified Arabic" panose="02020603050405020304" pitchFamily="18" charset="-78"/>
              </a:rPr>
              <a:t>:</a:t>
            </a:r>
            <a:endParaRPr lang="en-US" sz="2000" dirty="0">
              <a:latin typeface="Times New Roman" panose="02020603050405020304" pitchFamily="18" charset="0"/>
              <a:ea typeface="Times New Roman" panose="02020603050405020304" pitchFamily="18" charset="0"/>
              <a:cs typeface="Simplified Arabic" panose="02020603050405020304" pitchFamily="18" charset="-78"/>
            </a:endParaRPr>
          </a:p>
          <a:p>
            <a:pPr indent="215900" algn="justLow" rtl="1">
              <a:lnSpc>
                <a:spcPts val="2200"/>
              </a:lnSpc>
              <a:spcBef>
                <a:spcPts val="600"/>
              </a:spcBef>
              <a:spcAft>
                <a:spcPts val="600"/>
              </a:spcAft>
              <a:tabLst>
                <a:tab pos="288290" algn="l"/>
              </a:tabLst>
            </a:pPr>
            <a:r>
              <a:rPr lang="ar-EG" dirty="0">
                <a:latin typeface="Times New Roman" panose="02020603050405020304" pitchFamily="18" charset="0"/>
                <a:ea typeface="Times New Roman" panose="02020603050405020304" pitchFamily="18" charset="0"/>
                <a:cs typeface="Simplified Arabic" panose="02020603050405020304" pitchFamily="18" charset="-78"/>
              </a:rPr>
              <a:t>يجب أن تتوافر في الشريك الأهلية اللازمة للتعاقد، ونظرًا لأن عقد الشركة من عقود المعاوضات فيجب أن تتوافر في الشريك – كقاعدة عامة- أهلية التصرف، بأن يكون بالغًا من العمر إحدى وعشرين سنة ميلادية كاملة وخاليًا من عوارض الأهلية</a:t>
            </a:r>
            <a:endParaRPr lang="en-US" sz="2000" dirty="0">
              <a:latin typeface="Times New Roman" panose="02020603050405020304" pitchFamily="18" charset="0"/>
              <a:ea typeface="Times New Roman" panose="02020603050405020304" pitchFamily="18" charset="0"/>
              <a:cs typeface="Simplified Arabic" panose="02020603050405020304" pitchFamily="18" charset="-78"/>
            </a:endParaRPr>
          </a:p>
          <a:p>
            <a:pPr indent="215900" algn="justLow" rtl="1">
              <a:lnSpc>
                <a:spcPts val="2200"/>
              </a:lnSpc>
              <a:spcBef>
                <a:spcPts val="600"/>
              </a:spcBef>
              <a:spcAft>
                <a:spcPts val="600"/>
              </a:spcAft>
              <a:tabLst>
                <a:tab pos="288290" algn="l"/>
              </a:tabLst>
            </a:pPr>
            <a:r>
              <a:rPr lang="ar-EG" dirty="0">
                <a:latin typeface="Times New Roman" panose="02020603050405020304" pitchFamily="18" charset="0"/>
                <a:ea typeface="Times New Roman" panose="02020603050405020304" pitchFamily="18" charset="0"/>
                <a:cs typeface="Simplified Arabic" panose="02020603050405020304" pitchFamily="18" charset="-78"/>
              </a:rPr>
              <a:t>وللقاصر الذي بلغ ثماني عشرة سنة أن يستصدر إذنًا من المحكمة بمزاولة التجارة، وتكون له الأهلية الكاملة للقيام بجميع التصرفات القانونية التي </a:t>
            </a:r>
            <a:r>
              <a:rPr lang="ar-EG" dirty="0" err="1">
                <a:latin typeface="Times New Roman" panose="02020603050405020304" pitchFamily="18" charset="0"/>
                <a:ea typeface="Times New Roman" panose="02020603050405020304" pitchFamily="18" charset="0"/>
                <a:cs typeface="Simplified Arabic" panose="02020603050405020304" pitchFamily="18" charset="-78"/>
              </a:rPr>
              <a:t>تقتضيها</a:t>
            </a:r>
            <a:r>
              <a:rPr lang="ar-EG" dirty="0">
                <a:latin typeface="Times New Roman" panose="02020603050405020304" pitchFamily="18" charset="0"/>
                <a:ea typeface="Times New Roman" panose="02020603050405020304" pitchFamily="18" charset="0"/>
                <a:cs typeface="Simplified Arabic" panose="02020603050405020304" pitchFamily="18" charset="-78"/>
              </a:rPr>
              <a:t> تجارته.</a:t>
            </a:r>
            <a:endParaRPr lang="en-US" sz="2000" dirty="0">
              <a:latin typeface="Times New Roman" panose="02020603050405020304" pitchFamily="18" charset="0"/>
              <a:ea typeface="Times New Roman" panose="02020603050405020304" pitchFamily="18" charset="0"/>
              <a:cs typeface="Simplified Arabic" panose="02020603050405020304" pitchFamily="18" charset="-78"/>
            </a:endParaRPr>
          </a:p>
          <a:p>
            <a:pPr indent="215900" algn="justLow" rtl="1">
              <a:lnSpc>
                <a:spcPts val="2200"/>
              </a:lnSpc>
              <a:spcBef>
                <a:spcPts val="600"/>
              </a:spcBef>
              <a:spcAft>
                <a:spcPts val="600"/>
              </a:spcAft>
              <a:tabLst>
                <a:tab pos="288290" algn="l"/>
              </a:tabLst>
            </a:pPr>
            <a:r>
              <a:rPr lang="ar-EG" dirty="0">
                <a:latin typeface="Times New Roman" panose="02020603050405020304" pitchFamily="18" charset="0"/>
                <a:ea typeface="Times New Roman" panose="02020603050405020304" pitchFamily="18" charset="0"/>
                <a:cs typeface="Simplified Arabic" panose="02020603050405020304" pitchFamily="18" charset="-78"/>
              </a:rPr>
              <a:t>وبالنسبة للشركات التي يترتب على الدخول فيها اكتساب الشريك صفة التاجر – كشركة التضامن – فإن القاصر يجب أن يحصل على إذن خاص بذلك، وذلك للآثار المترتبة على اكتسابه تلك الصفة وأهمها مسئوليته الشخصية والتضامنية عن ديون الشركة.</a:t>
            </a:r>
            <a:endParaRPr lang="en-US" sz="2000" dirty="0">
              <a:latin typeface="Times New Roman" panose="02020603050405020304" pitchFamily="18" charset="0"/>
              <a:ea typeface="Times New Roman" panose="02020603050405020304" pitchFamily="18" charset="0"/>
              <a:cs typeface="Simplified Arabic" panose="02020603050405020304" pitchFamily="18" charset="-78"/>
            </a:endParaRPr>
          </a:p>
          <a:p>
            <a:pPr indent="215900" algn="justLow" rtl="1">
              <a:lnSpc>
                <a:spcPts val="2200"/>
              </a:lnSpc>
              <a:spcBef>
                <a:spcPts val="600"/>
              </a:spcBef>
              <a:spcAft>
                <a:spcPts val="600"/>
              </a:spcAft>
              <a:tabLst>
                <a:tab pos="288290" algn="l"/>
              </a:tabLst>
            </a:pPr>
            <a:r>
              <a:rPr lang="ar-EG" dirty="0">
                <a:latin typeface="Times New Roman" panose="02020603050405020304" pitchFamily="18" charset="0"/>
                <a:ea typeface="Times New Roman" panose="02020603050405020304" pitchFamily="18" charset="0"/>
                <a:cs typeface="Simplified Arabic" panose="02020603050405020304" pitchFamily="18" charset="-78"/>
              </a:rPr>
              <a:t>ولا تختلف المرأة في صدد الأهلية التجارية عن الرجل</a:t>
            </a:r>
            <a:endParaRPr lang="en-US" sz="2000" dirty="0">
              <a:effectLst/>
              <a:latin typeface="Times New Roman" panose="02020603050405020304" pitchFamily="18" charset="0"/>
              <a:ea typeface="Times New Roman" panose="02020603050405020304" pitchFamily="18" charset="0"/>
              <a:cs typeface="Simplified Arabic" panose="02020603050405020304" pitchFamily="18" charset="-78"/>
            </a:endParaRPr>
          </a:p>
        </p:txBody>
      </p:sp>
    </p:spTree>
    <p:extLst>
      <p:ext uri="{BB962C8B-B14F-4D97-AF65-F5344CB8AC3E}">
        <p14:creationId xmlns:p14="http://schemas.microsoft.com/office/powerpoint/2010/main" val="5373287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969818" y="1027106"/>
            <a:ext cx="10432473" cy="3422732"/>
          </a:xfrm>
          <a:prstGeom prst="rect">
            <a:avLst/>
          </a:prstGeom>
        </p:spPr>
        <p:txBody>
          <a:bodyPr wrap="square">
            <a:spAutoFit/>
          </a:bodyPr>
          <a:lstStyle/>
          <a:p>
            <a:pPr marR="0" lvl="0" algn="ctr" rtl="1">
              <a:lnSpc>
                <a:spcPts val="2200"/>
              </a:lnSpc>
              <a:spcBef>
                <a:spcPts val="600"/>
              </a:spcBef>
              <a:spcAft>
                <a:spcPts val="600"/>
              </a:spcAft>
              <a:tabLst>
                <a:tab pos="288290" algn="l"/>
                <a:tab pos="457200" algn="l"/>
              </a:tabLst>
            </a:pPr>
            <a:r>
              <a:rPr lang="ar-EG" sz="2400" b="1" dirty="0" smtClean="0">
                <a:latin typeface="Times New Roman" panose="02020603050405020304" pitchFamily="18" charset="0"/>
                <a:ea typeface="Times New Roman" panose="02020603050405020304" pitchFamily="18" charset="0"/>
                <a:cs typeface="Simplified Arabic" panose="02020603050405020304" pitchFamily="18" charset="-78"/>
              </a:rPr>
              <a:t>3- المحل</a:t>
            </a:r>
            <a:r>
              <a:rPr lang="ar-EG" sz="2400" b="1" dirty="0">
                <a:latin typeface="Times New Roman" panose="02020603050405020304" pitchFamily="18" charset="0"/>
                <a:ea typeface="Times New Roman" panose="02020603050405020304" pitchFamily="18" charset="0"/>
                <a:cs typeface="Simplified Arabic" panose="02020603050405020304" pitchFamily="18" charset="-78"/>
              </a:rPr>
              <a:t>:</a:t>
            </a:r>
            <a:endParaRPr lang="en-US" sz="2400" b="1" dirty="0">
              <a:latin typeface="Times New Roman" panose="02020603050405020304" pitchFamily="18" charset="0"/>
              <a:ea typeface="Times New Roman" panose="02020603050405020304" pitchFamily="18" charset="0"/>
              <a:cs typeface="Simplified Arabic" panose="02020603050405020304" pitchFamily="18" charset="-78"/>
            </a:endParaRPr>
          </a:p>
          <a:p>
            <a:pPr indent="215900" algn="justLow" rtl="1">
              <a:lnSpc>
                <a:spcPts val="2200"/>
              </a:lnSpc>
              <a:spcBef>
                <a:spcPts val="600"/>
              </a:spcBef>
              <a:spcAft>
                <a:spcPts val="600"/>
              </a:spcAft>
              <a:tabLst>
                <a:tab pos="288290" algn="l"/>
              </a:tabLst>
            </a:pPr>
            <a:r>
              <a:rPr lang="ar-EG" sz="2400" b="1" dirty="0">
                <a:latin typeface="Times New Roman" panose="02020603050405020304" pitchFamily="18" charset="0"/>
                <a:ea typeface="Times New Roman" panose="02020603050405020304" pitchFamily="18" charset="0"/>
                <a:cs typeface="Simplified Arabic" panose="02020603050405020304" pitchFamily="18" charset="-78"/>
              </a:rPr>
              <a:t> محل الشركة هو الغرض الذي أُنشئت من أجله أو هو المشروع الاقتصادي التي قامت لتحقيقه، وهو بذلك يختلف عن محل كل شريك، والذي يتمثل في تقديم حصته. </a:t>
            </a:r>
            <a:endParaRPr lang="en-US" sz="2400" b="1" dirty="0">
              <a:latin typeface="Times New Roman" panose="02020603050405020304" pitchFamily="18" charset="0"/>
              <a:ea typeface="Times New Roman" panose="02020603050405020304" pitchFamily="18" charset="0"/>
              <a:cs typeface="Simplified Arabic" panose="02020603050405020304" pitchFamily="18" charset="-78"/>
            </a:endParaRPr>
          </a:p>
          <a:p>
            <a:pPr indent="215900" algn="justLow" rtl="1">
              <a:lnSpc>
                <a:spcPts val="2200"/>
              </a:lnSpc>
              <a:spcBef>
                <a:spcPts val="600"/>
              </a:spcBef>
              <a:spcAft>
                <a:spcPts val="600"/>
              </a:spcAft>
              <a:tabLst>
                <a:tab pos="288290" algn="l"/>
              </a:tabLst>
            </a:pPr>
            <a:r>
              <a:rPr lang="ar-EG" sz="2400" b="1" dirty="0">
                <a:latin typeface="Times New Roman" panose="02020603050405020304" pitchFamily="18" charset="0"/>
                <a:ea typeface="Times New Roman" panose="02020603050405020304" pitchFamily="18" charset="0"/>
                <a:cs typeface="Simplified Arabic" panose="02020603050405020304" pitchFamily="18" charset="-78"/>
              </a:rPr>
              <a:t> وتطبيقًا للقواعد العامة، يجب أن يكون محل الالتزام موجودًا وممكنًا، وأن يكون معينًا، كما يجب أن يكون محل الالتزام مشروعًا،  فإذا كان مخالفًا للنظام العام أو للآداب كان العقد باطلاً (م 131- 135 مدني</a:t>
            </a:r>
            <a:r>
              <a:rPr lang="ar-EG" sz="2400" b="1" dirty="0" smtClean="0">
                <a:latin typeface="Times New Roman" panose="02020603050405020304" pitchFamily="18" charset="0"/>
                <a:ea typeface="Times New Roman" panose="02020603050405020304" pitchFamily="18" charset="0"/>
                <a:cs typeface="Simplified Arabic" panose="02020603050405020304" pitchFamily="18" charset="-78"/>
              </a:rPr>
              <a:t>).</a:t>
            </a:r>
          </a:p>
          <a:p>
            <a:pPr indent="215900" algn="justLow" rtl="1">
              <a:lnSpc>
                <a:spcPts val="2200"/>
              </a:lnSpc>
              <a:spcBef>
                <a:spcPts val="600"/>
              </a:spcBef>
              <a:spcAft>
                <a:spcPts val="600"/>
              </a:spcAft>
              <a:tabLst>
                <a:tab pos="288290" algn="l"/>
              </a:tabLst>
            </a:pPr>
            <a:endParaRPr lang="en-US" sz="2400" b="1" dirty="0">
              <a:latin typeface="Times New Roman" panose="02020603050405020304" pitchFamily="18" charset="0"/>
              <a:ea typeface="Times New Roman" panose="02020603050405020304" pitchFamily="18" charset="0"/>
              <a:cs typeface="Simplified Arabic" panose="02020603050405020304" pitchFamily="18" charset="-78"/>
            </a:endParaRPr>
          </a:p>
          <a:p>
            <a:pPr marR="0" lvl="0" algn="ctr" rtl="1">
              <a:lnSpc>
                <a:spcPts val="2200"/>
              </a:lnSpc>
              <a:spcBef>
                <a:spcPts val="600"/>
              </a:spcBef>
              <a:spcAft>
                <a:spcPts val="600"/>
              </a:spcAft>
              <a:tabLst>
                <a:tab pos="288290" algn="l"/>
                <a:tab pos="457200" algn="l"/>
              </a:tabLst>
            </a:pPr>
            <a:r>
              <a:rPr lang="ar-EG" sz="2400" b="1" dirty="0" smtClean="0">
                <a:latin typeface="Times New Roman" panose="02020603050405020304" pitchFamily="18" charset="0"/>
                <a:ea typeface="Times New Roman" panose="02020603050405020304" pitchFamily="18" charset="0"/>
                <a:cs typeface="Simplified Arabic" panose="02020603050405020304" pitchFamily="18" charset="-78"/>
              </a:rPr>
              <a:t>4- السبب</a:t>
            </a:r>
            <a:r>
              <a:rPr lang="ar-EG" sz="2400" b="1" dirty="0">
                <a:latin typeface="Times New Roman" panose="02020603050405020304" pitchFamily="18" charset="0"/>
                <a:ea typeface="Times New Roman" panose="02020603050405020304" pitchFamily="18" charset="0"/>
                <a:cs typeface="Simplified Arabic" panose="02020603050405020304" pitchFamily="18" charset="-78"/>
              </a:rPr>
              <a:t>:</a:t>
            </a:r>
            <a:endParaRPr lang="en-US" sz="2400" b="1" dirty="0">
              <a:latin typeface="Times New Roman" panose="02020603050405020304" pitchFamily="18" charset="0"/>
              <a:ea typeface="Times New Roman" panose="02020603050405020304" pitchFamily="18" charset="0"/>
              <a:cs typeface="Simplified Arabic" panose="02020603050405020304" pitchFamily="18" charset="-78"/>
            </a:endParaRPr>
          </a:p>
          <a:p>
            <a:pPr indent="215900" algn="justLow" rtl="1">
              <a:lnSpc>
                <a:spcPts val="2200"/>
              </a:lnSpc>
              <a:spcBef>
                <a:spcPts val="600"/>
              </a:spcBef>
              <a:spcAft>
                <a:spcPts val="600"/>
              </a:spcAft>
              <a:tabLst>
                <a:tab pos="288290" algn="l"/>
              </a:tabLst>
            </a:pPr>
            <a:r>
              <a:rPr lang="ar-EG" sz="2400" b="1" dirty="0">
                <a:latin typeface="Times New Roman" panose="02020603050405020304" pitchFamily="18" charset="0"/>
                <a:ea typeface="Times New Roman" panose="02020603050405020304" pitchFamily="18" charset="0"/>
                <a:cs typeface="Simplified Arabic" panose="02020603050405020304" pitchFamily="18" charset="-78"/>
              </a:rPr>
              <a:t>سبب عقد الشركة هو الرغبة في الحصول الربح، ولذلك يُعتبر السبب مشروعًا دائمًا.</a:t>
            </a:r>
            <a:endParaRPr lang="en-US" sz="2400" b="1" dirty="0">
              <a:effectLst/>
              <a:latin typeface="Times New Roman" panose="02020603050405020304" pitchFamily="18" charset="0"/>
              <a:ea typeface="Times New Roman" panose="02020603050405020304" pitchFamily="18" charset="0"/>
              <a:cs typeface="Simplified Arabic" panose="02020603050405020304" pitchFamily="18" charset="-78"/>
            </a:endParaRPr>
          </a:p>
        </p:txBody>
      </p:sp>
    </p:spTree>
    <p:extLst>
      <p:ext uri="{BB962C8B-B14F-4D97-AF65-F5344CB8AC3E}">
        <p14:creationId xmlns:p14="http://schemas.microsoft.com/office/powerpoint/2010/main" val="379519265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أيون">
  <a:themeElements>
    <a:clrScheme name="أيون">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أيون">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أيون">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45</TotalTime>
  <Words>1105</Words>
  <Application>Microsoft Office PowerPoint</Application>
  <PresentationFormat>شاشة عريضة</PresentationFormat>
  <Paragraphs>98</Paragraphs>
  <Slides>8</Slides>
  <Notes>0</Notes>
  <HiddenSlides>0</HiddenSlides>
  <MMClips>0</MMClips>
  <ScaleCrop>false</ScaleCrop>
  <HeadingPairs>
    <vt:vector size="6" baseType="variant">
      <vt:variant>
        <vt:lpstr>الخطوط المستخدمة</vt:lpstr>
      </vt:variant>
      <vt:variant>
        <vt:i4>6</vt:i4>
      </vt:variant>
      <vt:variant>
        <vt:lpstr>نسق</vt:lpstr>
      </vt:variant>
      <vt:variant>
        <vt:i4>1</vt:i4>
      </vt:variant>
      <vt:variant>
        <vt:lpstr>عناوين الشرائح</vt:lpstr>
      </vt:variant>
      <vt:variant>
        <vt:i4>8</vt:i4>
      </vt:variant>
    </vt:vector>
  </HeadingPairs>
  <TitlesOfParts>
    <vt:vector size="15" baseType="lpstr">
      <vt:lpstr>Arial</vt:lpstr>
      <vt:lpstr>Century Gothic</vt:lpstr>
      <vt:lpstr>PT Bold Heading</vt:lpstr>
      <vt:lpstr>Simplified Arabic</vt:lpstr>
      <vt:lpstr>Times New Roman</vt:lpstr>
      <vt:lpstr>Wingdings 3</vt:lpstr>
      <vt:lpstr>أيون</vt:lpstr>
      <vt:lpstr>كلية التجارة جامعة دمياط مادة القانون التجاري   د/ محمد عبد المقصود </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كلية التجارة جامعة دمياط مادة القانون التجاري   د/ محمد عبد المقصود </dc:title>
  <dc:creator>USER</dc:creator>
  <cp:lastModifiedBy>USER</cp:lastModifiedBy>
  <cp:revision>4</cp:revision>
  <dcterms:created xsi:type="dcterms:W3CDTF">2020-03-28T14:27:31Z</dcterms:created>
  <dcterms:modified xsi:type="dcterms:W3CDTF">2020-03-28T15:12:34Z</dcterms:modified>
</cp:coreProperties>
</file>