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3" d="2"/>
        <a:sy n="3" d="2"/>
      </p:scale>
      <p:origin x="0" y="0"/>
    </p:cViewPr>
  </p:notesTextViewPr>
  <p:sorterViewPr>
    <p:cViewPr>
      <p:scale>
        <a:sx n="100" d="100"/>
        <a:sy n="100" d="100"/>
      </p:scale>
      <p:origin x="0" y="-19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237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61106782-9933-42A5-A190-420D9E3F83E2}" type="datetimeFigureOut">
              <a:rPr lang="ar-SA" smtClean="0"/>
              <a:t>06/08/41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79906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3970986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65322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942331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15699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522280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746942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321186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374306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106782-9933-42A5-A190-420D9E3F83E2}" type="datetimeFigureOut">
              <a:rPr lang="ar-SA" smtClean="0"/>
              <a:t>06/08/41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96229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1106782-9933-42A5-A190-420D9E3F83E2}" type="datetimeFigureOut">
              <a:rPr lang="ar-SA" smtClean="0"/>
              <a:t>06/08/41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3685787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61106782-9933-42A5-A190-420D9E3F83E2}" type="datetimeFigureOut">
              <a:rPr lang="ar-SA" smtClean="0"/>
              <a:t>06/08/41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5158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61106782-9933-42A5-A190-420D9E3F83E2}" type="datetimeFigureOut">
              <a:rPr lang="ar-SA" smtClean="0"/>
              <a:t>06/08/41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72792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06782-9933-42A5-A190-420D9E3F83E2}" type="datetimeFigureOut">
              <a:rPr lang="ar-SA" smtClean="0"/>
              <a:t>06/08/41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436193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1106782-9933-42A5-A190-420D9E3F83E2}" type="datetimeFigureOut">
              <a:rPr lang="ar-SA" smtClean="0"/>
              <a:t>06/08/41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29348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1106782-9933-42A5-A190-420D9E3F83E2}" type="datetimeFigureOut">
              <a:rPr lang="ar-SA" smtClean="0"/>
              <a:t>06/08/41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3DC6EB8-B75C-4748-9E54-ADD2531D8AB2}" type="slidenum">
              <a:rPr lang="ar-SA" smtClean="0"/>
              <a:t>‹#›</a:t>
            </a:fld>
            <a:endParaRPr lang="ar-SA"/>
          </a:p>
        </p:txBody>
      </p:sp>
    </p:spTree>
    <p:extLst>
      <p:ext uri="{BB962C8B-B14F-4D97-AF65-F5344CB8AC3E}">
        <p14:creationId xmlns:p14="http://schemas.microsoft.com/office/powerpoint/2010/main" val="99798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1106782-9933-42A5-A190-420D9E3F83E2}" type="datetimeFigureOut">
              <a:rPr lang="ar-SA" smtClean="0"/>
              <a:t>06/08/41</a:t>
            </a:fld>
            <a:endParaRPr lang="ar-S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S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3DC6EB8-B75C-4748-9E54-ADD2531D8AB2}" type="slidenum">
              <a:rPr lang="ar-SA" smtClean="0"/>
              <a:t>‹#›</a:t>
            </a:fld>
            <a:endParaRPr lang="ar-SA"/>
          </a:p>
        </p:txBody>
      </p:sp>
    </p:spTree>
    <p:extLst>
      <p:ext uri="{BB962C8B-B14F-4D97-AF65-F5344CB8AC3E}">
        <p14:creationId xmlns:p14="http://schemas.microsoft.com/office/powerpoint/2010/main" val="36744360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4211" y="685799"/>
            <a:ext cx="11202989" cy="2971801"/>
          </a:xfrm>
        </p:spPr>
        <p:txBody>
          <a:bodyPr>
            <a:normAutofit/>
          </a:bodyPr>
          <a:lstStyle/>
          <a:p>
            <a:pPr algn="ctr"/>
            <a:r>
              <a:rPr lang="ar-SA" sz="5400" b="1" dirty="0" smtClean="0"/>
              <a:t>القضية </a:t>
            </a:r>
            <a:r>
              <a:rPr lang="ar-SA" sz="5400" b="1" dirty="0" smtClean="0"/>
              <a:t>الثانية</a:t>
            </a:r>
            <a:r>
              <a:rPr lang="en-US" sz="5400" dirty="0"/>
              <a:t/>
            </a:r>
            <a:br>
              <a:rPr lang="en-US" sz="5400" dirty="0"/>
            </a:br>
            <a:r>
              <a:rPr lang="ar-SA" sz="5400" b="1" dirty="0"/>
              <a:t> </a:t>
            </a:r>
            <a:r>
              <a:rPr lang="en-US" sz="5400" dirty="0"/>
              <a:t/>
            </a:r>
            <a:br>
              <a:rPr lang="en-US" sz="5400" dirty="0"/>
            </a:br>
            <a:endParaRPr lang="ar-SA" sz="5400" dirty="0"/>
          </a:p>
        </p:txBody>
      </p:sp>
      <p:sp>
        <p:nvSpPr>
          <p:cNvPr id="3" name="عنوان فرعي 2"/>
          <p:cNvSpPr>
            <a:spLocks noGrp="1"/>
          </p:cNvSpPr>
          <p:nvPr>
            <p:ph type="subTitle" idx="1"/>
          </p:nvPr>
        </p:nvSpPr>
        <p:spPr>
          <a:xfrm>
            <a:off x="684212" y="3843867"/>
            <a:ext cx="10430256" cy="1947333"/>
          </a:xfrm>
        </p:spPr>
        <p:txBody>
          <a:bodyPr>
            <a:noAutofit/>
          </a:bodyPr>
          <a:lstStyle/>
          <a:p>
            <a:pPr algn="ctr"/>
            <a:r>
              <a:rPr lang="ar-SA" sz="4400" b="1" dirty="0">
                <a:solidFill>
                  <a:schemeClr val="tx1"/>
                </a:solidFill>
              </a:rPr>
              <a:t>الصناعات الصغيرة </a:t>
            </a:r>
            <a:r>
              <a:rPr lang="en-US" sz="4400" dirty="0">
                <a:solidFill>
                  <a:schemeClr val="tx1"/>
                </a:solidFill>
              </a:rPr>
              <a:t/>
            </a:r>
            <a:br>
              <a:rPr lang="en-US" sz="4400" dirty="0">
                <a:solidFill>
                  <a:schemeClr val="tx1"/>
                </a:solidFill>
              </a:rPr>
            </a:br>
            <a:r>
              <a:rPr lang="ar-SA" sz="4400" b="1" dirty="0">
                <a:solidFill>
                  <a:schemeClr val="tx1"/>
                </a:solidFill>
              </a:rPr>
              <a:t>كمدخل لتشغيل القوي العاملة </a:t>
            </a:r>
            <a:r>
              <a:rPr lang="en-US" sz="4400" dirty="0">
                <a:solidFill>
                  <a:schemeClr val="tx1"/>
                </a:solidFill>
              </a:rPr>
              <a:t/>
            </a:r>
            <a:br>
              <a:rPr lang="en-US" sz="4400" dirty="0">
                <a:solidFill>
                  <a:schemeClr val="tx1"/>
                </a:solidFill>
              </a:rPr>
            </a:br>
            <a:endParaRPr lang="ar-SA" sz="4400" dirty="0">
              <a:solidFill>
                <a:schemeClr val="tx1"/>
              </a:solidFill>
            </a:endParaRPr>
          </a:p>
        </p:txBody>
      </p:sp>
    </p:spTree>
    <p:extLst>
      <p:ext uri="{BB962C8B-B14F-4D97-AF65-F5344CB8AC3E}">
        <p14:creationId xmlns:p14="http://schemas.microsoft.com/office/powerpoint/2010/main" val="4250216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00251" y="123116"/>
            <a:ext cx="11586948" cy="6351482"/>
          </a:xfrm>
          <a:prstGeom prst="rect">
            <a:avLst/>
          </a:prstGeom>
        </p:spPr>
        <p:txBody>
          <a:bodyPr wrap="square">
            <a:spAutoFit/>
          </a:bodyPr>
          <a:lstStyle/>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كما عرفت الهيئة العامة للتصنيع: بأنها تلك الصناعات التي تصل تكاليفها الاستثمارية حوالي مليون جنيه مصري.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ولقد عرفها بعض الكتاب وفقاً لهذا المعيار.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مثل </a:t>
            </a:r>
            <a:r>
              <a:rPr lang="en-US" sz="3200" dirty="0" smtClean="0">
                <a:effectLst/>
                <a:latin typeface="Simplified Arabic" panose="02010000000000000000" pitchFamily="2" charset="-78"/>
                <a:ea typeface="Calibri" panose="020F0502020204030204" pitchFamily="34" charset="0"/>
              </a:rPr>
              <a:t>Weiss </a:t>
            </a:r>
            <a:r>
              <a:rPr lang="ar-SA" sz="3200" dirty="0" smtClean="0">
                <a:effectLst/>
                <a:latin typeface="Simplified Arabic" panose="02010000000000000000" pitchFamily="2" charset="-78"/>
                <a:ea typeface="Calibri" panose="020F0502020204030204" pitchFamily="34" charset="0"/>
              </a:rPr>
              <a:t>بأنها تلك المشروعات التي يعمل بها من 10 – 49 عامل.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وعماد الدين محمد بأنها الصناعات التي عدد عمالها من 10 – 25 عامل وحجم رأس مالها نحو 5 – 25 ألف جنيه، ونسبة الاستثمار الثابت منخفضة من إجمالي الاستثمارات.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والواقع أن الاعتماد على هذا المعيار بمفرده يشوبه عيب أساسي أنه لا يعبر عن الحجم الحقيقي للمنشأة.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598359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868547"/>
          </a:xfrm>
          <a:prstGeom prst="rect">
            <a:avLst/>
          </a:prstGeom>
        </p:spPr>
        <p:txBody>
          <a:bodyPr wrap="square">
            <a:spAutoFit/>
          </a:bodyPr>
          <a:lstStyle/>
          <a:p>
            <a:pPr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(2) رأس المال:</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يعرف البنك الدولي المنشآت الصناعية الصغيرة، وفقاً لهذا المعيار بأنها تلك المنشآت التي لا يزيد رأسمالها عن مائتي ألف جنيه مصري. </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وتعرفها منظمة العمل الدولية، بأنها تلك المنشآت التي لا يزيد رأسمالها عن مائة ألف دولار. </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(3) حجم الإنتاج: </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طبقاً لهذا المعيار تتحدد الصناعات الصغيرة بتلك المنشآت التي تتصف بصغر حجم وقيمة إنتاجها نظراً لارتباطها بأسواق صغيرة الحجم يتصف المستهلكين فيها بانخفاض مستوى دخولهم.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315966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44943"/>
            <a:ext cx="12192000" cy="7002943"/>
          </a:xfrm>
          <a:prstGeom prst="rect">
            <a:avLst/>
          </a:prstGeom>
        </p:spPr>
        <p:txBody>
          <a:bodyPr wrap="square">
            <a:spAutoFit/>
          </a:bodyPr>
          <a:lstStyle/>
          <a:p>
            <a:pPr algn="just">
              <a:lnSpc>
                <a:spcPct val="120000"/>
              </a:lnSpc>
              <a:spcBef>
                <a:spcPts val="600"/>
              </a:spcBef>
              <a:spcAft>
                <a:spcPts val="1000"/>
              </a:spcAft>
            </a:pP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(4) درجة الانتشار: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تتميز الصناعات الصغيرة بكثرة المشروعات، بالإضافة إلى انتشارها في العديد من الأماكن المختلفة داخل الدولة الواحد وداخل الإقليم الواحد .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وقد تتخذ شكل المشروعات المغذية للمشروعات القائمة أو مشروعات الحرفيين وغير ذلك.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(5) طبيعة الأنشطة المرتبطة كمستوي التنظيم الإداري والفني: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الصناعات الصغيرة غالباً ما لا يتوافر لديها تنظيم داخلي محكم وتنقصها الأصول العلمية لتنظيم عملياتها الإنتاجية، وتتم هذه العمليات الإنتاجية بطريقة مبسطة، ومن حيث </a:t>
            </a:r>
            <a:r>
              <a:rPr lang="ar-SA" sz="3200" dirty="0" err="1" smtClean="0">
                <a:effectLst/>
                <a:latin typeface="Simplified Arabic" panose="02010000000000000000" pitchFamily="2" charset="-78"/>
                <a:ea typeface="Calibri" panose="020F0502020204030204" pitchFamily="34" charset="0"/>
                <a:cs typeface="Simplified Arabic" panose="02010000000000000000" pitchFamily="2" charset="-78"/>
              </a:rPr>
              <a:t>ألإدارة</a:t>
            </a: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فإنه لا يوجد فصل بين الإدارة والملكية، فالذي يدير المشروع هو الذي يملكه.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ولقد عرفها </a:t>
            </a:r>
            <a:r>
              <a:rPr lang="en-US" sz="3200" dirty="0" smtClean="0">
                <a:effectLst/>
                <a:latin typeface="Simplified Arabic" panose="02010000000000000000" pitchFamily="2" charset="-78"/>
                <a:ea typeface="Calibri" panose="020F0502020204030204" pitchFamily="34" charset="0"/>
                <a:cs typeface="Simplified Arabic" panose="02010000000000000000" pitchFamily="2" charset="-78"/>
              </a:rPr>
              <a:t> </a:t>
            </a:r>
            <a:r>
              <a:rPr lang="en-US" sz="3200" dirty="0" smtClean="0">
                <a:effectLst/>
                <a:latin typeface="Simplified Arabic" panose="02010000000000000000" pitchFamily="2" charset="-78"/>
                <a:ea typeface="Calibri" panose="020F0502020204030204" pitchFamily="34" charset="0"/>
              </a:rPr>
              <a:t>Harper </a:t>
            </a: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بناء على هذا المعيار، بأنها "الصناعات التي يمتلك زمام إدارتها فرد واحد أو فردين على الأكثر ويكون مسئول عن اتخاذ القرارات الرئيسية ". </a:t>
            </a:r>
            <a:endParaRPr lang="en-US" sz="3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988009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36478" y="182174"/>
            <a:ext cx="11818960" cy="5300938"/>
          </a:xfrm>
          <a:prstGeom prst="rect">
            <a:avLst/>
          </a:prstGeom>
        </p:spPr>
        <p:txBody>
          <a:bodyPr wrap="square">
            <a:spAutoFit/>
          </a:bodyPr>
          <a:lstStyle/>
          <a:p>
            <a:pPr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(6) مستوى الخدمات المقدمة من الدولة: </a:t>
            </a: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يري البعض أن سياسة الدولة تجاه ما تقدمه من خدمات ممثلة في مشروعات البنية الأساسية والتمويل تعد أحد المعايير التي تفرق بين الصناعات صغيرة وكبيرة الحجم. </a:t>
            </a:r>
            <a:endParaRPr lang="en-US" sz="3600" dirty="0" smtClean="0">
              <a:effectLst/>
              <a:latin typeface="Arial" panose="020B0604020202020204" pitchFamily="34" charset="0"/>
              <a:ea typeface="Calibri" panose="020F0502020204030204" pitchFamily="34" charset="0"/>
            </a:endParaRPr>
          </a:p>
          <a:p>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فالمنشآت كبيرة الحجم عادة ما تلقى دعماً من قبل الدولة حيث توفر لها الطرف ووسائل النقل والقوى المحركة. مثل هذه الخدمات لا تقدم للمنشآت الصغيرة، ومن ثم فإن هذه الصناعات تعرف بأنها المنشآت التي تتواجد عادة في مناطق ينقصها العديد من خدمات البنية الأساسية.</a:t>
            </a:r>
            <a:endParaRPr lang="ar-SA" sz="3600" dirty="0"/>
          </a:p>
        </p:txBody>
      </p:sp>
    </p:spTree>
    <p:extLst>
      <p:ext uri="{BB962C8B-B14F-4D97-AF65-F5344CB8AC3E}">
        <p14:creationId xmlns:p14="http://schemas.microsoft.com/office/powerpoint/2010/main" val="237472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63839"/>
            <a:ext cx="12192000" cy="6224781"/>
          </a:xfrm>
          <a:prstGeom prst="rect">
            <a:avLst/>
          </a:prstGeom>
        </p:spPr>
        <p:txBody>
          <a:bodyPr wrap="square">
            <a:spAutoFit/>
          </a:bodyPr>
          <a:lstStyle/>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ويلاحظ أن المعيار الأكثر شيوعاً في التعريف هو ذلك المعيار الذي يجمع بين عدد العمال وحجم رأس المال أو أياً منها بمفرده.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	</a:t>
            </a:r>
            <a:r>
              <a:rPr lang="ar-SA" sz="3000" b="1" dirty="0" smtClean="0">
                <a:effectLst/>
                <a:latin typeface="Simplified Arabic" panose="02010000000000000000" pitchFamily="2" charset="-78"/>
                <a:ea typeface="Calibri" panose="020F0502020204030204" pitchFamily="34" charset="0"/>
                <a:cs typeface="Simplified Arabic" panose="02010000000000000000" pitchFamily="2" charset="-78"/>
              </a:rPr>
              <a:t>ولقد عرفها الدكتور محمد الزهار : بأنها تلك المنشآت التي تعتمد في إنتاجها على العمل اليدوي مع الاستعانة ببعض العدد اليدوية، والأدوات والآلات البسيطة ويشتغل بها العامل إما لحسابه أو لحساب الغير، ويمثل عائد العمل النسبة الكبرى من عوائد عناصر الإنتاج التي تشترك في العملية الإنتاجية، للخبرة الفنية العالية التي يتمتع بها العامل في مجالها. </a:t>
            </a:r>
            <a:endParaRPr lang="en-US" sz="3000" b="1"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	وهي تشمل لذلك الصناعات الحرفية والبيئية والمنزلية فضلاً عن المنشآت الصغيرة الحديثة التي تستعمل فيها المعدات ووسائل الإنتاج نسبياً، ولا يزيد عدد العمال فيها عن خمسين عامل.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	</a:t>
            </a:r>
            <a:r>
              <a:rPr lang="ar-SA" sz="3000" b="1" dirty="0" smtClean="0">
                <a:effectLst/>
                <a:latin typeface="Simplified Arabic" panose="02010000000000000000" pitchFamily="2" charset="-78"/>
                <a:ea typeface="Calibri" panose="020F0502020204030204" pitchFamily="34" charset="0"/>
                <a:cs typeface="Simplified Arabic" panose="02010000000000000000" pitchFamily="2" charset="-78"/>
              </a:rPr>
              <a:t>نخلص مما سبق أن مفهوم الصناعات الصغيرة يختلف تبعاً لاختلاف الدول، ومرحلة التنمية التي تمر بها، وتوع الصناعة، وأيضاً باختلاف المعايير المستخدمة</a:t>
            </a: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 </a:t>
            </a:r>
            <a:endParaRPr lang="en-US" sz="3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674582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22283"/>
            <a:ext cx="12192000" cy="6835717"/>
          </a:xfrm>
          <a:prstGeom prst="rect">
            <a:avLst/>
          </a:prstGeom>
        </p:spPr>
        <p:txBody>
          <a:bodyPr wrap="square">
            <a:spAutoFit/>
          </a:bodyPr>
          <a:lstStyle/>
          <a:p>
            <a:pPr algn="ctr">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المطلب الثاني </a:t>
            </a:r>
            <a:endParaRPr lang="en-US" sz="3600" dirty="0" smtClean="0">
              <a:effectLst/>
              <a:latin typeface="Arial" panose="020B0604020202020204" pitchFamily="34" charset="0"/>
              <a:ea typeface="Calibri" panose="020F0502020204030204" pitchFamily="34" charset="0"/>
            </a:endParaRPr>
          </a:p>
          <a:p>
            <a:pPr algn="ctr">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أهمية الصناعات الصغيرة </a:t>
            </a:r>
            <a:endParaRPr lang="en-US" sz="3600" dirty="0" smtClean="0">
              <a:effectLst/>
              <a:latin typeface="Arial" panose="020B0604020202020204" pitchFamily="34" charset="0"/>
              <a:ea typeface="Calibri" panose="020F0502020204030204" pitchFamily="34" charset="0"/>
            </a:endParaRPr>
          </a:p>
          <a:p>
            <a:pPr indent="457200">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قامت الصناعات الصغيرة بدور هام في دفع عملية التقدم في الكثير من الاقتصادات التي تعد متقدمة الآن، وما زالت تقوم بذلك الدور وإن اختلفت طبيعته ووزنه النسبي لذا من الخطأ النظر إلى هذه الصناعات على أنها كانت مرحلة على طريق التطور في هذه الاقتصادات فهي مستمرة ولا غني عنها. </a:t>
            </a:r>
            <a:endParaRPr lang="en-US" sz="3600" dirty="0" smtClean="0">
              <a:effectLst/>
              <a:latin typeface="Arial" panose="020B0604020202020204" pitchFamily="34" charset="0"/>
              <a:ea typeface="Calibri" panose="020F0502020204030204" pitchFamily="34" charset="0"/>
            </a:endParaRPr>
          </a:p>
          <a:p>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فعلي سبيل المثال: نسبة هذه الصناعات في الاقتصاد الياباني حوالي 99% من المشروعات المقامة في هذا البلد، ومساهمتها في عملية الإنتاج تشكل نحو 55% من قيمة السلع المصنعة، وتستوعب حوالي 80% من المجموع الكلي للعمالة باستثناء الصناعات الأولية </a:t>
            </a:r>
            <a:endParaRPr lang="ar-SA" sz="3600" dirty="0"/>
          </a:p>
        </p:txBody>
      </p:sp>
    </p:spTree>
    <p:extLst>
      <p:ext uri="{BB962C8B-B14F-4D97-AF65-F5344CB8AC3E}">
        <p14:creationId xmlns:p14="http://schemas.microsoft.com/office/powerpoint/2010/main" val="2045533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63858" y="0"/>
            <a:ext cx="11928142" cy="6387390"/>
          </a:xfrm>
          <a:prstGeom prst="rect">
            <a:avLst/>
          </a:prstGeom>
        </p:spPr>
        <p:txBody>
          <a:bodyPr wrap="square">
            <a:spAutoFit/>
          </a:bodyPr>
          <a:lstStyle/>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وما يمكن أن تقوم به الصناعات الصغيرة في إنجاز عملية التنمية الاقتصادية يختلف فيما بين الدول تبعاً لمرحلة التصنيع التي وصلت إليها كلاً منها في تطورها، ولذا فإن المكانة التي يمكن أن تخطي بها الصناعات الصغيرة في دفع عملية التنمية تختلف اختلافا كبيراً بين الدول المتقدمة صناعياً والدول النامية.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وتتزايد أهمية الصناعات الصغيرة بالنسبة للدول النامية بالنظر لطبيعة المراحل الاقتصادية التي تمر بها، ولما تعانيه من مشاكل اقتصادية عديدة أهمها البطالة بمختلف صورها، الاعتماد على استيراد الآلات والمعدات، وعدم توفر النقد الأجنبي.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ومما يبرهن على أهمية هذه الصناعات تجارب دول جنوب شرق آسيا ـ النمور الأسيوية ـ حيث تلعب هذه الصناعات المذكورة دوراً هاماً في استيعاب العمالة وزيادة حجم الصادرات. </a:t>
            </a:r>
            <a:endParaRPr lang="en-US" sz="3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76397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79221"/>
            <a:ext cx="12192000" cy="6247864"/>
          </a:xfrm>
          <a:prstGeom prst="rect">
            <a:avLst/>
          </a:prstGeom>
        </p:spPr>
        <p:txBody>
          <a:bodyPr wrap="square">
            <a:spAutoFit/>
          </a:bodyPr>
          <a:lstStyle/>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وخلاصة ما سبق أن الصناعات الصغيرة ذات تأثير إيجابي في الاقتصادات المختلفة ويمكن أن تكون أداة فعالة في الحد من مشكلة البطالة في الاقتصاد المصري، نظراً لما تتسم من سمات وخصائص لا تتوافر في غيرها من الصناعات ويسهل توافرها في اقتصاد نام مثل الاقتصاد المصري.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ويمكن التعرف على أهم هذه الخصائص والسمات بشيء من الإيجاز فيما يلي: </a:t>
            </a:r>
            <a:endParaRPr lang="en-US" sz="30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000" b="1" dirty="0" smtClean="0">
                <a:effectLst/>
                <a:latin typeface="Simplified Arabic" panose="02010000000000000000" pitchFamily="2" charset="-78"/>
                <a:ea typeface="Calibri" panose="020F0502020204030204" pitchFamily="34" charset="0"/>
                <a:cs typeface="Simplified Arabic" panose="02010000000000000000" pitchFamily="2" charset="-78"/>
              </a:rPr>
              <a:t>1-توفير فرص عمل وامتصاص فائض البطالة: </a:t>
            </a:r>
            <a:endParaRPr lang="en-US" sz="30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يمكن للصناعات الصغيرة أن تقوم بدور فعال في إتاحة فرص عمل، حيث تنخفض التكلفة الاستثمارية اللازمة لخلق فرص عمل، بفارق يتراوح في المشروعات ما بين 3.5 ـ 10 آلاف جنيه في تلك الصناعات وذلك وفقاً لدراسات جدوى تلك المشروعات </a:t>
            </a:r>
            <a:r>
              <a:rPr lang="ar-SA" sz="3000" baseline="30000" dirty="0" smtClean="0">
                <a:latin typeface="Simplified Arabic" panose="02010000000000000000" pitchFamily="2" charset="-78"/>
                <a:ea typeface="Calibri" panose="020F0502020204030204" pitchFamily="34" charset="0"/>
                <a:cs typeface="Simplified Arabic" panose="02010000000000000000" pitchFamily="2" charset="-78"/>
              </a:rPr>
              <a:t>.</a:t>
            </a:r>
            <a:r>
              <a:rPr lang="ar-SA" sz="3000" dirty="0" smtClean="0">
                <a:latin typeface="Simplified Arabic" panose="02010000000000000000" pitchFamily="2" charset="-78"/>
                <a:ea typeface="Calibri" panose="020F0502020204030204" pitchFamily="34" charset="0"/>
                <a:cs typeface="Simplified Arabic" panose="02010000000000000000" pitchFamily="2" charset="-78"/>
              </a:rPr>
              <a:t> </a:t>
            </a: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ومن ثم تجعلها أكثر ملائمة لظروف الدول النامية التي تتسم بكثرة إعداد الباحثين عن عمل مقابل قدر محدود من الاستثمارات. </a:t>
            </a:r>
            <a:endParaRPr lang="en-US" sz="3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434797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95534" y="0"/>
            <a:ext cx="12192000" cy="6663363"/>
          </a:xfrm>
          <a:prstGeom prst="rect">
            <a:avLst/>
          </a:prstGeom>
        </p:spPr>
        <p:txBody>
          <a:bodyPr wrap="square">
            <a:spAutoFit/>
          </a:bodyPr>
          <a:lstStyle/>
          <a:p>
            <a:pPr indent="457200"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2-استخدام تكنولوجيا سهلة: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تستخدم هذه الصناعات (الصغيرة) تقنية سهلة وبسيطة، ولكن ليست متخلفة، حيث تتسم هذه التكنولوجيا بأنها ذات تكلفة منخفضة، وتحتاج إلى قدر محدود من التدريب عليها ويمكن لعنصر العمل الوطني التعامل معها وتعلمها بسهولة وفي فترة زمنية قصيرة، وهذا ما يتناسب مع ظروف الدول النامية </a:t>
            </a:r>
            <a:r>
              <a:rPr lang="ar-SA" sz="3600" baseline="30000" dirty="0" smtClean="0">
                <a:effectLst/>
                <a:latin typeface="Simplified Arabic" panose="02010000000000000000" pitchFamily="2" charset="-78"/>
                <a:ea typeface="Calibri" panose="020F0502020204030204" pitchFamily="34" charset="0"/>
                <a:cs typeface="Simplified Arabic" panose="02010000000000000000" pitchFamily="2" charset="-78"/>
              </a:rPr>
              <a:t>.</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3</a:t>
            </a: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-قصر فترة استرداد رأس المال المستثمر:</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تتميز الصناعات الصغيرة بارتفاع معدل دوران مبيعاتها وأرقام أعمالها بالمقارنة بغيرها من الصناعات الأخرى، نظراً لطبيعة وحجم إنتاجها، والتصاقها بعناصر السوق ولذا تعد من الاستثمارات السريعة العائد</a:t>
            </a:r>
            <a:r>
              <a:rPr lang="ar-SA" sz="3600" baseline="30000" dirty="0" smtClean="0">
                <a:effectLst/>
                <a:latin typeface="Simplified Arabic" panose="02010000000000000000" pitchFamily="2" charset="-78"/>
                <a:ea typeface="Calibri" panose="020F0502020204030204" pitchFamily="34" charset="0"/>
                <a:cs typeface="Simplified Arabic" panose="02010000000000000000" pitchFamily="2" charset="-78"/>
              </a:rPr>
              <a:t>.</a:t>
            </a:r>
            <a:endParaRPr lang="en-US" sz="3600" dirty="0" smtClean="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174976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797758"/>
          </a:xfrm>
          <a:prstGeom prst="rect">
            <a:avLst/>
          </a:prstGeom>
        </p:spPr>
        <p:txBody>
          <a:bodyPr wrap="square">
            <a:spAutoFit/>
          </a:bodyPr>
          <a:lstStyle/>
          <a:p>
            <a:pPr indent="457200" algn="just">
              <a:lnSpc>
                <a:spcPct val="120000"/>
              </a:lnSpc>
              <a:spcBef>
                <a:spcPts val="600"/>
              </a:spcBef>
              <a:spcAft>
                <a:spcPts val="1000"/>
              </a:spcAft>
            </a:pP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4-المرونة: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إن صغر حجم المنشآت يسمح بدرجة عالية من المرونة في العديد من المجالات، منها القدرة العالية على التكيف، سهولة التأسيس والإنشاء، واستقلالية ومرونة الإدارة.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5-التكامل الإقليمي والقطاعي: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تحقق الصناعات الصغيرة التكامل الإقليمي من خلال ما تتسم به من سهولة التوطن في مختلف المناطق سواء في الريف أو الحضر، ومثل هذا يساعد في تحقيق التنمية الإقليمية المتوازنة ويحد من تيار الهجرة من الريف إلى الحضر.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وبالنسبة للتكامل القطاعي يتحقق من خلال ما تقيمه هذه الصناعات من روابط أمامية وخلفية عديدة بين مختلف القطاعات الاقتصادية أو داخل القطاع الواحد من خلال المشروعات المغذية والمكملة. </a:t>
            </a:r>
            <a:endParaRPr lang="en-US" sz="3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406419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06017" y="-251791"/>
            <a:ext cx="12192000" cy="6485878"/>
          </a:xfrm>
          <a:prstGeom prst="rect">
            <a:avLst/>
          </a:prstGeom>
        </p:spPr>
        <p:txBody>
          <a:bodyPr wrap="square">
            <a:spAutoFit/>
          </a:bodyPr>
          <a:lstStyle/>
          <a:p>
            <a:pPr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المقدمة: -  </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في مواجهة ظروف البطالة وغيرها من الاعتبارات، تلعب الصناعات الصغيرة دوراً هاماً وحيوياً في اقتصاديات مختلف الدول، حيث أن تكاملها مع الصناعات المتوسطة والكبيرة يؤثر إيجاباً في إثراء عملية التنمية. </a:t>
            </a:r>
            <a:endParaRPr lang="en-US" sz="36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ويعد الاتجاه إلى الصناعات الصغيرة أحد محاور العلاج لأوضاع الدول النامية اقتصاديا، وهو ليس اتجاه خاص بالدول النامية، بل اتجاه شائع في التنمية، وأداة للتكامل بين مختلف الأنشطة، بل كان للصناعات الصغيرة تاريخياً دوراً رئيسياً بالفعل في تنمية العديد من الدول مثل اليابان ودول جنوب شرق آسيا والهند والصين. </a:t>
            </a:r>
            <a:endParaRPr lang="en-US" sz="3600" dirty="0" smtClean="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1940487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7140929"/>
          </a:xfrm>
          <a:prstGeom prst="rect">
            <a:avLst/>
          </a:prstGeom>
        </p:spPr>
        <p:txBody>
          <a:bodyPr wrap="square">
            <a:spAutoFit/>
          </a:bodyPr>
          <a:lstStyle/>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6</a:t>
            </a: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-استغلال الموارد المحلية: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إذ تعتمد الصناعات الصغيرة على نسبة كبيرة من الخامات المحلية، فيؤدي ذلك إلى زيادة القيمة المضافة المتحققة ويوفر سهولة انسياب المدخلات والحد من الواردات ويمكنها من الاستفادة من وفورات بعض الصناعات كبيرة الحجم، بما يؤدي إلى رفع كفاءة الاقتصاد القومي.</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a:t>
            </a: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7-خلق كوادر بشرية وخبراته تنظيمية: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تهيئ هذه الصناعات السبيل لخلق العمالة الماهرة المدربة من خلال اكتساب الخبرات والمهارات في المشروعات الناجحة، ونقلها إلى أنشطة أخرى، وتعمل على خلق كوادر بشرية إدارية تساهم بفعالية في إدارة هذه المشروعات، وتفتح المجال لتوسيع قاعدة طبقة المنظمين القادرين على اتخاذ القرارات. </a:t>
            </a:r>
            <a:endParaRPr lang="en-US" sz="32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dirty="0" smtClean="0">
                <a:effectLst/>
                <a:latin typeface="Simplified Arabic" panose="02010000000000000000" pitchFamily="2" charset="-78"/>
                <a:ea typeface="Calibri" panose="020F0502020204030204" pitchFamily="34" charset="0"/>
                <a:cs typeface="Simplified Arabic" panose="02010000000000000000" pitchFamily="2" charset="-78"/>
              </a:rPr>
              <a:t> </a:t>
            </a:r>
            <a:endParaRPr lang="en-US" sz="2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905114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95785" y="114320"/>
            <a:ext cx="11919045" cy="6203750"/>
          </a:xfrm>
          <a:prstGeom prst="rect">
            <a:avLst/>
          </a:prstGeom>
        </p:spPr>
        <p:txBody>
          <a:bodyPr wrap="square">
            <a:spAutoFit/>
          </a:bodyPr>
          <a:lstStyle/>
          <a:p>
            <a:pPr indent="457200" algn="just">
              <a:lnSpc>
                <a:spcPct val="120000"/>
              </a:lnSpc>
              <a:spcBef>
                <a:spcPts val="600"/>
              </a:spcBef>
              <a:spcAft>
                <a:spcPts val="1000"/>
              </a:spcAft>
            </a:pPr>
            <a:r>
              <a:rPr lang="ar-SA" sz="3200" b="1" dirty="0" smtClean="0">
                <a:effectLst/>
                <a:latin typeface="Simplified Arabic" panose="02010000000000000000" pitchFamily="2" charset="-78"/>
                <a:ea typeface="Calibri" panose="020F0502020204030204" pitchFamily="34" charset="0"/>
                <a:cs typeface="Simplified Arabic" panose="02010000000000000000" pitchFamily="2" charset="-78"/>
              </a:rPr>
              <a:t>8</a:t>
            </a: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-تعبئة المدخرات الصغيرة: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نظراً لما تتميز به الصناعات من تواضع احتياجاتها لرأس مال. فهي تعد قناة جذب لصغار المدخرين لاستثمار أموالهم بصورة أكثر إنتاجية في تلك الصناعات.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كما يعني انتشار هذه الصناعات توسيعاً لقاعدة الملكية.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9-عدم التعارض بين الصناعات الصغيرة والصناعات الكبيرة </a:t>
            </a:r>
            <a:r>
              <a:rPr lang="ar-SA" sz="3600" b="1" baseline="30000" dirty="0" smtClean="0">
                <a:effectLst/>
                <a:latin typeface="Simplified Arabic" panose="02010000000000000000" pitchFamily="2" charset="-78"/>
                <a:ea typeface="Calibri" panose="020F0502020204030204" pitchFamily="34" charset="0"/>
                <a:cs typeface="Simplified Arabic" panose="02010000000000000000" pitchFamily="2" charset="-78"/>
              </a:rPr>
              <a:t>(1)</a:t>
            </a: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حيث أنه في كثير من الأحيان لا يتعارض التوسع في الصناعات الصغيرة مع بلوغ مرحلة متقدمة من إنشاء الصناعات الكبيرة الحجم ضمن خطة التصنيع.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98262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378947"/>
            <a:ext cx="12192000" cy="4491486"/>
          </a:xfrm>
          <a:prstGeom prst="rect">
            <a:avLst/>
          </a:prstGeom>
        </p:spPr>
        <p:txBody>
          <a:bodyPr wrap="square">
            <a:spAutoFit/>
          </a:bodyPr>
          <a:lstStyle/>
          <a:p>
            <a:pPr indent="457200"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10-غير ملوثة للبيئة: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تتميز هذه الصناعات بأنها أقل تلويثاً للبيئة من الصناعات أو المشروعات الكبيرة ذات العادم والمخلفات الضخمة، كذلك يمكن السيطرة على آثارها البيئية الضارة</a:t>
            </a:r>
            <a:r>
              <a:rPr lang="ar-SA" sz="3600" baseline="30000" dirty="0" smtClean="0">
                <a:effectLst/>
                <a:latin typeface="Simplified Arabic" panose="02010000000000000000" pitchFamily="2" charset="-78"/>
                <a:ea typeface="Calibri" panose="020F0502020204030204" pitchFamily="34" charset="0"/>
                <a:cs typeface="Simplified Arabic" panose="02010000000000000000" pitchFamily="2" charset="-78"/>
              </a:rPr>
              <a:t>.</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مما سبق يتضح</a:t>
            </a: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مدى ملاءمة الصناعات الصغيرة لظروف الدول النامية لما تتسم به من سمات وخصائص تميزها عن غيرها من الصناعات.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017858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437262"/>
            <a:ext cx="11709778" cy="4951099"/>
          </a:xfrm>
          <a:prstGeom prst="rect">
            <a:avLst/>
          </a:prstGeom>
        </p:spPr>
        <p:txBody>
          <a:bodyPr wrap="square">
            <a:spAutoFit/>
          </a:bodyPr>
          <a:lstStyle/>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لذا فإن ذلك يتطلب منا التأكيد على بعض </a:t>
            </a:r>
            <a:r>
              <a:rPr lang="ar-SA" sz="3600" b="1" dirty="0" smtClean="0">
                <a:effectLst/>
                <a:latin typeface="Simplified Arabic" panose="02010000000000000000" pitchFamily="2" charset="-78"/>
                <a:ea typeface="Calibri" panose="020F0502020204030204" pitchFamily="34" charset="0"/>
                <a:cs typeface="Simplified Arabic" panose="02010000000000000000" pitchFamily="2" charset="-78"/>
              </a:rPr>
              <a:t>الحقائق التي يجب أن تؤخذ في الاعتبار عند التعامل مع هذا النوع من الصناعات ومن هذه الحقائق التحفظات الآتية: </a:t>
            </a:r>
            <a:endParaRPr lang="en-US" sz="3600" dirty="0" smtClean="0">
              <a:effectLst/>
              <a:latin typeface="Arial" panose="020B0604020202020204" pitchFamily="34" charset="0"/>
              <a:ea typeface="Calibri" panose="020F0502020204030204" pitchFamily="34" charset="0"/>
            </a:endParaRPr>
          </a:p>
          <a:p>
            <a:pPr marL="342900" lvl="0" indent="-342900" algn="just">
              <a:lnSpc>
                <a:spcPct val="120000"/>
              </a:lnSpc>
              <a:spcBef>
                <a:spcPts val="600"/>
              </a:spcBef>
              <a:buFont typeface="Symbol" panose="05050102010706020507" pitchFamily="18" charset="2"/>
              <a:buChar char=""/>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هذه النوعية من الصناعات الصغيرة ليست ذات مستوى تكنولوجي أقل من المشروعات الكبيرة، ولكن قد تستخدم نفس الأساليب التكنولوجية للمحافظة على مستوى ونوعية الإنتاج، وإنما بحجم أصغر وتكلفة أقل. </a:t>
            </a:r>
            <a:endParaRPr lang="en-US" sz="3600" dirty="0" smtClean="0">
              <a:effectLst/>
              <a:latin typeface="Arial" panose="020B0604020202020204" pitchFamily="34" charset="0"/>
              <a:ea typeface="Calibri" panose="020F0502020204030204" pitchFamily="34" charset="0"/>
            </a:endParaRPr>
          </a:p>
          <a:p>
            <a:pPr marL="685800" algn="just">
              <a:lnSpc>
                <a:spcPct val="120000"/>
              </a:lnSpc>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وذلك يتطلب مواءمة التكنولوجيا لحاجة تلك الصناعات. </a:t>
            </a:r>
            <a:endParaRPr lang="en-US" sz="3600" dirty="0" smtClean="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1050999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04800" y="120110"/>
            <a:ext cx="11887200" cy="4053417"/>
          </a:xfrm>
          <a:prstGeom prst="rect">
            <a:avLst/>
          </a:prstGeom>
        </p:spPr>
        <p:txBody>
          <a:bodyPr wrap="square">
            <a:spAutoFit/>
          </a:bodyPr>
          <a:lstStyle/>
          <a:p>
            <a:pPr marL="342900" lvl="0" indent="-342900" algn="just">
              <a:lnSpc>
                <a:spcPct val="120000"/>
              </a:lnSpc>
              <a:buFont typeface="Symbol" panose="05050102010706020507" pitchFamily="18" charset="2"/>
              <a:buChar char=""/>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ويرتبط بالتكنولوجيا أنه من غير المفترض أن تكون تلك الصناعات مكثفة للعمالة ولكن العكس هو الذي قد يكون، ومن ثم يلزم اختيار أنماط الصناعات الأكثر ملاءمة لظروف المجتمع واحتياجاته وبما لا يؤثر على الكفاءة الاقتصادية. </a:t>
            </a:r>
            <a:endParaRPr lang="en-US" sz="3600" dirty="0" smtClean="0">
              <a:effectLst/>
              <a:latin typeface="Arial" panose="020B0604020202020204" pitchFamily="34" charset="0"/>
              <a:ea typeface="Calibri" panose="020F0502020204030204" pitchFamily="34" charset="0"/>
            </a:endParaRPr>
          </a:p>
          <a:p>
            <a:pPr marL="342900" lvl="0" indent="-342900" algn="just">
              <a:lnSpc>
                <a:spcPct val="120000"/>
              </a:lnSpc>
              <a:spcAft>
                <a:spcPts val="1000"/>
              </a:spcAft>
              <a:buFont typeface="Symbol" panose="05050102010706020507" pitchFamily="18" charset="2"/>
              <a:buChar char=""/>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لا يمكن القول بأن الصناعات الصغيرة يجب أن تحل محل الصناعات الكبيرة ولكنها يجب أن تتكامل معها وبما هو أكثر ملاءمة وكفاءة للاقتصاد القومي.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196217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85531" y="397566"/>
            <a:ext cx="12006469" cy="5759975"/>
          </a:xfrm>
          <a:prstGeom prst="rect">
            <a:avLst/>
          </a:prstGeom>
        </p:spPr>
        <p:txBody>
          <a:bodyPr wrap="square">
            <a:spAutoFit/>
          </a:bodyPr>
          <a:lstStyle/>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وهناك العديد من العوامل والتي </a:t>
            </a:r>
            <a:r>
              <a:rPr lang="ar-SA" sz="3600" dirty="0" err="1" smtClean="0">
                <a:effectLst/>
                <a:latin typeface="Simplified Arabic" panose="02010000000000000000" pitchFamily="2" charset="-78"/>
                <a:ea typeface="Calibri" panose="020F0502020204030204" pitchFamily="34" charset="0"/>
                <a:cs typeface="Simplified Arabic" panose="02010000000000000000" pitchFamily="2" charset="-78"/>
              </a:rPr>
              <a:t>يأتى</a:t>
            </a: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 في مقدمتها ندرة الموارد المالية والتي تفرض أفضلية الصناعات الصغيرة في ظل ظروف الدول النامية، فضلاً عن تميز تلك الصناعات بخصائص وصفات تجعلها أكثر ملاءمة لظروف الدول المذكورة ومتطلبات التنمية بها. </a:t>
            </a:r>
          </a:p>
          <a:p>
            <a:pPr algn="just">
              <a:lnSpc>
                <a:spcPct val="120000"/>
              </a:lnSpc>
              <a:spcBef>
                <a:spcPts val="600"/>
              </a:spcBef>
              <a:spcAft>
                <a:spcPts val="1000"/>
              </a:spcAft>
            </a:pPr>
            <a:r>
              <a:rPr lang="ar-SA" sz="3600" dirty="0">
                <a:latin typeface="Simplified Arabic" panose="02010000000000000000" pitchFamily="2" charset="-78"/>
                <a:ea typeface="Calibri" panose="020F0502020204030204" pitchFamily="34" charset="0"/>
                <a:cs typeface="Simplified Arabic" panose="02010000000000000000" pitchFamily="2" charset="-78"/>
              </a:rPr>
              <a:t>ومن هذه الخصائص قدرتها على إتاحة فرص عمل أكثر من غيرها من الصناعات الأخرى ومن ثم تساهم بدور فعال في الحد من مشكلة البطالة التي تعد المشكلة الرئيسية في معظم دول العالم المتقدم منها والنامي. </a:t>
            </a:r>
            <a:endParaRPr lang="en-US" sz="3600" dirty="0">
              <a:latin typeface="Simplified Arabic" panose="02010000000000000000" pitchFamily="2" charset="-78"/>
              <a:ea typeface="Calibri" panose="020F0502020204030204" pitchFamily="34" charset="0"/>
              <a:cs typeface="Simplified Arabic" panose="02010000000000000000" pitchFamily="2" charset="-78"/>
            </a:endParaRPr>
          </a:p>
          <a:p>
            <a:pPr algn="just">
              <a:lnSpc>
                <a:spcPct val="120000"/>
              </a:lnSpc>
              <a:spcBef>
                <a:spcPts val="600"/>
              </a:spcBef>
              <a:spcAft>
                <a:spcPts val="1000"/>
              </a:spcAft>
            </a:pP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872850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40407" y="278990"/>
            <a:ext cx="11951593" cy="5314275"/>
          </a:xfrm>
          <a:prstGeom prst="rect">
            <a:avLst/>
          </a:prstGeom>
        </p:spPr>
        <p:txBody>
          <a:bodyPr wrap="square">
            <a:spAutoFit/>
          </a:bodyPr>
          <a:lstStyle/>
          <a:p>
            <a:pPr algn="just">
              <a:lnSpc>
                <a:spcPct val="120000"/>
              </a:lnSpc>
              <a:spcBef>
                <a:spcPts val="600"/>
              </a:spcBef>
              <a:spcAft>
                <a:spcPts val="1000"/>
              </a:spcAft>
            </a:pPr>
            <a:r>
              <a:rPr lang="ar-SA" sz="4000" b="1" dirty="0" smtClean="0">
                <a:effectLst/>
                <a:latin typeface="Simplified Arabic" panose="02010000000000000000" pitchFamily="2" charset="-78"/>
                <a:ea typeface="Calibri" panose="020F0502020204030204" pitchFamily="34" charset="0"/>
                <a:cs typeface="Simplified Arabic" panose="02010000000000000000" pitchFamily="2" charset="-78"/>
              </a:rPr>
              <a:t>أهمية الصناعات الصغيرة:</a:t>
            </a:r>
            <a:endParaRPr lang="en-US" sz="4000" dirty="0" smtClean="0">
              <a:effectLst/>
              <a:latin typeface="Arial" panose="020B0604020202020204" pitchFamily="34" charset="0"/>
              <a:ea typeface="Calibri" panose="020F0502020204030204" pitchFamily="34" charset="0"/>
            </a:endParaRPr>
          </a:p>
          <a:p>
            <a:pPr marL="457200" algn="just">
              <a:lnSpc>
                <a:spcPct val="120000"/>
              </a:lnSpc>
              <a:spcBef>
                <a:spcPts val="600"/>
              </a:spcBef>
              <a:spcAft>
                <a:spcPts val="1000"/>
              </a:spcAft>
            </a:pP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يمكن التعرف على أهمية الصناعات الصغيرة من خلال ما تقوم به من دور في: -</a:t>
            </a:r>
            <a:endParaRPr lang="en-US" sz="4000" dirty="0" smtClean="0">
              <a:effectLst/>
              <a:latin typeface="Arial" panose="020B0604020202020204" pitchFamily="34" charset="0"/>
              <a:ea typeface="Calibri" panose="020F0502020204030204" pitchFamily="34" charset="0"/>
            </a:endParaRPr>
          </a:p>
          <a:p>
            <a:pPr marL="342900" lvl="0" indent="-342900" algn="just">
              <a:lnSpc>
                <a:spcPct val="120000"/>
              </a:lnSpc>
              <a:spcBef>
                <a:spcPts val="600"/>
              </a:spcBef>
              <a:spcAft>
                <a:spcPts val="1000"/>
              </a:spcAft>
              <a:buFont typeface="+mj-lt"/>
              <a:buAutoNum type="arabicPeriod"/>
            </a:pP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توفير فرص عمل وامتصاص فائض البطالة.</a:t>
            </a:r>
            <a:endParaRPr lang="en-US" sz="4000" dirty="0" smtClean="0">
              <a:effectLst/>
              <a:latin typeface="Arial" panose="020B0604020202020204" pitchFamily="34" charset="0"/>
              <a:ea typeface="Calibri" panose="020F0502020204030204" pitchFamily="34" charset="0"/>
            </a:endParaRPr>
          </a:p>
          <a:p>
            <a:pPr marL="342900" lvl="0" indent="-342900" algn="just">
              <a:lnSpc>
                <a:spcPct val="120000"/>
              </a:lnSpc>
              <a:spcBef>
                <a:spcPts val="600"/>
              </a:spcBef>
              <a:spcAft>
                <a:spcPts val="1000"/>
              </a:spcAft>
              <a:buFont typeface="+mj-lt"/>
              <a:buAutoNum type="arabicPeriod"/>
            </a:pPr>
            <a:r>
              <a:rPr lang="en-US" sz="4000" b="1" dirty="0" smtClean="0">
                <a:effectLst/>
                <a:latin typeface="Simplified Arabic" panose="02010000000000000000" pitchFamily="2" charset="-78"/>
                <a:ea typeface="Calibri" panose="020F0502020204030204" pitchFamily="34" charset="0"/>
              </a:rPr>
              <a:t> </a:t>
            </a: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دفع عملية التقدم في الكثير من الاقتصادات التي تعد متقدمة الآن</a:t>
            </a:r>
            <a:r>
              <a:rPr lang="ar-SA" sz="4000" b="1" dirty="0" smtClean="0">
                <a:effectLst/>
                <a:latin typeface="Simplified Arabic" panose="02010000000000000000" pitchFamily="2" charset="-78"/>
                <a:ea typeface="Calibri" panose="020F0502020204030204" pitchFamily="34" charset="0"/>
                <a:cs typeface="Simplified Arabic" panose="02010000000000000000" pitchFamily="2" charset="-78"/>
              </a:rPr>
              <a:t>.</a:t>
            </a:r>
            <a:endParaRPr lang="en-US" sz="4000" dirty="0" smtClean="0">
              <a:effectLst/>
              <a:latin typeface="Arial" panose="020B0604020202020204" pitchFamily="34" charset="0"/>
              <a:ea typeface="Calibri" panose="020F0502020204030204" pitchFamily="34" charset="0"/>
            </a:endParaRPr>
          </a:p>
          <a:p>
            <a:pPr marL="342900" lvl="0" indent="-342900" algn="just">
              <a:lnSpc>
                <a:spcPct val="120000"/>
              </a:lnSpc>
              <a:spcBef>
                <a:spcPts val="600"/>
              </a:spcBef>
              <a:spcAft>
                <a:spcPts val="1000"/>
              </a:spcAft>
              <a:buFont typeface="+mj-lt"/>
              <a:buAutoNum type="arabicPeriod"/>
            </a:pP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إنجاز عملية التنمية الاقتصادية</a:t>
            </a:r>
            <a:r>
              <a:rPr lang="ar-SA" sz="4000" b="1" dirty="0" smtClean="0">
                <a:effectLst/>
                <a:latin typeface="Simplified Arabic" panose="02010000000000000000" pitchFamily="2" charset="-78"/>
                <a:ea typeface="Calibri" panose="020F0502020204030204" pitchFamily="34" charset="0"/>
                <a:cs typeface="Simplified Arabic" panose="02010000000000000000" pitchFamily="2" charset="-78"/>
              </a:rPr>
              <a:t> </a:t>
            </a: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في العديد من الدول.</a:t>
            </a:r>
            <a:endParaRPr lang="en-US" sz="4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051701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24819"/>
            <a:ext cx="12192000" cy="4078039"/>
          </a:xfrm>
          <a:prstGeom prst="rect">
            <a:avLst/>
          </a:prstGeom>
        </p:spPr>
        <p:txBody>
          <a:bodyPr wrap="square">
            <a:spAutoFit/>
          </a:bodyPr>
          <a:lstStyle/>
          <a:p>
            <a:pPr marL="457200" algn="just">
              <a:lnSpc>
                <a:spcPct val="120000"/>
              </a:lnSpc>
              <a:spcBef>
                <a:spcPts val="600"/>
              </a:spcBef>
              <a:spcAft>
                <a:spcPts val="1000"/>
              </a:spcAft>
            </a:pPr>
            <a:r>
              <a:rPr lang="ar-SA" sz="4000" b="1" dirty="0" smtClean="0">
                <a:effectLst/>
                <a:latin typeface="Simplified Arabic" panose="02010000000000000000" pitchFamily="2" charset="-78"/>
                <a:ea typeface="Calibri" panose="020F0502020204030204" pitchFamily="34" charset="0"/>
                <a:cs typeface="Simplified Arabic" panose="02010000000000000000" pitchFamily="2" charset="-78"/>
              </a:rPr>
              <a:t>يقسم هذا الفصل الي المباحث التالية: </a:t>
            </a:r>
            <a:endParaRPr lang="en-US" sz="4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	المبحث الأول: نتناول ماهية الصناعات الصغيرة. </a:t>
            </a:r>
            <a:endParaRPr lang="en-US" sz="4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	المبحث الثاني: المشاكل والعقبات التي تواجه الصناعات الصغيرة. </a:t>
            </a:r>
            <a:endParaRPr lang="en-US" sz="4000" dirty="0" smtClean="0">
              <a:effectLst/>
              <a:latin typeface="Arial" panose="020B0604020202020204" pitchFamily="34" charset="0"/>
              <a:ea typeface="Calibri" panose="020F0502020204030204" pitchFamily="34" charset="0"/>
            </a:endParaRPr>
          </a:p>
          <a:p>
            <a:pPr lvl="2"/>
            <a:r>
              <a:rPr lang="ar-SA" sz="4000" dirty="0" smtClean="0">
                <a:effectLst/>
                <a:latin typeface="Simplified Arabic" panose="02010000000000000000" pitchFamily="2" charset="-78"/>
                <a:ea typeface="Calibri" panose="020F0502020204030204" pitchFamily="34" charset="0"/>
                <a:cs typeface="Simplified Arabic" panose="02010000000000000000" pitchFamily="2" charset="-78"/>
              </a:rPr>
              <a:t>المبحث الثــــالث: الآثار السلبية للصناعات الصغيرة ومتطلبات تنميتها وشروط الإفادة منها.</a:t>
            </a:r>
            <a:endParaRPr lang="ar-SA" sz="4000" dirty="0"/>
          </a:p>
        </p:txBody>
      </p:sp>
    </p:spTree>
    <p:extLst>
      <p:ext uri="{BB962C8B-B14F-4D97-AF65-F5344CB8AC3E}">
        <p14:creationId xmlns:p14="http://schemas.microsoft.com/office/powerpoint/2010/main" val="2378273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80275"/>
            <a:ext cx="12192000" cy="6677725"/>
          </a:xfrm>
          <a:prstGeom prst="rect">
            <a:avLst/>
          </a:prstGeom>
        </p:spPr>
        <p:txBody>
          <a:bodyPr wrap="square">
            <a:spAutoFit/>
          </a:bodyPr>
          <a:lstStyle/>
          <a:p>
            <a:pPr algn="ctr">
              <a:lnSpc>
                <a:spcPct val="120000"/>
              </a:lnSpc>
              <a:spcBef>
                <a:spcPts val="600"/>
              </a:spcBef>
              <a:spcAft>
                <a:spcPts val="1000"/>
              </a:spcAft>
            </a:pPr>
            <a:r>
              <a:rPr lang="ar-SA" sz="2800" b="1" dirty="0" smtClean="0">
                <a:effectLst/>
                <a:latin typeface="Simplified Arabic" panose="02010000000000000000" pitchFamily="2" charset="-78"/>
                <a:ea typeface="Calibri" panose="020F0502020204030204" pitchFamily="34" charset="0"/>
                <a:cs typeface="Simplified Arabic" panose="02010000000000000000" pitchFamily="2" charset="-78"/>
              </a:rPr>
              <a:t>المبحث الأول </a:t>
            </a:r>
            <a:endParaRPr lang="en-US" sz="2800" dirty="0" smtClean="0">
              <a:effectLst/>
              <a:latin typeface="Arial" panose="020B0604020202020204" pitchFamily="34" charset="0"/>
              <a:ea typeface="Calibri" panose="020F0502020204030204" pitchFamily="34" charset="0"/>
            </a:endParaRPr>
          </a:p>
          <a:p>
            <a:pPr algn="ctr">
              <a:lnSpc>
                <a:spcPct val="120000"/>
              </a:lnSpc>
              <a:spcBef>
                <a:spcPts val="600"/>
              </a:spcBef>
              <a:spcAft>
                <a:spcPts val="1000"/>
              </a:spcAft>
            </a:pPr>
            <a:r>
              <a:rPr lang="ar-SA" sz="2800" b="1" dirty="0" smtClean="0">
                <a:effectLst/>
                <a:latin typeface="Simplified Arabic" panose="02010000000000000000" pitchFamily="2" charset="-78"/>
                <a:ea typeface="Calibri" panose="020F0502020204030204" pitchFamily="34" charset="0"/>
                <a:cs typeface="Simplified Arabic" panose="02010000000000000000" pitchFamily="2" charset="-78"/>
              </a:rPr>
              <a:t>ماهية الصناعات الصغيرة </a:t>
            </a:r>
            <a:endParaRPr lang="en-US" sz="2800" dirty="0" smtClean="0">
              <a:effectLst/>
              <a:latin typeface="Arial" panose="020B0604020202020204" pitchFamily="34" charset="0"/>
              <a:ea typeface="Calibri" panose="020F0502020204030204" pitchFamily="34" charset="0"/>
            </a:endParaRPr>
          </a:p>
          <a:p>
            <a:pPr>
              <a:lnSpc>
                <a:spcPct val="120000"/>
              </a:lnSpc>
              <a:spcBef>
                <a:spcPts val="600"/>
              </a:spcBef>
              <a:spcAft>
                <a:spcPts val="1000"/>
              </a:spcAft>
            </a:pPr>
            <a:r>
              <a:rPr lang="ar-SA" sz="2800" dirty="0" smtClean="0">
                <a:effectLst/>
                <a:latin typeface="Simplified Arabic" panose="02010000000000000000" pitchFamily="2" charset="-78"/>
                <a:ea typeface="Calibri" panose="020F0502020204030204" pitchFamily="34" charset="0"/>
                <a:cs typeface="Simplified Arabic" panose="02010000000000000000" pitchFamily="2" charset="-78"/>
              </a:rPr>
              <a:t>نقسم هذا المبحث إلى مطلبين. </a:t>
            </a:r>
            <a:endParaRPr lang="en-US" sz="2800" dirty="0" smtClean="0">
              <a:effectLst/>
              <a:latin typeface="Arial" panose="020B0604020202020204" pitchFamily="34" charset="0"/>
              <a:ea typeface="Calibri" panose="020F0502020204030204" pitchFamily="34" charset="0"/>
            </a:endParaRPr>
          </a:p>
          <a:p>
            <a:pPr>
              <a:lnSpc>
                <a:spcPct val="120000"/>
              </a:lnSpc>
              <a:spcBef>
                <a:spcPts val="600"/>
              </a:spcBef>
              <a:spcAft>
                <a:spcPts val="1000"/>
              </a:spcAft>
            </a:pPr>
            <a:r>
              <a:rPr lang="ar-SA" sz="2800" dirty="0" smtClean="0">
                <a:effectLst/>
                <a:latin typeface="Simplified Arabic" panose="02010000000000000000" pitchFamily="2" charset="-78"/>
                <a:ea typeface="Calibri" panose="020F0502020204030204" pitchFamily="34" charset="0"/>
                <a:cs typeface="Simplified Arabic" panose="02010000000000000000" pitchFamily="2" charset="-78"/>
              </a:rPr>
              <a:t>	نتناول في الأول: مفهوم الصناعات الصغيرة. </a:t>
            </a:r>
            <a:endParaRPr lang="en-US" sz="2800" dirty="0" smtClean="0">
              <a:effectLst/>
              <a:latin typeface="Arial" panose="020B0604020202020204" pitchFamily="34" charset="0"/>
              <a:ea typeface="Calibri" panose="020F0502020204030204" pitchFamily="34" charset="0"/>
            </a:endParaRPr>
          </a:p>
          <a:p>
            <a:pPr>
              <a:lnSpc>
                <a:spcPct val="120000"/>
              </a:lnSpc>
              <a:spcBef>
                <a:spcPts val="600"/>
              </a:spcBef>
              <a:spcAft>
                <a:spcPts val="1000"/>
              </a:spcAft>
            </a:pPr>
            <a:r>
              <a:rPr lang="ar-SA" sz="2800" dirty="0" smtClean="0">
                <a:effectLst/>
                <a:latin typeface="Simplified Arabic" panose="02010000000000000000" pitchFamily="2" charset="-78"/>
                <a:ea typeface="Calibri" panose="020F0502020204030204" pitchFamily="34" charset="0"/>
                <a:cs typeface="Simplified Arabic" panose="02010000000000000000" pitchFamily="2" charset="-78"/>
              </a:rPr>
              <a:t>	           والثاني: أهمية الصناعات الصغيرة. </a:t>
            </a:r>
            <a:endParaRPr lang="en-US" sz="2800" dirty="0" smtClean="0">
              <a:effectLst/>
              <a:latin typeface="Arial" panose="020B0604020202020204" pitchFamily="34" charset="0"/>
              <a:ea typeface="Calibri" panose="020F0502020204030204" pitchFamily="34" charset="0"/>
            </a:endParaRPr>
          </a:p>
          <a:p>
            <a:pPr algn="ctr">
              <a:lnSpc>
                <a:spcPct val="120000"/>
              </a:lnSpc>
              <a:spcBef>
                <a:spcPts val="600"/>
              </a:spcBef>
              <a:spcAft>
                <a:spcPts val="1000"/>
              </a:spcAft>
            </a:pPr>
            <a:r>
              <a:rPr lang="ar-SA" sz="2800" b="1" dirty="0" smtClean="0">
                <a:effectLst/>
                <a:latin typeface="Simplified Arabic" panose="02010000000000000000" pitchFamily="2" charset="-78"/>
                <a:ea typeface="Calibri" panose="020F0502020204030204" pitchFamily="34" charset="0"/>
                <a:cs typeface="Simplified Arabic" panose="02010000000000000000" pitchFamily="2" charset="-78"/>
              </a:rPr>
              <a:t>المطلب الأول</a:t>
            </a:r>
            <a:endParaRPr lang="en-US" sz="2800" dirty="0" smtClean="0">
              <a:effectLst/>
              <a:latin typeface="Arial" panose="020B0604020202020204" pitchFamily="34" charset="0"/>
              <a:ea typeface="Calibri" panose="020F0502020204030204" pitchFamily="34" charset="0"/>
            </a:endParaRPr>
          </a:p>
          <a:p>
            <a:pPr algn="ctr">
              <a:lnSpc>
                <a:spcPct val="120000"/>
              </a:lnSpc>
              <a:spcBef>
                <a:spcPts val="600"/>
              </a:spcBef>
              <a:spcAft>
                <a:spcPts val="1000"/>
              </a:spcAft>
            </a:pPr>
            <a:r>
              <a:rPr lang="ar-SA" sz="2800" b="1" dirty="0" smtClean="0">
                <a:effectLst/>
                <a:latin typeface="Simplified Arabic" panose="02010000000000000000" pitchFamily="2" charset="-78"/>
                <a:ea typeface="Calibri" panose="020F0502020204030204" pitchFamily="34" charset="0"/>
                <a:cs typeface="Simplified Arabic" panose="02010000000000000000" pitchFamily="2" charset="-78"/>
              </a:rPr>
              <a:t>مفهوم الصناعات الصغيرة </a:t>
            </a:r>
            <a:endParaRPr lang="en-US" sz="28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2800" dirty="0" smtClean="0">
                <a:effectLst/>
                <a:latin typeface="Simplified Arabic" panose="02010000000000000000" pitchFamily="2" charset="-78"/>
                <a:ea typeface="Calibri" panose="020F0502020204030204" pitchFamily="34" charset="0"/>
                <a:cs typeface="Simplified Arabic" panose="02010000000000000000" pitchFamily="2" charset="-78"/>
              </a:rPr>
              <a:t>أختلف الكتاب وكذلك السياسات الحكومية في مختلف الدول والمنظمات في وضع تعريف للمشروع الصغير، ولعل الاختلاف يعود إلى التباين في الهدف من التعريف، وإلى التفاوت في مستويات التطور بين الدول وكذلك لتعدد المعايير التي يمكن الاعتماد عليها للتعريف. </a:t>
            </a:r>
            <a:endParaRPr lang="en-US" sz="28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624718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71061" y="207438"/>
            <a:ext cx="11701669" cy="6252994"/>
          </a:xfrm>
          <a:prstGeom prst="rect">
            <a:avLst/>
          </a:prstGeom>
        </p:spPr>
        <p:txBody>
          <a:bodyPr wrap="square">
            <a:spAutoFit/>
          </a:bodyPr>
          <a:lstStyle/>
          <a:p>
            <a:pPr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فبالرغم من انتشار الصناعات الصغيرة في كافة دول العالم، إلا أن مفهوم الصناعات الصغيرة ما زال يثير جدلاً كبيراً، يتعذر معه تحديد تعريف محدد متفق عليه لهذه المنشآت، لأن هذه المنشآت ذاتها تختلف في خصائصها الاقتصادية والتقنية والتنظيمية حسب نوع النشاط ومرحلة النمو التي تمر بها الدولة، فما يعتبر منشأة صغيرة في قطاع الصناعة قد يصنف منشأة متوسطة أو كبيرة في قطاع الخدمات وما يعتبر منشأة صغيرة في دولة متقدمة قد لا يعتبر كذلك في دولة نامية. </a:t>
            </a:r>
            <a:endParaRPr lang="en-US" sz="36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600" dirty="0" smtClean="0">
                <a:effectLst/>
                <a:latin typeface="Simplified Arabic" panose="02010000000000000000" pitchFamily="2" charset="-78"/>
                <a:ea typeface="Calibri" panose="020F0502020204030204" pitchFamily="34" charset="0"/>
                <a:cs typeface="Simplified Arabic" panose="02010000000000000000" pitchFamily="2" charset="-78"/>
              </a:rPr>
              <a:t>وبرغم غياب اتفاق عام بشأن تعريف الصناعات الصغيرة، يمكن الاعتماد على مجموعة من المعايير لتعريف الصناعات وتتمثل هذه المعايير في: </a:t>
            </a:r>
            <a:endParaRPr lang="en-US" sz="3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670349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26504"/>
            <a:ext cx="12192000" cy="6840334"/>
          </a:xfrm>
          <a:prstGeom prst="rect">
            <a:avLst/>
          </a:prstGeom>
        </p:spPr>
        <p:txBody>
          <a:bodyPr wrap="square">
            <a:spAutoFit/>
          </a:bodyPr>
          <a:lstStyle/>
          <a:p>
            <a:pPr indent="457200"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(1) معيار عدد العمال 			(2) معيار رأس المال. </a:t>
            </a:r>
            <a:endParaRPr lang="en-US" sz="30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(3) حجم الإنتاج 			(4) درجة الانتشار. </a:t>
            </a:r>
            <a:endParaRPr lang="en-US" sz="30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(5) طبيعة الأنشطة المرتبطة بها كمستوى التنظيم الإداري والفني. </a:t>
            </a:r>
            <a:endParaRPr lang="en-US" sz="3000" dirty="0" smtClean="0">
              <a:effectLst/>
              <a:latin typeface="Arial" panose="020B0604020202020204" pitchFamily="34" charset="0"/>
              <a:ea typeface="Calibri" panose="020F0502020204030204" pitchFamily="34" charset="0"/>
            </a:endParaRPr>
          </a:p>
          <a:p>
            <a:pPr indent="457200"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(6) الخدمات المقدمة من قبل الدولة.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وسنعرض بعض التعاريف التي وضعت لتحديد مفهوم الصناعات الصغيرة في ضوء هذه المعايير فيما يلي: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b="1" dirty="0" smtClean="0">
                <a:effectLst/>
                <a:latin typeface="Simplified Arabic" panose="02010000000000000000" pitchFamily="2" charset="-78"/>
                <a:ea typeface="Calibri" panose="020F0502020204030204" pitchFamily="34" charset="0"/>
                <a:cs typeface="Simplified Arabic" panose="02010000000000000000" pitchFamily="2" charset="-78"/>
              </a:rPr>
              <a:t>(1) عدد العمال: </a:t>
            </a:r>
            <a:endParaRPr lang="en-US" sz="30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000" dirty="0" smtClean="0">
                <a:effectLst/>
                <a:latin typeface="Simplified Arabic" panose="02010000000000000000" pitchFamily="2" charset="-78"/>
                <a:ea typeface="Calibri" panose="020F0502020204030204" pitchFamily="34" charset="0"/>
                <a:cs typeface="Simplified Arabic" panose="02010000000000000000" pitchFamily="2" charset="-78"/>
              </a:rPr>
              <a:t>	يعد عدد العمال في المنشأة هو المعيار الرئيسي الذي أخذت به معظم دول العالم عند تعريفها للصناعات الصغيرة باعتباره أيسرها. ومع أنه يسهل تصنيف الصناعة وفقاُ لهذا المعيار إلا أن تقرير العدد يختلف من بلد لآخر. </a:t>
            </a:r>
            <a:endParaRPr lang="en-US" sz="3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639074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91548" y="40943"/>
            <a:ext cx="11900452" cy="6001643"/>
          </a:xfrm>
          <a:prstGeom prst="rect">
            <a:avLst/>
          </a:prstGeom>
        </p:spPr>
        <p:txBody>
          <a:bodyPr wrap="square">
            <a:spAutoFit/>
          </a:bodyPr>
          <a:lstStyle/>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ففي اليابان وألمانيا الغربية تعرف الصناعة الصغيرة، بأنها وحدات الإنتاج التي تضم بصفة دائمة أقل من 300 عامل.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وفي الولايات المتحدة الأمريكية: تعرف بأنها تلك المنشآت التي تضم أقل من 500 عامل.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كما تعرفها كلاً من السويد ومنظمة العمل الدولية والبنك الدولي، بأنها تلك المنشآت التي يعمل بها اقل من 50 مشتغل. </a:t>
            </a:r>
            <a:endParaRPr lang="en-US" sz="3200" dirty="0" smtClean="0">
              <a:effectLst/>
              <a:latin typeface="Arial" panose="020B0604020202020204" pitchFamily="34" charset="0"/>
              <a:ea typeface="Calibri" panose="020F0502020204030204" pitchFamily="34" charset="0"/>
            </a:endParaRPr>
          </a:p>
          <a:p>
            <a:pPr algn="just">
              <a:lnSpc>
                <a:spcPct val="120000"/>
              </a:lnSpc>
              <a:spcBef>
                <a:spcPts val="600"/>
              </a:spcBef>
              <a:spcAft>
                <a:spcPts val="1000"/>
              </a:spcAft>
            </a:pP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	وفي مصر، يعرف الجهاز المركزي للتعبئة العامة والإحصاء هذه الصناعات المذكورة، بأنها تلك الصناعات التي يعمل بها 10 – 49 عامل، ويعتبر أن الصناعات التي يعمل بها من 1 – 9 عامل صناعات حرفية. </a:t>
            </a:r>
            <a:endParaRPr lang="en-US" sz="3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66104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162</TotalTime>
  <Words>1208</Words>
  <Application>Microsoft Office PowerPoint</Application>
  <PresentationFormat>ملء الشاشة</PresentationFormat>
  <Paragraphs>98</Paragraphs>
  <Slides>24</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24</vt:i4>
      </vt:variant>
    </vt:vector>
  </HeadingPairs>
  <TitlesOfParts>
    <vt:vector size="32" baseType="lpstr">
      <vt:lpstr>Arial</vt:lpstr>
      <vt:lpstr>Calibri</vt:lpstr>
      <vt:lpstr>Century Gothic</vt:lpstr>
      <vt:lpstr>Simplified Arabic</vt:lpstr>
      <vt:lpstr>Symbol</vt:lpstr>
      <vt:lpstr>Tahoma</vt:lpstr>
      <vt:lpstr>Wingdings 3</vt:lpstr>
      <vt:lpstr>شريحة</vt:lpstr>
      <vt:lpstr>القضية الثانية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dc:title>
  <dc:creator>dr_roshdy71</dc:creator>
  <cp:lastModifiedBy>dr_roshdy71</cp:lastModifiedBy>
  <cp:revision>18</cp:revision>
  <dcterms:created xsi:type="dcterms:W3CDTF">2016-04-10T21:38:52Z</dcterms:created>
  <dcterms:modified xsi:type="dcterms:W3CDTF">2020-03-30T11:58:52Z</dcterms:modified>
</cp:coreProperties>
</file>