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19578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48B9D84-0119-47D4-9CB7-816C9251872B}" type="datetimeFigureOut">
              <a:rPr lang="ar-EG" smtClean="0"/>
              <a:t>10/08/1441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3652696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3692792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28886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887946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4"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3525580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4"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2026303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41904784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354286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201378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3909284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48B9D84-0119-47D4-9CB7-816C9251872B}" type="datetimeFigureOut">
              <a:rPr lang="ar-EG" smtClean="0"/>
              <a:t>10/08/1441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348997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48B9D84-0119-47D4-9CB7-816C9251872B}" type="datetimeFigureOut">
              <a:rPr lang="ar-EG" smtClean="0"/>
              <a:t>10/08/1441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102454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3"/>
          <p:cNvSpPr>
            <a:spLocks noGrp="1"/>
          </p:cNvSpPr>
          <p:nvPr>
            <p:ph type="ftr" sz="quarter" idx="11"/>
          </p:nvPr>
        </p:nvSpPr>
        <p:spPr/>
        <p:txBody>
          <a:bodyPr/>
          <a:lstStyle/>
          <a:p>
            <a:endParaRPr lang="ar-EG"/>
          </a:p>
        </p:txBody>
      </p:sp>
      <p:sp>
        <p:nvSpPr>
          <p:cNvPr id="6" name="Slide Number Placeholder 4"/>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1563777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2"/>
          <p:cNvSpPr>
            <a:spLocks noGrp="1"/>
          </p:cNvSpPr>
          <p:nvPr>
            <p:ph type="ftr" sz="quarter" idx="11"/>
          </p:nvPr>
        </p:nvSpPr>
        <p:spPr/>
        <p:txBody>
          <a:bodyPr/>
          <a:lstStyle/>
          <a:p>
            <a:endParaRPr lang="ar-EG"/>
          </a:p>
        </p:txBody>
      </p:sp>
      <p:sp>
        <p:nvSpPr>
          <p:cNvPr id="6" name="Slide Number Placeholder 3"/>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406426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7" name="Date Placeholder 4"/>
          <p:cNvSpPr>
            <a:spLocks noGrp="1"/>
          </p:cNvSpPr>
          <p:nvPr>
            <p:ph type="dt" sz="half" idx="10"/>
          </p:nvPr>
        </p:nvSpPr>
        <p:spPr/>
        <p:txBody>
          <a:bodyPr/>
          <a:lstStyle/>
          <a:p>
            <a:fld id="{748B9D84-0119-47D4-9CB7-816C9251872B}" type="datetimeFigureOut">
              <a:rPr lang="ar-EG" smtClean="0"/>
              <a:t>10/08/1441</a:t>
            </a:fld>
            <a:endParaRPr lang="ar-EG"/>
          </a:p>
        </p:txBody>
      </p:sp>
      <p:sp>
        <p:nvSpPr>
          <p:cNvPr id="5" name="Footer Placeholder 5"/>
          <p:cNvSpPr>
            <a:spLocks noGrp="1"/>
          </p:cNvSpPr>
          <p:nvPr>
            <p:ph type="ftr" sz="quarter" idx="11"/>
          </p:nvPr>
        </p:nvSpPr>
        <p:spPr/>
        <p:txBody>
          <a:bodyPr/>
          <a:lstStyle/>
          <a:p>
            <a:endParaRPr lang="ar-EG"/>
          </a:p>
        </p:txBody>
      </p:sp>
      <p:sp>
        <p:nvSpPr>
          <p:cNvPr id="6" name="Slide Number Placeholder 6"/>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2459471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48B9D84-0119-47D4-9CB7-816C9251872B}" type="datetimeFigureOut">
              <a:rPr lang="ar-EG" smtClean="0"/>
              <a:t>10/08/1441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B70AE73-C5B5-44F5-A1A1-2AE2EE98D60D}" type="slidenum">
              <a:rPr lang="ar-EG" smtClean="0"/>
              <a:t>‹#›</a:t>
            </a:fld>
            <a:endParaRPr lang="ar-EG"/>
          </a:p>
        </p:txBody>
      </p:sp>
    </p:spTree>
    <p:extLst>
      <p:ext uri="{BB962C8B-B14F-4D97-AF65-F5344CB8AC3E}">
        <p14:creationId xmlns:p14="http://schemas.microsoft.com/office/powerpoint/2010/main" val="7431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48B9D84-0119-47D4-9CB7-816C9251872B}" type="datetimeFigureOut">
              <a:rPr lang="ar-EG" smtClean="0"/>
              <a:t>10/08/1441</a:t>
            </a:fld>
            <a:endParaRPr lang="ar-EG"/>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EG"/>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B70AE73-C5B5-44F5-A1A1-2AE2EE98D60D}" type="slidenum">
              <a:rPr lang="ar-EG" smtClean="0"/>
              <a:t>‹#›</a:t>
            </a:fld>
            <a:endParaRPr lang="ar-EG"/>
          </a:p>
        </p:txBody>
      </p:sp>
    </p:spTree>
    <p:extLst>
      <p:ext uri="{BB962C8B-B14F-4D97-AF65-F5344CB8AC3E}">
        <p14:creationId xmlns:p14="http://schemas.microsoft.com/office/powerpoint/2010/main" val="35899378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77091" y="263236"/>
            <a:ext cx="11623964" cy="6400800"/>
          </a:xfrm>
        </p:spPr>
        <p:txBody>
          <a:bodyPr/>
          <a:lstStyle/>
          <a:p>
            <a:pPr algn="ctr"/>
            <a:r>
              <a:rPr lang="ar-EG" sz="6600" dirty="0" smtClean="0"/>
              <a:t>كلية التجارة</a:t>
            </a:r>
            <a:br>
              <a:rPr lang="ar-EG" sz="6600" dirty="0" smtClean="0"/>
            </a:br>
            <a:r>
              <a:rPr lang="ar-EG" sz="6600" dirty="0" smtClean="0"/>
              <a:t>جامعة دمياط</a:t>
            </a:r>
            <a:br>
              <a:rPr lang="ar-EG" sz="6600" dirty="0" smtClean="0"/>
            </a:br>
            <a:r>
              <a:rPr lang="ar-EG" sz="6600" dirty="0" smtClean="0"/>
              <a:t>مادة القانون التجاري  </a:t>
            </a:r>
            <a:br>
              <a:rPr lang="ar-EG" sz="6600" dirty="0" smtClean="0"/>
            </a:br>
            <a:r>
              <a:rPr lang="ar-EG" sz="6600" dirty="0" smtClean="0"/>
              <a:t>د/ محمد عبد المقصود</a:t>
            </a:r>
            <a:r>
              <a:rPr lang="ar-EG" dirty="0" smtClean="0"/>
              <a:t/>
            </a:r>
            <a:br>
              <a:rPr lang="ar-EG" dirty="0" smtClean="0"/>
            </a:br>
            <a:endParaRPr lang="ar-EG" dirty="0"/>
          </a:p>
        </p:txBody>
      </p:sp>
    </p:spTree>
    <p:extLst>
      <p:ext uri="{BB962C8B-B14F-4D97-AF65-F5344CB8AC3E}">
        <p14:creationId xmlns:p14="http://schemas.microsoft.com/office/powerpoint/2010/main" val="3546724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7928" y="672268"/>
            <a:ext cx="10931236" cy="4806444"/>
          </a:xfrm>
          <a:prstGeom prst="rect">
            <a:avLst/>
          </a:prstGeom>
        </p:spPr>
        <p:txBody>
          <a:bodyPr wrap="square">
            <a:spAutoFit/>
          </a:bodyPr>
          <a:lstStyle/>
          <a:p>
            <a:pPr indent="215900" algn="ctr" rtl="1">
              <a:lnSpc>
                <a:spcPts val="2200"/>
              </a:lnSpc>
              <a:spcBef>
                <a:spcPts val="600"/>
              </a:spcBef>
              <a:spcAft>
                <a:spcPts val="600"/>
              </a:spcAft>
              <a:tabLst>
                <a:tab pos="28829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الشروط الموضوعية الخاصة</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يتضح من تعريف المشرع للشركة في المادة (505 مدني) بأنها "عقد بمقتضاه يلتزم شخصان أو أكثر بأن يساهم كل منهم في مشروع مالي، بتقديم حصة من مال أو من عمل، لاقتسام ما قد ينشأ عن هذا المشروع من ربح أو من خسارة"، أنه يلزم توافر – بالإضافة إلى الأركان العامة في كل العقود - أركان خاصة بالشركة، وهي: تعدد الشركاء، وتقديم الحصص، والاشتراك في الأرباح والخسائر، ونية المشاركة</a:t>
            </a:r>
            <a:r>
              <a:rPr lang="ar-EG"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lvl="0" algn="ctr" rtl="1"/>
            <a:r>
              <a:rPr lang="ar-EG" b="1" dirty="0"/>
              <a:t>تعدد الشركاء:</a:t>
            </a:r>
            <a:endParaRPr lang="en-US" dirty="0"/>
          </a:p>
          <a:p>
            <a:pPr algn="just" rtl="1"/>
            <a:r>
              <a:rPr lang="ar-EG" dirty="0"/>
              <a:t>يُستخلص هذا الركن من تعريف عقد الشركة في المادة (505 مدني) بأنها عقد بمقتضاه يلتزم شخصان أو أكثر، وعليه فإنه لا يجوز أن يقل  عدد الشركاء عن اثنين، هذا باستثناء شركة المساهمة؛ حيث نصت المادة (8) من القانون 159 لسنة 1981 على أنه " لا يجوز أن يقل عدد الشركاء المؤسسين في شركات المساهمة عن ثلاثة، كما لا يجوز أن يقل هذا العدد عن اثنين بالنسبة لباقي الشركات الخاضعة لأحكام هذا القانون. </a:t>
            </a:r>
            <a:endParaRPr lang="en-US" dirty="0"/>
          </a:p>
          <a:p>
            <a:pPr algn="just" rtl="1"/>
            <a:r>
              <a:rPr lang="ar-EG" dirty="0"/>
              <a:t>وإذا قل عدد الشركاء عن النصاب المذكور في الفقرة السابقة اعتبرت الشركة منحلة بحكم القانون إن لم تبادر خلال ستة أشهر على الأكثر إلى استكمال هذا النصاب ويكون من يبقى من الشركاء مسئولاً في جميع أمواله عن التزامات الشركة خلال هذه المدة".</a:t>
            </a:r>
            <a:endParaRPr lang="en-US" dirty="0"/>
          </a:p>
          <a:p>
            <a:pPr algn="just" rtl="1"/>
            <a:r>
              <a:rPr lang="ar-EG" dirty="0"/>
              <a:t>وبالنسبة للحد الأقصى لعدد الشركاء ، فلا يوجد نص قانوني يقيد هذا الأمر، باستثناء ما نصت عليه المادة (4) من القانون رقم 159 لسنة 1981 بأن " الشركة ذات المسئولية المحدودة هي شركة لا يزيد عدد الشركاء فيها على </a:t>
            </a:r>
            <a:r>
              <a:rPr lang="ar-EG" b="1" u="sng" dirty="0"/>
              <a:t>خمسين شريكاً</a:t>
            </a:r>
            <a:r>
              <a:rPr lang="ar-EG" dirty="0"/>
              <a:t> لا يكون كل منهم مسئولاً إلا بقدر حصته</a:t>
            </a:r>
            <a:r>
              <a:rPr lang="ar-EG" dirty="0" smtClean="0"/>
              <a:t>".</a:t>
            </a:r>
          </a:p>
          <a:p>
            <a:pPr algn="just" rtl="1"/>
            <a:endParaRPr lang="en-US" dirty="0"/>
          </a:p>
          <a:p>
            <a:pPr algn="just" rtl="1"/>
            <a:r>
              <a:rPr lang="ar-EG" dirty="0"/>
              <a:t>إلا أن موقف المشرع المصري قد تغير، واعترف– متأخرًا – بشركة الشخص الواحد وتبنى هذا النوع الجديد من الشركات، بمقتضى القانون رقم 4 لسنة </a:t>
            </a:r>
            <a:r>
              <a:rPr lang="ar-EG" dirty="0" smtClean="0"/>
              <a:t>2018.  </a:t>
            </a:r>
            <a:r>
              <a:rPr lang="ar-EG" dirty="0"/>
              <a:t>ويجوز أن يكون الشريك شخصًا طبيعيًا أو معنويًا.</a:t>
            </a:r>
            <a:endParaRPr lang="en-US" dirty="0"/>
          </a:p>
          <a:p>
            <a:pPr algn="just" rtl="1"/>
            <a:endParaRPr lang="en-US" sz="20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929256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84910" y="276165"/>
            <a:ext cx="11471562" cy="5587683"/>
          </a:xfrm>
          <a:prstGeom prst="rect">
            <a:avLst/>
          </a:prstGeom>
        </p:spPr>
        <p:txBody>
          <a:bodyPr wrap="square">
            <a:spAutoFit/>
          </a:bodyPr>
          <a:lstStyle/>
          <a:p>
            <a:pPr indent="215900" algn="justLow" rtl="1">
              <a:lnSpc>
                <a:spcPts val="2200"/>
              </a:lnSpc>
              <a:tabLst>
                <a:tab pos="288290" algn="l"/>
              </a:tabLst>
            </a:pPr>
            <a:endParaRPr lang="ar-EG"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tabLst>
                <a:tab pos="288290" algn="l"/>
              </a:tabLst>
            </a:pPr>
            <a:endParaRPr lang="ar-EG"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tabLst>
                <a:tab pos="288290" algn="l"/>
              </a:tabLst>
            </a:pPr>
            <a:r>
              <a:rPr lang="ar-EG" dirty="0" smtClean="0">
                <a:latin typeface="Times New Roman" panose="02020603050405020304" pitchFamily="18" charset="0"/>
                <a:ea typeface="Times New Roman" panose="02020603050405020304" pitchFamily="18" charset="0"/>
                <a:cs typeface="Simplified Arabic" panose="02020603050405020304" pitchFamily="18" charset="-78"/>
              </a:rPr>
              <a:t>يلتزم </a:t>
            </a:r>
            <a:r>
              <a:rPr lang="ar-EG" dirty="0">
                <a:latin typeface="Times New Roman" panose="02020603050405020304" pitchFamily="18" charset="0"/>
                <a:ea typeface="Times New Roman" panose="02020603050405020304" pitchFamily="18" charset="0"/>
                <a:cs typeface="Simplified Arabic" panose="02020603050405020304" pitchFamily="18" charset="-78"/>
              </a:rPr>
              <a:t>كل شريك بالمساهمة في تكوين رأس مال الشركة، وذلك بتقديم حصة من مال أو من عمل لكي يمكن تحقيق الغرض الذي قامت من أجله.  وعليه، لا يعتبر شريكا من لا يساهم بنصيب في رأس مال الشركة. كما يلزم أن تكون الحصة المقدمة حقيقية وذات قيمة، وإلا ترتب البطلان - على تباين في نوع الشركة- لتخلف ركن تقديم الحصص.</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والأصل في الحصص المقدمة من الشركاء أن تكون متساوية القيمة، وأنها واردة على ملكية المال لا على مجرد الانتفاع به،</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marL="342900" marR="0" lvl="0" indent="-342900" algn="justLow" rtl="1">
              <a:lnSpc>
                <a:spcPts val="2200"/>
              </a:lnSpc>
              <a:spcBef>
                <a:spcPts val="600"/>
              </a:spcBef>
              <a:spcAft>
                <a:spcPts val="600"/>
              </a:spcAft>
              <a:buFont typeface="Times New Roman" panose="02020603050405020304" pitchFamily="18" charset="0"/>
              <a:buChar char="-"/>
              <a:tabLst>
                <a:tab pos="288290" algn="l"/>
              </a:tabLs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أنواع الحصص</a:t>
            </a:r>
            <a:r>
              <a:rPr lang="ar-EG" b="1"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يجوز أن تكون حصص الشركاء عملا يقوم به الشريك أو مالا يقدمه، وهذا الأخير هو المال بمعناه القانوني، وهو كل عنصر في الذمة يقتطعه الشريك من ماله الخاص ويدخل في رأس المال المشترك المملوك للشركة فهو يشمل إذن الأموال المادية منقولة أو عقارية ثم الأموال المعنوية كالحقوق الشخصية ومحل التجارة والملكية الأدبية وحقوق المؤلفين وشهادات الاختراع.</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ct val="115000"/>
              </a:lnSpc>
              <a:spcBef>
                <a:spcPts val="700"/>
              </a:spcBef>
              <a:spcAft>
                <a:spcPts val="7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ولا يجوز أن تقتصر حصة الشريك على ما يكون له من نفوذ، أو على ما يتمتع به من ثقة مالية (م509 مدني)، وبعبارة أخرى لا تعتبر السمعة التجارية – والتي هي ثمرة العمل والنزاهة طيلة حياته التجارية-  بمال، إذ لا يمكن تقديرها نقدًا، وليست قابلة للتملك، ولا يمكن اعتبارها حصة في رأس المال إلا إذا انضم إليها عمل الشخص</a:t>
            </a:r>
            <a:r>
              <a:rPr lang="ar-EG" b="1"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EG"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marL="342900" marR="0" lvl="0" indent="-342900" algn="justLow" rtl="1">
              <a:lnSpc>
                <a:spcPts val="2200"/>
              </a:lnSpc>
              <a:spcBef>
                <a:spcPts val="600"/>
              </a:spcBef>
              <a:spcAft>
                <a:spcPts val="600"/>
              </a:spcAft>
              <a:buFont typeface="Times New Roman" panose="02020603050405020304" pitchFamily="18" charset="0"/>
              <a:buChar char="-"/>
              <a:tabLst>
                <a:tab pos="288290" algn="l"/>
              </a:tabLs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الحصة النقدية</a:t>
            </a:r>
            <a:r>
              <a:rPr lang="ar-EG" b="1"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غالبًا ما تكون حصة الشريك مبلغًا من النقود يلتزم بدفعه إلى الشركة في الميعاد أو المواعيد – في حالة تأجيل سداد جزء- المتفق عليها في العقد، فإذا لم يحدد وقت معين وجب أن يوفي بحصته بمجرد قيام العقد</a:t>
            </a:r>
            <a:r>
              <a:rPr lang="ar-EG"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575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3237" y="1409872"/>
            <a:ext cx="11194471" cy="3886192"/>
          </a:xfrm>
          <a:prstGeom prst="rect">
            <a:avLst/>
          </a:prstGeom>
        </p:spPr>
        <p:txBody>
          <a:bodyPr wrap="square">
            <a:spAutoFit/>
          </a:bodyPr>
          <a:lstStyle/>
          <a:p>
            <a:pPr marL="342900" marR="0" lvl="0" indent="-342900" algn="justLow" rtl="1">
              <a:lnSpc>
                <a:spcPts val="2200"/>
              </a:lnSpc>
              <a:spcBef>
                <a:spcPts val="600"/>
              </a:spcBef>
              <a:spcAft>
                <a:spcPts val="600"/>
              </a:spcAft>
              <a:buFont typeface="Times New Roman" panose="02020603050405020304" pitchFamily="18" charset="0"/>
              <a:buChar char="-"/>
              <a:tabLst>
                <a:tab pos="288290" algn="l"/>
              </a:tabLst>
            </a:pPr>
            <a:r>
              <a:rPr lang="ar-SA" sz="2000" b="1" dirty="0">
                <a:latin typeface="Times New Roman" panose="02020603050405020304" pitchFamily="18" charset="0"/>
                <a:ea typeface="Times New Roman" panose="02020603050405020304" pitchFamily="18" charset="0"/>
                <a:cs typeface="Simplified Arabic" panose="02020603050405020304" pitchFamily="18" charset="-78"/>
              </a:rPr>
              <a:t>الحصة العينية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000" dirty="0">
                <a:latin typeface="Times New Roman" panose="02020603050405020304" pitchFamily="18" charset="0"/>
                <a:ea typeface="Times New Roman" panose="02020603050405020304" pitchFamily="18" charset="0"/>
                <a:cs typeface="Simplified Arabic" panose="02020603050405020304" pitchFamily="18" charset="-78"/>
              </a:rPr>
              <a:t>قد تأخذ الحصة المقدمة من الشريك صورة مال غير النقود، كأن يقدم الشريك عقار، أو منقولاً ماديًا كآلات تستخدمها الشركة في نشاطها، أو منقولاً معنويًا كالاسم التجاري أو براءة الاختراع.</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000" dirty="0">
                <a:latin typeface="Times New Roman" panose="02020603050405020304" pitchFamily="18" charset="0"/>
                <a:ea typeface="Times New Roman" panose="02020603050405020304" pitchFamily="18" charset="0"/>
                <a:cs typeface="Simplified Arabic" panose="02020603050405020304" pitchFamily="18" charset="-78"/>
              </a:rPr>
              <a:t>والأصل أن تقدم الحصة على سبيل التمليك لا على مجرد الانتفاع به، ما لم يوجد اتفاق أو عرف يقضي بغير ذلك (م 508 مدني). </a:t>
            </a:r>
            <a:endParaRPr lang="ar-EG" sz="20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marL="342900" marR="0" lvl="0" indent="-342900" algn="justLow" rtl="1">
              <a:lnSpc>
                <a:spcPts val="2200"/>
              </a:lnSpc>
              <a:spcBef>
                <a:spcPts val="600"/>
              </a:spcBef>
              <a:spcAft>
                <a:spcPts val="600"/>
              </a:spcAft>
              <a:buFont typeface="Times New Roman" panose="02020603050405020304" pitchFamily="18" charset="0"/>
              <a:buChar char="-"/>
              <a:tabLst>
                <a:tab pos="288290" algn="l"/>
              </a:tabLst>
            </a:pPr>
            <a:r>
              <a:rPr lang="ar-SA" sz="2000" b="1" dirty="0">
                <a:latin typeface="Times New Roman" panose="02020603050405020304" pitchFamily="18" charset="0"/>
                <a:ea typeface="Times New Roman" panose="02020603050405020304" pitchFamily="18" charset="0"/>
                <a:cs typeface="Simplified Arabic" panose="02020603050405020304" pitchFamily="18" charset="-78"/>
              </a:rPr>
              <a:t>الحصة بالعمل</a:t>
            </a:r>
            <a:r>
              <a:rPr lang="ar-EG" sz="2000" b="1"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000" dirty="0">
                <a:latin typeface="Times New Roman" panose="02020603050405020304" pitchFamily="18" charset="0"/>
                <a:ea typeface="Times New Roman" panose="02020603050405020304" pitchFamily="18" charset="0"/>
                <a:cs typeface="Simplified Arabic" panose="02020603050405020304" pitchFamily="18" charset="-78"/>
              </a:rPr>
              <a:t>يجوز أن تكون حصة الشريك عملاً، وذلك طبقًا لنص المادة (505 مدني) " الشركة عقد بمقتضاه يلتزم شخصان أو أكثر بأن يساهم كل منهم في مشروع مالي، </a:t>
            </a:r>
            <a:r>
              <a:rPr lang="ar-EG" sz="2000" u="sng" dirty="0">
                <a:latin typeface="Times New Roman" panose="02020603050405020304" pitchFamily="18" charset="0"/>
                <a:ea typeface="Times New Roman" panose="02020603050405020304" pitchFamily="18" charset="0"/>
                <a:cs typeface="Simplified Arabic" panose="02020603050405020304" pitchFamily="18" charset="-78"/>
              </a:rPr>
              <a:t>بتقديم حصة من مال أو من عمل..."</a:t>
            </a:r>
            <a:r>
              <a:rPr lang="ar-EG" sz="2000" dirty="0">
                <a:latin typeface="Times New Roman" panose="02020603050405020304" pitchFamily="18" charset="0"/>
                <a:ea typeface="Times New Roman" panose="02020603050405020304" pitchFamily="18" charset="0"/>
                <a:cs typeface="Simplified Arabic" panose="02020603050405020304" pitchFamily="18" charset="-78"/>
              </a:rPr>
              <a:t> ، والعمل الذي يصح اعتباره حصة في رأس مال شركة ما هو العمل الفني كالخبرة التجارية في مشتري الصنف المتجر فيه وبيعه. أما العمل التافه الذي لا قيمة له فإنه لا يعتبر حصة في رأس المال</a:t>
            </a:r>
            <a:r>
              <a:rPr lang="ar-EG" sz="2000" b="1"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EG" sz="2000"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ct val="115000"/>
              </a:lnSpc>
              <a:spcBef>
                <a:spcPts val="700"/>
              </a:spcBef>
              <a:spcAft>
                <a:spcPts val="700"/>
              </a:spcAft>
              <a:tabLst>
                <a:tab pos="288290" algn="l"/>
              </a:tabLst>
            </a:pPr>
            <a:r>
              <a:rPr lang="ar-EG" sz="2000" u="sng" dirty="0">
                <a:latin typeface="Times New Roman" panose="02020603050405020304" pitchFamily="18" charset="0"/>
                <a:ea typeface="Times New Roman" panose="02020603050405020304" pitchFamily="18" charset="0"/>
                <a:cs typeface="Simplified Arabic" panose="02020603050405020304" pitchFamily="18" charset="-78"/>
              </a:rPr>
              <a:t>ويُثور التساؤل التالي:</a:t>
            </a:r>
            <a:r>
              <a:rPr lang="ar-EG" sz="2000" dirty="0">
                <a:latin typeface="Times New Roman" panose="02020603050405020304" pitchFamily="18" charset="0"/>
                <a:ea typeface="Times New Roman" panose="02020603050405020304" pitchFamily="18" charset="0"/>
                <a:cs typeface="Simplified Arabic" panose="02020603050405020304" pitchFamily="18" charset="-78"/>
              </a:rPr>
              <a:t> هل يمكن تصور شركة ما يتكون رأس مالها من حصص عمل فقط؟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158074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43347" y="889938"/>
            <a:ext cx="11305308" cy="4785926"/>
          </a:xfrm>
          <a:prstGeom prst="rect">
            <a:avLst/>
          </a:prstGeom>
        </p:spPr>
        <p:txBody>
          <a:bodyPr wrap="square">
            <a:spAutoFit/>
          </a:bodyPr>
          <a:lstStyle/>
          <a:p>
            <a:pPr marR="0" lvl="0" algn="ctr" rtl="1">
              <a:lnSpc>
                <a:spcPts val="2200"/>
              </a:lnSpc>
              <a:spcBef>
                <a:spcPts val="600"/>
              </a:spcBef>
              <a:spcAft>
                <a:spcPts val="600"/>
              </a:spcAft>
              <a:tabLst>
                <a:tab pos="288290" algn="l"/>
                <a:tab pos="476250" algn="l"/>
              </a:tabLst>
            </a:pPr>
            <a:r>
              <a:rPr lang="ar-EG" b="1" dirty="0">
                <a:latin typeface="Times New Roman" panose="02020603050405020304" pitchFamily="18" charset="0"/>
                <a:ea typeface="Times New Roman" panose="02020603050405020304" pitchFamily="18" charset="0"/>
                <a:cs typeface="Simplified Arabic" panose="02020603050405020304" pitchFamily="18" charset="-78"/>
              </a:rPr>
              <a:t>اقتسام الأرباح والخسائر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تُعتبر نية اقتسام الأرباح والخسائر الناتجة عن نشاط الشركة ركنًا أساسيًا من أركان عقد الشركة، وإذا كان من أولى حقوق الشريك أن يطالب بحقه في الأرباح، فعليه أيضًا أن يتحمل نصيبه في الخسائر</a:t>
            </a:r>
            <a:r>
              <a:rPr lang="ar-EG"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EG" dirty="0">
                <a:latin typeface="Times New Roman" panose="02020603050405020304" pitchFamily="18" charset="0"/>
                <a:ea typeface="Times New Roman" panose="02020603050405020304" pitchFamily="18" charset="0"/>
                <a:cs typeface="Simplified Arabic" panose="02020603050405020304" pitchFamily="18" charset="-78"/>
              </a:rPr>
              <a:t>فإن المشرع يبين في تعريف السابق الشركة بأن الغرض منها هو استغلال رأس المال للحصول علي ما يدره من الأرباح وتوزيعها بين الشركاء.</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ونظرًا لأن طبيعة عقد الشركة تستلزم تعاون الشركاء لتحقيق غرضها ونية المساهمة في ذلك عن طريق قبول بعض الأخطار، فلا يجوز إذن الاتفاق على أن يستولي واحد أو أكثر من الشركاء على كل الأرباح، أو ألا يتحمل نصيبًا من الخسارة، ولا يلزم لتطبيق النص أن يكون الإعفاء منصبا على تحمل كل الخسارة أو الاستئثار بكل الربح كاملا بل يكفى أن يكون نصيب الشريك في الخسارة أو الربح تافها لدرجة أنه صوري، ويترتب على مخالفة هذا الحكم بطلان العقد كله، لأن الشروط الأساسية في الشركة وحدة لا تتجزأ. وقد يكون الشريك لم يقبل التعاقد إلا بناء على الشرط الباطل، ويُعد البطلان مطلق في هذه الحالة، ويجوز للشركاء كما يجوز للغير التمسك به. ويرى البعض أن المقصود هو حماية الشركاء وأنه يكفى لتحقيق هذا الغرض تقرير بطلان نسبى، يحتج به الشريك الذى يحرم من المساهمة في الأرباح أو يقع عليه وحده عبء الخسارة. ويُعرف شرط عدم مساهمة الشريك في الأرباح أو في الخسائر </a:t>
            </a:r>
            <a:r>
              <a:rPr lang="ar-EG" b="1" u="sng" dirty="0">
                <a:latin typeface="Times New Roman" panose="02020603050405020304" pitchFamily="18" charset="0"/>
                <a:ea typeface="Times New Roman" panose="02020603050405020304" pitchFamily="18" charset="0"/>
                <a:cs typeface="Simplified Arabic" panose="02020603050405020304" pitchFamily="18" charset="-78"/>
              </a:rPr>
              <a:t>بشرط الأسد</a:t>
            </a:r>
            <a:r>
              <a:rPr lang="ar-EG" dirty="0">
                <a:latin typeface="Times New Roman" panose="02020603050405020304" pitchFamily="18" charset="0"/>
                <a:ea typeface="Times New Roman" panose="02020603050405020304" pitchFamily="18" charset="0"/>
                <a:cs typeface="Simplified Arabic" panose="02020603050405020304" pitchFamily="18" charset="-78"/>
              </a:rPr>
              <a:t>، كما تُعرف الشركة التي يتضمن عقدها مثل هذا الشرط </a:t>
            </a:r>
            <a:r>
              <a:rPr lang="ar-EG" b="1" u="sng" dirty="0">
                <a:latin typeface="Times New Roman" panose="02020603050405020304" pitchFamily="18" charset="0"/>
                <a:ea typeface="Times New Roman" panose="02020603050405020304" pitchFamily="18" charset="0"/>
                <a:cs typeface="Simplified Arabic" panose="02020603050405020304" pitchFamily="18" charset="-78"/>
              </a:rPr>
              <a:t>بالشركة الأسدية</a:t>
            </a:r>
            <a:r>
              <a:rPr lang="ar-EG"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dirty="0">
                <a:latin typeface="Times New Roman" panose="02020603050405020304" pitchFamily="18" charset="0"/>
                <a:ea typeface="Times New Roman" panose="02020603050405020304" pitchFamily="18" charset="0"/>
                <a:cs typeface="Simplified Arabic" panose="02020603050405020304" pitchFamily="18" charset="-78"/>
              </a:rPr>
              <a:t>ويجوز الاتفاق على إعفاء الشريك الذي لم يقدّم غير عمله في المساهمة في الخسائر، بشرط ألا يكون قد تقرر له أجر عن عمله(م515/2 مدني)، وهذا الحكم ليس باستثناء من الحكم السابق، لأن هذا الشريك يتحمل نصيبه في الخسارة. إذ هو لا يحصل على الأجر الذى يعطى له عادة على عمله، لكن هذا الحكم قاصر على حالة الشريك الذى يقدم عملا ولا ينطبق على الشريك الذى يقدم حصة هي مجرد الانتفاع بمال ما، وعلى الأخص الانتفاع بمبلغ من النقود.</a:t>
            </a:r>
            <a:endParaRPr lang="en-US" sz="20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047637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08365" y="1125636"/>
            <a:ext cx="10099962" cy="2955168"/>
          </a:xfrm>
          <a:prstGeom prst="rect">
            <a:avLst/>
          </a:prstGeom>
        </p:spPr>
        <p:txBody>
          <a:bodyPr wrap="square">
            <a:spAutoFit/>
          </a:bodyPr>
          <a:lstStyle/>
          <a:p>
            <a:pPr marR="0" lvl="0" algn="ctr" rtl="1">
              <a:lnSpc>
                <a:spcPts val="2200"/>
              </a:lnSpc>
              <a:spcBef>
                <a:spcPts val="600"/>
              </a:spcBef>
              <a:spcAft>
                <a:spcPts val="600"/>
              </a:spcAft>
              <a:tabLst>
                <a:tab pos="288290" algn="l"/>
                <a:tab pos="476250" algn="l"/>
              </a:tabLst>
            </a:pPr>
            <a:r>
              <a:rPr lang="ar-EG" sz="2400" b="1" dirty="0">
                <a:latin typeface="Times New Roman" panose="02020603050405020304" pitchFamily="18" charset="0"/>
                <a:ea typeface="Times New Roman" panose="02020603050405020304" pitchFamily="18" charset="0"/>
                <a:cs typeface="Simplified Arabic" panose="02020603050405020304" pitchFamily="18" charset="-78"/>
              </a:rPr>
              <a:t>نية المشاركة:</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400" dirty="0">
                <a:latin typeface="Times New Roman" panose="02020603050405020304" pitchFamily="18" charset="0"/>
                <a:ea typeface="Times New Roman" panose="02020603050405020304" pitchFamily="18" charset="0"/>
                <a:cs typeface="Simplified Arabic" panose="02020603050405020304" pitchFamily="18" charset="-78"/>
              </a:rPr>
              <a:t>لم يرد ذكر هذا العنصر صراحة في المادة (505 مدني)، ولكنه عنصر أساسي لأن نية الاشتراك أو نية التعاون عن طريق قبول أخطار معينة، هي من صلب عقد الشركة. فنية المشاركة هي التي تجمع الشركاء المتعددين في مجلس العقد لإبرام الشركة، وهى التي تدفع كلاً منهم إلى التقدم بحصته في رأس مال الشركة، وهى التي تقتضي توزيع الأرباح والخسائر عليهم جميعًا دون استثناء، فكأنها ليست في الواقع عنصرًا رابعًا من عناصر تكوين الشركة بقدر ما هي دافع عام يكمن وراء العناصر </a:t>
            </a:r>
            <a:r>
              <a:rPr lang="ar-EG" sz="2400" dirty="0" smtClean="0">
                <a:latin typeface="Times New Roman" panose="02020603050405020304" pitchFamily="18" charset="0"/>
                <a:ea typeface="Times New Roman" panose="02020603050405020304" pitchFamily="18" charset="0"/>
                <a:cs typeface="Simplified Arabic" panose="02020603050405020304" pitchFamily="18" charset="-78"/>
              </a:rPr>
              <a:t>الأخرى.</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ct val="115000"/>
              </a:lnSpc>
              <a:spcBef>
                <a:spcPts val="700"/>
              </a:spcBef>
              <a:spcAft>
                <a:spcPts val="700"/>
              </a:spcAft>
              <a:tabLst>
                <a:tab pos="288290" algn="l"/>
              </a:tabLst>
            </a:pPr>
            <a:r>
              <a:rPr lang="ar-EG" sz="2400" dirty="0">
                <a:latin typeface="Times New Roman" panose="02020603050405020304" pitchFamily="18" charset="0"/>
                <a:ea typeface="Times New Roman" panose="02020603050405020304" pitchFamily="18" charset="0"/>
                <a:cs typeface="Simplified Arabic" panose="02020603050405020304" pitchFamily="18" charset="-78"/>
              </a:rPr>
              <a:t>وعنصر نية المشاركة هو الذي يميز عقد الشركة عن كثير من العقود والأنظمة التي قد تتشابه معه، ومنها: عقد القرض، حالة الشيوع، عقد العمل،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151660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36073" y="1364425"/>
            <a:ext cx="9656617" cy="4119076"/>
          </a:xfrm>
          <a:prstGeom prst="rect">
            <a:avLst/>
          </a:prstGeom>
        </p:spPr>
        <p:txBody>
          <a:bodyPr wrap="square">
            <a:spAutoFit/>
          </a:bodyPr>
          <a:lstStyle/>
          <a:p>
            <a:pPr indent="19050" algn="ctr" rtl="1">
              <a:lnSpc>
                <a:spcPts val="2200"/>
              </a:lnSpc>
              <a:spcBef>
                <a:spcPts val="600"/>
              </a:spcBef>
              <a:spcAft>
                <a:spcPts val="600"/>
              </a:spcAft>
              <a:tabLst>
                <a:tab pos="288290" algn="l"/>
              </a:tabLst>
            </a:pPr>
            <a:r>
              <a:rPr lang="ar-SA" sz="2400" b="1" dirty="0">
                <a:latin typeface="Times New Roman" panose="02020603050405020304" pitchFamily="18" charset="0"/>
                <a:ea typeface="Times New Roman" panose="02020603050405020304" pitchFamily="18" charset="0"/>
                <a:cs typeface="Simplified Arabic" panose="02020603050405020304" pitchFamily="18" charset="-78"/>
              </a:rPr>
              <a:t>الأركان الشكلية</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400" dirty="0">
                <a:latin typeface="Times New Roman" panose="02020603050405020304" pitchFamily="18" charset="0"/>
                <a:ea typeface="Times New Roman" panose="02020603050405020304" pitchFamily="18" charset="0"/>
                <a:cs typeface="Simplified Arabic" panose="02020603050405020304" pitchFamily="18" charset="-78"/>
              </a:rPr>
              <a:t>استلزم المشرع ضرورة توافر شرطين رئيسيين في عقد الشركة، وهما: الكتابة والشهر:</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400"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indent="19050" algn="ctr" rtl="1">
              <a:lnSpc>
                <a:spcPts val="2200"/>
              </a:lnSpc>
              <a:spcBef>
                <a:spcPts val="600"/>
              </a:spcBef>
              <a:spcAft>
                <a:spcPts val="600"/>
              </a:spcAft>
              <a:tabLst>
                <a:tab pos="288290" algn="l"/>
              </a:tabLst>
            </a:pPr>
            <a:r>
              <a:rPr lang="ar-EG" sz="2400" b="1" dirty="0">
                <a:latin typeface="Times New Roman" panose="02020603050405020304" pitchFamily="18" charset="0"/>
                <a:ea typeface="Times New Roman" panose="02020603050405020304" pitchFamily="18" charset="0"/>
                <a:cs typeface="Simplified Arabic" panose="02020603050405020304" pitchFamily="18" charset="-78"/>
              </a:rPr>
              <a:t>أولاً: كتابة عقد الشركة</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400" dirty="0">
                <a:latin typeface="Times New Roman" panose="02020603050405020304" pitchFamily="18" charset="0"/>
                <a:ea typeface="Times New Roman" panose="02020603050405020304" pitchFamily="18" charset="0"/>
                <a:cs typeface="Simplified Arabic" panose="02020603050405020304" pitchFamily="18" charset="-78"/>
              </a:rPr>
              <a:t>طبقًا لنص المادة ( 507/1 مدني) " يجب أن يكون عقد الشركة مكتوباً وإلا كان باطلاً..."، وعليه فإن الكتابة ركن من أركان عقد الشركة وليست لازمة لإثباته فقط، وبعبارة أخري إن عقد الشركة من العقود الشكلية التي يلزم إفراغه في محرر.</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400" dirty="0">
                <a:latin typeface="Times New Roman" panose="02020603050405020304" pitchFamily="18" charset="0"/>
                <a:ea typeface="Times New Roman" panose="02020603050405020304" pitchFamily="18" charset="0"/>
                <a:cs typeface="Simplified Arabic" panose="02020603050405020304" pitchFamily="18" charset="-78"/>
              </a:rPr>
              <a:t>ولا يلزم كتابة عقد شركة المحاصة، نظرًا لعدم تمتعها بالشخصية المعنوية.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200"/>
              </a:lnSpc>
              <a:spcBef>
                <a:spcPts val="600"/>
              </a:spcBef>
              <a:spcAft>
                <a:spcPts val="600"/>
              </a:spcAft>
              <a:tabLst>
                <a:tab pos="288290" algn="l"/>
              </a:tabLst>
            </a:pPr>
            <a:r>
              <a:rPr lang="ar-EG" sz="2400" dirty="0">
                <a:latin typeface="Times New Roman" panose="02020603050405020304" pitchFamily="18" charset="0"/>
                <a:ea typeface="Times New Roman" panose="02020603050405020304" pitchFamily="18" charset="0"/>
                <a:cs typeface="Simplified Arabic" panose="02020603050405020304" pitchFamily="18" charset="-78"/>
              </a:rPr>
              <a:t>وقد يدون عقد الشركة في ورقة رسمية، أو في ورقة عرفية، وذلك على حسب اختيار الشركاء، ما لم ينص القانون صراحة على نوع الكتابة المتطلب كما هو الحال في شأن شركات المساهمة وشركات التوصية بالأسهم والشركات ذات المسئولية المحدودة،</a:t>
            </a:r>
            <a:endParaRPr lang="en-US" sz="28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249788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71055" y="938575"/>
            <a:ext cx="11014363" cy="4585871"/>
          </a:xfrm>
          <a:prstGeom prst="rect">
            <a:avLst/>
          </a:prstGeom>
        </p:spPr>
        <p:txBody>
          <a:bodyPr wrap="square">
            <a:spAutoFit/>
          </a:bodyPr>
          <a:lstStyle/>
          <a:p>
            <a:pPr marL="19050" marR="0" indent="19050" algn="ctr" rtl="1">
              <a:lnSpc>
                <a:spcPts val="2400"/>
              </a:lnSpc>
              <a:spcBef>
                <a:spcPts val="600"/>
              </a:spcBef>
              <a:spcAft>
                <a:spcPts val="600"/>
              </a:spcAft>
              <a:tabLst>
                <a:tab pos="288290" algn="l"/>
                <a:tab pos="361950" algn="l"/>
              </a:tabLst>
            </a:pPr>
            <a:r>
              <a:rPr lang="ar-EG" sz="2800" b="1" dirty="0">
                <a:latin typeface="Times New Roman" panose="02020603050405020304" pitchFamily="18" charset="0"/>
                <a:ea typeface="Times New Roman" panose="02020603050405020304" pitchFamily="18" charset="0"/>
                <a:cs typeface="Simplified Arabic" panose="02020603050405020304" pitchFamily="18" charset="-78"/>
              </a:rPr>
              <a:t>شهر عقد الشركة</a:t>
            </a:r>
            <a:endParaRPr lang="en-US" sz="32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400"/>
              </a:lnSpc>
              <a:spcBef>
                <a:spcPts val="600"/>
              </a:spcBef>
              <a:spcAft>
                <a:spcPts val="600"/>
              </a:spcAft>
              <a:tabLst>
                <a:tab pos="288290" algn="l"/>
              </a:tabLst>
            </a:pPr>
            <a:r>
              <a:rPr lang="ar-EG" sz="2800" dirty="0">
                <a:latin typeface="Times New Roman" panose="02020603050405020304" pitchFamily="18" charset="0"/>
                <a:ea typeface="Times New Roman" panose="02020603050405020304" pitchFamily="18" charset="0"/>
                <a:cs typeface="Simplified Arabic" panose="02020603050405020304" pitchFamily="18" charset="-78"/>
              </a:rPr>
              <a:t>تقرر المادة (506/1 مدني) الشخصية المعنوية للشركات بمجرد </a:t>
            </a:r>
            <a:r>
              <a:rPr lang="ar-EG" sz="2800" dirty="0" smtClean="0">
                <a:latin typeface="Times New Roman" panose="02020603050405020304" pitchFamily="18" charset="0"/>
                <a:ea typeface="Times New Roman" panose="02020603050405020304" pitchFamily="18" charset="0"/>
                <a:cs typeface="Simplified Arabic" panose="02020603050405020304" pitchFamily="18" charset="-78"/>
              </a:rPr>
              <a:t>تكوينها، </a:t>
            </a:r>
            <a:r>
              <a:rPr lang="ar-EG" sz="2800" dirty="0">
                <a:latin typeface="Times New Roman" panose="02020603050405020304" pitchFamily="18" charset="0"/>
                <a:ea typeface="Times New Roman" panose="02020603050405020304" pitchFamily="18" charset="0"/>
                <a:cs typeface="Simplified Arabic" panose="02020603050405020304" pitchFamily="18" charset="-78"/>
              </a:rPr>
              <a:t>وحكمها عام يشمل الشركات التجارية والمدنية علي السواء. علي أنه لما كان قيام الشركة يهم الغير العلم به كما يهمه أيضاً العلم بما قد يطرأ علي عقد الشركة من تعديلات تمس مصالحه، كتعديل مدة الشركة أو اسمها التجاري، أو مركزها أو هيئة الإدارة فيها، وجب استيفاء إجراءات النشر وفقاً للأشكال والمواعيد التي يحددها قانون السجل التجاري أو نص قانون آخر، ويكون من شأنها إحاطة الجمهور علماً بعقد الشركة، وما أدخل عليه من تعديل. </a:t>
            </a:r>
            <a:endParaRPr lang="ar-EG" sz="28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400"/>
              </a:lnSpc>
              <a:spcBef>
                <a:spcPts val="600"/>
              </a:spcBef>
              <a:spcAft>
                <a:spcPts val="600"/>
              </a:spcAft>
              <a:tabLst>
                <a:tab pos="288290" algn="l"/>
              </a:tabLst>
            </a:pPr>
            <a:endParaRPr lang="en-US" sz="3200" dirty="0">
              <a:latin typeface="Times New Roman" panose="02020603050405020304" pitchFamily="18" charset="0"/>
              <a:ea typeface="Times New Roman" panose="02020603050405020304" pitchFamily="18" charset="0"/>
              <a:cs typeface="Simplified Arabic" panose="02020603050405020304" pitchFamily="18" charset="-78"/>
            </a:endParaRPr>
          </a:p>
          <a:p>
            <a:pPr indent="215900" algn="justLow" rtl="1">
              <a:lnSpc>
                <a:spcPts val="2400"/>
              </a:lnSpc>
              <a:spcBef>
                <a:spcPts val="600"/>
              </a:spcBef>
              <a:spcAft>
                <a:spcPts val="600"/>
              </a:spcAft>
              <a:tabLst>
                <a:tab pos="288290" algn="l"/>
              </a:tabLst>
            </a:pPr>
            <a:r>
              <a:rPr lang="ar-EG" sz="2800" dirty="0">
                <a:latin typeface="Times New Roman" panose="02020603050405020304" pitchFamily="18" charset="0"/>
                <a:ea typeface="Times New Roman" panose="02020603050405020304" pitchFamily="18" charset="0"/>
                <a:cs typeface="Simplified Arabic" panose="02020603050405020304" pitchFamily="18" charset="-78"/>
              </a:rPr>
              <a:t>وأما عن جزاء عدم القيام بهذه الإجراءات، فلم يقرر المشروع بطلاناً من نوع خاص في هذه الحالة، وإنما قرر وفقاً للقواعد العامة عدم إمكان الاحتجاج علي الغير بعقد الشركة، وما يدخل عليه من تعديلات. علي أنه لما كان المقصود هو حماية الغير، وجب أن يترك له وحده تقدير ما إذا كان من مصلحته أن يحتج بعدم استيفاء إجراءات النشر، لأن له فائدة في ذلك، أم يتمسك بالشخصية القانونية للشركة ويحتج قبلها بالعقد وما لحقه من تعديل</a:t>
            </a:r>
            <a:r>
              <a:rPr lang="ar-EG" sz="2800"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32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3136320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أيون">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TotalTime>
  <Words>1365</Words>
  <Application>Microsoft Office PowerPoint</Application>
  <PresentationFormat>شاشة عريضة</PresentationFormat>
  <Paragraphs>43</Paragraphs>
  <Slides>8</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8</vt:i4>
      </vt:variant>
    </vt:vector>
  </HeadingPairs>
  <TitlesOfParts>
    <vt:vector size="14" baseType="lpstr">
      <vt:lpstr>Arial</vt:lpstr>
      <vt:lpstr>Century Gothic</vt:lpstr>
      <vt:lpstr>Simplified Arabic</vt:lpstr>
      <vt:lpstr>Times New Roman</vt:lpstr>
      <vt:lpstr>Wingdings 3</vt:lpstr>
      <vt:lpstr>أيون</vt:lpstr>
      <vt:lpstr>كلية التجارة جامعة دمياط مادة القانون التجاري   د/ محمد عبد المقصود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التجارة جامعة دمياط مادة القانون التجاري   د/ محمد عبد المقصود </dc:title>
  <dc:creator>USER</dc:creator>
  <cp:lastModifiedBy>USER</cp:lastModifiedBy>
  <cp:revision>2</cp:revision>
  <dcterms:created xsi:type="dcterms:W3CDTF">2020-04-03T14:14:26Z</dcterms:created>
  <dcterms:modified xsi:type="dcterms:W3CDTF">2020-04-03T14:32:43Z</dcterms:modified>
</cp:coreProperties>
</file>