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3" d="100"/>
          <a:sy n="63" d="100"/>
        </p:scale>
        <p:origin x="-126"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B61522-33C8-41CB-85A5-504E16042E9B}" type="datetimeFigureOut">
              <a:rPr lang="en-US" smtClean="0"/>
              <a:t>3/26/2020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C82141C-62E7-46D7-A076-DAB17066305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903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61522-33C8-41CB-85A5-504E16042E9B}"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2141C-62E7-46D7-A076-DAB170663051}" type="slidenum">
              <a:rPr lang="en-US" smtClean="0"/>
              <a:t>‹#›</a:t>
            </a:fld>
            <a:endParaRPr lang="en-US"/>
          </a:p>
        </p:txBody>
      </p:sp>
    </p:spTree>
    <p:extLst>
      <p:ext uri="{BB962C8B-B14F-4D97-AF65-F5344CB8AC3E}">
        <p14:creationId xmlns:p14="http://schemas.microsoft.com/office/powerpoint/2010/main" val="361653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61522-33C8-41CB-85A5-504E16042E9B}"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2141C-62E7-46D7-A076-DAB17066305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029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61522-33C8-41CB-85A5-504E16042E9B}"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2141C-62E7-46D7-A076-DAB17066305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300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61522-33C8-41CB-85A5-504E16042E9B}"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2141C-62E7-46D7-A076-DAB170663051}" type="slidenum">
              <a:rPr lang="en-US" smtClean="0"/>
              <a:t>‹#›</a:t>
            </a:fld>
            <a:endParaRPr lang="en-US"/>
          </a:p>
        </p:txBody>
      </p:sp>
    </p:spTree>
    <p:extLst>
      <p:ext uri="{BB962C8B-B14F-4D97-AF65-F5344CB8AC3E}">
        <p14:creationId xmlns:p14="http://schemas.microsoft.com/office/powerpoint/2010/main" val="2435284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61522-33C8-41CB-85A5-504E16042E9B}"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2141C-62E7-46D7-A076-DAB17066305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558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61522-33C8-41CB-85A5-504E16042E9B}"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2141C-62E7-46D7-A076-DAB17066305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040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B61522-33C8-41CB-85A5-504E16042E9B}"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2141C-62E7-46D7-A076-DAB17066305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70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B61522-33C8-41CB-85A5-504E16042E9B}"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2141C-62E7-46D7-A076-DAB17066305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409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B61522-33C8-41CB-85A5-504E16042E9B}"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2141C-62E7-46D7-A076-DAB170663051}" type="slidenum">
              <a:rPr lang="en-US" smtClean="0"/>
              <a:t>‹#›</a:t>
            </a:fld>
            <a:endParaRPr lang="en-US"/>
          </a:p>
        </p:txBody>
      </p:sp>
    </p:spTree>
    <p:extLst>
      <p:ext uri="{BB962C8B-B14F-4D97-AF65-F5344CB8AC3E}">
        <p14:creationId xmlns:p14="http://schemas.microsoft.com/office/powerpoint/2010/main" val="207649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61522-33C8-41CB-85A5-504E16042E9B}"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2141C-62E7-46D7-A076-DAB17066305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171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B61522-33C8-41CB-85A5-504E16042E9B}"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2141C-62E7-46D7-A076-DAB170663051}" type="slidenum">
              <a:rPr lang="en-US" smtClean="0"/>
              <a:t>‹#›</a:t>
            </a:fld>
            <a:endParaRPr lang="en-US"/>
          </a:p>
        </p:txBody>
      </p:sp>
    </p:spTree>
    <p:extLst>
      <p:ext uri="{BB962C8B-B14F-4D97-AF65-F5344CB8AC3E}">
        <p14:creationId xmlns:p14="http://schemas.microsoft.com/office/powerpoint/2010/main" val="14679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B61522-33C8-41CB-85A5-504E16042E9B}"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82141C-62E7-46D7-A076-DAB17066305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28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B61522-33C8-41CB-85A5-504E16042E9B}" type="datetimeFigureOut">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82141C-62E7-46D7-A076-DAB17066305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575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61522-33C8-41CB-85A5-504E16042E9B}"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82141C-62E7-46D7-A076-DAB170663051}" type="slidenum">
              <a:rPr lang="en-US" smtClean="0"/>
              <a:t>‹#›</a:t>
            </a:fld>
            <a:endParaRPr lang="en-US"/>
          </a:p>
        </p:txBody>
      </p:sp>
    </p:spTree>
    <p:extLst>
      <p:ext uri="{BB962C8B-B14F-4D97-AF65-F5344CB8AC3E}">
        <p14:creationId xmlns:p14="http://schemas.microsoft.com/office/powerpoint/2010/main" val="397922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61522-33C8-41CB-85A5-504E16042E9B}"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2141C-62E7-46D7-A076-DAB17066305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18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61522-33C8-41CB-85A5-504E16042E9B}"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2141C-62E7-46D7-A076-DAB170663051}" type="slidenum">
              <a:rPr lang="en-US" smtClean="0"/>
              <a:t>‹#›</a:t>
            </a:fld>
            <a:endParaRPr lang="en-US"/>
          </a:p>
        </p:txBody>
      </p:sp>
    </p:spTree>
    <p:extLst>
      <p:ext uri="{BB962C8B-B14F-4D97-AF65-F5344CB8AC3E}">
        <p14:creationId xmlns:p14="http://schemas.microsoft.com/office/powerpoint/2010/main" val="275507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B61522-33C8-41CB-85A5-504E16042E9B}" type="datetimeFigureOut">
              <a:rPr lang="en-US" smtClean="0"/>
              <a:t>3/26/2020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82141C-62E7-46D7-A076-DAB170663051}" type="slidenum">
              <a:rPr lang="en-US" smtClean="0"/>
              <a:t>‹#›</a:t>
            </a:fld>
            <a:endParaRPr lang="en-US"/>
          </a:p>
        </p:txBody>
      </p:sp>
    </p:spTree>
    <p:extLst>
      <p:ext uri="{BB962C8B-B14F-4D97-AF65-F5344CB8AC3E}">
        <p14:creationId xmlns:p14="http://schemas.microsoft.com/office/powerpoint/2010/main" val="1618571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5400" b="1" dirty="0" smtClean="0">
                <a:solidFill>
                  <a:srgbClr val="7030A0"/>
                </a:solidFill>
              </a:rPr>
              <a:t>لويس عوض</a:t>
            </a:r>
            <a:r>
              <a:rPr lang="ar-EG" sz="4800" b="1" dirty="0" smtClean="0">
                <a:solidFill>
                  <a:srgbClr val="7030A0"/>
                </a:solidFill>
              </a:rPr>
              <a:t> </a:t>
            </a:r>
            <a:r>
              <a:rPr lang="ar-EG" sz="4000" b="1" dirty="0" smtClean="0">
                <a:solidFill>
                  <a:srgbClr val="7030A0"/>
                </a:solidFill>
              </a:rPr>
              <a:t>(1915- 1989)</a:t>
            </a:r>
            <a:endParaRPr lang="en-US" sz="4800" b="1" dirty="0">
              <a:solidFill>
                <a:srgbClr val="7030A0"/>
              </a:solidFill>
            </a:endParaRPr>
          </a:p>
        </p:txBody>
      </p:sp>
      <p:sp>
        <p:nvSpPr>
          <p:cNvPr id="5" name="Rectangle 4"/>
          <p:cNvSpPr/>
          <p:nvPr/>
        </p:nvSpPr>
        <p:spPr>
          <a:xfrm>
            <a:off x="3047999" y="2274838"/>
            <a:ext cx="8388825" cy="3816429"/>
          </a:xfrm>
          <a:prstGeom prst="rect">
            <a:avLst/>
          </a:prstGeom>
        </p:spPr>
        <p:txBody>
          <a:bodyPr wrap="square">
            <a:spAutoFit/>
          </a:bodyPr>
          <a:lstStyle/>
          <a:p>
            <a:pPr algn="r"/>
            <a:r>
              <a:rPr lang="ar-EG" sz="2800" dirty="0" smtClean="0">
                <a:solidFill>
                  <a:schemeClr val="accent4"/>
                </a:solidFill>
              </a:rPr>
              <a:t>لويس عوض 1915 - 1990 مفكر ومؤلف مصري ولد في المنيا عام 1915. نال ليسانس الآداب، قسم الإنجليزية بتقدير ممتاز مع مرتبة الشرف عام 1937. وحصل على ماجستير في الأدب الإنجليزي من جامعة كامبريدج سنة 1943 ودكتوراة في الأدب من جامعة برينستن عام 1953 وعندما حصل على هذه الشهادات عمل مدرسا للأدب الإنجليزي ثم مدرسا ثم أستاذا  في قسم اللغة الإنجليزية، كلية الآداب، جامعة القاهرة (1940 - 1954م) ثم رئيس قسم اللغة الإنجليزية، عام 1954م وقام بالإشراف على القسم الأدبي بجريدة الجمهورية عام 1953م</a:t>
            </a:r>
          </a:p>
          <a:p>
            <a:endParaRPr lang="ar-EG" dirty="0"/>
          </a:p>
        </p:txBody>
      </p:sp>
      <p:sp>
        <p:nvSpPr>
          <p:cNvPr id="3" name="Content Placeholder 2"/>
          <p:cNvSpPr>
            <a:spLocks noGrp="1"/>
          </p:cNvSpPr>
          <p:nvPr>
            <p:ph idx="1"/>
          </p:nvPr>
        </p:nvSpPr>
        <p:spPr/>
        <p:txBody>
          <a:bodyPr/>
          <a:lstStyle/>
          <a:p>
            <a:endParaRPr lang="ar-EG"/>
          </a:p>
        </p:txBody>
      </p:sp>
    </p:spTree>
    <p:extLst>
      <p:ext uri="{BB962C8B-B14F-4D97-AF65-F5344CB8AC3E}">
        <p14:creationId xmlns:p14="http://schemas.microsoft.com/office/powerpoint/2010/main" val="3833225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4800" b="1" dirty="0" smtClean="0">
                <a:solidFill>
                  <a:schemeClr val="accent4"/>
                </a:solidFill>
              </a:rPr>
              <a:t>مؤلفاته</a:t>
            </a:r>
            <a:endParaRPr lang="en-US" sz="4800" b="1" dirty="0">
              <a:solidFill>
                <a:schemeClr val="accent4"/>
              </a:solidFill>
            </a:endParaRPr>
          </a:p>
        </p:txBody>
      </p:sp>
      <p:sp>
        <p:nvSpPr>
          <p:cNvPr id="3" name="Content Placeholder 2"/>
          <p:cNvSpPr>
            <a:spLocks noGrp="1"/>
          </p:cNvSpPr>
          <p:nvPr>
            <p:ph idx="1"/>
          </p:nvPr>
        </p:nvSpPr>
        <p:spPr>
          <a:xfrm>
            <a:off x="1295401" y="2556932"/>
            <a:ext cx="9601196" cy="3318936"/>
          </a:xfrm>
        </p:spPr>
        <p:txBody>
          <a:bodyPr>
            <a:normAutofit fontScale="25000" lnSpcReduction="20000"/>
          </a:bodyPr>
          <a:lstStyle/>
          <a:p>
            <a:pPr marL="0" indent="0" algn="r">
              <a:buNone/>
            </a:pPr>
            <a:r>
              <a:rPr lang="ar-EG" sz="6400" b="1" dirty="0">
                <a:solidFill>
                  <a:schemeClr val="accent4"/>
                </a:solidFill>
              </a:rPr>
              <a:t>دراسات في النظم والمذاهب، عام 1967</a:t>
            </a:r>
          </a:p>
          <a:p>
            <a:pPr marL="0" indent="0" algn="r">
              <a:buNone/>
            </a:pPr>
            <a:r>
              <a:rPr lang="ar-EG" sz="6400" b="1" dirty="0">
                <a:solidFill>
                  <a:schemeClr val="accent4"/>
                </a:solidFill>
              </a:rPr>
              <a:t>دراسات في الحضارة</a:t>
            </a:r>
          </a:p>
          <a:p>
            <a:pPr marL="0" indent="0" algn="r">
              <a:buNone/>
            </a:pPr>
            <a:r>
              <a:rPr lang="ar-EG" sz="6400" b="1" dirty="0">
                <a:solidFill>
                  <a:schemeClr val="accent4"/>
                </a:solidFill>
              </a:rPr>
              <a:t>البحث عن شكسبير، عام 1968</a:t>
            </a:r>
          </a:p>
          <a:p>
            <a:pPr marL="0" indent="0" algn="r">
              <a:buNone/>
            </a:pPr>
            <a:r>
              <a:rPr lang="ar-EG" sz="6400" b="1" dirty="0">
                <a:solidFill>
                  <a:schemeClr val="accent4"/>
                </a:solidFill>
              </a:rPr>
              <a:t>تاريخ الفكر المصري الحديث ج1، عام 1969</a:t>
            </a:r>
          </a:p>
          <a:p>
            <a:pPr marL="0" indent="0" algn="r">
              <a:buNone/>
            </a:pPr>
            <a:r>
              <a:rPr lang="ar-EG" sz="6400" b="1" dirty="0">
                <a:solidFill>
                  <a:schemeClr val="accent4"/>
                </a:solidFill>
              </a:rPr>
              <a:t>دراسات أوروبية، عام1971</a:t>
            </a:r>
          </a:p>
          <a:p>
            <a:pPr marL="0" indent="0" algn="r">
              <a:buNone/>
            </a:pPr>
            <a:r>
              <a:rPr lang="ar-EG" sz="6400" b="1" dirty="0">
                <a:solidFill>
                  <a:schemeClr val="accent4"/>
                </a:solidFill>
              </a:rPr>
              <a:t>أقنعة الناصرية السبعة - مناقشة توفيق الحكيم ومحمد حسنين هيكل، عام 1976</a:t>
            </a:r>
          </a:p>
          <a:p>
            <a:pPr marL="0" indent="0" algn="r">
              <a:buNone/>
            </a:pPr>
            <a:r>
              <a:rPr lang="ar-EG" sz="6400" b="1" dirty="0">
                <a:solidFill>
                  <a:schemeClr val="accent4"/>
                </a:solidFill>
              </a:rPr>
              <a:t>مقدمة في فقه اللغة العربية، عام 1980</a:t>
            </a:r>
          </a:p>
          <a:p>
            <a:pPr marL="0" indent="0" algn="r">
              <a:buNone/>
            </a:pPr>
            <a:r>
              <a:rPr lang="ar-EG" sz="6400" b="1" dirty="0">
                <a:solidFill>
                  <a:schemeClr val="accent4"/>
                </a:solidFill>
              </a:rPr>
              <a:t>تاريخ الفكر المصري الحديث</a:t>
            </a:r>
          </a:p>
          <a:p>
            <a:pPr marL="0" indent="0" algn="r">
              <a:buNone/>
            </a:pPr>
            <a:r>
              <a:rPr lang="ar-EG" sz="6400" b="1" dirty="0">
                <a:solidFill>
                  <a:schemeClr val="accent4"/>
                </a:solidFill>
              </a:rPr>
              <a:t>العنقاء( رواية)</a:t>
            </a:r>
          </a:p>
          <a:p>
            <a:pPr marL="0" indent="0" algn="r">
              <a:buNone/>
            </a:pPr>
            <a:r>
              <a:rPr lang="ar-EG" sz="6400" b="1" dirty="0" smtClean="0">
                <a:solidFill>
                  <a:schemeClr val="accent4"/>
                </a:solidFill>
              </a:rPr>
              <a:t>مذكرات </a:t>
            </a:r>
            <a:r>
              <a:rPr lang="ar-EG" sz="6400" b="1" dirty="0">
                <a:solidFill>
                  <a:schemeClr val="accent4"/>
                </a:solidFill>
              </a:rPr>
              <a:t>طالب بعثة كتبت في عام 1942, ونشرت لأول مرة في الستينات</a:t>
            </a:r>
            <a:endParaRPr lang="ar-EG" sz="2000" b="1" dirty="0">
              <a:solidFill>
                <a:schemeClr val="accent4"/>
              </a:solidFill>
            </a:endParaRPr>
          </a:p>
        </p:txBody>
      </p:sp>
    </p:spTree>
    <p:extLst>
      <p:ext uri="{BB962C8B-B14F-4D97-AF65-F5344CB8AC3E}">
        <p14:creationId xmlns:p14="http://schemas.microsoft.com/office/powerpoint/2010/main" val="3024066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5400" b="1" dirty="0" smtClean="0">
                <a:solidFill>
                  <a:schemeClr val="accent4"/>
                </a:solidFill>
                <a:cs typeface="+mn-cs"/>
              </a:rPr>
              <a:t>النقد الأدبي</a:t>
            </a:r>
            <a:endParaRPr lang="en-US" sz="5400" b="1" dirty="0">
              <a:solidFill>
                <a:schemeClr val="accent4"/>
              </a:solidFill>
              <a:cs typeface="+mn-cs"/>
            </a:endParaRPr>
          </a:p>
        </p:txBody>
      </p:sp>
      <p:sp>
        <p:nvSpPr>
          <p:cNvPr id="3" name="Content Placeholder 2"/>
          <p:cNvSpPr>
            <a:spLocks noGrp="1"/>
          </p:cNvSpPr>
          <p:nvPr>
            <p:ph idx="1"/>
          </p:nvPr>
        </p:nvSpPr>
        <p:spPr/>
        <p:txBody>
          <a:bodyPr>
            <a:normAutofit fontScale="92500" lnSpcReduction="20000"/>
          </a:bodyPr>
          <a:lstStyle/>
          <a:p>
            <a:pPr marL="0" indent="0" algn="r">
              <a:buNone/>
            </a:pPr>
            <a:r>
              <a:rPr lang="ar-EG" sz="2800" b="1" dirty="0" smtClean="0">
                <a:solidFill>
                  <a:srgbClr val="0070C0"/>
                </a:solidFill>
              </a:rPr>
              <a:t>- كما يقول الدكتور محمد مندور بحق ،فإن لويس عوض هو ناقد أدبي قد احترف النقد الأدبي ، وهوذو ثقافة لغوية وأدبية واسعة جدا</a:t>
            </a:r>
          </a:p>
          <a:p>
            <a:pPr algn="r">
              <a:buFontTx/>
              <a:buChar char="-"/>
            </a:pPr>
            <a:r>
              <a:rPr lang="ar-EG" sz="2800" b="1" dirty="0" smtClean="0">
                <a:solidFill>
                  <a:srgbClr val="0070C0"/>
                </a:solidFill>
              </a:rPr>
              <a:t>ومن مؤلفاته :</a:t>
            </a:r>
          </a:p>
          <a:p>
            <a:pPr algn="r">
              <a:buFontTx/>
              <a:buChar char="-"/>
            </a:pPr>
            <a:r>
              <a:rPr lang="ar-EG" sz="2800" b="1" dirty="0">
                <a:solidFill>
                  <a:srgbClr val="0070C0"/>
                </a:solidFill>
              </a:rPr>
              <a:t>-</a:t>
            </a:r>
            <a:r>
              <a:rPr lang="ar-EG" sz="2800" b="1" dirty="0" smtClean="0">
                <a:solidFill>
                  <a:srgbClr val="0070C0"/>
                </a:solidFill>
              </a:rPr>
              <a:t> نصوص النقد الأدبي : اليونان</a:t>
            </a:r>
          </a:p>
          <a:p>
            <a:pPr algn="r">
              <a:buFontTx/>
              <a:buChar char="-"/>
            </a:pPr>
            <a:r>
              <a:rPr lang="ar-EG" sz="2800" b="1" dirty="0" smtClean="0">
                <a:solidFill>
                  <a:srgbClr val="0070C0"/>
                </a:solidFill>
              </a:rPr>
              <a:t>- دراسات في الأدب الإنجليزي</a:t>
            </a:r>
          </a:p>
          <a:p>
            <a:pPr algn="r">
              <a:buFontTx/>
              <a:buChar char="-"/>
            </a:pPr>
            <a:r>
              <a:rPr lang="ar-EG" sz="2800" b="1" dirty="0" smtClean="0">
                <a:solidFill>
                  <a:srgbClr val="0070C0"/>
                </a:solidFill>
              </a:rPr>
              <a:t>- دراسات أدبية</a:t>
            </a:r>
          </a:p>
          <a:p>
            <a:pPr algn="r">
              <a:buFontTx/>
              <a:buChar char="-"/>
            </a:pPr>
            <a:r>
              <a:rPr lang="ar-EG" sz="2800" b="1" dirty="0" smtClean="0">
                <a:solidFill>
                  <a:srgbClr val="0070C0"/>
                </a:solidFill>
              </a:rPr>
              <a:t>- فن الشعر لهوراس</a:t>
            </a:r>
            <a:endParaRPr lang="en-US" b="1" dirty="0">
              <a:solidFill>
                <a:srgbClr val="0070C0"/>
              </a:solidFill>
            </a:endParaRPr>
          </a:p>
        </p:txBody>
      </p:sp>
    </p:spTree>
    <p:extLst>
      <p:ext uri="{BB962C8B-B14F-4D97-AF65-F5344CB8AC3E}">
        <p14:creationId xmlns:p14="http://schemas.microsoft.com/office/powerpoint/2010/main" val="787413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4800" b="1" dirty="0" smtClean="0">
                <a:solidFill>
                  <a:schemeClr val="accent2"/>
                </a:solidFill>
                <a:cs typeface="+mn-cs"/>
              </a:rPr>
              <a:t>النقد التفسيري</a:t>
            </a:r>
            <a:endParaRPr lang="en-US" sz="4800" b="1" dirty="0">
              <a:solidFill>
                <a:schemeClr val="accent2"/>
              </a:solidFill>
              <a:cs typeface="+mn-cs"/>
            </a:endParaRPr>
          </a:p>
        </p:txBody>
      </p:sp>
      <p:sp>
        <p:nvSpPr>
          <p:cNvPr id="3" name="Content Placeholder 2"/>
          <p:cNvSpPr>
            <a:spLocks noGrp="1"/>
          </p:cNvSpPr>
          <p:nvPr>
            <p:ph idx="1"/>
          </p:nvPr>
        </p:nvSpPr>
        <p:spPr/>
        <p:txBody>
          <a:bodyPr/>
          <a:lstStyle/>
          <a:p>
            <a:pPr marL="0" indent="0" algn="r">
              <a:buNone/>
            </a:pPr>
            <a:r>
              <a:rPr lang="ar-EG" sz="2800" b="1" dirty="0" smtClean="0">
                <a:solidFill>
                  <a:srgbClr val="FF0000"/>
                </a:solidFill>
              </a:rPr>
              <a:t>- يرى الدكتور محمد مندور أن النقد له ثلاث وظائف هي :</a:t>
            </a:r>
          </a:p>
          <a:p>
            <a:pPr algn="r">
              <a:buFontTx/>
              <a:buChar char="-"/>
            </a:pPr>
            <a:r>
              <a:rPr lang="ar-EG" sz="2800" b="1" dirty="0" smtClean="0">
                <a:solidFill>
                  <a:srgbClr val="FF0000"/>
                </a:solidFill>
              </a:rPr>
              <a:t>التفسير </a:t>
            </a:r>
          </a:p>
          <a:p>
            <a:pPr algn="r">
              <a:buFontTx/>
              <a:buChar char="-"/>
            </a:pPr>
            <a:r>
              <a:rPr lang="ar-EG" sz="2800" b="1" dirty="0" smtClean="0">
                <a:solidFill>
                  <a:srgbClr val="FF0000"/>
                </a:solidFill>
              </a:rPr>
              <a:t>- التوجيه </a:t>
            </a:r>
          </a:p>
          <a:p>
            <a:pPr algn="r">
              <a:buFontTx/>
              <a:buChar char="-"/>
            </a:pPr>
            <a:r>
              <a:rPr lang="ar-EG" sz="2800" b="1" dirty="0" smtClean="0">
                <a:solidFill>
                  <a:srgbClr val="FF0000"/>
                </a:solidFill>
              </a:rPr>
              <a:t>- التقييم</a:t>
            </a:r>
          </a:p>
          <a:p>
            <a:pPr algn="r">
              <a:buFontTx/>
              <a:buChar char="-"/>
            </a:pPr>
            <a:r>
              <a:rPr lang="ar-EG" sz="2800" b="1" dirty="0" smtClean="0">
                <a:solidFill>
                  <a:srgbClr val="FF0000"/>
                </a:solidFill>
              </a:rPr>
              <a:t>- أما محمد مندور و لويس عوض فهما ناقدان ينتميان إلى النقد التفسيري</a:t>
            </a:r>
            <a:endParaRPr lang="en-US" b="1" dirty="0">
              <a:solidFill>
                <a:srgbClr val="FF0000"/>
              </a:solidFill>
            </a:endParaRPr>
          </a:p>
        </p:txBody>
      </p:sp>
    </p:spTree>
    <p:extLst>
      <p:ext uri="{BB962C8B-B14F-4D97-AF65-F5344CB8AC3E}">
        <p14:creationId xmlns:p14="http://schemas.microsoft.com/office/powerpoint/2010/main" val="3236917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solidFill>
                  <a:srgbClr val="FF0000"/>
                </a:solidFill>
                <a:cs typeface="+mn-cs"/>
              </a:rPr>
              <a:t>لويس عوض ومحاولة تفسير </a:t>
            </a:r>
            <a:endParaRPr lang="en-US" b="1" dirty="0">
              <a:solidFill>
                <a:srgbClr val="FF0000"/>
              </a:solidFill>
              <a:cs typeface="+mn-cs"/>
            </a:endParaRPr>
          </a:p>
        </p:txBody>
      </p:sp>
      <p:sp>
        <p:nvSpPr>
          <p:cNvPr id="3" name="Content Placeholder 2"/>
          <p:cNvSpPr>
            <a:spLocks noGrp="1"/>
          </p:cNvSpPr>
          <p:nvPr>
            <p:ph idx="1"/>
          </p:nvPr>
        </p:nvSpPr>
        <p:spPr/>
        <p:txBody>
          <a:bodyPr>
            <a:normAutofit lnSpcReduction="10000"/>
          </a:bodyPr>
          <a:lstStyle/>
          <a:p>
            <a:pPr algn="r">
              <a:buFontTx/>
              <a:buChar char="-"/>
            </a:pPr>
            <a:r>
              <a:rPr lang="ar-EG" sz="2800" b="1" dirty="0" smtClean="0">
                <a:solidFill>
                  <a:schemeClr val="accent2"/>
                </a:solidFill>
              </a:rPr>
              <a:t>-  يراجع الدكتور محمد مندور رأي الدكتور لويس عوض في «تفسيره» لسبب توقف المسرح المصري القديم </a:t>
            </a:r>
            <a:r>
              <a:rPr lang="ar-EG" sz="2800" b="1" dirty="0">
                <a:solidFill>
                  <a:schemeClr val="accent2"/>
                </a:solidFill>
              </a:rPr>
              <a:t>عن التطور بخلاف المسرح </a:t>
            </a:r>
            <a:r>
              <a:rPr lang="ar-EG" sz="2800" b="1" dirty="0" smtClean="0">
                <a:solidFill>
                  <a:schemeClr val="accent2"/>
                </a:solidFill>
              </a:rPr>
              <a:t>في بلاد اليوناني</a:t>
            </a:r>
          </a:p>
          <a:p>
            <a:pPr algn="r">
              <a:buFontTx/>
              <a:buChar char="-"/>
            </a:pPr>
            <a:r>
              <a:rPr lang="ar-EG" b="1" dirty="0" smtClean="0">
                <a:solidFill>
                  <a:srgbClr val="002060"/>
                </a:solidFill>
              </a:rPr>
              <a:t>- الإيمان بالقدر(هل كان سببا في تطور المسرح أم سببا في توقفه عن التطور؟ ) </a:t>
            </a:r>
          </a:p>
          <a:p>
            <a:pPr algn="r">
              <a:buFontTx/>
              <a:buChar char="-"/>
            </a:pPr>
            <a:r>
              <a:rPr lang="ar-EG" b="1" dirty="0" smtClean="0">
                <a:solidFill>
                  <a:srgbClr val="002060"/>
                </a:solidFill>
              </a:rPr>
              <a:t>- هل من حق الأديب العاصر (توفيق الحكيم) التصرف في الأسطورة ؟ أم لا </a:t>
            </a:r>
          </a:p>
          <a:p>
            <a:pPr algn="r">
              <a:buFontTx/>
              <a:buChar char="-"/>
            </a:pPr>
            <a:r>
              <a:rPr lang="ar-EG" b="1" dirty="0" smtClean="0">
                <a:solidFill>
                  <a:srgbClr val="002060"/>
                </a:solidFill>
              </a:rPr>
              <a:t>- محمد مندور يرى أنه من حقه التصرف فيها</a:t>
            </a:r>
          </a:p>
          <a:p>
            <a:pPr algn="r">
              <a:buFontTx/>
              <a:buChar char="-"/>
            </a:pPr>
            <a:r>
              <a:rPr lang="ar-EG" b="1" dirty="0" smtClean="0">
                <a:solidFill>
                  <a:srgbClr val="002060"/>
                </a:solidFill>
              </a:rPr>
              <a:t>- لويس عوض يرى هذا التصرف يفسد قوة تأثيرها </a:t>
            </a:r>
          </a:p>
          <a:p>
            <a:pPr algn="r">
              <a:buFontTx/>
              <a:buChar char="-"/>
            </a:pPr>
            <a:r>
              <a:rPr lang="ar-EG" b="1" dirty="0" smtClean="0">
                <a:solidFill>
                  <a:srgbClr val="002060"/>
                </a:solidFill>
              </a:rPr>
              <a:t>- إيزيس وأوزوريس – بجماليون - أوديب</a:t>
            </a:r>
            <a:endParaRPr lang="en-US" b="1" dirty="0">
              <a:solidFill>
                <a:srgbClr val="002060"/>
              </a:solidFill>
            </a:endParaRPr>
          </a:p>
        </p:txBody>
      </p:sp>
    </p:spTree>
    <p:extLst>
      <p:ext uri="{BB962C8B-B14F-4D97-AF65-F5344CB8AC3E}">
        <p14:creationId xmlns:p14="http://schemas.microsoft.com/office/powerpoint/2010/main" val="18758203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TotalTime>
  <Words>335</Words>
  <Application>Microsoft Office PowerPoint</Application>
  <PresentationFormat>مخصص</PresentationFormat>
  <Paragraphs>33</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Organic</vt:lpstr>
      <vt:lpstr>لويس عوض (1915- 1989)</vt:lpstr>
      <vt:lpstr>مؤلفاته</vt:lpstr>
      <vt:lpstr>النقد الأدبي</vt:lpstr>
      <vt:lpstr>النقد التفسيري</vt:lpstr>
      <vt:lpstr>لويس عوض ومحاولة تفسير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أعلام النقد الحديث</dc:title>
  <dc:creator>Ibrahim</dc:creator>
  <cp:lastModifiedBy>Dreams</cp:lastModifiedBy>
  <cp:revision>6</cp:revision>
  <dcterms:created xsi:type="dcterms:W3CDTF">2018-03-21T06:06:29Z</dcterms:created>
  <dcterms:modified xsi:type="dcterms:W3CDTF">2020-03-25T22:20:16Z</dcterms:modified>
</cp:coreProperties>
</file>