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4" r:id="rId2"/>
    <p:sldId id="263" r:id="rId3"/>
    <p:sldId id="265" r:id="rId4"/>
    <p:sldId id="266" r:id="rId5"/>
    <p:sldId id="267" r:id="rId6"/>
    <p:sldId id="268" r:id="rId7"/>
    <p:sldId id="269" r:id="rId8"/>
    <p:sldId id="270" r:id="rId9"/>
    <p:sldId id="271" r:id="rId10"/>
    <p:sldId id="272" r:id="rId11"/>
    <p:sldId id="273"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33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dirty="0"/>
              <a:t>تاريخ </a:t>
            </a:r>
            <a:r>
              <a:rPr lang="ar-EG" dirty="0" smtClean="0"/>
              <a:t>أوروبا الحديث والمعاصر</a:t>
            </a:r>
            <a:r>
              <a:rPr lang="ar-EG" dirty="0"/>
              <a:t/>
            </a:r>
            <a:br>
              <a:rPr lang="ar-EG" dirty="0"/>
            </a:br>
            <a:r>
              <a:rPr lang="ar-EG" dirty="0" err="1"/>
              <a:t>أ.د.م</a:t>
            </a:r>
            <a:r>
              <a:rPr lang="ar-EG" dirty="0"/>
              <a:t>/ محمد محمود حمد </a:t>
            </a:r>
            <a:r>
              <a:rPr lang="ar-EG" dirty="0" err="1"/>
              <a:t>الدودانى</a:t>
            </a:r>
            <a:r>
              <a:rPr lang="ar-EG" dirty="0"/>
              <a:t> </a:t>
            </a:r>
          </a:p>
        </p:txBody>
      </p:sp>
      <p:sp>
        <p:nvSpPr>
          <p:cNvPr id="3" name="عنصر نائب للمحتوى 2"/>
          <p:cNvSpPr>
            <a:spLocks noGrp="1"/>
          </p:cNvSpPr>
          <p:nvPr>
            <p:ph idx="1"/>
          </p:nvPr>
        </p:nvSpPr>
        <p:spPr/>
        <p:txBody>
          <a:bodyPr/>
          <a:lstStyle/>
          <a:p>
            <a:pPr marL="0" indent="0" algn="ctr">
              <a:buNone/>
            </a:pPr>
            <a:endParaRPr lang="ar-EG" dirty="0" smtClean="0"/>
          </a:p>
          <a:p>
            <a:pPr marL="0" indent="0" algn="ctr">
              <a:buNone/>
            </a:pPr>
            <a:r>
              <a:rPr lang="ar-EG" dirty="0" smtClean="0"/>
              <a:t>محاضرات </a:t>
            </a:r>
            <a:r>
              <a:rPr lang="ar-EG" dirty="0"/>
              <a:t>طلاب </a:t>
            </a:r>
            <a:r>
              <a:rPr lang="ar-EG" dirty="0" smtClean="0"/>
              <a:t>الفرقة الأولى  </a:t>
            </a:r>
            <a:endParaRPr lang="ar-EG" dirty="0"/>
          </a:p>
          <a:p>
            <a:pPr marL="0" indent="0" algn="ctr">
              <a:buNone/>
            </a:pPr>
            <a:r>
              <a:rPr lang="ar-EG" dirty="0" smtClean="0"/>
              <a:t>مواد اجتماعية (تعليم اساسي) - كلية التربية </a:t>
            </a:r>
          </a:p>
          <a:p>
            <a:pPr marL="0" indent="0" algn="ctr">
              <a:buNone/>
            </a:pPr>
            <a:r>
              <a:rPr lang="ar-EG" dirty="0" smtClean="0"/>
              <a:t>جامعة </a:t>
            </a:r>
            <a:r>
              <a:rPr lang="ar-EG" dirty="0"/>
              <a:t>دمياط </a:t>
            </a:r>
          </a:p>
          <a:p>
            <a:endParaRPr lang="ar-EG" dirty="0"/>
          </a:p>
        </p:txBody>
      </p:sp>
    </p:spTree>
    <p:extLst>
      <p:ext uri="{BB962C8B-B14F-4D97-AF65-F5344CB8AC3E}">
        <p14:creationId xmlns:p14="http://schemas.microsoft.com/office/powerpoint/2010/main" val="3399311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47500" lnSpcReduction="20000"/>
          </a:bodyPr>
          <a:lstStyle/>
          <a:p>
            <a:pPr lvl="0"/>
            <a:r>
              <a:rPr lang="ar-EG" b="1" dirty="0"/>
              <a:t>محكمة العدل الدولية</a:t>
            </a:r>
            <a:r>
              <a:rPr lang="ar-EG" dirty="0"/>
              <a:t> ، و قد رأت عصبة الأمم أن تعهد بتسوية المسائل الدولية التي يمكن الفصل فيها بالطرق القانونية والقضائية إلى محكمة دولية أنشأتها لهذا الغرض أطلقت عليها اسم : محكمة العدل الدولية </a:t>
            </a:r>
            <a:r>
              <a:rPr lang="en-US" dirty="0"/>
              <a:t>Court of international  Justice</a:t>
            </a:r>
            <a:r>
              <a:rPr lang="ar-EG" dirty="0"/>
              <a:t> وجعلت مقرها لاهاي </a:t>
            </a:r>
            <a:r>
              <a:rPr lang="en-US" dirty="0"/>
              <a:t>The Hague</a:t>
            </a:r>
            <a:r>
              <a:rPr lang="ar-EG" dirty="0"/>
              <a:t> في </a:t>
            </a:r>
            <a:r>
              <a:rPr lang="ar-EG" dirty="0" err="1"/>
              <a:t>هولندة</a:t>
            </a:r>
            <a:r>
              <a:rPr lang="ar-EG" dirty="0"/>
              <a:t> ، وتتألف هذه المحكمة من أحد عشر قاضياً أساسية وأربعة قضاة نواب ، من كبار رجال القانون الضالعين في القانون الدولي يختارهم المجلس الأعلى للعصبة والجمعية العمومية من أكبر عدد من الدول لمدة تسع سنوات ، وكان من حق الدول أن تلجأ إلى هذه المحكمة فيما ينشأ بينها من منازعات ترى حلها بواسطة تحكيم القانون ، و في هذه الحالة تتفق الدول المتنازعة على قبول قرار المحكمة ، و قد اختير الدكتور عبد الحميد بدوي الفقيه  المصري في القانون الدولي قاضياً في هذه المحكمة . </a:t>
            </a:r>
            <a:endParaRPr lang="en-US" dirty="0"/>
          </a:p>
          <a:p>
            <a:pPr lvl="0"/>
            <a:r>
              <a:rPr lang="ar-EG" b="1" dirty="0"/>
              <a:t>مكتب العمل الدولي : </a:t>
            </a:r>
            <a:endParaRPr lang="en-US" dirty="0"/>
          </a:p>
          <a:p>
            <a:r>
              <a:rPr lang="ar-EG" dirty="0"/>
              <a:t> 	و لقد تضمن القسم الأخير من كل معاهدة من معاهدات الصلح فصلاِ خاصاً عن العمال ، ينتهي  بإنشاء منظمة دولية – متفرعة من عصبة الأمم – و تسمى مكتب العمل الدولي </a:t>
            </a:r>
            <a:r>
              <a:rPr lang="en-US" dirty="0"/>
              <a:t>International Labors Organization (ILO) </a:t>
            </a:r>
            <a:r>
              <a:rPr lang="ar-EG" dirty="0"/>
              <a:t> ، استناداً  إلى أن السلام العام الذي تنشده العصبة لا يقوم إلا على أساس العدالة الاجتماعية ، وقد كان من واجبات مكتب العمل الدولي تحقيق هذه العدالة لطوائف العمال فيتخذ القرارات لتحديد ساعات العمل و الشروط التي يخضع لها العمال و أصحاب العمل على السواء و بحث مشكلات البطالة ، و تعويض العمال و التأمين الصحي و تشغيل النساء و الأطفال ، و العمل الليلي ، و عقد اتفاقيات دولية لضمان تنفيذ القرارات التي يتفق عليها . </a:t>
            </a:r>
            <a:endParaRPr lang="en-US" dirty="0"/>
          </a:p>
          <a:p>
            <a:r>
              <a:rPr lang="ar-EG" dirty="0"/>
              <a:t>و كان المكتب الدائم لهذه المنظمة يجتمع في جنيف مرة على الأقل كل ثلاثة أشهر و يتألف من اثنين و ثلاثين عضواً ، ثمانية منهم يمثلون العمال ، و ثمانية يمثلون أصحاب العمل ، و ستة عشر مندوباً يمثلون الحكومات المختلفة . </a:t>
            </a:r>
            <a:endParaRPr lang="en-US" dirty="0"/>
          </a:p>
          <a:p>
            <a:pPr lvl="0"/>
            <a:r>
              <a:rPr lang="ar-EG" b="1" dirty="0"/>
              <a:t>نظام الانتداب:</a:t>
            </a:r>
            <a:endParaRPr lang="en-US" dirty="0"/>
          </a:p>
          <a:p>
            <a:r>
              <a:rPr lang="ar-EG" dirty="0"/>
              <a:t>ابتدع ميثاق عصبة الأمم نظاماً أطلق عليه نظام الانتداب </a:t>
            </a:r>
            <a:r>
              <a:rPr lang="en-US" dirty="0"/>
              <a:t>Mandate System</a:t>
            </a:r>
            <a:r>
              <a:rPr lang="ar-EG" dirty="0"/>
              <a:t> ويقضي بأن الأقطار التي سلخت عن ألمانيا وتركيا ولا تستطيع حكم نفسها بنفسها توضع تحت إدارة بعض الدول المتحضرة ، و لقد أخذت دول الحلفاء هذا النظام ستار للاستعمار ، وقسم الانتداب إلى ثلاثة أنواع (درجات) تبعاً لدرجة رقي سكان المناطق التي خضعت للانتداب : </a:t>
            </a:r>
            <a:endParaRPr lang="en-US" dirty="0"/>
          </a:p>
          <a:p>
            <a:r>
              <a:rPr lang="ar-EG" dirty="0"/>
              <a:t>فالقسم الأول ( حرف أ) طبق على الأقطار الأكثر رقياً مثل الأقطار العربية التي كانت جزءاً من الإمبراطورية العثمانية ، و حددت وظيفة الدولة المنتدبة لإدارة كل قطر من هذه الأقطار بأن تقدم لهذا القطر المشورة والمساعدة الإدارية إلى أن يحين الوقت الذي يتمكن فيه هذا القطر من إدارة شئونه بنفسه ، على أن يكون لرغبات الشعب الاعتبار الأول في اختيار الدول المنتدبة ، إلا أن هذا الشرط لم يؤخذ به في الاعتبار عند التنفيذ وفرض الانتداب الفرنسي على سوريا و لبنان و الانتداب الإنجليزي على العراق وفلسطين دون أي اعتبار لرغبات أهالي هذه الأقطار الذين كان الانتداب ضد رغباتهم . </a:t>
            </a:r>
            <a:endParaRPr lang="en-US" dirty="0"/>
          </a:p>
          <a:p>
            <a:r>
              <a:rPr lang="ar-EG" dirty="0"/>
              <a:t>أما النوع الثاني من الانتداب (حرف ب) فكان يشمل معظم مستعمرات ألمانيا في أفريقيا ، وقد تولت بريطانيا الانتداب على مستعمرة تنجانيقا الألمانية ، ما عدا الجزء الغربي منها الملاصق للكنغو حيث تولت بلجيكا الانتداب عليه ، أما في أفريقيا الغربية فقد اقتسمت بريطانيا و فرنسا الانتداب على توجو والكاميرون ، و نص الانتداب على منح جميع أعضاء عصبة الأمم المتحدة حقوقاً متساوية في التجارة و التبادل معها دون تمييز .</a:t>
            </a:r>
            <a:endParaRPr lang="en-US" dirty="0"/>
          </a:p>
          <a:p>
            <a:r>
              <a:rPr lang="ar-EG" dirty="0"/>
              <a:t>أما النوع الثالث ( قسم ج) فقد طبق على بقية المستعمرات الألمانية ، فانتدب اتحاد جنوب أفريقيا لإدارة غينيا الجديدة ، </a:t>
            </a:r>
            <a:r>
              <a:rPr lang="ar-EG" dirty="0" err="1"/>
              <a:t>ونيوزلندة</a:t>
            </a:r>
            <a:r>
              <a:rPr lang="ar-EG" dirty="0"/>
              <a:t> لإدارة ساموا ، و كانت الدولة المنتدبة تدير تلك الممتلكات طبقاً للقوانين التي تسنها لها . </a:t>
            </a:r>
            <a:endParaRPr lang="en-US" dirty="0"/>
          </a:p>
          <a:p>
            <a:r>
              <a:rPr lang="ar-EG" dirty="0"/>
              <a:t>و لم تكن عصبة الأمم تراقب إدارة الانتداب مراقبة فعالة ، و إنما كانت تقتصر على تلقي التقارير السنوية من الدولة المنتدبة عن الأقطار التي وضعت تحت انتدابها ، كما كانت العصبة تقدم لتلك الدولة ودياً التوجيهات والتوصيات . </a:t>
            </a:r>
            <a:endParaRPr lang="en-US" dirty="0"/>
          </a:p>
          <a:p>
            <a:pPr marL="0" indent="0">
              <a:buNone/>
            </a:pPr>
            <a:endParaRPr lang="ar-EG" dirty="0"/>
          </a:p>
        </p:txBody>
      </p:sp>
    </p:spTree>
    <p:extLst>
      <p:ext uri="{BB962C8B-B14F-4D97-AF65-F5344CB8AC3E}">
        <p14:creationId xmlns:p14="http://schemas.microsoft.com/office/powerpoint/2010/main" val="203030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47500" lnSpcReduction="20000"/>
          </a:bodyPr>
          <a:lstStyle/>
          <a:p>
            <a:r>
              <a:rPr lang="ar-EG" b="1" dirty="0"/>
              <a:t>رابعا : أثر الحرب على أوروبا : </a:t>
            </a:r>
            <a:endParaRPr lang="en-US" dirty="0"/>
          </a:p>
          <a:p>
            <a:r>
              <a:rPr lang="ar-EG" dirty="0"/>
              <a:t>لقد كانت للحرب العالمية الأولى أبلغ الآثار وأعمقها ، على النظم الدولية والاقتصادية و الدستورية والاجتماعية ، فمن الناحية الدولية  زالت الإمبراطوريات الروسية والنمساوية والتركية ، و إن كان دول روسيا والنمسا وتركيا ظلت قائمة ، إلا أنها فقدت ممتلكاتها التي تكونت منها دول مستقلة بذاتها صارت هي الأخرى بدورها تطالب بأقاليم خاضعة لدول أخرى ، و لذلك واجه مؤتمر الصلح مشاكل عديدة تتصل بالحدود بين هذه الدول الجديدة . </a:t>
            </a:r>
            <a:endParaRPr lang="en-US" dirty="0"/>
          </a:p>
          <a:p>
            <a:r>
              <a:rPr lang="ar-EG" dirty="0"/>
              <a:t>وعلى الرغم من اهتمام مؤتمر الصلح بإرضاء القوميات الأوروبية ، و ذلك بتأسيس دول جديدة ، تضم شتات الشعوب ، التي ظلت قروناً عدة تخضع للإمبراطوريات الكبيرة القديمة ، فإن التسوية لم تسلم من الشوائب لأنها لم تستطع أن تكون دولاً قومية خالية من العناصر الغريبة ، فضمت بولندة مثلا عناصر من الألمان والروس ، و ضمت يوغوسلافيا أقليات ألمانية و مجرية و بلغارية ، وضمت رومانيا و اليونان أقليات بلغارية ، و ضمت إيطاليا أرض بها أقليات نمساوية و يوغوسلافية . </a:t>
            </a:r>
            <a:endParaRPr lang="en-US" dirty="0"/>
          </a:p>
          <a:p>
            <a:r>
              <a:rPr lang="ar-EG" dirty="0"/>
              <a:t>أما من الناحية الاقتصادية فقد ضاعت ملايين من العمال الشبان ، كانوا وقوداً لهذه الحرب الضروس ، التي ترتب عليها أيضاً وجود ملايين أخرى من العجزة لا يستطيعون العمل ، كما كانت المصانع قد تحولت أثناء الحرب عن إنتاج ما يساعد على نمو الاقتصاد القومي ، إلى إنتاج معدات الحرب ،ولذلك خرجت الدول من الحرب وهي في أسوأ الأحوال الاقتصادية ، التي زادت تكاليف الحرب و أعبائها المالية سوءاً . </a:t>
            </a:r>
            <a:endParaRPr lang="en-US" dirty="0"/>
          </a:p>
          <a:p>
            <a:r>
              <a:rPr lang="ar-EG" dirty="0"/>
              <a:t>أما من ناحية النظم الدستورية ( الحكومية )والاجتماعية فقد كان من نتيجة معاناة الشعوب أثناء الحرب ، أن تزعزعت الثقة في كفاءة حكوماتها ، فطاحت عروش كانت قوية مثل عروش روسيا و النمسا و ألمانيا ، كما نزل ملك بلغاريا عن العرش ، و زالت سلطنة آل عثمان ، كما أن الحكومات الأوروبية صارت تترنح أمام عواصف الآراء و النظريات الحديثة التي خلفتها تجارب الحرب ، و فشلت بعض الحكومات الديمقراطية الجديدة في التغلب على مشكلات ما بعد الحرب ، و بدا لبعض الزعماء أن الحكم النيابي قد فشل  في تحقيق الاستقرار و العدالة الاجتماعية ، وأصبح معطلاً للمشروعات الإصلاحية ، لذلك ظهر في بعض الدول زعماء اتخذوا من الحكم الدكتاتوري الصريح أو المقنع ، سبيلا للتغلب على المشكلات السياسة والاقتصادية والاجتماعية في بلادهم ، ثم وجه بعضهم سياسة حكومته الخارجية ، نحو الانتقام لما أنزله الحلفاء ببلادهم  في معاهدات الصلح ، وكان من أشهر هؤلاء </a:t>
            </a:r>
            <a:r>
              <a:rPr lang="ar-EG" dirty="0" err="1"/>
              <a:t>موسليني</a:t>
            </a:r>
            <a:r>
              <a:rPr lang="ar-EG" dirty="0"/>
              <a:t> في إيطاليا ، و هتلر في ألمانيا ، ومصطفى كمال أتاتورك  في تركيا ، وسوف يتضح ذلك فيما بعد. </a:t>
            </a:r>
            <a:endParaRPr lang="en-US" dirty="0"/>
          </a:p>
          <a:p>
            <a:r>
              <a:rPr lang="ar-EG" dirty="0"/>
              <a:t>و إلى جانب ذلك فقد قلبت الحرب العالمية الأولى التوازن الدولي في العالم ، فلم تعد الدول الأوروبية وحدها أقوى دول العالم ، إذ ظهرت الولايات المتحدة الأمريكية كأغنى دولة ، </a:t>
            </a:r>
            <a:r>
              <a:rPr lang="ar-EG" dirty="0" err="1"/>
              <a:t>وأقواها</a:t>
            </a:r>
            <a:r>
              <a:rPr lang="ar-EG" dirty="0"/>
              <a:t> جيشاً ، وأكثرها نفوذاً ، كما خطت اليابان خطوات واسعة نحو التقدم السياسي والاقتصادي ، وشرعت تنافس الغرب في التوسع و الاستعمار . </a:t>
            </a:r>
            <a:endParaRPr lang="en-US" dirty="0"/>
          </a:p>
          <a:p>
            <a:r>
              <a:rPr lang="ar-EG" dirty="0"/>
              <a:t>كما أصابت الحرب الآداب و الأخلاق العامة في الصميم ، فلم يعد للعرف و التقاليد حرمة ، نتيجة الخضوع طوال أربع سنوات للنظام العسكري الصارم وسط فظائع الحرب و أهوالها ، من الحرمان و الخطر والقلق ، فلما زال الخطر تملكت النفوس رغبة جامحة في الاستمتاع بحرية مطلقة ، و التحرر من كل القيود ، فطغت على العالم موجة هائلة من الإباحية في الأخلاق و التفكير . </a:t>
            </a:r>
            <a:endParaRPr lang="en-US" dirty="0"/>
          </a:p>
          <a:p>
            <a:pPr marL="0" indent="0" algn="l">
              <a:buNone/>
            </a:pPr>
            <a:r>
              <a:rPr lang="ar-EG" dirty="0" smtClean="0"/>
              <a:t>انتهت المحاضرة </a:t>
            </a:r>
            <a:endParaRPr lang="ar-EG" dirty="0"/>
          </a:p>
        </p:txBody>
      </p:sp>
    </p:spTree>
    <p:extLst>
      <p:ext uri="{BB962C8B-B14F-4D97-AF65-F5344CB8AC3E}">
        <p14:creationId xmlns:p14="http://schemas.microsoft.com/office/powerpoint/2010/main" val="3391373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92500" lnSpcReduction="10000"/>
          </a:bodyPr>
          <a:lstStyle/>
          <a:p>
            <a:pPr marL="0" indent="0" algn="ctr">
              <a:buNone/>
            </a:pPr>
            <a:r>
              <a:rPr lang="ar-EG" dirty="0" smtClean="0"/>
              <a:t>المحاضرة التاسعة</a:t>
            </a:r>
          </a:p>
          <a:p>
            <a:pPr marL="0" indent="0" algn="ctr">
              <a:buNone/>
            </a:pPr>
            <a:r>
              <a:rPr lang="ar-EG" b="1" dirty="0"/>
              <a:t>النتائج والآثار المترتبة على الحرب العالمية </a:t>
            </a:r>
            <a:r>
              <a:rPr lang="ar-EG" b="1" dirty="0" smtClean="0"/>
              <a:t>الأولى</a:t>
            </a:r>
          </a:p>
          <a:p>
            <a:r>
              <a:rPr lang="ar-MA" b="1" dirty="0"/>
              <a:t>مرت الحرب العالمية الأولى بمرحلتين:</a:t>
            </a:r>
            <a:endParaRPr lang="en-US" dirty="0"/>
          </a:p>
          <a:p>
            <a:r>
              <a:rPr lang="ar-MA" b="1" dirty="0"/>
              <a:t>❶  المرحلة الأولى: من 1914 إلى </a:t>
            </a:r>
            <a:r>
              <a:rPr lang="ar-MA" b="1" dirty="0" smtClean="0"/>
              <a:t>1917</a:t>
            </a:r>
            <a:r>
              <a:rPr lang="ar-EG" dirty="0" smtClean="0"/>
              <a:t>م.</a:t>
            </a:r>
          </a:p>
          <a:p>
            <a:r>
              <a:rPr lang="ar-MA" b="1" dirty="0"/>
              <a:t>❷  المرحلة الثانية: من 1917 إلى </a:t>
            </a:r>
            <a:r>
              <a:rPr lang="ar-MA" b="1" dirty="0" smtClean="0"/>
              <a:t>1918</a:t>
            </a:r>
            <a:r>
              <a:rPr lang="ar-EG" dirty="0" smtClean="0"/>
              <a:t>ك.</a:t>
            </a:r>
          </a:p>
          <a:p>
            <a:pPr lvl="0"/>
            <a:r>
              <a:rPr lang="ar-EG" b="1" dirty="0"/>
              <a:t>مؤتمر الصلح بباريس 1919: </a:t>
            </a:r>
            <a:endParaRPr lang="en-US" dirty="0"/>
          </a:p>
          <a:p>
            <a:r>
              <a:rPr lang="ar-EG" dirty="0"/>
              <a:t> قدر لمؤتمر الصلح أن ينعقد في باريس وضاحيتها فرساي </a:t>
            </a:r>
            <a:r>
              <a:rPr lang="en-US" dirty="0"/>
              <a:t>Versailles </a:t>
            </a:r>
            <a:r>
              <a:rPr lang="ar-EG" dirty="0"/>
              <a:t>، بناء على إصرار فرنسا ، نظرا لما يلي :</a:t>
            </a:r>
            <a:endParaRPr lang="en-US" dirty="0"/>
          </a:p>
          <a:p>
            <a:pPr lvl="0"/>
            <a:r>
              <a:rPr lang="ar-EG" dirty="0"/>
              <a:t> أن فرنسا كانت اكثر الدول خسائر في الأرواح والممتلكات .</a:t>
            </a:r>
            <a:endParaRPr lang="en-US" dirty="0"/>
          </a:p>
          <a:p>
            <a:pPr lvl="0"/>
            <a:r>
              <a:rPr lang="ar-EG" dirty="0"/>
              <a:t>كبر جورج </a:t>
            </a:r>
            <a:r>
              <a:rPr lang="ar-EG" dirty="0" err="1"/>
              <a:t>كلمنصو</a:t>
            </a:r>
            <a:r>
              <a:rPr lang="ar-EG" dirty="0"/>
              <a:t> </a:t>
            </a:r>
            <a:r>
              <a:rPr lang="en-US" dirty="0" err="1"/>
              <a:t>G.Clemenceau</a:t>
            </a:r>
            <a:r>
              <a:rPr lang="en-US" dirty="0"/>
              <a:t> </a:t>
            </a:r>
            <a:r>
              <a:rPr lang="ar-EG" dirty="0"/>
              <a:t> ، رئيس الوزارة الفرنسية المعروف بالنمر حال دون سفره لأي دولة أخرى .</a:t>
            </a:r>
            <a:endParaRPr lang="en-US" dirty="0"/>
          </a:p>
          <a:p>
            <a:r>
              <a:rPr lang="ar-EG" dirty="0"/>
              <a:t>رغبة فرنسا في التشفي والانتقام من ألمانيا لما حدث عام 1871 ، حينما أعلن من قاعة المرايا بقصر فرساي قيام الإمبراطورية الألمانية .</a:t>
            </a:r>
            <a:endParaRPr lang="en-US" dirty="0"/>
          </a:p>
        </p:txBody>
      </p:sp>
    </p:spTree>
    <p:extLst>
      <p:ext uri="{BB962C8B-B14F-4D97-AF65-F5344CB8AC3E}">
        <p14:creationId xmlns:p14="http://schemas.microsoft.com/office/powerpoint/2010/main" val="263947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47500" lnSpcReduction="20000"/>
          </a:bodyPr>
          <a:lstStyle/>
          <a:p>
            <a:r>
              <a:rPr lang="ar-EG" dirty="0"/>
              <a:t>اجتمع مؤتمر الصلح في باريس في 18 يناير عام 1919 ، و مثلت فيه كل الدول التي أعلنت الحرب على ألمانيا ، و كانت تسمى الدول المتحالفة المؤتلفة ، وكان عددها اثنين وثلاثين دولة ، ولم تحضره الدول المغلوبة ، إلا لتستمع إلى الحكم الصادر عليها ،  لم يسمح للدول المحايدة أيضا بحضوره ، كما لم تشترك فيه روسيا التي اشتعلت فيها الثورة الشيوعية ، وقد حضر المؤتمر ممثلون ( مندوبون ) عن الشعوب الهامة ، التي كانت خاضعة للإمبراطورية الألمانية والنمساوية ، وثارت على حكمها رغم أنها لم تكن قد أصبحت بعد دولاً منظمة ، مثل بولندة ، وتشيكوسلوفاكيا ، يوغوسلافيا ، و الصرب ، و  تعلقت الآمال على هذا المؤتمر – عله ينهي الحرب ، و يقضي على المشاكل التي كانت تعاني منها أوروبا . </a:t>
            </a:r>
            <a:endParaRPr lang="en-US" dirty="0"/>
          </a:p>
          <a:p>
            <a:r>
              <a:rPr lang="ar-EG" dirty="0"/>
              <a:t>وعلى الرغم من وجود هذه الدول والشعوب ، ممثلة في المؤتمر ، فإن أعمال المؤتمر كانت مركزة في مجلس مكون من عشرة مندوبين ، يمثل كل اثنين منهم دولة من الدول الخمس الكبرى ( إنجلترا ، الولايات المتحدة الأمريكية ، إيطاليا ، اليابان ) ثم رؤى أن تصدر القرارات الرئيسية عن المندوبين الخمسة الأول لهذه الدول ، ضمانا للسرية والسرعة ، و لم تلبث اليابان أن انسحبت من المؤتمر ، لأن المسائل الأوربية لم تكن تهمها كثيراً ، و لم يقم المندوب الإيطالي </a:t>
            </a:r>
            <a:r>
              <a:rPr lang="ar-EG" dirty="0" err="1"/>
              <a:t>السنيور</a:t>
            </a:r>
            <a:r>
              <a:rPr lang="ar-EG" dirty="0"/>
              <a:t> أورلاندو بدور هام في أعمال المؤتمر ، حتى ترك باريس في وقت من الأوقات ، اعتقاداً منه أن مطالب إيطاليا لم تلق العناية الواجبة ، و لذلك صارت الكلمة العليا في إعادة تنظيم العالم لثلاثة رجال :</a:t>
            </a:r>
            <a:endParaRPr lang="en-US" dirty="0"/>
          </a:p>
          <a:p>
            <a:pPr lvl="0"/>
            <a:r>
              <a:rPr lang="ar-EG" dirty="0"/>
              <a:t> أولهم الشيخ المسن الذي تجاوز السبعين جورج </a:t>
            </a:r>
            <a:r>
              <a:rPr lang="ar-EG" dirty="0" err="1"/>
              <a:t>كلمنصو</a:t>
            </a:r>
            <a:r>
              <a:rPr lang="ar-EG" dirty="0"/>
              <a:t> </a:t>
            </a:r>
            <a:r>
              <a:rPr lang="en-US" dirty="0" err="1"/>
              <a:t>G.Clemenceau</a:t>
            </a:r>
            <a:r>
              <a:rPr lang="en-US" dirty="0"/>
              <a:t> </a:t>
            </a:r>
            <a:r>
              <a:rPr lang="ar-EG" dirty="0"/>
              <a:t> ، رئيس الوزارة الفرنسية المعروف بالنمر ، و قد كانت له رئاسة المؤتمر و كانت عقليته وليدة الظروف التي كانت تسود أوروبا طوال حياته ، فقد تتأجج في صدره نار الوطنية الفرنسية ، و تطغى على حياته ذكرى حرب السبعين المؤلمة ، و كان يعتبر ألمانيا عدو بلاده الأبدي اللدود ، و لذلك كان له هدفان رئيسيان أثناء مداولات المؤتمر ، أولهما أن يكفل لبلاده السلامة في المستقبل ، بتأديب ألمانيا و قص أجنحتها حتى لا تعود إلى تهديد فرنسا مرة أخرى ؛ ثم الحصول منها على أكبر قدر من التعويضات ، مقابل ما حل بالأراضي الفرنسية من خراب و دمار . </a:t>
            </a:r>
            <a:endParaRPr lang="en-US" dirty="0"/>
          </a:p>
          <a:p>
            <a:pPr lvl="0"/>
            <a:r>
              <a:rPr lang="ar-EG" dirty="0"/>
              <a:t>أما الشخصية الثانية فهي شخصية </a:t>
            </a:r>
            <a:r>
              <a:rPr lang="ar-EG" dirty="0" err="1"/>
              <a:t>وودرو</a:t>
            </a:r>
            <a:r>
              <a:rPr lang="ar-EG" dirty="0"/>
              <a:t> ولسن </a:t>
            </a:r>
            <a:r>
              <a:rPr lang="en-US" dirty="0"/>
              <a:t>Woodrow Wilson </a:t>
            </a:r>
            <a:r>
              <a:rPr lang="ar-EG" dirty="0"/>
              <a:t> رئيس الولايات المتحدة الأمريكية ، و كان رجل أفكار و نظريات ، وكان أكثر ساسة للحلفاء اعتدالاً و مثالية لدرجة كانت تثير حنق   </a:t>
            </a:r>
            <a:r>
              <a:rPr lang="ar-EG" dirty="0" err="1"/>
              <a:t>كلمنصو</a:t>
            </a:r>
            <a:r>
              <a:rPr lang="ar-EG" dirty="0"/>
              <a:t> و تهكمه ، فقال عدة مرات " إن الله قنع بأن يقدم للبشر عشر وصايا ، أما ولسن فإنه يصر على تطبيق أربع عشرة وصية " ، (مشيراً إلى مبادئ ولسن الأربعة عشر ) ، فقد كان ولسن صاحب المبادئ الأربعة عشر الذي حدد بها شروط الصلح ، وقد رحبت بها الشعوب ، لأنها وجدت فيها بشيراً بعهد جديد ، و كانت تتملكه فكرتان : أولهما ( حق تقرير المصير ) ، أي أن لكل أمة الحق في أن تكون حرة تحكم نفسها بنفسها ، و ثانيهما فكرة ( الدولية ) أي إيجاد نوع من التعاون المنظم بين الأمم الحرة ، لتسوية المنازعات و منع الحروب ، إلا أن ولسن كان أضعف من أن يواجه خداع السياسة و أطماع الدول الأوروبية ، التي كانت تتعارض مع أفكاره و مثله ؛و لذلك عجز عن تحقيق الآمال التي بعثها في نفوس الشعوب .</a:t>
            </a:r>
            <a:endParaRPr lang="en-US" dirty="0"/>
          </a:p>
          <a:p>
            <a:pPr lvl="0"/>
            <a:r>
              <a:rPr lang="ar-EG" dirty="0"/>
              <a:t>الشخصية الثالثة لوريد جورج ، رئيس الوزارة البريطانية ، فقد كان يختلف عن زميليه ، فهو لم يكن مثل </a:t>
            </a:r>
            <a:r>
              <a:rPr lang="ar-EG" dirty="0" err="1"/>
              <a:t>كلمنصو</a:t>
            </a:r>
            <a:r>
              <a:rPr lang="ar-EG" dirty="0"/>
              <a:t> ينظر إلى السياسة العالمية من خلال منظار ضيق ، فلا يرى إلا ما تراه أمة واحدة ، و لم يكن مثل ولسن خيالياً ، و إنما واقعي التفكير كما كان </a:t>
            </a:r>
            <a:r>
              <a:rPr lang="ar-EG" dirty="0" err="1"/>
              <a:t>أبرعهم</a:t>
            </a:r>
            <a:r>
              <a:rPr lang="ar-EG" dirty="0"/>
              <a:t> في المساومة و المفاوضة ، واسع الحيلة ، و قد استطاع أن يظفر لبريطانيا بنصيب الأسد من أسلاب الحرب ، و على الرغم من أنه كان مثل ولسن ، يرى أن التسوية يجب ألا تتسم بروح الانتقام والقسوة مع الأعداء المغلوبين و إذلالهم ، إلا أنه كان من ناحية أخرى يرى مثل </a:t>
            </a:r>
            <a:r>
              <a:rPr lang="ar-EG" dirty="0" err="1"/>
              <a:t>كلمنصو</a:t>
            </a:r>
            <a:r>
              <a:rPr lang="ar-EG" dirty="0"/>
              <a:t> أنه لا يمكن إغفال الأحقاد التي ولدتها الحروب الطاحنة ، و إنما يجب أن  يترك لها ما يكفي من الوقت حتى تخف حدتها ، و رغم رغبة </a:t>
            </a:r>
            <a:r>
              <a:rPr lang="ar-EG" dirty="0" err="1"/>
              <a:t>لويد</a:t>
            </a:r>
            <a:r>
              <a:rPr lang="ar-EG" dirty="0"/>
              <a:t> جورج في تخفيض قوة ألمانيا الحربية، إلا أنه كان يخشى أن يؤدي  هذا التخفيض إلى تفوق فرنسا الحربي على سائر دول أوروبا ، وقد استطاع بدهائه أن يجعل بعض شروط الصلح و خاصة ما يتصل بالتعويضات ، مبهمة غير صريحة العبارة . </a:t>
            </a:r>
            <a:endParaRPr lang="en-US" dirty="0"/>
          </a:p>
          <a:p>
            <a:r>
              <a:rPr lang="ar-EG" dirty="0"/>
              <a:t>ويتمثل النظام الذي وضعه هؤلاء الساسة الثلاثة في خمس معاهدات رئيسية بين الدول ( المتحالفة و المؤتلفة ) من ناحية ، و الدول الخمس المغلوبة من ناحية أخرى ، وهي معاهدات تغلب عليها الرغبة في الانتقام والتشفي ، عملاً بمبدأ " الويل للمغلوب " .</a:t>
            </a:r>
          </a:p>
        </p:txBody>
      </p:sp>
    </p:spTree>
    <p:extLst>
      <p:ext uri="{BB962C8B-B14F-4D97-AF65-F5344CB8AC3E}">
        <p14:creationId xmlns:p14="http://schemas.microsoft.com/office/powerpoint/2010/main" val="3430475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40000" lnSpcReduction="20000"/>
          </a:bodyPr>
          <a:lstStyle/>
          <a:p>
            <a:r>
              <a:rPr lang="ar-EG" b="1" dirty="0"/>
              <a:t>ثانيا :معاهدات الصلح :</a:t>
            </a:r>
            <a:endParaRPr lang="en-US" dirty="0"/>
          </a:p>
          <a:p>
            <a:pPr lvl="0"/>
            <a:r>
              <a:rPr lang="ar-EG" b="1" dirty="0"/>
              <a:t>معاهدات فرساي </a:t>
            </a:r>
            <a:r>
              <a:rPr lang="en-US" b="1" dirty="0"/>
              <a:t>Versailles </a:t>
            </a:r>
            <a:r>
              <a:rPr lang="ar-EG" b="1" dirty="0"/>
              <a:t> : وقعت </a:t>
            </a:r>
            <a:r>
              <a:rPr lang="ar-EG" dirty="0"/>
              <a:t>مع ألمانيا و هي أهم المعاهدات بين الدول المنتصرة  والدول المنهزمة ، لأن ألمانيا كانت أهم الدول المنهزمة </a:t>
            </a:r>
            <a:r>
              <a:rPr lang="ar-EG" dirty="0" err="1"/>
              <a:t>وأقواها</a:t>
            </a:r>
            <a:r>
              <a:rPr lang="ar-EG" dirty="0"/>
              <a:t> ، و اعتبرها المنتصرون المسئولة الأولى عن الحرب وفظائعها ، كما كانت الدولة التي يحتمل أن تعود لرفع رأسها مرة أخرى ، و لذلك فقد كان هدف المنتصرين إذلالها والانتقام منها والعمل على ألا تقوم لها قائمة بعد ذلك فتصبح مصدر خطر مرة أخرى ، و لذلك فقد حرص المنتصرون و بخاصة على فرنسا على أن يكون توقيع المعاهدة في قاعة المرايا بقصر فرساي  وهي نفس القاعة التي أعلن فيها قيام الإمبراطورية الألمانية عام 1871 بعد هزيمة فرنسا على يد القوات البروسية في حروب السبعين . </a:t>
            </a:r>
            <a:endParaRPr lang="en-US" dirty="0"/>
          </a:p>
          <a:p>
            <a:r>
              <a:rPr lang="ar-EG" b="1" dirty="0"/>
              <a:t>و قد أنزلت معاهدة فرساي بألمانيا خسائر عديدة منها : </a:t>
            </a:r>
            <a:endParaRPr lang="en-US" dirty="0"/>
          </a:p>
          <a:p>
            <a:r>
              <a:rPr lang="ar-EG" b="1" dirty="0"/>
              <a:t>أ) خسائر إقليمية :</a:t>
            </a:r>
            <a:endParaRPr lang="en-US" dirty="0"/>
          </a:p>
          <a:p>
            <a:pPr lvl="0"/>
            <a:r>
              <a:rPr lang="ar-EG" dirty="0"/>
              <a:t>حصول فرنسا على </a:t>
            </a:r>
            <a:r>
              <a:rPr lang="ar-EG" dirty="0" err="1"/>
              <a:t>الألزاس</a:t>
            </a:r>
            <a:r>
              <a:rPr lang="ar-EG" dirty="0"/>
              <a:t> و </a:t>
            </a:r>
            <a:r>
              <a:rPr lang="ar-EG" dirty="0" err="1"/>
              <a:t>اللورين</a:t>
            </a:r>
            <a:r>
              <a:rPr lang="ar-EG" dirty="0"/>
              <a:t> التي كانت فقدتها بعد حرب السبعين . </a:t>
            </a:r>
            <a:endParaRPr lang="en-US" dirty="0"/>
          </a:p>
          <a:p>
            <a:pPr lvl="0"/>
            <a:r>
              <a:rPr lang="ar-EG" dirty="0"/>
              <a:t>التنازل لبلجيكا عن بوين و </a:t>
            </a:r>
            <a:r>
              <a:rPr lang="ar-EG" dirty="0" err="1"/>
              <a:t>مالميدي</a:t>
            </a:r>
            <a:r>
              <a:rPr lang="ar-EG" dirty="0"/>
              <a:t> . </a:t>
            </a:r>
            <a:endParaRPr lang="en-US" dirty="0"/>
          </a:p>
          <a:p>
            <a:pPr lvl="0"/>
            <a:r>
              <a:rPr lang="ar-EG" dirty="0"/>
              <a:t>التنازل عن اقليم السار لكي يخضع لإدارة دولية لمدة خمس عشرة سنة يكون خلالها الفحم من نصيب فرنسا ثم يجري استفتاء .</a:t>
            </a:r>
            <a:endParaRPr lang="en-US" dirty="0"/>
          </a:p>
          <a:p>
            <a:pPr lvl="0"/>
            <a:r>
              <a:rPr lang="ar-EG" dirty="0"/>
              <a:t>سلخ إقليم </a:t>
            </a:r>
            <a:r>
              <a:rPr lang="ar-EG" dirty="0" err="1"/>
              <a:t>السوديت</a:t>
            </a:r>
            <a:r>
              <a:rPr lang="ar-EG" dirty="0"/>
              <a:t> لكي يدخل ضمن دولة تشيكوسلوفاكيا الجديدة .</a:t>
            </a:r>
            <a:endParaRPr lang="en-US" dirty="0"/>
          </a:p>
          <a:p>
            <a:pPr lvl="0"/>
            <a:r>
              <a:rPr lang="ar-EG" dirty="0"/>
              <a:t>التنازل عن   إقليم </a:t>
            </a:r>
            <a:r>
              <a:rPr lang="ar-EG" dirty="0" err="1"/>
              <a:t>شليزوج</a:t>
            </a:r>
            <a:r>
              <a:rPr lang="ar-EG" dirty="0"/>
              <a:t> للدنمارك . </a:t>
            </a:r>
            <a:endParaRPr lang="en-US" dirty="0"/>
          </a:p>
          <a:p>
            <a:pPr lvl="0"/>
            <a:r>
              <a:rPr lang="ar-EG" dirty="0"/>
              <a:t>التنازل عن </a:t>
            </a:r>
            <a:r>
              <a:rPr lang="ar-EG" dirty="0" err="1"/>
              <a:t>ميمل</a:t>
            </a:r>
            <a:r>
              <a:rPr lang="ar-EG" dirty="0"/>
              <a:t> إلى ليتوانيا .</a:t>
            </a:r>
            <a:endParaRPr lang="en-US" dirty="0"/>
          </a:p>
          <a:p>
            <a:pPr lvl="0"/>
            <a:r>
              <a:rPr lang="ar-EG" dirty="0"/>
              <a:t>التنازل عن إقليم بوزن وبروسيا الغربية و ممر إلى بولندة . </a:t>
            </a:r>
            <a:endParaRPr lang="en-US" dirty="0"/>
          </a:p>
          <a:p>
            <a:pPr lvl="0"/>
            <a:r>
              <a:rPr lang="ar-EG" dirty="0"/>
              <a:t>يصبح ميناء </a:t>
            </a:r>
            <a:r>
              <a:rPr lang="ar-EG" dirty="0" err="1"/>
              <a:t>دانزج</a:t>
            </a:r>
            <a:r>
              <a:rPr lang="ar-EG" dirty="0"/>
              <a:t> و هي مدينة ألمانية ميناء حراً و كان الاتجاه منحها لبولندة مع الممر إلا أن </a:t>
            </a:r>
            <a:r>
              <a:rPr lang="ar-EG" dirty="0" err="1"/>
              <a:t>لويد</a:t>
            </a:r>
            <a:r>
              <a:rPr lang="ar-EG" dirty="0"/>
              <a:t> جورج رئيس الوزارة البريطانية طلب جعلها ميناء حر أي دولياً . </a:t>
            </a:r>
            <a:endParaRPr lang="en-US" dirty="0"/>
          </a:p>
          <a:p>
            <a:pPr lvl="0"/>
            <a:r>
              <a:rPr lang="ar-EG" dirty="0"/>
              <a:t>منع اتخاذ ألمانيا مع  النمسا ( منعاً لبعث فكرة الجامعة الجرمانية ) </a:t>
            </a:r>
            <a:endParaRPr lang="en-US" dirty="0"/>
          </a:p>
          <a:p>
            <a:pPr lvl="0"/>
            <a:r>
              <a:rPr lang="ar-EG" dirty="0"/>
              <a:t>نزع سلاح الضفة اليسرى للراين و احتلال الحلفاء لها حيث كانت فرنسا تريد إقامة حاجز بينها و بين ألمانيا .</a:t>
            </a:r>
            <a:endParaRPr lang="en-US" dirty="0"/>
          </a:p>
          <a:p>
            <a:pPr lvl="0"/>
            <a:r>
              <a:rPr lang="ar-EG" dirty="0"/>
              <a:t>ضياع المستعمرات الألمانية و تقسيمها بين الدول الأخرى . </a:t>
            </a:r>
            <a:endParaRPr lang="en-US" dirty="0"/>
          </a:p>
          <a:p>
            <a:r>
              <a:rPr lang="ar-EG" dirty="0"/>
              <a:t>و هكذا فقدت ألمانيا في معاهدة فرساي نحو 25 ألف ميل مربع . </a:t>
            </a:r>
            <a:endParaRPr lang="en-US" dirty="0"/>
          </a:p>
          <a:p>
            <a:r>
              <a:rPr lang="ar-EG" b="1" dirty="0"/>
              <a:t>ب )  خسائر عسكرية  :</a:t>
            </a:r>
            <a:endParaRPr lang="en-US" dirty="0"/>
          </a:p>
          <a:p>
            <a:pPr lvl="0"/>
            <a:r>
              <a:rPr lang="ar-EG" dirty="0"/>
              <a:t>التنازل عن الأسطول الحربي ، و لكن الضباط الألماني أغرقوا السفن قبل مغادرتهم لها عند وصولهم إلى </a:t>
            </a:r>
            <a:r>
              <a:rPr lang="ar-EG" dirty="0" err="1"/>
              <a:t>سكابافلو</a:t>
            </a:r>
            <a:r>
              <a:rPr lang="ar-EG" dirty="0"/>
              <a:t> بإنجلترا لتسليمها تنفيذاً لشروط المعاهدة و كذلك تسليم الأسطول التجاري و الطائرات و الغواصات . </a:t>
            </a:r>
            <a:endParaRPr lang="en-US" dirty="0"/>
          </a:p>
          <a:p>
            <a:pPr lvl="0"/>
            <a:r>
              <a:rPr lang="ar-EG" dirty="0"/>
              <a:t>ألا يزيد عدد الجيش عن مائة ألف جندي . </a:t>
            </a:r>
            <a:endParaRPr lang="en-US" dirty="0"/>
          </a:p>
          <a:p>
            <a:pPr lvl="0"/>
            <a:r>
              <a:rPr lang="ar-EG" dirty="0"/>
              <a:t>إلغاء الخدمة العسكرية الإجبارية . </a:t>
            </a:r>
            <a:endParaRPr lang="en-US" dirty="0"/>
          </a:p>
          <a:p>
            <a:pPr lvl="0"/>
            <a:r>
              <a:rPr lang="ar-EG" dirty="0"/>
              <a:t>فرض قيود شديدة على صنع الأسلحة و الذخيرة في ألمانيا .  </a:t>
            </a:r>
            <a:endParaRPr lang="en-US" dirty="0"/>
          </a:p>
          <a:p>
            <a:pPr lvl="0"/>
            <a:r>
              <a:rPr lang="ar-EG" dirty="0"/>
              <a:t>تجريد قناة </a:t>
            </a:r>
            <a:r>
              <a:rPr lang="ar-EG" dirty="0" err="1"/>
              <a:t>كييل</a:t>
            </a:r>
            <a:r>
              <a:rPr lang="ar-EG" dirty="0"/>
              <a:t> من السلاح .</a:t>
            </a:r>
            <a:endParaRPr lang="en-US" dirty="0"/>
          </a:p>
          <a:p>
            <a:r>
              <a:rPr lang="ar-EG" b="1" dirty="0"/>
              <a:t>ج) خسائر بشرية :</a:t>
            </a:r>
            <a:r>
              <a:rPr lang="ar-EG" dirty="0"/>
              <a:t>فقدت  ألمانيا نحو سبعة ملايين نسمة وهو عدد الأهالي الألمان الذين كانوا يقطنون الأقاليم التي اقتطعت من ألمانيا . </a:t>
            </a:r>
            <a:endParaRPr lang="en-US" dirty="0"/>
          </a:p>
          <a:p>
            <a:r>
              <a:rPr lang="ar-EG" b="1" dirty="0"/>
              <a:t>د ) خسائر اقتصادية : </a:t>
            </a:r>
            <a:r>
              <a:rPr lang="ar-EG" dirty="0"/>
              <a:t>و تتمثل في الأقاليم الغنية بالمعادن حيث كانت تضم 74% من حديد ألمانيا . </a:t>
            </a:r>
            <a:endParaRPr lang="en-US" dirty="0"/>
          </a:p>
          <a:p>
            <a:r>
              <a:rPr lang="ar-EG" b="1" dirty="0"/>
              <a:t>ه) خسائر مالية : </a:t>
            </a:r>
            <a:r>
              <a:rPr lang="ar-EG" dirty="0"/>
              <a:t>و تتمثل في التعويضات التي كان من المقرر مطالبة ألمانيا بها و بعد مفاوضات طويلة استقر الرأي على ترك تقدير التعويضات للجنة التعويضات يؤلفها الحلفاء لدراسة هذه المسألة ولكن فرض على ألمانيا أن تدفع مبدئياً وكدفعة أولى مبلغ ألف مليون جنية وأن تبنى سفناً بدل التي أغرقت من الحرب وأن تسلم لفرنسا مقادير كبيرة من الفحم لتعويضها عما حل بمناجم الفحم الفرنسية من تخريب . </a:t>
            </a:r>
            <a:endParaRPr lang="en-US" dirty="0"/>
          </a:p>
          <a:p>
            <a:r>
              <a:rPr lang="ar-EG" dirty="0"/>
              <a:t>وهكذا نرى مدى قسوة العقوبات التي أنزلها الحلفاء بألمانيا مما دفع أعضاء الوفد الألماني إلى مؤتمر الصلح لأن يقول لأعضاء الحلفاء " سنراكم مرة أخرى بعد عشرين سنة " ، فقد كانت قسوة هذه العقوبات هي التي عجلت باندلاع الحرب العالمية الثانية لتثأر ألمانيا مما حل بها من عقوبات بعد الحرب العالمية الأولى.</a:t>
            </a:r>
          </a:p>
        </p:txBody>
      </p:sp>
    </p:spTree>
    <p:extLst>
      <p:ext uri="{BB962C8B-B14F-4D97-AF65-F5344CB8AC3E}">
        <p14:creationId xmlns:p14="http://schemas.microsoft.com/office/powerpoint/2010/main" val="517659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62500" lnSpcReduction="20000"/>
          </a:bodyPr>
          <a:lstStyle/>
          <a:p>
            <a:r>
              <a:rPr lang="ar-EG" b="1" dirty="0"/>
              <a:t>(2) معاهدة سان جرمان </a:t>
            </a:r>
            <a:r>
              <a:rPr lang="en-US" b="1" dirty="0"/>
              <a:t>Saint </a:t>
            </a:r>
            <a:r>
              <a:rPr lang="en-US" b="1" dirty="0" err="1"/>
              <a:t>Germain</a:t>
            </a:r>
            <a:r>
              <a:rPr lang="en-US" b="1" dirty="0"/>
              <a:t> </a:t>
            </a:r>
            <a:r>
              <a:rPr lang="ar-EG" b="1" dirty="0"/>
              <a:t>:  </a:t>
            </a:r>
            <a:endParaRPr lang="en-US" dirty="0"/>
          </a:p>
          <a:p>
            <a:r>
              <a:rPr lang="ar-EG" dirty="0"/>
              <a:t>وقعت مع النمسا في 10 سبتمبر عام 1919 ، و قد قضت هذه المعاهدة باستقلال الشعوب الخاضعة لها ، كالمجر وصقالبة الجنوب ، الذين تكونت منهم دولة يوغسلافيا وضمت </a:t>
            </a:r>
            <a:r>
              <a:rPr lang="ar-EG" dirty="0" err="1"/>
              <a:t>غاليسيا</a:t>
            </a:r>
            <a:r>
              <a:rPr lang="ar-EG" dirty="0"/>
              <a:t> إلى بولندة ، و </a:t>
            </a:r>
            <a:r>
              <a:rPr lang="ar-EG" dirty="0" err="1"/>
              <a:t>بوكوفينا</a:t>
            </a:r>
            <a:r>
              <a:rPr lang="ar-EG" dirty="0"/>
              <a:t> و جزء من </a:t>
            </a:r>
            <a:r>
              <a:rPr lang="ar-EG" dirty="0" err="1"/>
              <a:t>بسارابيا</a:t>
            </a:r>
            <a:r>
              <a:rPr lang="ar-EG" dirty="0"/>
              <a:t> إلى رومانيا ، و كذلك امتدت حدود إيطاليا شمالاً وشرقاً في أراضي الإمبراطورية النمساوية القديمة، حتى دخلت فيها كل المناطق الإيطالية الأصل ( إيطاليا التي لم تضم </a:t>
            </a:r>
            <a:r>
              <a:rPr lang="en-US" dirty="0"/>
              <a:t> Italia </a:t>
            </a:r>
            <a:r>
              <a:rPr lang="en-US" dirty="0" err="1"/>
              <a:t>Irredenta</a:t>
            </a:r>
            <a:r>
              <a:rPr lang="en-US" dirty="0"/>
              <a:t> </a:t>
            </a:r>
            <a:r>
              <a:rPr lang="ar-EG" dirty="0"/>
              <a:t> ) ، بل وبعض المناطق النمساوية ، </a:t>
            </a:r>
            <a:r>
              <a:rPr lang="ar-EG" dirty="0" err="1"/>
              <a:t>كالتيرول</a:t>
            </a:r>
            <a:r>
              <a:rPr lang="ar-EG" dirty="0"/>
              <a:t> الجنوبي الذي كان يسكنه نحو ربع مليون من النمساويين ، و ذلك تنفيذاً لمعاهدات إيطاليا السرية مع الحلفاء أثناء الحرب ، ولحاجة إيطاليا إلى ممر برنر عبر الألب لاعتبارات دفاعية .   </a:t>
            </a:r>
            <a:endParaRPr lang="en-US" dirty="0"/>
          </a:p>
          <a:p>
            <a:r>
              <a:rPr lang="ar-EG" b="1" dirty="0"/>
              <a:t>(3) معاهدة نايي </a:t>
            </a:r>
            <a:r>
              <a:rPr lang="en-US" b="1" dirty="0"/>
              <a:t>Neuilly</a:t>
            </a:r>
            <a:r>
              <a:rPr lang="ar-EG" b="1" dirty="0"/>
              <a:t>: </a:t>
            </a:r>
            <a:endParaRPr lang="en-US" dirty="0"/>
          </a:p>
          <a:p>
            <a:r>
              <a:rPr lang="ar-EG" dirty="0"/>
              <a:t>و قد وقعت مع بلغاريا في 27 نوفمبر عام 1919 و فيها تنازلت عما كانت قد كسبته أثناء الحرب العالمية الأولى بل ومعظم ما كانت قد حصلت عليه نتيجة حرب البلقان ، فانتزعت منها تراقيا الغربية ، التي  كانت منفذها إلى بحر </a:t>
            </a:r>
            <a:r>
              <a:rPr lang="ar-EG" dirty="0" err="1"/>
              <a:t>إيجه</a:t>
            </a:r>
            <a:r>
              <a:rPr lang="ar-EG" dirty="0"/>
              <a:t> لتعطي إلى اليونان ، كما تنازلت عن بعض المناطق على حدودها الغربية إلى يوغسلافيا ، كما فرض عليها الحلفاء تخفيض التسليح و تسليم الأسطول ، ودفع التعويضات الباهظة ، وهكذا أصبحت بلغاريا – التي كانت في عام 1912/1913 تتطلع إلى زعامة البلقان من أصغر الدول في تلك المنطقة .</a:t>
            </a:r>
            <a:endParaRPr lang="en-US" dirty="0"/>
          </a:p>
          <a:p>
            <a:r>
              <a:rPr lang="ar-EG" b="1" dirty="0"/>
              <a:t> (4) معاهدة </a:t>
            </a:r>
            <a:r>
              <a:rPr lang="ar-EG" b="1" dirty="0" err="1"/>
              <a:t>تريانون</a:t>
            </a:r>
            <a:r>
              <a:rPr lang="ar-EG" b="1" dirty="0"/>
              <a:t> </a:t>
            </a:r>
            <a:r>
              <a:rPr lang="en-US" b="1" dirty="0" err="1"/>
              <a:t>Trianon</a:t>
            </a:r>
            <a:r>
              <a:rPr lang="en-US" b="1" dirty="0"/>
              <a:t> </a:t>
            </a:r>
            <a:r>
              <a:rPr lang="ar-EG" b="1" dirty="0"/>
              <a:t> : </a:t>
            </a:r>
            <a:endParaRPr lang="en-US" dirty="0"/>
          </a:p>
          <a:p>
            <a:r>
              <a:rPr lang="ar-EG" dirty="0"/>
              <a:t>وقعت مع المجر في 4 يونيو عام 1920 ، و فيها اعترفت المجر بالتعديلات التي أدخلت على حدودها القديمة ، باقتطاع أجزاء ضمت إلى كل من يوغوسلافيا و تشيكوسلوفاكيا و رومانيا ، كما حرمت المجر من ثغر فيومي </a:t>
            </a:r>
            <a:r>
              <a:rPr lang="en-US" dirty="0"/>
              <a:t>Fiume </a:t>
            </a:r>
            <a:r>
              <a:rPr lang="ar-EG" dirty="0"/>
              <a:t>، و هو المنفذ الذي كانت تعتز به ، إذ ترك ساسة المؤتمر مصيره إلى مفاوضات تقرر إجراؤها بين يوغوسلافيا و إيطاليا . </a:t>
            </a:r>
            <a:endParaRPr lang="en-US" dirty="0"/>
          </a:p>
          <a:p>
            <a:r>
              <a:rPr lang="ar-EG" dirty="0"/>
              <a:t>و بذلك انكمشت مساحة المجر من دولة مساحتها 125 ألف ميل مربع ، و يسكنها 20 مليون نسمة ، إلى دولة مغلقة لا تزيد مساحتها عن 35 ألف ميل مربع ، و لا يزيد سكانها عن ثمانية ملايين ، و أرغم ثلاثة ملايين مجرى على الخضوع لحكومات أجنبية ، بحكم سكناهم في المناطق التي انتزعت من المجر ، و ضمت إلى الدول الأخرى .</a:t>
            </a:r>
          </a:p>
        </p:txBody>
      </p:sp>
    </p:spTree>
    <p:extLst>
      <p:ext uri="{BB962C8B-B14F-4D97-AF65-F5344CB8AC3E}">
        <p14:creationId xmlns:p14="http://schemas.microsoft.com/office/powerpoint/2010/main" val="1962070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55000" lnSpcReduction="20000"/>
          </a:bodyPr>
          <a:lstStyle/>
          <a:p>
            <a:r>
              <a:rPr lang="ar-EG" b="1" dirty="0"/>
              <a:t>(5) معاهدة سيفر </a:t>
            </a:r>
            <a:r>
              <a:rPr lang="en-US" b="1" dirty="0"/>
              <a:t>Sevres </a:t>
            </a:r>
            <a:r>
              <a:rPr lang="ar-EG" b="1" dirty="0"/>
              <a:t>: </a:t>
            </a:r>
            <a:endParaRPr lang="en-US" dirty="0"/>
          </a:p>
          <a:p>
            <a:r>
              <a:rPr lang="ar-EG" dirty="0"/>
              <a:t> تأخر عقد هذه المعاهدة حتى أغسطس عام 1920 ، بسبب ما ثار من خلافات بين فرنسا وبريطانيا من جهة ، ومن إيطاليا و اليونان من جهة أخرى ، على تقسيم التركة العثمانية، هذا بالإضافة إلى ما حدث في تركيا ذاتها من قيام حكومتين ، إحداهما الحكومة الثائرة على المعاهدة و مقرها أنقرة ، و الثانية حكومة السلطان محمد وحيد الدين في </a:t>
            </a:r>
            <a:r>
              <a:rPr lang="ar-EG" dirty="0" err="1"/>
              <a:t>الأستانة</a:t>
            </a:r>
            <a:r>
              <a:rPr lang="ar-EG" dirty="0"/>
              <a:t> ، وهي الحكومة التي وقعت المعاهدة ، ورضخت لشروطها ، و نصت المعاهدة  على الاعتراف بوضع مصر تحت الحماية البريطانية  وانتداب بريطانيا على فلسطين و العراق ، وانتداب فرنسا على سوريا ولبنان ، وضم تراقيا و جزء من الأناضول إلى اليونان ، و تقسيم باقي أراضي الأناضول إلى مناطق نفوذ بين الحلفاء ، ووضع الآستانة والمضايق – بعد تحطيم قلاعها – تحت رقابة دولية ، و الاعتراف بالشريف حسين بن علي ملكاً على الحجاز ، و أن تستولي  اليونان على بعض الجزر التركية في بحر إيجة ، و أن تحكم اليونان مؤقتاً أزمير ، و المنطقة الجنوبية الغربية من الأناضول ، وتستولي إيطاليا على جزيرة رودس و جزر الدوديكانيز وهكذا لم يترك الحلفاء لتركيا إلا منطقة جبلية حول أنقرة في الأناضول ، ومساحة صغيرة وراء </a:t>
            </a:r>
            <a:r>
              <a:rPr lang="ar-EG" dirty="0" err="1"/>
              <a:t>الأستانة</a:t>
            </a:r>
            <a:r>
              <a:rPr lang="ar-EG" dirty="0"/>
              <a:t> في أوروبا . </a:t>
            </a:r>
            <a:endParaRPr lang="en-US" dirty="0"/>
          </a:p>
          <a:p>
            <a:r>
              <a:rPr lang="ar-EG" dirty="0"/>
              <a:t>إلا أن هذه المعاهدة كانت حبراً على ورق ، فقد ولدت ميتة ، لعدم تصديق الحكومة التركية الوطنية عليها ، فقد هب أبناء تركيا الفتاة ، و جمعوا مؤتمراً وطنياً في أنقرة ، و تعاهدوا على تخليص الوطن بالقوة ، و أقاموا حكومة وطنية عام 1920 ، برئاسة مصطفى كمال  أتاتورك، و بعد أن استكملوا استعدادهم ، شرعوا يزحفون على غربي الأناضول ، لوقف تدفق الجيوش اليونانية ، ثم تحول الأتراك من الدفاع إلى الهجوم ، و اشتد ساعدهم ، بعد أن اعترفت الدول الأخرى بحكومتهم ، فعقدت معهم حكومة روسيا السوفيتية معاهدة ، كما أبرمت معهم فرنسا اتفاقا بشأن الحدود السورية في أكتوبر عام 1921 ، و في أواخر العام التالي 1922كان الجيش اليوناني قد مزق وهزم ، و أخذ في الانسحاب و الجلاء عن الأناضول ، وعندئذ اضطر الحلفاء لإعادة النظر في معاهدة سيفر ، </a:t>
            </a:r>
            <a:r>
              <a:rPr lang="ar-EG" dirty="0" err="1"/>
              <a:t>فدعو</a:t>
            </a:r>
            <a:r>
              <a:rPr lang="ar-EG" dirty="0"/>
              <a:t> حكومة مصطفى كمال لإرسال </a:t>
            </a:r>
            <a:r>
              <a:rPr lang="ar-EG" dirty="0" err="1"/>
              <a:t>مندوبيها</a:t>
            </a:r>
            <a:r>
              <a:rPr lang="ar-EG" dirty="0"/>
              <a:t> إلى مؤتمر عقد في لوزان ، و في معاهدة لوزان في يوليو عام 1923 استرد الأتراك كل الأناضول و تراقيا ، و جلا الحلفاء عن الآستانة ، و تنازلوا عن كل ما كان لهم من امتيازات في تركيا . </a:t>
            </a:r>
            <a:endParaRPr lang="en-US" dirty="0"/>
          </a:p>
          <a:p>
            <a:r>
              <a:rPr lang="ar-EG" dirty="0"/>
              <a:t> و في أكتوبر عام 1923 أعلنت حكومة أنقرة إلغاء السلطنة ، و قيام الجمهورية ، و انتخب مصطفى كمال أتاتورك رئيساً لها ،و اضطر السلطان المخلوع ( محمد السادس ) إلى الفرار عل سفينة إنجليزية ، وعقب ذلك انتخب أحد أمراء الأسرة السلطانية المخلوعة ، و هو الأمير عبد الحميد ، خليفة للمسلمين ، و لكن حكومة الجمهورية لم تلبث أن أعلنت إلغاء الخلافة عام 1924 ،و منح مصطفى كمال سلطات واسعة و مطلقة ، فقبض على زمام الأمور بيد قوية ، و شرع في إدخال إصلاحات عدة إلى بلاده ، و دخلت روح التجديد في كل شيء فاقتبست القوانين الغربية ، حتى ما كان منها متعلقاً بالأحوال الشخصية ، و حظر تعدد الزوجات ، وسمح للمرأة التركية بالسفور ، واستبدلت الحروف العربية بالحروف اللاتينية في الكتابة ، وحرم استعمال العربية ، وترجم القرآن إلى اللغة التركية ، و كتب بالحروف الجديدة ، واستبدل الطربوش بالقبعة ، ولا شك في أن مصطفى كمال أخطأ بمحاولة قطع صلة الدولة التركية بماضيها الإسلامي التليد . </a:t>
            </a:r>
          </a:p>
        </p:txBody>
      </p:sp>
    </p:spTree>
    <p:extLst>
      <p:ext uri="{BB962C8B-B14F-4D97-AF65-F5344CB8AC3E}">
        <p14:creationId xmlns:p14="http://schemas.microsoft.com/office/powerpoint/2010/main" val="1376670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70000" lnSpcReduction="20000"/>
          </a:bodyPr>
          <a:lstStyle/>
          <a:p>
            <a:pPr marL="0" indent="0" algn="ctr">
              <a:buNone/>
            </a:pPr>
            <a:r>
              <a:rPr lang="ar-EG" smtClean="0"/>
              <a:t>المحاضرة العاشرة</a:t>
            </a:r>
            <a:endParaRPr lang="ar-EG" dirty="0" smtClean="0"/>
          </a:p>
          <a:p>
            <a:pPr marL="0" indent="0" algn="ctr">
              <a:buNone/>
            </a:pPr>
            <a:r>
              <a:rPr lang="ar-EG" b="1" dirty="0"/>
              <a:t>ثالثا :</a:t>
            </a:r>
            <a:r>
              <a:rPr lang="ar-EG" dirty="0"/>
              <a:t> </a:t>
            </a:r>
            <a:r>
              <a:rPr lang="ar-EG" b="1" dirty="0"/>
              <a:t>عصبة الأمم </a:t>
            </a:r>
            <a:r>
              <a:rPr lang="en-US" b="1" dirty="0"/>
              <a:t>League of Nations</a:t>
            </a:r>
            <a:r>
              <a:rPr lang="ar-EG" b="1" dirty="0"/>
              <a:t> : </a:t>
            </a:r>
            <a:endParaRPr lang="en-US" dirty="0"/>
          </a:p>
          <a:p>
            <a:r>
              <a:rPr lang="ar-EG" dirty="0"/>
              <a:t>وكان من أهم النتائج التي ترتبت على الحرب العالمية الأولى إنشاء بعض المنظمات الدولية و تتمثل في عصبة الأمم ، فقد أحس العالم بعد نهاية الحرب العالمية الأولى التي راح ضحيتها نحو ثمانية ملايين من الأنفس البشرية غير الخراب والدمار الذي نزل بالمدن والحقول والمصانع ، أنه قد آن </a:t>
            </a:r>
            <a:r>
              <a:rPr lang="ar-EG" dirty="0" err="1"/>
              <a:t>الآوان</a:t>
            </a:r>
            <a:r>
              <a:rPr lang="ar-EG" dirty="0"/>
              <a:t> لوضع حد لهذه المجازر البشرية ، و ذلك بإقامة هيئة دولية دائمة تعمل على حفظ السلام وتسعى لحل المشكلات الدولية و إنهاء النزاع بين الشعوب بطريقة سلمية ، وقد دعا الرئيس الأمريكي ولسن – في شروطه الأربعة عشر – إلى فكرة إنشاء عصبة أمم يكون الغرض منها تحقيق التعاون وضمان تنفيذ الالتزامات الدولية وتدعيم السلام في كافة أرجاء العالم .  </a:t>
            </a:r>
            <a:endParaRPr lang="en-US" dirty="0"/>
          </a:p>
          <a:p>
            <a:r>
              <a:rPr lang="ar-EG" dirty="0"/>
              <a:t>وقد كانت الدول جميعاً ترى أن من مصلحة العالم كله لا فرق بين غالب و مغلوب أن تحل المشاكل الدولية بالتفاهم دون قتال ، لأن الخراب الذي تتركه الحروب لا يقتصر على الدول المنهزمة بل يتساوى فيه المنتصر والمنهزم على السواء . </a:t>
            </a:r>
            <a:endParaRPr lang="en-US" dirty="0"/>
          </a:p>
          <a:p>
            <a:r>
              <a:rPr lang="ar-EG" dirty="0"/>
              <a:t>و قد نص ميثاق العصبة على أن تدير شئونها هيئتان وسكرتارية دائمة ، أما الهيئتان فأولهما الجمعية العمومية التي يمثل فيها كل الدول الأعضاء فإنها تجتمع مرة واحدة في جنيف كل عام ،  و ثانيتهما مجلس العصبة أو هيئتها التنفيذية ، و هو يجتمع مراراً أثناء السنة حسب المشكلات التي تعرض له . </a:t>
            </a:r>
            <a:endParaRPr lang="en-US" dirty="0"/>
          </a:p>
          <a:p>
            <a:r>
              <a:rPr lang="ar-EG" dirty="0"/>
              <a:t>و لكل دولة مشتركة صوت واحد في الجمعية العمومية لا فرق بين أكبر الدول وأصغرها أما مجلس العصبة فكان يتكون من فريقين : </a:t>
            </a:r>
            <a:endParaRPr lang="en-US" dirty="0"/>
          </a:p>
          <a:p>
            <a:r>
              <a:rPr lang="ar-EG" dirty="0"/>
              <a:t>أ) الأعضاء الدائمون الذين يمثلون الدول الخمس الكبرى ، و هي الولايات المتحدة و بريطانيا و فرنسا و إيطاليا و اليابان . </a:t>
            </a:r>
            <a:endParaRPr lang="en-US" dirty="0"/>
          </a:p>
          <a:p>
            <a:r>
              <a:rPr lang="ar-EG" dirty="0"/>
              <a:t>ب) الأعضاء غير الدائمين و هم أربعة ثم زيد عددهم إلى تسعة في عام 1926 تختارهم الجمعية العمومية . </a:t>
            </a:r>
            <a:endParaRPr lang="en-US" dirty="0"/>
          </a:p>
          <a:p>
            <a:pPr marL="0" indent="0">
              <a:buNone/>
            </a:pPr>
            <a:endParaRPr lang="ar-EG" dirty="0"/>
          </a:p>
        </p:txBody>
      </p:sp>
    </p:spTree>
    <p:extLst>
      <p:ext uri="{BB962C8B-B14F-4D97-AF65-F5344CB8AC3E}">
        <p14:creationId xmlns:p14="http://schemas.microsoft.com/office/powerpoint/2010/main" val="1549467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55000" lnSpcReduction="20000"/>
          </a:bodyPr>
          <a:lstStyle/>
          <a:p>
            <a:r>
              <a:rPr lang="ar-EG" b="1" dirty="0"/>
              <a:t>و قد كان للعصبة مهام رئيسية : </a:t>
            </a:r>
            <a:endParaRPr lang="en-US" dirty="0"/>
          </a:p>
          <a:p>
            <a:pPr lvl="0"/>
            <a:r>
              <a:rPr lang="ar-EG" dirty="0"/>
              <a:t>تدعيم السلام العالمي و تحكيم العقل في حسم المنازعات الدولية بدلا من الالتجاء إلى الحرب ، و تعهدت كل دولة من الدول الأعضاء بإحالة كل نزاع لا يمكن تسويته بالأحكام القانونية إلى العصبة ، و ألا تقوم بأي إجراء عسكري إلا بعد أن يصدر مجلس العصبة قراره في النزاع ، فإذا خالفت الدولة هذا التعهد تعرضت لإجراءات تأديبية يشترك في فرضها سائر أعضاء العصبة .</a:t>
            </a:r>
            <a:endParaRPr lang="en-US" dirty="0"/>
          </a:p>
          <a:p>
            <a:r>
              <a:rPr lang="ar-EG" dirty="0"/>
              <a:t>أما المنازعات التي يمكن الفصل فيها بأحكام قانونية فتحال إلى محكمة العدل الدولية التي نص ميثاق العصبة على إنشائها . </a:t>
            </a:r>
            <a:endParaRPr lang="en-US" dirty="0"/>
          </a:p>
          <a:p>
            <a:pPr lvl="0"/>
            <a:r>
              <a:rPr lang="ar-EG" dirty="0"/>
              <a:t>المهمة الثانية للعصبة و هي التي لم تستطع القيام بها هي نزع سلاح الدول المنضمة إليها تدريجياً ، و قد رأينا كيف أن معاهدات الصلح قد نصت على نزع سلاح الدول المغلوبة وإلزامها بتخفيض قواتها الحربية إلى الحد الذي يكفي لحفظ النظام الداخلي فحسب ، كما عهد إلى العصبة أيضاً أن تشرف فيما بعد على تنفيذ نزع سلاح الدول المنتصرة أيضا . </a:t>
            </a:r>
            <a:endParaRPr lang="en-US" dirty="0"/>
          </a:p>
          <a:p>
            <a:pPr lvl="0"/>
            <a:r>
              <a:rPr lang="ar-EG" dirty="0"/>
              <a:t>كما كان لزاما على الدول الأعضاء أن تودع في سكرتارية العصبة كل ما تبرمه من معاهدات مع الدول الأخرى ، حتى تضمن عصبة الأمم عدم تعارض هذه المعاهدات مع ميثاق العصبة ، و هو إجراء من شأنه أيضا منع عقد الاتفاقيات السرية بين الدول ( كما حدث أثناء الحرب ) . </a:t>
            </a:r>
            <a:endParaRPr lang="en-US" dirty="0"/>
          </a:p>
          <a:p>
            <a:pPr lvl="0"/>
            <a:r>
              <a:rPr lang="ar-EG" dirty="0"/>
              <a:t>و من الوظائف الهامة التي كان مفروضا أن تضطلع بها العصبة حماية الأقليات لمنع اضطهادها في الدول التي عرفت بالتعصب ضد الأقليات العرقية أو الدينية ، و كان لكل عضو الحق في إثارة أية مشكلة تتعلق بالظلم الذي يقع على الأقليات في أي دولة من دول العصبة .</a:t>
            </a:r>
            <a:endParaRPr lang="en-US" dirty="0"/>
          </a:p>
          <a:p>
            <a:pPr lvl="0"/>
            <a:r>
              <a:rPr lang="ar-EG" dirty="0"/>
              <a:t>و كان على عصبة الأمم أيضا أن تهتم بمعاملة الشعوب التي شاء سوء حظها أن تخضع للاحتلال أو الانتداب ، فقد قررت معاهدات الصلح أن تدير الدول المنتصرة ما استولت عليه من أقاليم كانت تابعة من قبل للدول المنهزمة – ألمانية و الدولة العثمانية – و قد كان من المفروض أن تراعي دول الانتداب ( رفاهية هذه الشعوب المتأخرة ) لأن العمل على رقي هذه الشعوب ( أمانة مقدسة في عنق المدينة ) و لذلك كان لزاماً على الدول المنتدبة أن تقدم حساباً سنوياً عن الخطوات التي اتخذتها في سبيل تحقيق هذه الغايات حتى تستطيع هذه الشعوب أن تصل إلى المستوى الذي يجعلها تقف على قدميها في صفوف الدول الحرة التي تستأهل الاستقلال .  </a:t>
            </a:r>
            <a:endParaRPr lang="en-US" dirty="0"/>
          </a:p>
          <a:p>
            <a:r>
              <a:rPr lang="ar-EG" dirty="0"/>
              <a:t>و قد كان رفض الولايات المتحدة الدخول في عضوية عصبة الأمم  أول ضربة وجهت إلى تلك المنظمة العالمية وكان ذلك مفاجأة للعالم بعد تلك الجهود التي بذلها رئيسها </a:t>
            </a:r>
            <a:r>
              <a:rPr lang="ar-EG" dirty="0" err="1"/>
              <a:t>وودرو</a:t>
            </a:r>
            <a:r>
              <a:rPr lang="ar-EG" dirty="0"/>
              <a:t> ولسن من أجل وضع ميثاق تلك العصبة ، و قد قويت المعارضة ضد ولسن في الولايات المتحدة و لم تلبث الانتخابات التي أجريت في أواخر عام 1918 أن أدت إلى فوز الحزب الجمهوري على الحزب الديمقراطي الذي كان ينتمي إليه ولسن ، كما كان الكثيرون يعارضون سياسته ويحملون عليه لذهابه إلى مؤتمر الصلح بدون استشارة أعضاء لجنة الشئون الخارجية ، و اختيار أعضاء الوفد الأمريكي إلى مؤتمر الصلح من حزبه الديمقراطي دون الحزب الجمهوري . </a:t>
            </a:r>
            <a:endParaRPr lang="en-US" dirty="0"/>
          </a:p>
          <a:p>
            <a:pPr marL="0" indent="0">
              <a:buNone/>
            </a:pPr>
            <a:endParaRPr lang="ar-EG" dirty="0"/>
          </a:p>
        </p:txBody>
      </p:sp>
    </p:spTree>
    <p:extLst>
      <p:ext uri="{BB962C8B-B14F-4D97-AF65-F5344CB8AC3E}">
        <p14:creationId xmlns:p14="http://schemas.microsoft.com/office/powerpoint/2010/main" val="4043312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13376"/>
          </a:xfrm>
        </p:spPr>
        <p:txBody>
          <a:bodyPr>
            <a:normAutofit fontScale="40000" lnSpcReduction="20000"/>
          </a:bodyPr>
          <a:lstStyle/>
          <a:p>
            <a:r>
              <a:rPr lang="ar-EG" dirty="0"/>
              <a:t>كما أخذ الداعون إلى عزلة الولايات المتحدة يهاجمون في مجلس الشيوخ الأمريكي معاهد الصلح وميثاق العصبة ، واستطاعوا النجاح في عدم التصديق عليه ، كما تزايد عدد المعارضين لمعاهدة فرساي ولوسن وانضم إليهم الأمريكيون الذين من أصل ألماني و إيطالي أو </a:t>
            </a:r>
            <a:r>
              <a:rPr lang="ar-EG" dirty="0" err="1"/>
              <a:t>أيرلندي</a:t>
            </a:r>
            <a:r>
              <a:rPr lang="ar-EG" dirty="0"/>
              <a:t> ، كما عارضه الأحرار بدعوى إجحاف المعاهدة بالألمان ، وعارضه آخرون بدعوة أن المعاهدة تنطوي على تساهل كبير ، هذا إلى جانب المحافظين من أنصار سياسة عزلة الولايات المتحدة وعدم دخولها عضوية عصبة الأمم خشية تورطها في المشكلات الأوروبية وما يترتب عليها من حروب . </a:t>
            </a:r>
            <a:endParaRPr lang="en-US" dirty="0"/>
          </a:p>
          <a:p>
            <a:r>
              <a:rPr lang="ar-EG" dirty="0"/>
              <a:t>ولم تدخل روسيا العصبة بسبب خروجها من الحرب عقب نشوب الثورة الشيوعية عام 1917 ، وعقدها معاهدة صلح منفردة ( </a:t>
            </a:r>
            <a:r>
              <a:rPr lang="ar-EG" dirty="0" err="1"/>
              <a:t>برست</a:t>
            </a:r>
            <a:r>
              <a:rPr lang="ar-EG" dirty="0"/>
              <a:t> </a:t>
            </a:r>
            <a:r>
              <a:rPr lang="ar-EG" dirty="0" err="1"/>
              <a:t>لتوفسك</a:t>
            </a:r>
            <a:r>
              <a:rPr lang="ar-EG" dirty="0"/>
              <a:t> ) مع ألمانيا ، ولم تنضم روسيا إلى العصبة إلا في عام 1934 . </a:t>
            </a:r>
            <a:endParaRPr lang="en-US" dirty="0"/>
          </a:p>
          <a:p>
            <a:r>
              <a:rPr lang="ar-EG" dirty="0"/>
              <a:t>و ظلت ألمانيا – زعيمة الدول المعادية للحلفاء – خارج العصبة حتى سمح لها أخيراً في عام 1926 بالانضمام إلى العصبة هي و حليفاتها و أعطيت ألمانيا عضوية دائمة في العصبة و هي العضوية التي كانت مخصصة للولايات المتحدة الأمريكية . </a:t>
            </a:r>
            <a:endParaRPr lang="en-US" dirty="0"/>
          </a:p>
          <a:p>
            <a:r>
              <a:rPr lang="ar-EG" dirty="0"/>
              <a:t>و لكن رفض الولايات المتحدة الأمريكية التصديق على معاهدة فرساي و بالتالي رفض الانضمام إلى عصبة الأمم أصاب العصبة بالشلل ، خصوصاً و أن ألمانيا والاتحاد السوفيتي لم يصبحا عضوين فيها إلا لمدة سبع سنوات فقط ، كما انسحبت منها اليابان في عام 1933 ، و إيطاليا في عام 1936 ، و لذلك لم تكن العصبة دولية بحق .</a:t>
            </a:r>
            <a:endParaRPr lang="en-US" dirty="0"/>
          </a:p>
          <a:p>
            <a:r>
              <a:rPr lang="ar-EG" dirty="0"/>
              <a:t>و على الرغم من ضعف عصبة الأمم فقد استطاعت في بدء حياتها أن تحل بعض المشكلات التي هددت السلام بين الدول الصغرى ، فقد أفلحت في تسوية نزاع نشب عام 1920 بين </a:t>
            </a:r>
            <a:r>
              <a:rPr lang="ar-EG" dirty="0" err="1"/>
              <a:t>فلندة</a:t>
            </a:r>
            <a:r>
              <a:rPr lang="ar-EG" dirty="0"/>
              <a:t> والسويد حول جزر ألاـند </a:t>
            </a:r>
            <a:r>
              <a:rPr lang="en-US" dirty="0"/>
              <a:t>Aland</a:t>
            </a:r>
            <a:r>
              <a:rPr lang="ar-EG" dirty="0"/>
              <a:t> في بحر البلطيق ، و خلافاً آخر بين ألمانيا و بولندة حول حدود </a:t>
            </a:r>
            <a:r>
              <a:rPr lang="ar-EG" dirty="0" err="1"/>
              <a:t>سيليزيا</a:t>
            </a:r>
            <a:r>
              <a:rPr lang="ar-EG" dirty="0"/>
              <a:t> العليا عام 1921 ، و خلافاً ثالثا بين اليونان و إيطاليا عام 1923 كاد يجر الدولتين إلى الحرب عندما قتلت العصابات اليونانية مندوبي إيطاليا في لجنة عهد إليها تخطيط الحدود بين اليونان وألبانيا ، فضرب الأسطول الإيطالي جزيرة </a:t>
            </a:r>
            <a:r>
              <a:rPr lang="ar-EG" dirty="0" err="1"/>
              <a:t>كورفو</a:t>
            </a:r>
            <a:r>
              <a:rPr lang="ar-EG" dirty="0"/>
              <a:t> و احتلها واضطر اليونان إلى دفع غرامة كبيرة تعويضاً عن مقتل المندوبين الإيطاليين ، كما تدخلت العصبة بنجاح في النزاع الذي نشب عام 1925 بين اليونان و بلغاريا نتيجة مصرع ضابط يوناني على أيدي العصابات البلغارية ، فدخلت القوات اليونانية الأراضي البلغارية ، فشكت بلغاريا إلى عصبة الأمم التي تدخلت فوراً ووجهت اللوم للحكومة اليونانية و أجبرتها على دفع تعويض لبلغاريا عن انتهاكها . </a:t>
            </a:r>
            <a:endParaRPr lang="en-US" dirty="0"/>
          </a:p>
          <a:p>
            <a:r>
              <a:rPr lang="ar-EG" dirty="0"/>
              <a:t>إلا أن العصبة – مع ذلك – كانت تبدو هزيلة ضعيفة التأثير عندما تتعرض لمشكلة تتصل بإحدى الدول الكبرى ، و ذلك يرجع إلى عدم ولاء الدول الكبرى لتعهداتها ، فرغبتها في اتخاذ عصبة الأمم أداة لتحقيق مراميها السياسية ، فعندما قام نزاع بين بريطانيا والعراق حول نفط الموصل استطاعت العصبة أن تفض النزاع و لكنه على حساب العراق . </a:t>
            </a:r>
            <a:endParaRPr lang="en-US" dirty="0"/>
          </a:p>
          <a:p>
            <a:r>
              <a:rPr lang="ar-EG" dirty="0"/>
              <a:t>كما تمكنت بريطانيا من إبعاد مصر عن عضوية العصبة حتى بعد اعترافها عام 1922 بمصر دولة مستقلة ذات سيادة ، و ذلك حتى لا تتاح الفرصة أمام مصر لتثير منازعاتها وخلافاتها مع بريطانيا أمام العصبة .     </a:t>
            </a:r>
            <a:endParaRPr lang="en-US" dirty="0"/>
          </a:p>
          <a:p>
            <a:r>
              <a:rPr lang="ar-EG" dirty="0"/>
              <a:t>وحينما أهابت نيكاراجوا ( في أمريكا الوسطى ) بعصبة الأمم أن تتدخل لتمنع حكومة المكسيك من مؤازرة أعدائها السياسيين أرسلت حكومة الولايات المتحدة سفنها الحربية إلى نيكاراجوا بحجة ( حماية الأرواح و الممتلكات الأمريكية و الأجنبية بهم ولكن الهدف الحقيقي كان الحيلولة دون تدخل عصبة الأمم )، و منذ عام 1930 أخذت سمعة العصبة في التدهور بعد أن سجلت الفشل تلو الفشل ، و كانت أظهر حادثة في هذا الشأن ما قام بين اليابان  والصين من نزاع حول منشوريا التي قام اليابانيون بضمها ، وثار الصينيون ضد اليابان ، ورغم التجاء حكومة </a:t>
            </a:r>
            <a:r>
              <a:rPr lang="ar-EG" dirty="0" err="1"/>
              <a:t>شيانج</a:t>
            </a:r>
            <a:r>
              <a:rPr lang="ar-EG" dirty="0"/>
              <a:t> </a:t>
            </a:r>
            <a:r>
              <a:rPr lang="ar-EG" dirty="0" err="1"/>
              <a:t>كاي</a:t>
            </a:r>
            <a:r>
              <a:rPr lang="ar-EG" dirty="0"/>
              <a:t> شيك الصينية إلى العصبة لحل مشكلتهم إلا أنها لم تستطع منع اليابان من احتلال منشوريا ، ولما رفضت عصبة الأمم الاعتراف بحكومة منشوريا الجديدة التي تألفت تحت سيادة اليابانيين غضبت اليابان وأعلنت انسحابها من عصبة الأمم عام 1933 وأخذت تتوسع في الصين وأخذت المدن الصينية تسقط تباعاً في أيدي اليابانيين واستمر القتال بينهما حتى عام 1939 حين صار جزءاً من الحرب العالمية الثانية ، وكان اعتداء إيطاليا على الحبشة عام 1935 آخر مسمار في نعش العصبة فقد عجزت – أمام تهديد إيطاليا – عن توقيع العقوبات الرادعة لمنعها من مواصلة الاعتداء حتى لقد اضطرت العصبة إلى الموافقة بالإجماع في أغسطس عام 1937 ، على اقتراح الحكومة البريطانية برفع العقوبات الاقتصادية عن إيطاليا ، و بذلك تركت الدول الكبرى الحبشة تلك الدولة الأفريقية الصغيرة تصارع غريمها القوي إلى أن انهارت المقاومة الحبشية ولجأ الإمبراطور </a:t>
            </a:r>
            <a:r>
              <a:rPr lang="ar-EG" dirty="0" err="1"/>
              <a:t>هيلاسلاسي</a:t>
            </a:r>
            <a:r>
              <a:rPr lang="ar-EG" dirty="0"/>
              <a:t> إلى بريطانيا واحتلت القوات الإيطالية العاصمة أديس أبابا ، و في مايو عام 1936 نودي </a:t>
            </a:r>
            <a:r>
              <a:rPr lang="ar-EG" dirty="0" err="1"/>
              <a:t>بعمانويل</a:t>
            </a:r>
            <a:r>
              <a:rPr lang="ar-EG" dirty="0"/>
              <a:t> الثالث ملك إيطاليا إمبراطوراً على الحبشة . </a:t>
            </a:r>
            <a:endParaRPr lang="en-US" dirty="0"/>
          </a:p>
          <a:p>
            <a:r>
              <a:rPr lang="ar-EG" dirty="0"/>
              <a:t>و هكذا هيمنت دولتان فقط هما بريطانيا و فرنسا على العصبة ، و بينما كانت فرنسا تريد استخدام العصبة كأداة للحفاظ على تسويات الصلح ، كانت بريطانيا ترى استخدام العصبة أساساً للتوفيق بين الدول ، وفي الحقيقة – لم تكن كما يقول أحد الباحثين – سوى " صالوناً لتبادل الأحاديث "  </a:t>
            </a:r>
            <a:r>
              <a:rPr lang="en-US" dirty="0"/>
              <a:t> Talking  shop </a:t>
            </a:r>
            <a:r>
              <a:rPr lang="ar-EG" dirty="0"/>
              <a:t> ، لأن أياً من الأعضاء لم يكن </a:t>
            </a:r>
            <a:r>
              <a:rPr lang="ar-EG" dirty="0" err="1"/>
              <a:t>ليضحى</a:t>
            </a:r>
            <a:r>
              <a:rPr lang="ar-EG" dirty="0"/>
              <a:t> بأي قدر من سيادته ومصالحه ، كما أن الدول الكبرى لم تكن لتسمح للعصبة بالتدخل في تشكيل وتوجيه سيادتها ، و بالإضافة إلى ذلك لم تكن للعصبة أية قوة عسكرية ، و كان عليها أن تعتمد على أعضائها – كل على حدة – في تنفيذ القرارات التي تصدرها العصبة ضد الدول المعتدية . </a:t>
            </a:r>
            <a:endParaRPr lang="en-US" dirty="0"/>
          </a:p>
          <a:p>
            <a:pPr marL="0" indent="0">
              <a:buNone/>
            </a:pPr>
            <a:endParaRPr lang="ar-EG" dirty="0"/>
          </a:p>
        </p:txBody>
      </p:sp>
    </p:spTree>
    <p:extLst>
      <p:ext uri="{BB962C8B-B14F-4D97-AF65-F5344CB8AC3E}">
        <p14:creationId xmlns:p14="http://schemas.microsoft.com/office/powerpoint/2010/main" val="266694109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4560</Words>
  <Application>Microsoft Office PowerPoint</Application>
  <PresentationFormat>عرض على الشاشة (3:4)‏</PresentationFormat>
  <Paragraphs>101</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سمة Office</vt:lpstr>
      <vt:lpstr>تاريخ أوروبا الحديث والمعاصر أ.د.م/ محمد محمود حمد الدودانى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hossam</dc:creator>
  <cp:lastModifiedBy>Dreams</cp:lastModifiedBy>
  <cp:revision>15</cp:revision>
  <dcterms:created xsi:type="dcterms:W3CDTF">2020-03-17T09:26:22Z</dcterms:created>
  <dcterms:modified xsi:type="dcterms:W3CDTF">2020-04-05T00:19:47Z</dcterms:modified>
</cp:coreProperties>
</file>