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9"/>
  </p:notesMasterIdLst>
  <p:sldIdLst>
    <p:sldId id="256" r:id="rId2"/>
    <p:sldId id="266" r:id="rId3"/>
    <p:sldId id="265" r:id="rId4"/>
    <p:sldId id="336" r:id="rId5"/>
    <p:sldId id="367" r:id="rId6"/>
    <p:sldId id="368" r:id="rId7"/>
    <p:sldId id="375" r:id="rId8"/>
    <p:sldId id="376" r:id="rId9"/>
    <p:sldId id="369" r:id="rId10"/>
    <p:sldId id="370" r:id="rId11"/>
    <p:sldId id="440" r:id="rId12"/>
    <p:sldId id="371" r:id="rId13"/>
    <p:sldId id="372" r:id="rId14"/>
    <p:sldId id="373" r:id="rId15"/>
    <p:sldId id="377" r:id="rId16"/>
    <p:sldId id="442"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314" r:id="rId34"/>
    <p:sldId id="444" r:id="rId35"/>
    <p:sldId id="315" r:id="rId36"/>
    <p:sldId id="445" r:id="rId37"/>
    <p:sldId id="446" r:id="rId38"/>
    <p:sldId id="316" r:id="rId39"/>
    <p:sldId id="380" r:id="rId40"/>
    <p:sldId id="317" r:id="rId41"/>
    <p:sldId id="381" r:id="rId42"/>
    <p:sldId id="318" r:id="rId43"/>
    <p:sldId id="319" r:id="rId44"/>
    <p:sldId id="443" r:id="rId45"/>
    <p:sldId id="320" r:id="rId46"/>
    <p:sldId id="321" r:id="rId47"/>
    <p:sldId id="447"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p:scale>
          <a:sx n="77" d="100"/>
          <a:sy n="77" d="100"/>
        </p:scale>
        <p:origin x="-306" y="-48"/>
      </p:cViewPr>
      <p:guideLst>
        <p:guide orient="horz" pos="2160"/>
        <p:guide pos="2880"/>
      </p:guideLst>
    </p:cSldViewPr>
  </p:slideViewPr>
  <p:outlineViewPr>
    <p:cViewPr>
      <p:scale>
        <a:sx n="33" d="100"/>
        <a:sy n="33" d="100"/>
      </p:scale>
      <p:origin x="0" y="102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9E56B9-CAEA-42DD-ACB5-56C23E181AE3}" type="datetimeFigureOut">
              <a:rPr lang="en-US" smtClean="0"/>
              <a:pPr/>
              <a:t>4/10/2020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5FC3CF-709E-4200-AA06-B407693F7C8E}" type="slidenum">
              <a:rPr lang="en-US" smtClean="0"/>
              <a:pPr/>
              <a:t>‹#›</a:t>
            </a:fld>
            <a:endParaRPr lang="en-US"/>
          </a:p>
        </p:txBody>
      </p:sp>
    </p:spTree>
    <p:extLst>
      <p:ext uri="{BB962C8B-B14F-4D97-AF65-F5344CB8AC3E}">
        <p14:creationId xmlns:p14="http://schemas.microsoft.com/office/powerpoint/2010/main" val="256607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FC3CF-709E-4200-AA06-B407693F7C8E}" type="slidenum">
              <a:rPr lang="en-US" smtClean="0"/>
              <a:pPr/>
              <a:t>2</a:t>
            </a:fld>
            <a:endParaRPr lang="en-US"/>
          </a:p>
        </p:txBody>
      </p:sp>
    </p:spTree>
    <p:extLst>
      <p:ext uri="{BB962C8B-B14F-4D97-AF65-F5344CB8AC3E}">
        <p14:creationId xmlns:p14="http://schemas.microsoft.com/office/powerpoint/2010/main" val="91705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4010A0-699A-4701-9C5A-C51F5AA66611}" type="datetime1">
              <a:rPr lang="en-US" smtClean="0"/>
              <a:t>4/10/2020</a:t>
            </a:fld>
            <a:endParaRPr lang="en-US"/>
          </a:p>
        </p:txBody>
      </p:sp>
      <p:sp>
        <p:nvSpPr>
          <p:cNvPr id="5" name="Footer Placeholder 4"/>
          <p:cNvSpPr>
            <a:spLocks noGrp="1"/>
          </p:cNvSpPr>
          <p:nvPr>
            <p:ph type="ftr" sz="quarter" idx="11"/>
          </p:nvPr>
        </p:nvSpPr>
        <p:spPr/>
        <p:txBody>
          <a:bodyPr/>
          <a:lstStyle/>
          <a:p>
            <a:r>
              <a:rPr lang="en-US"/>
              <a:t>Dr. Ahmed S. El-Tawargy</a:t>
            </a:r>
          </a:p>
        </p:txBody>
      </p:sp>
      <p:sp>
        <p:nvSpPr>
          <p:cNvPr id="6" name="Slide Number Placeholder 5"/>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224540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E0A26-5815-4378-900F-8B30D38860F5}" type="datetime1">
              <a:rPr lang="en-US" smtClean="0"/>
              <a:t>4/10/2020</a:t>
            </a:fld>
            <a:endParaRPr lang="en-US"/>
          </a:p>
        </p:txBody>
      </p:sp>
      <p:sp>
        <p:nvSpPr>
          <p:cNvPr id="5" name="Footer Placeholder 4"/>
          <p:cNvSpPr>
            <a:spLocks noGrp="1"/>
          </p:cNvSpPr>
          <p:nvPr>
            <p:ph type="ftr" sz="quarter" idx="11"/>
          </p:nvPr>
        </p:nvSpPr>
        <p:spPr/>
        <p:txBody>
          <a:bodyPr/>
          <a:lstStyle/>
          <a:p>
            <a:r>
              <a:rPr lang="en-US"/>
              <a:t>Dr. Ahmed S. El-Tawargy</a:t>
            </a:r>
          </a:p>
        </p:txBody>
      </p:sp>
      <p:sp>
        <p:nvSpPr>
          <p:cNvPr id="6" name="Slide Number Placeholder 5"/>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14047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5B998C-042A-49FB-B5EE-26049EA36384}" type="datetime1">
              <a:rPr lang="en-US" smtClean="0"/>
              <a:t>4/10/2020</a:t>
            </a:fld>
            <a:endParaRPr lang="en-US"/>
          </a:p>
        </p:txBody>
      </p:sp>
      <p:sp>
        <p:nvSpPr>
          <p:cNvPr id="5" name="Footer Placeholder 4"/>
          <p:cNvSpPr>
            <a:spLocks noGrp="1"/>
          </p:cNvSpPr>
          <p:nvPr>
            <p:ph type="ftr" sz="quarter" idx="11"/>
          </p:nvPr>
        </p:nvSpPr>
        <p:spPr/>
        <p:txBody>
          <a:bodyPr/>
          <a:lstStyle/>
          <a:p>
            <a:r>
              <a:rPr lang="en-US"/>
              <a:t>Dr. Ahmed S. El-Tawargy</a:t>
            </a:r>
          </a:p>
        </p:txBody>
      </p:sp>
      <p:sp>
        <p:nvSpPr>
          <p:cNvPr id="6" name="Slide Number Placeholder 5"/>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9026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225AC-619F-4AEB-AEF0-98C28D4BE6DA}" type="datetime1">
              <a:rPr lang="en-US" smtClean="0"/>
              <a:t>4/10/2020</a:t>
            </a:fld>
            <a:endParaRPr lang="en-US"/>
          </a:p>
        </p:txBody>
      </p:sp>
      <p:sp>
        <p:nvSpPr>
          <p:cNvPr id="5" name="Footer Placeholder 4"/>
          <p:cNvSpPr>
            <a:spLocks noGrp="1"/>
          </p:cNvSpPr>
          <p:nvPr>
            <p:ph type="ftr" sz="quarter" idx="11"/>
          </p:nvPr>
        </p:nvSpPr>
        <p:spPr/>
        <p:txBody>
          <a:bodyPr/>
          <a:lstStyle/>
          <a:p>
            <a:r>
              <a:rPr lang="en-US"/>
              <a:t>Dr. Ahmed S. El-Tawargy</a:t>
            </a:r>
          </a:p>
        </p:txBody>
      </p:sp>
      <p:sp>
        <p:nvSpPr>
          <p:cNvPr id="6" name="Slide Number Placeholder 5"/>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33058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BCAA56-FA16-447B-8BBA-625C71721E1E}" type="datetime1">
              <a:rPr lang="en-US" smtClean="0"/>
              <a:t>4/10/2020</a:t>
            </a:fld>
            <a:endParaRPr lang="en-US"/>
          </a:p>
        </p:txBody>
      </p:sp>
      <p:sp>
        <p:nvSpPr>
          <p:cNvPr id="5" name="Footer Placeholder 4"/>
          <p:cNvSpPr>
            <a:spLocks noGrp="1"/>
          </p:cNvSpPr>
          <p:nvPr>
            <p:ph type="ftr" sz="quarter" idx="11"/>
          </p:nvPr>
        </p:nvSpPr>
        <p:spPr/>
        <p:txBody>
          <a:bodyPr/>
          <a:lstStyle/>
          <a:p>
            <a:r>
              <a:rPr lang="en-US"/>
              <a:t>Dr. Ahmed S. El-Tawargy</a:t>
            </a:r>
          </a:p>
        </p:txBody>
      </p:sp>
      <p:sp>
        <p:nvSpPr>
          <p:cNvPr id="6" name="Slide Number Placeholder 5"/>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273257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ACCC8F-0FDB-46D2-BF71-6BC0B208804C}" type="datetime1">
              <a:rPr lang="en-US" smtClean="0"/>
              <a:t>4/10/2020</a:t>
            </a:fld>
            <a:endParaRPr lang="en-US"/>
          </a:p>
        </p:txBody>
      </p:sp>
      <p:sp>
        <p:nvSpPr>
          <p:cNvPr id="6" name="Footer Placeholder 5"/>
          <p:cNvSpPr>
            <a:spLocks noGrp="1"/>
          </p:cNvSpPr>
          <p:nvPr>
            <p:ph type="ftr" sz="quarter" idx="11"/>
          </p:nvPr>
        </p:nvSpPr>
        <p:spPr/>
        <p:txBody>
          <a:bodyPr/>
          <a:lstStyle/>
          <a:p>
            <a:r>
              <a:rPr lang="en-US"/>
              <a:t>Dr. Ahmed S. El-Tawargy</a:t>
            </a:r>
          </a:p>
        </p:txBody>
      </p:sp>
      <p:sp>
        <p:nvSpPr>
          <p:cNvPr id="7" name="Slide Number Placeholder 6"/>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144605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04EE26-CFC0-4DD9-973E-BEBCD735D718}" type="datetime1">
              <a:rPr lang="en-US" smtClean="0"/>
              <a:t>4/10/2020</a:t>
            </a:fld>
            <a:endParaRPr lang="en-US"/>
          </a:p>
        </p:txBody>
      </p:sp>
      <p:sp>
        <p:nvSpPr>
          <p:cNvPr id="8" name="Footer Placeholder 7"/>
          <p:cNvSpPr>
            <a:spLocks noGrp="1"/>
          </p:cNvSpPr>
          <p:nvPr>
            <p:ph type="ftr" sz="quarter" idx="11"/>
          </p:nvPr>
        </p:nvSpPr>
        <p:spPr/>
        <p:txBody>
          <a:bodyPr/>
          <a:lstStyle/>
          <a:p>
            <a:r>
              <a:rPr lang="en-US"/>
              <a:t>Dr. Ahmed S. El-Tawargy</a:t>
            </a:r>
          </a:p>
        </p:txBody>
      </p:sp>
      <p:sp>
        <p:nvSpPr>
          <p:cNvPr id="9" name="Slide Number Placeholder 8"/>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112145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45EBA-3E54-4963-B90E-05AC5E3BB89B}" type="datetime1">
              <a:rPr lang="en-US" smtClean="0"/>
              <a:t>4/10/2020</a:t>
            </a:fld>
            <a:endParaRPr lang="en-US"/>
          </a:p>
        </p:txBody>
      </p:sp>
      <p:sp>
        <p:nvSpPr>
          <p:cNvPr id="4" name="Footer Placeholder 3"/>
          <p:cNvSpPr>
            <a:spLocks noGrp="1"/>
          </p:cNvSpPr>
          <p:nvPr>
            <p:ph type="ftr" sz="quarter" idx="11"/>
          </p:nvPr>
        </p:nvSpPr>
        <p:spPr/>
        <p:txBody>
          <a:bodyPr/>
          <a:lstStyle/>
          <a:p>
            <a:r>
              <a:rPr lang="en-US"/>
              <a:t>Dr. Ahmed S. El-Tawargy</a:t>
            </a:r>
          </a:p>
        </p:txBody>
      </p:sp>
      <p:sp>
        <p:nvSpPr>
          <p:cNvPr id="5" name="Slide Number Placeholder 4"/>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1102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F4749-506A-4DFC-B9B7-82BD71720080}" type="datetime1">
              <a:rPr lang="en-US" smtClean="0"/>
              <a:t>4/10/2020</a:t>
            </a:fld>
            <a:endParaRPr lang="en-US"/>
          </a:p>
        </p:txBody>
      </p:sp>
      <p:sp>
        <p:nvSpPr>
          <p:cNvPr id="3" name="Footer Placeholder 2"/>
          <p:cNvSpPr>
            <a:spLocks noGrp="1"/>
          </p:cNvSpPr>
          <p:nvPr>
            <p:ph type="ftr" sz="quarter" idx="11"/>
          </p:nvPr>
        </p:nvSpPr>
        <p:spPr/>
        <p:txBody>
          <a:bodyPr/>
          <a:lstStyle/>
          <a:p>
            <a:r>
              <a:rPr lang="en-US"/>
              <a:t>Dr. Ahmed S. El-Tawargy</a:t>
            </a:r>
          </a:p>
        </p:txBody>
      </p:sp>
      <p:sp>
        <p:nvSpPr>
          <p:cNvPr id="4" name="Slide Number Placeholder 3"/>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365533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F306CC-4A46-423C-B70E-733B71B23658}" type="datetime1">
              <a:rPr lang="en-US" smtClean="0"/>
              <a:t>4/10/2020</a:t>
            </a:fld>
            <a:endParaRPr lang="en-US"/>
          </a:p>
        </p:txBody>
      </p:sp>
      <p:sp>
        <p:nvSpPr>
          <p:cNvPr id="6" name="Footer Placeholder 5"/>
          <p:cNvSpPr>
            <a:spLocks noGrp="1"/>
          </p:cNvSpPr>
          <p:nvPr>
            <p:ph type="ftr" sz="quarter" idx="11"/>
          </p:nvPr>
        </p:nvSpPr>
        <p:spPr/>
        <p:txBody>
          <a:bodyPr/>
          <a:lstStyle/>
          <a:p>
            <a:r>
              <a:rPr lang="en-US"/>
              <a:t>Dr. Ahmed S. El-Tawargy</a:t>
            </a:r>
          </a:p>
        </p:txBody>
      </p:sp>
      <p:sp>
        <p:nvSpPr>
          <p:cNvPr id="7" name="Slide Number Placeholder 6"/>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211923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E54EB-7B61-4391-A529-360296945706}" type="datetime1">
              <a:rPr lang="en-US" smtClean="0"/>
              <a:t>4/10/2020</a:t>
            </a:fld>
            <a:endParaRPr lang="en-US"/>
          </a:p>
        </p:txBody>
      </p:sp>
      <p:sp>
        <p:nvSpPr>
          <p:cNvPr id="6" name="Footer Placeholder 5"/>
          <p:cNvSpPr>
            <a:spLocks noGrp="1"/>
          </p:cNvSpPr>
          <p:nvPr>
            <p:ph type="ftr" sz="quarter" idx="11"/>
          </p:nvPr>
        </p:nvSpPr>
        <p:spPr/>
        <p:txBody>
          <a:bodyPr/>
          <a:lstStyle/>
          <a:p>
            <a:r>
              <a:rPr lang="en-US"/>
              <a:t>Dr. Ahmed S. El-Tawargy</a:t>
            </a:r>
          </a:p>
        </p:txBody>
      </p:sp>
      <p:sp>
        <p:nvSpPr>
          <p:cNvPr id="7" name="Slide Number Placeholder 6"/>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27334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2D386-B45B-4778-A91E-8F53267D1952}" type="datetime1">
              <a:rPr lang="en-US" smtClean="0"/>
              <a:t>4/10/2020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Ahmed S. El-Tawargy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582B8-0579-441E-B98B-5834914E88B5}" type="slidenum">
              <a:rPr lang="en-US" smtClean="0"/>
              <a:pPr/>
              <a:t>‹#›</a:t>
            </a:fld>
            <a:endParaRPr lang="en-US"/>
          </a:p>
        </p:txBody>
      </p:sp>
    </p:spTree>
    <p:extLst>
      <p:ext uri="{BB962C8B-B14F-4D97-AF65-F5344CB8AC3E}">
        <p14:creationId xmlns:p14="http://schemas.microsoft.com/office/powerpoint/2010/main" val="2293039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7.xml"/><Relationship Id="rId4" Type="http://schemas.openxmlformats.org/officeDocument/2006/relationships/image" Target="../media/image195.png"/></Relationships>
</file>

<file path=ppt/slides/_rels/slide11.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s://www.youtube.com/watch?v=QJZj0z373Hs" TargetMode="External"/><Relationship Id="rId5" Type="http://schemas.openxmlformats.org/officeDocument/2006/relationships/hyperlink" Target="../../../../../BOOKS,%20MEDIA,%20LINKS,/&#1602;&#1605;&#1585;&#1577;%20&#1575;&#1576;&#1606;%20&#1575;&#1604;&#1607;&#1610;&#1579;&#1605;&#1548;%20&#1575;&#1604;&#1610;&#1577;%20&#1593;&#1605;&#1604;%20&#1575;&#1608;&#1604;%20&#1603;&#1575;&#1605;&#1610;&#1585;&#1575;%20&#1576;&#1575;&#1604;&#1593;&#1575;&#1604;&#1605;.%20%20%20camera%20obscura.mp4"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YcedXDN6a88" TargetMode="External"/><Relationship Id="rId7" Type="http://schemas.openxmlformats.org/officeDocument/2006/relationships/hyperlink" Target="https://www.youtube.com/watch?v=Av1ZiN9P01s" TargetMode="External"/><Relationship Id="rId2" Type="http://schemas.openxmlformats.org/officeDocument/2006/relationships/hyperlink" Target="../../../../../BOOKS,%20MEDIA,%20LINKS,/How%20the%20Eye%20Works%20Animation.mp4" TargetMode="External"/><Relationship Id="rId1" Type="http://schemas.openxmlformats.org/officeDocument/2006/relationships/slideLayout" Target="../slideLayouts/slideLayout7.xml"/><Relationship Id="rId6" Type="http://schemas.openxmlformats.org/officeDocument/2006/relationships/hyperlink" Target="../../../../../BOOKS,%20MEDIA,%20LINKS,/DEFECTS%20OF%20VISION%20AND%20THEIR%20CORRECTION.mp4" TargetMode="External"/><Relationship Id="rId5" Type="http://schemas.openxmlformats.org/officeDocument/2006/relationships/hyperlink" Target="../../../../../BOOKS,%20MEDIA,%20LINKS,/The%20Eye,%20Focus%20and%20Optical%20Lens.mp4" TargetMode="External"/><Relationship Id="rId4" Type="http://schemas.openxmlformats.org/officeDocument/2006/relationships/hyperlink" Target="https://www.youtube.com/watch?v=AsKeu4wm3XI"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BOOKS,%20MEDIA,%20LINKS,/&#1581;&#1583;&#1602;&#1577;%20&#1587;&#1605;&#1603;%20&#1575;&#1604;&#1581;&#1576;&#1575;&#1585;.webm"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s://upload.wikimedia.org/wikipedia/commons/transcoded/0/08/Sepia_eyelid_shape.theora.ogv/Sepia_eyelid_shape.theora.ogv.480p.vp9.web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0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 TargetMode="External"/><Relationship Id="rId2" Type="http://schemas.openxmlformats.org/officeDocument/2006/relationships/hyperlink" Target="https://ar.wikipedia.or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685800"/>
            <a:ext cx="7467600" cy="369332"/>
          </a:xfrm>
          <a:prstGeom prst="rect">
            <a:avLst/>
          </a:prstGeom>
          <a:noFill/>
        </p:spPr>
        <p:txBody>
          <a:bodyPr wrap="square" rtlCol="0">
            <a:spAutoFit/>
          </a:bodyPr>
          <a:lstStyle/>
          <a:p>
            <a:endParaRPr lang="en-US" dirty="0"/>
          </a:p>
        </p:txBody>
      </p:sp>
      <p:sp>
        <p:nvSpPr>
          <p:cNvPr id="5" name="Subtitle 2"/>
          <p:cNvSpPr>
            <a:spLocks noGrp="1"/>
          </p:cNvSpPr>
          <p:nvPr>
            <p:ph type="subTitle" idx="1"/>
          </p:nvPr>
        </p:nvSpPr>
        <p:spPr>
          <a:xfrm>
            <a:off x="1143000" y="3886200"/>
            <a:ext cx="7391400" cy="2819400"/>
          </a:xfrm>
        </p:spPr>
        <p:txBody>
          <a:bodyPr>
            <a:noAutofit/>
          </a:bodyPr>
          <a:lstStyle/>
          <a:p>
            <a:pPr algn="ctr"/>
            <a:r>
              <a:rPr lang="en-US" sz="2800" dirty="0">
                <a:solidFill>
                  <a:schemeClr val="tx1"/>
                </a:solidFill>
                <a:latin typeface="Times New Roman" pitchFamily="18" charset="0"/>
                <a:cs typeface="Times New Roman" pitchFamily="18" charset="0"/>
              </a:rPr>
              <a:t>A course Presented by:</a:t>
            </a:r>
          </a:p>
          <a:p>
            <a:pPr algn="ctr"/>
            <a:r>
              <a:rPr lang="en-US" sz="4000" dirty="0">
                <a:solidFill>
                  <a:schemeClr val="tx1"/>
                </a:solidFill>
                <a:latin typeface="Bernard MT Condensed" pitchFamily="18" charset="0"/>
              </a:rPr>
              <a:t>Dr./ Asmaa Mohamed Abdelghany</a:t>
            </a:r>
            <a:endParaRPr lang="ar-EG" sz="4000" dirty="0">
              <a:solidFill>
                <a:schemeClr val="tx1"/>
              </a:solidFill>
              <a:latin typeface="Bernard MT Condensed" pitchFamily="18" charset="0"/>
            </a:endParaRPr>
          </a:p>
          <a:p>
            <a:pPr algn="ctr"/>
            <a:r>
              <a:rPr lang="ar-EG" sz="4000" dirty="0">
                <a:solidFill>
                  <a:schemeClr val="tx1"/>
                </a:solidFill>
                <a:latin typeface="Bernard MT Condensed" pitchFamily="18" charset="0"/>
              </a:rPr>
              <a:t>د./ أسماء محمد عبد الغني</a:t>
            </a:r>
            <a:endParaRPr lang="en-US" sz="4000" dirty="0">
              <a:solidFill>
                <a:schemeClr val="tx1"/>
              </a:solidFill>
              <a:latin typeface="Bernard MT Condensed" pitchFamily="18" charset="0"/>
            </a:endParaRPr>
          </a:p>
          <a:p>
            <a:pPr algn="ctr"/>
            <a:r>
              <a:rPr lang="en-US" sz="2800" dirty="0">
                <a:latin typeface="Times New Roman" pitchFamily="18" charset="0"/>
                <a:cs typeface="Times New Roman" pitchFamily="18" charset="0"/>
              </a:rPr>
              <a:t>Lecturer of theoretical physics </a:t>
            </a:r>
            <a:endParaRPr lang="en-US" sz="2800" dirty="0">
              <a:solidFill>
                <a:schemeClr val="tx1"/>
              </a:solidFill>
              <a:latin typeface="Times New Roman" pitchFamily="18" charset="0"/>
              <a:cs typeface="Times New Roman" pitchFamily="18" charset="0"/>
            </a:endParaRPr>
          </a:p>
        </p:txBody>
      </p:sp>
      <p:pic>
        <p:nvPicPr>
          <p:cNvPr id="23558" name="Picture 6" descr="نتيجة بحث الصور عن ‪biophysics‬‏"/>
          <p:cNvPicPr>
            <a:picLocks noChangeAspect="1" noChangeArrowheads="1"/>
          </p:cNvPicPr>
          <p:nvPr/>
        </p:nvPicPr>
        <p:blipFill>
          <a:blip r:embed="rId2"/>
          <a:srcRect b="8163"/>
          <a:stretch>
            <a:fillRect/>
          </a:stretch>
        </p:blipFill>
        <p:spPr bwMode="auto">
          <a:xfrm>
            <a:off x="0" y="-2223"/>
            <a:ext cx="9138468" cy="388842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10</a:t>
            </a:fld>
            <a:endParaRPr lang="en-US"/>
          </a:p>
        </p:txBody>
      </p:sp>
      <p:sp>
        <p:nvSpPr>
          <p:cNvPr id="3" name="TextBox 2"/>
          <p:cNvSpPr txBox="1"/>
          <p:nvPr/>
        </p:nvSpPr>
        <p:spPr>
          <a:xfrm>
            <a:off x="228600" y="108745"/>
            <a:ext cx="8688964" cy="2062103"/>
          </a:xfrm>
          <a:prstGeom prst="rect">
            <a:avLst/>
          </a:prstGeom>
          <a:noFill/>
        </p:spPr>
        <p:txBody>
          <a:bodyPr wrap="square" rtlCol="0">
            <a:spAutoFit/>
          </a:bodyPr>
          <a:lstStyle/>
          <a:p>
            <a:pPr algn="r" rtl="1"/>
            <a:r>
              <a:rPr lang="ar-EG" sz="3200" dirty="0">
                <a:solidFill>
                  <a:srgbClr val="FF0000"/>
                </a:solidFill>
              </a:rPr>
              <a:t>مثال:</a:t>
            </a:r>
          </a:p>
          <a:p>
            <a:pPr algn="r" rtl="1"/>
            <a:r>
              <a:rPr lang="ar-EG" sz="3200" dirty="0"/>
              <a:t> ما هي كمية الطاقة التى يحتويها فوتون من الآشعة تحت الحمراء ذات الطول الموجى  </a:t>
            </a:r>
            <a:r>
              <a:rPr lang="en-US" sz="3200" dirty="0"/>
              <a:t>1000 nm</a:t>
            </a:r>
            <a:r>
              <a:rPr lang="ar-EG" sz="3200" dirty="0"/>
              <a:t>؟</a:t>
            </a:r>
          </a:p>
          <a:p>
            <a:pPr algn="r" rtl="1"/>
            <a:r>
              <a:rPr lang="ar-EG" sz="3200" dirty="0">
                <a:solidFill>
                  <a:srgbClr val="FF0000"/>
                </a:solidFill>
              </a:rPr>
              <a:t>الحل:</a:t>
            </a:r>
          </a:p>
        </p:txBody>
      </p:sp>
      <mc:AlternateContent xmlns:mc="http://schemas.openxmlformats.org/markup-compatibility/2006" xmlns:a14="http://schemas.microsoft.com/office/drawing/2010/main">
        <mc:Choice Requires="a14">
          <p:sp>
            <p:nvSpPr>
              <p:cNvPr id="4" name="TextBox 3"/>
              <p:cNvSpPr txBox="1"/>
              <p:nvPr/>
            </p:nvSpPr>
            <p:spPr>
              <a:xfrm>
                <a:off x="2109906" y="3637821"/>
                <a:ext cx="500970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𝐸</m:t>
                      </m:r>
                      <m:r>
                        <a:rPr lang="en-US" sz="2800" b="0" i="1" smtClean="0">
                          <a:latin typeface="Cambria Math"/>
                        </a:rPr>
                        <m:t>=</m:t>
                      </m:r>
                      <m:r>
                        <a:rPr lang="en-US" sz="2800" b="0" i="1" smtClean="0">
                          <a:latin typeface="Cambria Math"/>
                        </a:rPr>
                        <m:t>1</m:t>
                      </m:r>
                      <m:r>
                        <a:rPr lang="en-US" sz="2800" b="0" i="1" smtClean="0">
                          <a:latin typeface="Cambria Math"/>
                        </a:rPr>
                        <m:t>.</m:t>
                      </m:r>
                      <m:r>
                        <a:rPr lang="en-US" sz="2800" b="0" i="1" smtClean="0">
                          <a:latin typeface="Cambria Math"/>
                        </a:rPr>
                        <m:t>989</m:t>
                      </m:r>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10</m:t>
                          </m:r>
                        </m:e>
                        <m:sup>
                          <m:r>
                            <a:rPr lang="en-US" sz="2800" b="0" i="1" smtClean="0">
                              <a:latin typeface="Cambria Math"/>
                              <a:ea typeface="Cambria Math"/>
                            </a:rPr>
                            <m:t>−</m:t>
                          </m:r>
                          <m:r>
                            <a:rPr lang="en-US" sz="2800" b="0" i="1" smtClean="0">
                              <a:latin typeface="Cambria Math"/>
                              <a:ea typeface="Cambria Math"/>
                            </a:rPr>
                            <m:t>19</m:t>
                          </m:r>
                        </m:sup>
                      </m:sSup>
                      <m:r>
                        <a:rPr lang="en-US" sz="2800" b="0" i="1" smtClean="0">
                          <a:latin typeface="Cambria Math"/>
                          <a:ea typeface="Cambria Math"/>
                        </a:rPr>
                        <m:t> </m:t>
                      </m:r>
                      <m:r>
                        <a:rPr lang="en-US" sz="2800" b="0" i="1" smtClean="0">
                          <a:latin typeface="Cambria Math"/>
                          <a:ea typeface="Cambria Math"/>
                        </a:rPr>
                        <m:t>𝐽</m:t>
                      </m:r>
                      <m:r>
                        <a:rPr lang="en-US" sz="2800" b="0" i="1" smtClean="0">
                          <a:latin typeface="Cambria Math"/>
                          <a:ea typeface="Cambria Math"/>
                        </a:rPr>
                        <m:t>=</m:t>
                      </m:r>
                      <m:r>
                        <a:rPr lang="en-US" sz="2800" b="0" i="1" smtClean="0">
                          <a:latin typeface="Cambria Math"/>
                          <a:ea typeface="Cambria Math"/>
                        </a:rPr>
                        <m:t>1</m:t>
                      </m:r>
                      <m:r>
                        <a:rPr lang="en-US" sz="2800" b="0" i="1" smtClean="0">
                          <a:latin typeface="Cambria Math"/>
                          <a:ea typeface="Cambria Math"/>
                        </a:rPr>
                        <m:t>.</m:t>
                      </m:r>
                      <m:r>
                        <a:rPr lang="en-US" sz="2800" b="0" i="1" smtClean="0">
                          <a:latin typeface="Cambria Math"/>
                          <a:ea typeface="Cambria Math"/>
                        </a:rPr>
                        <m:t>24</m:t>
                      </m:r>
                      <m:r>
                        <a:rPr lang="en-US" sz="2800" b="0" i="1" smtClean="0">
                          <a:latin typeface="Cambria Math"/>
                          <a:ea typeface="Cambria Math"/>
                        </a:rPr>
                        <m:t> </m:t>
                      </m:r>
                      <m:r>
                        <a:rPr lang="en-US" sz="2800" b="0" i="1" smtClean="0">
                          <a:latin typeface="Cambria Math"/>
                          <a:ea typeface="Cambria Math"/>
                        </a:rPr>
                        <m:t>𝑒𝑉</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109906" y="3637821"/>
                <a:ext cx="5009705" cy="523220"/>
              </a:xfrm>
              <a:prstGeom prst="rect">
                <a:avLst/>
              </a:prstGeom>
              <a:blipFill rotWithShape="1">
                <a:blip r:embed="rId2"/>
                <a:stretch>
                  <a:fillRect t="-10465" r="-2920"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689698" y="4793971"/>
                <a:ext cx="4826449"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a:rPr>
                        <m:t>1</m:t>
                      </m:r>
                      <m:r>
                        <a:rPr lang="en-US" sz="4000" b="0" i="1" smtClean="0">
                          <a:latin typeface="Cambria Math"/>
                        </a:rPr>
                        <m:t> </m:t>
                      </m:r>
                      <m:r>
                        <a:rPr lang="en-US" sz="4000" b="0" i="1" smtClean="0">
                          <a:latin typeface="Cambria Math"/>
                        </a:rPr>
                        <m:t>𝑒𝑉</m:t>
                      </m:r>
                      <m:r>
                        <a:rPr lang="en-US" sz="4000" b="0" i="1" smtClean="0">
                          <a:latin typeface="Cambria Math"/>
                        </a:rPr>
                        <m:t>=</m:t>
                      </m:r>
                      <m:r>
                        <a:rPr lang="en-US" sz="4000" b="0" i="1" smtClean="0">
                          <a:latin typeface="Cambria Math"/>
                        </a:rPr>
                        <m:t>1</m:t>
                      </m:r>
                      <m:r>
                        <a:rPr lang="en-US" sz="4000" b="0" i="1" smtClean="0">
                          <a:latin typeface="Cambria Math"/>
                        </a:rPr>
                        <m:t>.</m:t>
                      </m:r>
                      <m:r>
                        <a:rPr lang="en-US" sz="4000" b="0" i="1" smtClean="0">
                          <a:latin typeface="Cambria Math"/>
                        </a:rPr>
                        <m:t>6</m:t>
                      </m:r>
                      <m:r>
                        <a:rPr lang="en-US" sz="4000" b="0" i="1" smtClean="0">
                          <a:latin typeface="Cambria Math"/>
                          <a:ea typeface="Cambria Math"/>
                        </a:rPr>
                        <m:t>×</m:t>
                      </m:r>
                      <m:sSup>
                        <m:sSupPr>
                          <m:ctrlPr>
                            <a:rPr lang="en-US" sz="4000" b="0" i="1" smtClean="0">
                              <a:latin typeface="Cambria Math"/>
                              <a:ea typeface="Cambria Math"/>
                            </a:rPr>
                          </m:ctrlPr>
                        </m:sSupPr>
                        <m:e>
                          <m:r>
                            <a:rPr lang="en-US" sz="4000" b="0" i="1" smtClean="0">
                              <a:latin typeface="Cambria Math"/>
                              <a:ea typeface="Cambria Math"/>
                            </a:rPr>
                            <m:t>10</m:t>
                          </m:r>
                        </m:e>
                        <m:sup>
                          <m:r>
                            <a:rPr lang="en-US" sz="4000" b="0" i="1" smtClean="0">
                              <a:latin typeface="Cambria Math"/>
                              <a:ea typeface="Cambria Math"/>
                            </a:rPr>
                            <m:t>−</m:t>
                          </m:r>
                          <m:r>
                            <a:rPr lang="en-US" sz="4000" b="0" i="1" smtClean="0">
                              <a:latin typeface="Cambria Math"/>
                              <a:ea typeface="Cambria Math"/>
                            </a:rPr>
                            <m:t>19</m:t>
                          </m:r>
                        </m:sup>
                      </m:sSup>
                      <m:r>
                        <a:rPr lang="en-US" sz="4000" b="0" i="1" smtClean="0">
                          <a:latin typeface="Cambria Math"/>
                          <a:ea typeface="Cambria Math"/>
                        </a:rPr>
                        <m:t> </m:t>
                      </m:r>
                      <m:r>
                        <a:rPr lang="en-US" sz="4000" b="0" i="1" smtClean="0">
                          <a:latin typeface="Cambria Math"/>
                          <a:ea typeface="Cambria Math"/>
                        </a:rPr>
                        <m:t>𝐽</m:t>
                      </m:r>
                    </m:oMath>
                  </m:oMathPara>
                </a14:m>
                <a:endParaRPr lang="en-US"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2689698" y="4793971"/>
                <a:ext cx="4826449" cy="707886"/>
              </a:xfrm>
              <a:prstGeom prst="rect">
                <a:avLst/>
              </a:prstGeom>
              <a:blipFill rotWithShape="1">
                <a:blip r:embed="rId3"/>
                <a:stretch>
                  <a:fillRect t="-14530" r="-5177" b="-35897"/>
                </a:stretch>
              </a:blipFill>
            </p:spPr>
            <p:txBody>
              <a:bodyPr/>
              <a:lstStyle/>
              <a:p>
                <a:r>
                  <a:rPr lang="en-US">
                    <a:noFill/>
                  </a:rPr>
                  <a:t> </a:t>
                </a:r>
              </a:p>
            </p:txBody>
          </p:sp>
        </mc:Fallback>
      </mc:AlternateContent>
      <p:sp>
        <p:nvSpPr>
          <p:cNvPr id="6" name="TextBox 5"/>
          <p:cNvSpPr txBox="1"/>
          <p:nvPr/>
        </p:nvSpPr>
        <p:spPr>
          <a:xfrm>
            <a:off x="762000" y="4945058"/>
            <a:ext cx="1238865" cy="584775"/>
          </a:xfrm>
          <a:prstGeom prst="rect">
            <a:avLst/>
          </a:prstGeom>
          <a:noFill/>
        </p:spPr>
        <p:txBody>
          <a:bodyPr wrap="none" rtlCol="0">
            <a:spAutoFit/>
          </a:bodyPr>
          <a:lstStyle/>
          <a:p>
            <a:r>
              <a:rPr lang="en-US" sz="3200" dirty="0"/>
              <a:t>where</a:t>
            </a:r>
            <a:endParaRPr lang="en-US" dirty="0"/>
          </a:p>
        </p:txBody>
      </p:sp>
      <mc:AlternateContent xmlns:mc="http://schemas.openxmlformats.org/markup-compatibility/2006" xmlns:a14="http://schemas.microsoft.com/office/drawing/2010/main">
        <mc:Choice Requires="a14">
          <p:sp>
            <p:nvSpPr>
              <p:cNvPr id="10" name="Rectangle 9"/>
              <p:cNvSpPr/>
              <p:nvPr/>
            </p:nvSpPr>
            <p:spPr>
              <a:xfrm>
                <a:off x="573664" y="2054222"/>
                <a:ext cx="8229600" cy="1319657"/>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a:rPr lang="en-US" sz="2400" i="1">
                          <a:latin typeface="Cambria Math"/>
                        </a:rPr>
                        <m:t>𝐸</m:t>
                      </m:r>
                      <m:r>
                        <a:rPr lang="en-US" sz="2400" i="1">
                          <a:latin typeface="Cambria Math"/>
                        </a:rPr>
                        <m:t>=</m:t>
                      </m:r>
                      <m:r>
                        <a:rPr lang="en-US" sz="2400" i="1">
                          <a:latin typeface="Cambria Math"/>
                        </a:rPr>
                        <m:t>h</m:t>
                      </m:r>
                      <m:r>
                        <a:rPr lang="en-US" sz="2400" i="1">
                          <a:latin typeface="Cambria Math"/>
                          <a:ea typeface="Cambria Math"/>
                        </a:rPr>
                        <m:t>𝜈</m:t>
                      </m:r>
                      <m:r>
                        <a:rPr lang="en-US" sz="2400" i="1">
                          <a:latin typeface="Cambria Math"/>
                          <a:ea typeface="Cambria Math"/>
                        </a:rPr>
                        <m:t>=</m:t>
                      </m:r>
                      <m:r>
                        <a:rPr lang="en-US" sz="2400" i="1">
                          <a:latin typeface="Cambria Math"/>
                          <a:ea typeface="Cambria Math"/>
                        </a:rPr>
                        <m:t>h</m:t>
                      </m:r>
                      <m:f>
                        <m:fPr>
                          <m:ctrlPr>
                            <a:rPr lang="en-US" sz="2400" i="1">
                              <a:latin typeface="Cambria Math"/>
                              <a:ea typeface="Cambria Math"/>
                            </a:rPr>
                          </m:ctrlPr>
                        </m:fPr>
                        <m:num>
                          <m:r>
                            <a:rPr lang="en-US" sz="2400" i="1">
                              <a:latin typeface="Cambria Math"/>
                              <a:ea typeface="Cambria Math"/>
                            </a:rPr>
                            <m:t>𝑐</m:t>
                          </m:r>
                        </m:num>
                        <m:den>
                          <m:r>
                            <a:rPr lang="en-US" sz="2400" i="1">
                              <a:latin typeface="Cambria Math"/>
                              <a:ea typeface="Cambria Math"/>
                            </a:rPr>
                            <m:t>𝜆</m:t>
                          </m:r>
                        </m:den>
                      </m:f>
                      <m:r>
                        <a:rPr lang="en-US" sz="2400" i="1">
                          <a:latin typeface="Cambria Math"/>
                          <a:ea typeface="Cambria Math"/>
                        </a:rPr>
                        <m:t>=</m:t>
                      </m:r>
                      <m:d>
                        <m:dPr>
                          <m:ctrlPr>
                            <a:rPr lang="en-US" sz="2400" i="1" dirty="0">
                              <a:latin typeface="Cambria Math"/>
                              <a:ea typeface="Cambria Math"/>
                              <a:cs typeface="Times New Roman" pitchFamily="18" charset="0"/>
                            </a:rPr>
                          </m:ctrlPr>
                        </m:dPr>
                        <m:e>
                          <m:r>
                            <a:rPr lang="en-US" sz="2400" i="1" dirty="0">
                              <a:latin typeface="Cambria Math"/>
                              <a:cs typeface="Times New Roman" pitchFamily="18" charset="0"/>
                            </a:rPr>
                            <m:t>6</m:t>
                          </m:r>
                          <m:r>
                            <a:rPr lang="en-US" sz="2400" i="1" dirty="0">
                              <a:latin typeface="Cambria Math"/>
                              <a:cs typeface="Times New Roman" pitchFamily="18" charset="0"/>
                            </a:rPr>
                            <m:t>.</m:t>
                          </m:r>
                          <m:r>
                            <a:rPr lang="en-US" sz="2400" i="1" dirty="0">
                              <a:latin typeface="Cambria Math"/>
                              <a:cs typeface="Times New Roman" pitchFamily="18" charset="0"/>
                            </a:rPr>
                            <m:t>63</m:t>
                          </m:r>
                          <m:r>
                            <a:rPr lang="en-US" sz="2400" i="1" dirty="0">
                              <a:latin typeface="Cambria Math"/>
                              <a:ea typeface="Cambria Math"/>
                              <a:cs typeface="Times New Roman" pitchFamily="18" charset="0"/>
                            </a:rPr>
                            <m:t>×</m:t>
                          </m:r>
                          <m:sSup>
                            <m:sSupPr>
                              <m:ctrlPr>
                                <a:rPr lang="en-US" sz="2400" i="1" dirty="0">
                                  <a:latin typeface="Cambria Math"/>
                                  <a:ea typeface="Cambria Math"/>
                                  <a:cs typeface="Times New Roman" pitchFamily="18" charset="0"/>
                                </a:rPr>
                              </m:ctrlPr>
                            </m:sSupPr>
                            <m:e>
                              <m:r>
                                <a:rPr lang="en-US" sz="2400" i="1" dirty="0">
                                  <a:latin typeface="Cambria Math"/>
                                  <a:ea typeface="Cambria Math"/>
                                  <a:cs typeface="Times New Roman" pitchFamily="18" charset="0"/>
                                </a:rPr>
                                <m:t>10</m:t>
                              </m:r>
                            </m:e>
                            <m:sup>
                              <m:r>
                                <a:rPr lang="en-US" sz="2400" i="1" dirty="0">
                                  <a:latin typeface="Cambria Math"/>
                                  <a:ea typeface="Cambria Math"/>
                                  <a:cs typeface="Times New Roman" pitchFamily="18" charset="0"/>
                                </a:rPr>
                                <m:t>−</m:t>
                              </m:r>
                              <m:r>
                                <a:rPr lang="en-US" sz="2400" i="1" dirty="0">
                                  <a:latin typeface="Cambria Math"/>
                                  <a:ea typeface="Cambria Math"/>
                                  <a:cs typeface="Times New Roman" pitchFamily="18" charset="0"/>
                                </a:rPr>
                                <m:t>34</m:t>
                              </m:r>
                              <m:r>
                                <a:rPr lang="en-US" sz="2400" i="1" dirty="0">
                                  <a:latin typeface="Cambria Math"/>
                                  <a:ea typeface="Cambria Math"/>
                                  <a:cs typeface="Times New Roman" pitchFamily="18" charset="0"/>
                                </a:rPr>
                                <m:t> </m:t>
                              </m:r>
                            </m:sup>
                          </m:sSup>
                          <m:r>
                            <a:rPr lang="en-US" sz="2400" i="1" dirty="0">
                              <a:latin typeface="Cambria Math"/>
                              <a:cs typeface="Times New Roman" pitchFamily="18" charset="0"/>
                            </a:rPr>
                            <m:t>𝐽</m:t>
                          </m:r>
                          <m:r>
                            <a:rPr lang="en-US" sz="2400" i="1" dirty="0">
                              <a:latin typeface="Cambria Math"/>
                              <a:cs typeface="Times New Roman" pitchFamily="18" charset="0"/>
                            </a:rPr>
                            <m:t>.</m:t>
                          </m:r>
                          <m:r>
                            <a:rPr lang="en-US" sz="2400" i="1" dirty="0">
                              <a:latin typeface="Cambria Math"/>
                              <a:cs typeface="Times New Roman" pitchFamily="18" charset="0"/>
                            </a:rPr>
                            <m:t>𝑠</m:t>
                          </m:r>
                        </m:e>
                      </m:d>
                      <m:f>
                        <m:fPr>
                          <m:ctrlPr>
                            <a:rPr lang="en-US" sz="2400" i="1" dirty="0">
                              <a:latin typeface="Cambria Math"/>
                              <a:cs typeface="Times New Roman" pitchFamily="18" charset="0"/>
                            </a:rPr>
                          </m:ctrlPr>
                        </m:fPr>
                        <m:num>
                          <m:d>
                            <m:dPr>
                              <m:ctrlPr>
                                <a:rPr lang="en-US" sz="2400" i="1" dirty="0">
                                  <a:latin typeface="Cambria Math"/>
                                  <a:cs typeface="Times New Roman" pitchFamily="18" charset="0"/>
                                </a:rPr>
                              </m:ctrlPr>
                            </m:dPr>
                            <m:e>
                              <m:r>
                                <a:rPr lang="en-US" sz="2400" i="1" dirty="0">
                                  <a:latin typeface="Cambria Math"/>
                                  <a:cs typeface="Times New Roman" pitchFamily="18" charset="0"/>
                                </a:rPr>
                                <m:t>3</m:t>
                              </m:r>
                              <m:r>
                                <a:rPr lang="en-US" sz="2400" i="1" dirty="0">
                                  <a:latin typeface="Cambria Math"/>
                                  <a:ea typeface="Cambria Math"/>
                                  <a:cs typeface="Times New Roman" pitchFamily="18" charset="0"/>
                                </a:rPr>
                                <m:t>×</m:t>
                              </m:r>
                              <m:f>
                                <m:fPr>
                                  <m:ctrlPr>
                                    <a:rPr lang="en-US" sz="2400" i="1" dirty="0">
                                      <a:latin typeface="Cambria Math"/>
                                      <a:ea typeface="Cambria Math"/>
                                      <a:cs typeface="Times New Roman" pitchFamily="18" charset="0"/>
                                    </a:rPr>
                                  </m:ctrlPr>
                                </m:fPr>
                                <m:num>
                                  <m:sSup>
                                    <m:sSupPr>
                                      <m:ctrlPr>
                                        <a:rPr lang="en-US" sz="2400" i="1" dirty="0">
                                          <a:latin typeface="Cambria Math"/>
                                          <a:ea typeface="Cambria Math"/>
                                          <a:cs typeface="Times New Roman" pitchFamily="18" charset="0"/>
                                        </a:rPr>
                                      </m:ctrlPr>
                                    </m:sSupPr>
                                    <m:e>
                                      <m:r>
                                        <a:rPr lang="en-US" sz="2400" i="1" dirty="0">
                                          <a:latin typeface="Cambria Math"/>
                                          <a:ea typeface="Cambria Math"/>
                                          <a:cs typeface="Times New Roman" pitchFamily="18" charset="0"/>
                                        </a:rPr>
                                        <m:t>10</m:t>
                                      </m:r>
                                    </m:e>
                                    <m:sup>
                                      <m:r>
                                        <a:rPr lang="en-US" sz="2400" i="1" dirty="0">
                                          <a:latin typeface="Cambria Math"/>
                                          <a:ea typeface="Cambria Math"/>
                                          <a:cs typeface="Times New Roman" pitchFamily="18" charset="0"/>
                                        </a:rPr>
                                        <m:t>8</m:t>
                                      </m:r>
                                    </m:sup>
                                  </m:sSup>
                                  <m:r>
                                    <a:rPr lang="en-US" sz="2400" i="1" dirty="0">
                                      <a:latin typeface="Cambria Math"/>
                                      <a:ea typeface="Cambria Math"/>
                                      <a:cs typeface="Times New Roman" pitchFamily="18" charset="0"/>
                                    </a:rPr>
                                    <m:t>𝑚</m:t>
                                  </m:r>
                                </m:num>
                                <m:den>
                                  <m:r>
                                    <a:rPr lang="en-US" sz="2400" i="1" dirty="0">
                                      <a:latin typeface="Cambria Math"/>
                                      <a:ea typeface="Cambria Math"/>
                                      <a:cs typeface="Times New Roman" pitchFamily="18" charset="0"/>
                                    </a:rPr>
                                    <m:t>𝑠</m:t>
                                  </m:r>
                                </m:den>
                              </m:f>
                            </m:e>
                          </m:d>
                        </m:num>
                        <m:den>
                          <m:d>
                            <m:dPr>
                              <m:ctrlPr>
                                <a:rPr lang="en-US" sz="2400" i="1" dirty="0">
                                  <a:latin typeface="Cambria Math"/>
                                  <a:cs typeface="Times New Roman" pitchFamily="18" charset="0"/>
                                </a:rPr>
                              </m:ctrlPr>
                            </m:dPr>
                            <m:e>
                              <m:r>
                                <a:rPr lang="en-US" sz="2400" i="1" dirty="0">
                                  <a:latin typeface="Cambria Math"/>
                                  <a:cs typeface="Times New Roman" pitchFamily="18" charset="0"/>
                                </a:rPr>
                                <m:t>1000</m:t>
                              </m:r>
                              <m:r>
                                <a:rPr lang="en-US" sz="2400" i="1" dirty="0">
                                  <a:latin typeface="Cambria Math"/>
                                  <a:ea typeface="Cambria Math"/>
                                  <a:cs typeface="Times New Roman" pitchFamily="18" charset="0"/>
                                </a:rPr>
                                <m:t>×</m:t>
                              </m:r>
                              <m:sSup>
                                <m:sSupPr>
                                  <m:ctrlPr>
                                    <a:rPr lang="en-US" sz="2400" i="1" dirty="0">
                                      <a:latin typeface="Cambria Math"/>
                                      <a:ea typeface="Cambria Math"/>
                                      <a:cs typeface="Times New Roman" pitchFamily="18" charset="0"/>
                                    </a:rPr>
                                  </m:ctrlPr>
                                </m:sSupPr>
                                <m:e>
                                  <m:r>
                                    <a:rPr lang="en-US" sz="2400" i="1" dirty="0">
                                      <a:latin typeface="Cambria Math"/>
                                      <a:ea typeface="Cambria Math"/>
                                      <a:cs typeface="Times New Roman" pitchFamily="18" charset="0"/>
                                    </a:rPr>
                                    <m:t>10</m:t>
                                  </m:r>
                                </m:e>
                                <m:sup>
                                  <m:r>
                                    <a:rPr lang="en-US" sz="2400" i="1" dirty="0">
                                      <a:latin typeface="Cambria Math"/>
                                      <a:ea typeface="Cambria Math"/>
                                      <a:cs typeface="Times New Roman" pitchFamily="18" charset="0"/>
                                    </a:rPr>
                                    <m:t>−</m:t>
                                  </m:r>
                                  <m:r>
                                    <a:rPr lang="en-US" sz="2400" i="1" dirty="0">
                                      <a:latin typeface="Cambria Math"/>
                                      <a:ea typeface="Cambria Math"/>
                                      <a:cs typeface="Times New Roman" pitchFamily="18" charset="0"/>
                                    </a:rPr>
                                    <m:t>9</m:t>
                                  </m:r>
                                </m:sup>
                              </m:sSup>
                              <m:r>
                                <a:rPr lang="en-US" sz="2400" i="1" dirty="0">
                                  <a:latin typeface="Cambria Math"/>
                                  <a:ea typeface="Cambria Math"/>
                                  <a:cs typeface="Times New Roman" pitchFamily="18" charset="0"/>
                                </a:rPr>
                                <m:t>𝑚</m:t>
                              </m:r>
                              <m:r>
                                <a:rPr lang="en-US" sz="2400" i="1" dirty="0">
                                  <a:latin typeface="Cambria Math"/>
                                  <a:ea typeface="Cambria Math"/>
                                  <a:cs typeface="Times New Roman" pitchFamily="18" charset="0"/>
                                </a:rPr>
                                <m:t> </m:t>
                              </m:r>
                            </m:e>
                          </m:d>
                        </m:den>
                      </m:f>
                      <m:r>
                        <a:rPr lang="en-US" sz="2400" i="1" dirty="0">
                          <a:latin typeface="Cambria Math"/>
                          <a:cs typeface="Times New Roman" pitchFamily="18" charset="0"/>
                        </a:rPr>
                        <m:t>=</m:t>
                      </m:r>
                    </m:oMath>
                  </m:oMathPara>
                </a14:m>
                <a:endParaRPr lang="en-US" sz="2400" dirty="0">
                  <a:latin typeface="Times New Roman" pitchFamily="18"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73664" y="2054222"/>
                <a:ext cx="8229600" cy="1319657"/>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6185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11</a:t>
            </a:fld>
            <a:endParaRPr lang="en-US"/>
          </a:p>
        </p:txBody>
      </p:sp>
      <p:sp>
        <p:nvSpPr>
          <p:cNvPr id="3" name="Rectangle 2"/>
          <p:cNvSpPr/>
          <p:nvPr/>
        </p:nvSpPr>
        <p:spPr>
          <a:xfrm>
            <a:off x="228600" y="481363"/>
            <a:ext cx="8808938" cy="1754326"/>
          </a:xfrm>
          <a:prstGeom prst="rect">
            <a:avLst/>
          </a:prstGeom>
        </p:spPr>
        <p:txBody>
          <a:bodyPr wrap="square">
            <a:spAutoFit/>
          </a:bodyPr>
          <a:lstStyle/>
          <a:p>
            <a:pPr algn="r" rtl="1"/>
            <a:r>
              <a:rPr lang="ar-EG" sz="3600" dirty="0">
                <a:solidFill>
                  <a:srgbClr val="FF0000"/>
                </a:solidFill>
              </a:rPr>
              <a:t>مثال:</a:t>
            </a:r>
          </a:p>
          <a:p>
            <a:pPr algn="r" rtl="1"/>
            <a:r>
              <a:rPr lang="ar-EG" sz="3600" dirty="0"/>
              <a:t>احسب طاقة و كمية حركة فوتون له طول موجى </a:t>
            </a:r>
            <a:r>
              <a:rPr lang="en-US" sz="3600" dirty="0"/>
              <a:t>0.016 Å</a:t>
            </a:r>
            <a:r>
              <a:rPr lang="ar-EG" sz="3600" dirty="0"/>
              <a:t>.</a:t>
            </a:r>
          </a:p>
          <a:p>
            <a:pPr algn="r" rtl="1"/>
            <a:r>
              <a:rPr lang="ar-EG" sz="3600" dirty="0">
                <a:solidFill>
                  <a:srgbClr val="FF0000"/>
                </a:solidFill>
              </a:rPr>
              <a:t>الحل:</a:t>
            </a:r>
          </a:p>
        </p:txBody>
      </p:sp>
      <mc:AlternateContent xmlns:mc="http://schemas.openxmlformats.org/markup-compatibility/2006" xmlns:a14="http://schemas.microsoft.com/office/drawing/2010/main">
        <mc:Choice Requires="a14">
          <p:sp>
            <p:nvSpPr>
              <p:cNvPr id="4" name="TextBox 3"/>
              <p:cNvSpPr txBox="1"/>
              <p:nvPr/>
            </p:nvSpPr>
            <p:spPr>
              <a:xfrm>
                <a:off x="104425" y="5049588"/>
                <a:ext cx="9057288" cy="1080489"/>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3200" b="0" i="1" smtClean="0">
                          <a:latin typeface="Cambria Math"/>
                        </a:rPr>
                        <m:t>𝑝</m:t>
                      </m:r>
                      <m:r>
                        <a:rPr lang="en-US" sz="3200" b="0" i="1" smtClean="0">
                          <a:latin typeface="Cambria Math"/>
                        </a:rPr>
                        <m:t>=</m:t>
                      </m:r>
                      <m:f>
                        <m:fPr>
                          <m:ctrlPr>
                            <a:rPr lang="en-US" sz="3200" b="0" i="1" smtClean="0">
                              <a:latin typeface="Cambria Math"/>
                            </a:rPr>
                          </m:ctrlPr>
                        </m:fPr>
                        <m:num>
                          <m:r>
                            <a:rPr lang="en-US" sz="3200" b="0" i="1" smtClean="0">
                              <a:latin typeface="Cambria Math"/>
                            </a:rPr>
                            <m:t>h</m:t>
                          </m:r>
                        </m:num>
                        <m:den>
                          <m:r>
                            <a:rPr lang="en-US" sz="3200" b="0" i="1" smtClean="0">
                              <a:latin typeface="Cambria Math"/>
                              <a:ea typeface="Cambria Math"/>
                            </a:rPr>
                            <m:t>𝜆</m:t>
                          </m:r>
                        </m:den>
                      </m:f>
                      <m:r>
                        <a:rPr lang="en-US" sz="3200" b="0" i="1" smtClean="0">
                          <a:latin typeface="Cambria Math"/>
                        </a:rPr>
                        <m:t>=</m:t>
                      </m:r>
                      <m:f>
                        <m:fPr>
                          <m:ctrlPr>
                            <a:rPr lang="en-US" sz="3200" b="0" i="1" smtClean="0">
                              <a:latin typeface="Cambria Math"/>
                            </a:rPr>
                          </m:ctrlPr>
                        </m:fPr>
                        <m:num>
                          <m:r>
                            <a:rPr lang="en-US" sz="3200" b="0" i="1" smtClean="0">
                              <a:latin typeface="Cambria Math"/>
                            </a:rPr>
                            <m:t>6</m:t>
                          </m:r>
                          <m:r>
                            <a:rPr lang="en-US" sz="3200" b="0" i="1" smtClean="0">
                              <a:latin typeface="Cambria Math"/>
                            </a:rPr>
                            <m:t>.</m:t>
                          </m:r>
                          <m:r>
                            <a:rPr lang="en-US" sz="3200" b="0" i="1" smtClean="0">
                              <a:latin typeface="Cambria Math"/>
                            </a:rPr>
                            <m:t>63</m:t>
                          </m:r>
                          <m:r>
                            <a:rPr lang="en-US" sz="3200" b="0" i="1" smtClean="0">
                              <a:latin typeface="Cambria Math"/>
                              <a:ea typeface="Cambria Math"/>
                            </a:rPr>
                            <m:t>×</m:t>
                          </m:r>
                          <m:sSup>
                            <m:sSupPr>
                              <m:ctrlPr>
                                <a:rPr lang="en-US" sz="3200" b="0" i="1" smtClean="0">
                                  <a:latin typeface="Cambria Math"/>
                                  <a:ea typeface="Cambria Math"/>
                                </a:rPr>
                              </m:ctrlPr>
                            </m:sSupPr>
                            <m:e>
                              <m:r>
                                <a:rPr lang="en-US" sz="3200" b="0" i="1" smtClean="0">
                                  <a:latin typeface="Cambria Math"/>
                                  <a:ea typeface="Cambria Math"/>
                                </a:rPr>
                                <m:t>10</m:t>
                              </m:r>
                            </m:e>
                            <m:sup>
                              <m:r>
                                <a:rPr lang="en-US" sz="3200" b="0" i="1" smtClean="0">
                                  <a:latin typeface="Cambria Math"/>
                                  <a:ea typeface="Cambria Math"/>
                                </a:rPr>
                                <m:t>−</m:t>
                              </m:r>
                              <m:r>
                                <a:rPr lang="en-US" sz="3200" b="0" i="1" smtClean="0">
                                  <a:latin typeface="Cambria Math"/>
                                  <a:ea typeface="Cambria Math"/>
                                </a:rPr>
                                <m:t>34</m:t>
                              </m:r>
                            </m:sup>
                          </m:sSup>
                          <m:r>
                            <a:rPr lang="en-US" sz="3200" b="0" i="1" smtClean="0">
                              <a:latin typeface="Cambria Math"/>
                              <a:ea typeface="Cambria Math"/>
                            </a:rPr>
                            <m:t>𝐽</m:t>
                          </m:r>
                          <m:r>
                            <a:rPr lang="en-US" sz="3200" b="0" i="1" smtClean="0">
                              <a:latin typeface="Cambria Math"/>
                              <a:ea typeface="Cambria Math"/>
                            </a:rPr>
                            <m:t>.</m:t>
                          </m:r>
                          <m:r>
                            <a:rPr lang="en-US" sz="3200" b="0" i="1" smtClean="0">
                              <a:latin typeface="Cambria Math"/>
                              <a:ea typeface="Cambria Math"/>
                            </a:rPr>
                            <m:t>𝑠</m:t>
                          </m:r>
                        </m:num>
                        <m:den>
                          <m:r>
                            <a:rPr lang="en-US" sz="3200" b="0" i="1" smtClean="0">
                              <a:latin typeface="Cambria Math"/>
                            </a:rPr>
                            <m:t>0</m:t>
                          </m:r>
                          <m:r>
                            <a:rPr lang="en-US" sz="3200" b="0" i="1" smtClean="0">
                              <a:latin typeface="Cambria Math"/>
                            </a:rPr>
                            <m:t>.</m:t>
                          </m:r>
                          <m:r>
                            <a:rPr lang="en-US" sz="3200" b="0" i="1" smtClean="0">
                              <a:latin typeface="Cambria Math"/>
                            </a:rPr>
                            <m:t>016</m:t>
                          </m:r>
                          <m:r>
                            <a:rPr lang="en-US" sz="3200" b="0" i="1" smtClean="0">
                              <a:latin typeface="Cambria Math"/>
                              <a:ea typeface="Cambria Math"/>
                            </a:rPr>
                            <m:t>×</m:t>
                          </m:r>
                          <m:sSup>
                            <m:sSupPr>
                              <m:ctrlPr>
                                <a:rPr lang="en-US" sz="3200" b="0" i="1" smtClean="0">
                                  <a:latin typeface="Cambria Math"/>
                                  <a:ea typeface="Cambria Math"/>
                                </a:rPr>
                              </m:ctrlPr>
                            </m:sSupPr>
                            <m:e>
                              <m:r>
                                <a:rPr lang="en-US" sz="3200" b="0" i="1" smtClean="0">
                                  <a:latin typeface="Cambria Math"/>
                                  <a:ea typeface="Cambria Math"/>
                                </a:rPr>
                                <m:t>10</m:t>
                              </m:r>
                            </m:e>
                            <m:sup>
                              <m:r>
                                <a:rPr lang="en-US" sz="3200" b="0" i="1" smtClean="0">
                                  <a:latin typeface="Cambria Math"/>
                                  <a:ea typeface="Cambria Math"/>
                                </a:rPr>
                                <m:t>−</m:t>
                              </m:r>
                              <m:r>
                                <a:rPr lang="en-US" sz="3200" b="0" i="1" smtClean="0">
                                  <a:latin typeface="Cambria Math"/>
                                  <a:ea typeface="Cambria Math"/>
                                </a:rPr>
                                <m:t>10</m:t>
                              </m:r>
                            </m:sup>
                          </m:sSup>
                          <m:r>
                            <a:rPr lang="en-US" sz="3200" b="0" i="1" smtClean="0">
                              <a:latin typeface="Cambria Math"/>
                              <a:ea typeface="Cambria Math"/>
                            </a:rPr>
                            <m:t> </m:t>
                          </m:r>
                          <m:r>
                            <a:rPr lang="en-US" sz="3200" b="0" i="1" smtClean="0">
                              <a:latin typeface="Cambria Math"/>
                              <a:ea typeface="Cambria Math"/>
                            </a:rPr>
                            <m:t>𝑚</m:t>
                          </m:r>
                        </m:den>
                      </m:f>
                      <m:r>
                        <a:rPr lang="en-US" sz="3200" b="0" i="1" smtClean="0">
                          <a:latin typeface="Cambria Math"/>
                        </a:rPr>
                        <m:t>=</m:t>
                      </m:r>
                      <m:r>
                        <a:rPr lang="en-US" sz="3200" b="0" i="1" smtClean="0">
                          <a:latin typeface="Cambria Math"/>
                        </a:rPr>
                        <m:t>4</m:t>
                      </m:r>
                      <m:r>
                        <a:rPr lang="en-US" sz="3200" b="0" i="1" smtClean="0">
                          <a:latin typeface="Cambria Math"/>
                        </a:rPr>
                        <m:t>.</m:t>
                      </m:r>
                      <m:r>
                        <a:rPr lang="en-US" sz="3200" b="0" i="1" smtClean="0">
                          <a:latin typeface="Cambria Math"/>
                        </a:rPr>
                        <m:t>14</m:t>
                      </m:r>
                      <m:r>
                        <a:rPr lang="en-US" sz="3200" b="0" i="1" smtClean="0">
                          <a:latin typeface="Cambria Math"/>
                          <a:ea typeface="Cambria Math"/>
                        </a:rPr>
                        <m:t>×</m:t>
                      </m:r>
                      <m:sSup>
                        <m:sSupPr>
                          <m:ctrlPr>
                            <a:rPr lang="en-US" sz="3200" b="0" i="1" smtClean="0">
                              <a:latin typeface="Cambria Math"/>
                              <a:ea typeface="Cambria Math"/>
                            </a:rPr>
                          </m:ctrlPr>
                        </m:sSupPr>
                        <m:e>
                          <m:r>
                            <a:rPr lang="en-US" sz="3200" b="0" i="1" smtClean="0">
                              <a:latin typeface="Cambria Math"/>
                              <a:ea typeface="Cambria Math"/>
                            </a:rPr>
                            <m:t>10</m:t>
                          </m:r>
                        </m:e>
                        <m:sup>
                          <m:r>
                            <a:rPr lang="en-US" sz="3200" b="0" i="1" smtClean="0">
                              <a:latin typeface="Cambria Math"/>
                              <a:ea typeface="Cambria Math"/>
                            </a:rPr>
                            <m:t>−</m:t>
                          </m:r>
                          <m:r>
                            <a:rPr lang="en-US" sz="3200" b="0" i="1" smtClean="0">
                              <a:latin typeface="Cambria Math"/>
                              <a:ea typeface="Cambria Math"/>
                            </a:rPr>
                            <m:t>22</m:t>
                          </m:r>
                        </m:sup>
                      </m:sSup>
                      <m:r>
                        <a:rPr lang="en-US" sz="3200" b="0" i="1" smtClean="0">
                          <a:latin typeface="Cambria Math"/>
                          <a:ea typeface="Cambria Math"/>
                        </a:rPr>
                        <m:t> </m:t>
                      </m:r>
                      <m:r>
                        <a:rPr lang="en-US" sz="3200" b="0" i="1" smtClean="0">
                          <a:latin typeface="Cambria Math"/>
                          <a:ea typeface="Cambria Math"/>
                        </a:rPr>
                        <m:t>𝑘𝑔</m:t>
                      </m:r>
                      <m:r>
                        <a:rPr lang="en-US" sz="3200" b="0" i="1" smtClean="0">
                          <a:latin typeface="Cambria Math"/>
                          <a:ea typeface="Cambria Math"/>
                        </a:rPr>
                        <m:t>.</m:t>
                      </m:r>
                      <m:r>
                        <a:rPr lang="en-US" sz="3200" b="0" i="1" smtClean="0">
                          <a:latin typeface="Cambria Math"/>
                          <a:ea typeface="Cambria Math"/>
                        </a:rPr>
                        <m:t>𝑚</m:t>
                      </m:r>
                      <m:r>
                        <a:rPr lang="en-US" sz="3200" b="0" i="1" smtClean="0">
                          <a:latin typeface="Cambria Math"/>
                          <a:ea typeface="Cambria Math"/>
                        </a:rPr>
                        <m:t>/</m:t>
                      </m:r>
                      <m:r>
                        <a:rPr lang="en-US" sz="3200" b="0" i="1" smtClean="0">
                          <a:latin typeface="Cambria Math"/>
                          <a:ea typeface="Cambria Math"/>
                        </a:rPr>
                        <m:t>𝑠</m:t>
                      </m:r>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4425" y="5049588"/>
                <a:ext cx="9057288" cy="1080489"/>
              </a:xfrm>
              <a:prstGeom prst="rect">
                <a:avLst/>
              </a:prstGeom>
              <a:blipFill rotWithShape="1">
                <a:blip r:embed="rId2"/>
                <a:stretch>
                  <a:fillRect r="-740" b="-16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8600" y="2438400"/>
                <a:ext cx="8610600" cy="2050498"/>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a:rPr lang="en-US" sz="2800" i="1" smtClean="0">
                          <a:latin typeface="Cambria Math"/>
                        </a:rPr>
                        <m:t>𝐸</m:t>
                      </m:r>
                      <m:r>
                        <a:rPr lang="en-US" sz="2800" i="1" smtClean="0">
                          <a:latin typeface="Cambria Math"/>
                        </a:rPr>
                        <m:t>=</m:t>
                      </m:r>
                      <m:f>
                        <m:fPr>
                          <m:ctrlPr>
                            <a:rPr lang="en-US" sz="2800" i="1">
                              <a:latin typeface="Cambria Math"/>
                            </a:rPr>
                          </m:ctrlPr>
                        </m:fPr>
                        <m:num>
                          <m:r>
                            <a:rPr lang="en-US" sz="2800" i="1">
                              <a:latin typeface="Cambria Math"/>
                            </a:rPr>
                            <m:t>h</m:t>
                          </m:r>
                          <m:r>
                            <a:rPr lang="en-US" sz="2800" i="1">
                              <a:latin typeface="Cambria Math"/>
                            </a:rPr>
                            <m:t>𝑐</m:t>
                          </m:r>
                        </m:num>
                        <m:den>
                          <m:r>
                            <a:rPr lang="en-US" sz="2800" i="1">
                              <a:latin typeface="Cambria Math"/>
                              <a:ea typeface="Cambria Math"/>
                            </a:rPr>
                            <m:t>𝜆</m:t>
                          </m:r>
                        </m:den>
                      </m:f>
                      <m:r>
                        <a:rPr lang="en-US" sz="2800" i="1">
                          <a:latin typeface="Cambria Math"/>
                          <a:ea typeface="Cambria Math"/>
                        </a:rPr>
                        <m:t>=</m:t>
                      </m:r>
                      <m:f>
                        <m:fPr>
                          <m:ctrlPr>
                            <a:rPr lang="en-US" sz="2800" i="1">
                              <a:latin typeface="Cambria Math"/>
                              <a:ea typeface="Cambria Math"/>
                            </a:rPr>
                          </m:ctrlPr>
                        </m:fPr>
                        <m:num>
                          <m:r>
                            <a:rPr lang="en-US" sz="2800" i="1">
                              <a:latin typeface="Cambria Math"/>
                              <a:ea typeface="Cambria Math"/>
                            </a:rPr>
                            <m:t>(</m:t>
                          </m:r>
                          <m:r>
                            <a:rPr lang="en-US" sz="2800" i="1">
                              <a:latin typeface="Cambria Math"/>
                              <a:ea typeface="Cambria Math"/>
                            </a:rPr>
                            <m:t>6</m:t>
                          </m:r>
                          <m:r>
                            <a:rPr lang="en-US" sz="2800" i="1">
                              <a:latin typeface="Cambria Math"/>
                              <a:ea typeface="Cambria Math"/>
                            </a:rPr>
                            <m:t>.</m:t>
                          </m:r>
                          <m:r>
                            <a:rPr lang="en-US" sz="2800" i="1">
                              <a:latin typeface="Cambria Math"/>
                              <a:ea typeface="Cambria Math"/>
                            </a:rPr>
                            <m:t>63</m:t>
                          </m:r>
                          <m:r>
                            <a:rPr lang="en-US" sz="2800" i="1">
                              <a:latin typeface="Cambria Math"/>
                              <a:ea typeface="Cambria Math"/>
                            </a:rPr>
                            <m:t>×</m:t>
                          </m:r>
                          <m:sSup>
                            <m:sSupPr>
                              <m:ctrlPr>
                                <a:rPr lang="en-US" sz="2800" i="1">
                                  <a:latin typeface="Cambria Math"/>
                                  <a:ea typeface="Cambria Math"/>
                                </a:rPr>
                              </m:ctrlPr>
                            </m:sSupPr>
                            <m:e>
                              <m:r>
                                <a:rPr lang="en-US" sz="2800" i="1">
                                  <a:latin typeface="Cambria Math"/>
                                  <a:ea typeface="Cambria Math"/>
                                </a:rPr>
                                <m:t>10</m:t>
                              </m:r>
                            </m:e>
                            <m:sup>
                              <m:r>
                                <a:rPr lang="en-US" sz="2800" i="1">
                                  <a:latin typeface="Cambria Math"/>
                                  <a:ea typeface="Cambria Math"/>
                                </a:rPr>
                                <m:t>−</m:t>
                              </m:r>
                              <m:r>
                                <a:rPr lang="en-US" sz="2800" i="1">
                                  <a:latin typeface="Cambria Math"/>
                                  <a:ea typeface="Cambria Math"/>
                                </a:rPr>
                                <m:t>34</m:t>
                              </m:r>
                            </m:sup>
                          </m:sSup>
                          <m:r>
                            <a:rPr lang="en-US" sz="2800" i="1">
                              <a:latin typeface="Cambria Math"/>
                              <a:ea typeface="Cambria Math"/>
                            </a:rPr>
                            <m:t> </m:t>
                          </m:r>
                          <m:r>
                            <a:rPr lang="en-US" sz="2800" i="1">
                              <a:latin typeface="Cambria Math"/>
                              <a:ea typeface="Cambria Math"/>
                            </a:rPr>
                            <m:t>𝐽</m:t>
                          </m:r>
                          <m:r>
                            <a:rPr lang="en-US" sz="2800" i="1">
                              <a:latin typeface="Cambria Math"/>
                              <a:ea typeface="Cambria Math"/>
                            </a:rPr>
                            <m:t>.</m:t>
                          </m:r>
                          <m:r>
                            <a:rPr lang="en-US" sz="2800" i="1">
                              <a:latin typeface="Cambria Math"/>
                              <a:ea typeface="Cambria Math"/>
                            </a:rPr>
                            <m:t>𝑠</m:t>
                          </m:r>
                          <m:r>
                            <a:rPr lang="en-US" sz="2800" i="1">
                              <a:latin typeface="Cambria Math"/>
                              <a:ea typeface="Cambria Math"/>
                            </a:rPr>
                            <m:t>)(</m:t>
                          </m:r>
                          <m:r>
                            <a:rPr lang="en-US" sz="2800" i="1">
                              <a:latin typeface="Cambria Math"/>
                              <a:ea typeface="Cambria Math"/>
                            </a:rPr>
                            <m:t>3</m:t>
                          </m:r>
                          <m:r>
                            <a:rPr lang="en-US" sz="2800" i="1">
                              <a:latin typeface="Cambria Math"/>
                              <a:ea typeface="Cambria Math"/>
                            </a:rPr>
                            <m:t>×</m:t>
                          </m:r>
                          <m:sSup>
                            <m:sSupPr>
                              <m:ctrlPr>
                                <a:rPr lang="en-US" sz="2800" i="1">
                                  <a:latin typeface="Cambria Math"/>
                                  <a:ea typeface="Cambria Math"/>
                                </a:rPr>
                              </m:ctrlPr>
                            </m:sSupPr>
                            <m:e>
                              <m:r>
                                <a:rPr lang="en-US" sz="2800" i="1">
                                  <a:latin typeface="Cambria Math"/>
                                  <a:ea typeface="Cambria Math"/>
                                </a:rPr>
                                <m:t>10</m:t>
                              </m:r>
                            </m:e>
                            <m:sup>
                              <m:r>
                                <a:rPr lang="en-US" sz="2800" i="1">
                                  <a:latin typeface="Cambria Math"/>
                                  <a:ea typeface="Cambria Math"/>
                                </a:rPr>
                                <m:t>8</m:t>
                              </m:r>
                            </m:sup>
                          </m:sSup>
                          <m:f>
                            <m:fPr>
                              <m:ctrlPr>
                                <a:rPr lang="en-US" sz="2800" i="1">
                                  <a:latin typeface="Cambria Math"/>
                                  <a:ea typeface="Cambria Math"/>
                                </a:rPr>
                              </m:ctrlPr>
                            </m:fPr>
                            <m:num>
                              <m:r>
                                <a:rPr lang="en-US" sz="2800" i="1">
                                  <a:latin typeface="Cambria Math"/>
                                  <a:ea typeface="Cambria Math"/>
                                </a:rPr>
                                <m:t>𝑚</m:t>
                              </m:r>
                            </m:num>
                            <m:den>
                              <m:r>
                                <a:rPr lang="en-US" sz="2800" i="1">
                                  <a:latin typeface="Cambria Math"/>
                                  <a:ea typeface="Cambria Math"/>
                                </a:rPr>
                                <m:t>𝑠</m:t>
                              </m:r>
                            </m:den>
                          </m:f>
                          <m:r>
                            <a:rPr lang="en-US" sz="2800" i="1">
                              <a:latin typeface="Cambria Math"/>
                              <a:ea typeface="Cambria Math"/>
                            </a:rPr>
                            <m:t>)</m:t>
                          </m:r>
                        </m:num>
                        <m:den>
                          <m:r>
                            <a:rPr lang="en-US" sz="2800" i="1">
                              <a:latin typeface="Cambria Math"/>
                              <a:ea typeface="Cambria Math"/>
                            </a:rPr>
                            <m:t>(</m:t>
                          </m:r>
                          <m:r>
                            <a:rPr lang="en-US" sz="2800" i="1">
                              <a:latin typeface="Cambria Math"/>
                              <a:ea typeface="Cambria Math"/>
                            </a:rPr>
                            <m:t>0</m:t>
                          </m:r>
                          <m:r>
                            <a:rPr lang="en-US" sz="2800" i="1">
                              <a:latin typeface="Cambria Math"/>
                              <a:ea typeface="Cambria Math"/>
                            </a:rPr>
                            <m:t>.</m:t>
                          </m:r>
                          <m:r>
                            <a:rPr lang="en-US" sz="2800" i="1">
                              <a:latin typeface="Cambria Math"/>
                              <a:ea typeface="Cambria Math"/>
                            </a:rPr>
                            <m:t>016</m:t>
                          </m:r>
                          <m:r>
                            <a:rPr lang="en-US" sz="2800" i="1">
                              <a:latin typeface="Cambria Math"/>
                              <a:ea typeface="Cambria Math"/>
                            </a:rPr>
                            <m:t>×</m:t>
                          </m:r>
                          <m:sSup>
                            <m:sSupPr>
                              <m:ctrlPr>
                                <a:rPr lang="en-US" sz="2800" i="1">
                                  <a:latin typeface="Cambria Math"/>
                                  <a:ea typeface="Cambria Math"/>
                                </a:rPr>
                              </m:ctrlPr>
                            </m:sSupPr>
                            <m:e>
                              <m:r>
                                <a:rPr lang="en-US" sz="2800" i="1">
                                  <a:latin typeface="Cambria Math"/>
                                  <a:ea typeface="Cambria Math"/>
                                </a:rPr>
                                <m:t>10</m:t>
                              </m:r>
                            </m:e>
                            <m:sup>
                              <m:r>
                                <a:rPr lang="en-US" sz="2800" i="1">
                                  <a:latin typeface="Cambria Math"/>
                                  <a:ea typeface="Cambria Math"/>
                                </a:rPr>
                                <m:t>−</m:t>
                              </m:r>
                              <m:r>
                                <a:rPr lang="en-US" sz="2800" i="1">
                                  <a:latin typeface="Cambria Math"/>
                                  <a:ea typeface="Cambria Math"/>
                                </a:rPr>
                                <m:t>10</m:t>
                              </m:r>
                            </m:sup>
                          </m:sSup>
                          <m:r>
                            <a:rPr lang="en-US" sz="2800" i="1">
                              <a:latin typeface="Cambria Math"/>
                              <a:ea typeface="Cambria Math"/>
                            </a:rPr>
                            <m:t> </m:t>
                          </m:r>
                          <m:r>
                            <a:rPr lang="en-US" sz="2800" i="1">
                              <a:latin typeface="Cambria Math"/>
                              <a:ea typeface="Cambria Math"/>
                            </a:rPr>
                            <m:t>𝑚</m:t>
                          </m:r>
                          <m:r>
                            <a:rPr lang="en-US" sz="2800" i="1">
                              <a:latin typeface="Cambria Math"/>
                              <a:ea typeface="Cambria Math"/>
                            </a:rPr>
                            <m:t>)</m:t>
                          </m:r>
                        </m:den>
                      </m:f>
                    </m:oMath>
                  </m:oMathPara>
                </a14:m>
                <a:endParaRPr lang="en-US" sz="2800" i="1" dirty="0">
                  <a:latin typeface="Cambria Math"/>
                  <a:ea typeface="Cambria Math"/>
                </a:endParaRPr>
              </a:p>
              <a:p>
                <a:pPr algn="r" rtl="1"/>
                <a:endParaRPr lang="en-US" sz="2800" i="1" dirty="0">
                  <a:latin typeface="Cambria Math"/>
                  <a:ea typeface="Cambria Math"/>
                </a:endParaRPr>
              </a:p>
              <a:p>
                <a:pPr algn="r" rtl="1"/>
                <a14:m>
                  <m:oMathPara xmlns:m="http://schemas.openxmlformats.org/officeDocument/2006/math">
                    <m:oMathParaPr>
                      <m:jc m:val="centerGroup"/>
                    </m:oMathParaPr>
                    <m:oMath xmlns:m="http://schemas.openxmlformats.org/officeDocument/2006/math">
                      <m:r>
                        <a:rPr lang="en-US" sz="2800" i="1">
                          <a:latin typeface="Cambria Math"/>
                          <a:ea typeface="Cambria Math"/>
                        </a:rPr>
                        <m:t>=</m:t>
                      </m:r>
                      <m:r>
                        <a:rPr lang="en-US" sz="2800" i="1">
                          <a:latin typeface="Cambria Math"/>
                          <a:ea typeface="Cambria Math"/>
                        </a:rPr>
                        <m:t>1</m:t>
                      </m:r>
                      <m:r>
                        <a:rPr lang="en-US" sz="2800" i="1">
                          <a:latin typeface="Cambria Math"/>
                          <a:ea typeface="Cambria Math"/>
                        </a:rPr>
                        <m:t>.</m:t>
                      </m:r>
                      <m:r>
                        <a:rPr lang="en-US" sz="2800" i="1">
                          <a:latin typeface="Cambria Math"/>
                          <a:ea typeface="Cambria Math"/>
                        </a:rPr>
                        <m:t>24</m:t>
                      </m:r>
                      <m:r>
                        <a:rPr lang="en-US" sz="2800" i="1">
                          <a:latin typeface="Cambria Math"/>
                          <a:ea typeface="Cambria Math"/>
                        </a:rPr>
                        <m:t>×</m:t>
                      </m:r>
                      <m:sSup>
                        <m:sSupPr>
                          <m:ctrlPr>
                            <a:rPr lang="en-US" sz="2800" i="1">
                              <a:latin typeface="Cambria Math"/>
                              <a:ea typeface="Cambria Math"/>
                            </a:rPr>
                          </m:ctrlPr>
                        </m:sSupPr>
                        <m:e>
                          <m:r>
                            <a:rPr lang="en-US" sz="2800" i="1">
                              <a:latin typeface="Cambria Math"/>
                              <a:ea typeface="Cambria Math"/>
                            </a:rPr>
                            <m:t>10</m:t>
                          </m:r>
                        </m:e>
                        <m:sup>
                          <m:r>
                            <a:rPr lang="en-US" sz="2800" i="1">
                              <a:latin typeface="Cambria Math"/>
                              <a:ea typeface="Cambria Math"/>
                            </a:rPr>
                            <m:t>−</m:t>
                          </m:r>
                          <m:r>
                            <a:rPr lang="en-US" sz="2800" i="1">
                              <a:latin typeface="Cambria Math"/>
                              <a:ea typeface="Cambria Math"/>
                            </a:rPr>
                            <m:t>13</m:t>
                          </m:r>
                        </m:sup>
                      </m:sSup>
                      <m:r>
                        <a:rPr lang="en-US" sz="2800" i="1">
                          <a:latin typeface="Cambria Math"/>
                          <a:ea typeface="Cambria Math"/>
                        </a:rPr>
                        <m:t> </m:t>
                      </m:r>
                      <m:r>
                        <a:rPr lang="en-US" sz="2800" i="1">
                          <a:latin typeface="Cambria Math"/>
                          <a:ea typeface="Cambria Math"/>
                        </a:rPr>
                        <m:t>𝐽</m:t>
                      </m:r>
                    </m:oMath>
                  </m:oMathPara>
                </a14:m>
                <a:endParaRPr lang="en-US" sz="2800" dirty="0"/>
              </a:p>
            </p:txBody>
          </p:sp>
        </mc:Choice>
        <mc:Fallback xmlns="">
          <p:sp>
            <p:nvSpPr>
              <p:cNvPr id="5" name="Rectangle 4"/>
              <p:cNvSpPr>
                <a:spLocks noRot="1" noChangeAspect="1" noMove="1" noResize="1" noEditPoints="1" noAdjustHandles="1" noChangeArrowheads="1" noChangeShapeType="1" noTextEdit="1"/>
              </p:cNvSpPr>
              <p:nvPr/>
            </p:nvSpPr>
            <p:spPr>
              <a:xfrm>
                <a:off x="228600" y="2438400"/>
                <a:ext cx="8610600" cy="2050498"/>
              </a:xfrm>
              <a:prstGeom prst="rect">
                <a:avLst/>
              </a:prstGeom>
              <a:blipFill rotWithShape="1">
                <a:blip r:embed="rId3"/>
                <a:stretch>
                  <a:fillRect r="-1416" b="-7738"/>
                </a:stretch>
              </a:blipFill>
            </p:spPr>
            <p:txBody>
              <a:bodyPr/>
              <a:lstStyle/>
              <a:p>
                <a:r>
                  <a:rPr lang="en-US">
                    <a:noFill/>
                  </a:rPr>
                  <a:t> </a:t>
                </a:r>
              </a:p>
            </p:txBody>
          </p:sp>
        </mc:Fallback>
      </mc:AlternateContent>
    </p:spTree>
    <p:extLst>
      <p:ext uri="{BB962C8B-B14F-4D97-AF65-F5344CB8AC3E}">
        <p14:creationId xmlns:p14="http://schemas.microsoft.com/office/powerpoint/2010/main" val="128140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12</a:t>
            </a:fld>
            <a:endParaRPr lang="en-US"/>
          </a:p>
        </p:txBody>
      </p:sp>
      <p:sp>
        <p:nvSpPr>
          <p:cNvPr id="3" name="TextBox 2"/>
          <p:cNvSpPr txBox="1"/>
          <p:nvPr/>
        </p:nvSpPr>
        <p:spPr>
          <a:xfrm>
            <a:off x="76200" y="152400"/>
            <a:ext cx="8702279" cy="4832092"/>
          </a:xfrm>
          <a:prstGeom prst="rect">
            <a:avLst/>
          </a:prstGeom>
          <a:noFill/>
        </p:spPr>
        <p:txBody>
          <a:bodyPr wrap="square" rtlCol="0">
            <a:spAutoFit/>
          </a:bodyPr>
          <a:lstStyle/>
          <a:p>
            <a:pPr algn="ctr" rtl="1"/>
            <a:r>
              <a:rPr lang="ar-EG" sz="3200" dirty="0">
                <a:solidFill>
                  <a:srgbClr val="FF0000"/>
                </a:solidFill>
              </a:rPr>
              <a:t>الامتصاص من خصائص الضوء</a:t>
            </a:r>
          </a:p>
          <a:p>
            <a:pPr algn="r" rtl="1"/>
            <a:endParaRPr lang="ar-EG" dirty="0"/>
          </a:p>
          <a:p>
            <a:pPr algn="r" rtl="1"/>
            <a:r>
              <a:rPr lang="ar-EG" sz="2400" dirty="0"/>
              <a:t>عند امتصاص المادة للفوتونات يحدث لجزيئاتها تغيراً كيميائياً و بالتالى تغير كهربى.</a:t>
            </a:r>
            <a:endParaRPr lang="en-US" sz="2400" dirty="0"/>
          </a:p>
          <a:p>
            <a:pPr algn="r" rtl="1"/>
            <a:endParaRPr lang="ar-EG" sz="2400" dirty="0"/>
          </a:p>
          <a:p>
            <a:pPr algn="r" rtl="1"/>
            <a:r>
              <a:rPr lang="ar-EG" b="1" i="1" u="sng" dirty="0"/>
              <a:t>مثال (1):</a:t>
            </a:r>
          </a:p>
          <a:p>
            <a:pPr algn="just" rtl="1"/>
            <a:r>
              <a:rPr lang="ar-EG" sz="2400" dirty="0"/>
              <a:t>امتصاص الضوء بقرنية العين و هى الجزء الحساس فى مقدمة العين و التى تستقبل الضوء الساقط على العين. تصدر اشارة كهربية عبر العصب البصري إلى المخ لتكوين الصورة. هذا خاص بالضوء المرئى و الذى تميزه العين البشرية.</a:t>
            </a:r>
          </a:p>
          <a:p>
            <a:pPr algn="r" rtl="1"/>
            <a:endParaRPr lang="ar-EG" dirty="0"/>
          </a:p>
          <a:p>
            <a:pPr algn="r" rtl="1"/>
            <a:r>
              <a:rPr lang="ar-EG" b="1" i="1" u="sng" dirty="0"/>
              <a:t>مثال (2):</a:t>
            </a:r>
          </a:p>
          <a:p>
            <a:pPr algn="r" rtl="1"/>
            <a:r>
              <a:rPr lang="ar-EG" sz="2400" dirty="0"/>
              <a:t>امتصاص الآشعة تحت الحمراء </a:t>
            </a:r>
            <a:r>
              <a:rPr lang="en-US" sz="2400" dirty="0"/>
              <a:t>infrared</a:t>
            </a:r>
            <a:r>
              <a:rPr lang="ar-EG" sz="2400" dirty="0"/>
              <a:t> بواسطة الجلد يعمل على تسخين الأنسجة و العلاج بهذه الآشعة كما ذكرنا من قبل.</a:t>
            </a:r>
          </a:p>
          <a:p>
            <a:pPr algn="r" rtl="1"/>
            <a:endParaRPr lang="ar-EG" dirty="0"/>
          </a:p>
          <a:p>
            <a:pPr algn="r" rtl="1"/>
            <a:endParaRPr lang="en-US" dirty="0"/>
          </a:p>
        </p:txBody>
      </p:sp>
      <p:sp>
        <p:nvSpPr>
          <p:cNvPr id="5" name="Rectangle 4"/>
          <p:cNvSpPr/>
          <p:nvPr/>
        </p:nvSpPr>
        <p:spPr>
          <a:xfrm>
            <a:off x="381000" y="4397276"/>
            <a:ext cx="8382000" cy="2308324"/>
          </a:xfrm>
          <a:prstGeom prst="rect">
            <a:avLst/>
          </a:prstGeom>
        </p:spPr>
        <p:txBody>
          <a:bodyPr wrap="square">
            <a:spAutoFit/>
          </a:bodyPr>
          <a:lstStyle/>
          <a:p>
            <a:pPr algn="r" rtl="1"/>
            <a:r>
              <a:rPr lang="ar-EG" sz="2400" b="1" i="1" u="sng" dirty="0"/>
              <a:t>مثال (3):</a:t>
            </a:r>
          </a:p>
          <a:p>
            <a:pPr algn="r" rtl="1"/>
            <a:r>
              <a:rPr lang="ar-EG" sz="2400" dirty="0"/>
              <a:t>امتصاص الآشعة فوق البنفسجية القادمة من الشمس يساعد فى تكوين فيتامين </a:t>
            </a:r>
            <a:r>
              <a:rPr lang="en-US" sz="2400" dirty="0"/>
              <a:t>D</a:t>
            </a:r>
            <a:r>
              <a:rPr lang="ar-EG" sz="2400" dirty="0"/>
              <a:t> اللازم لتكوين العظام و تقليل الإصابة بمرض لين العظام أو الكساح.</a:t>
            </a:r>
          </a:p>
          <a:p>
            <a:pPr algn="r" rtl="1"/>
            <a:r>
              <a:rPr lang="ar-EG" sz="2400" dirty="0"/>
              <a:t>و لكن كثرة التعرض لآشعة </a:t>
            </a:r>
            <a:r>
              <a:rPr lang="en-US" sz="2400" dirty="0"/>
              <a:t>UV</a:t>
            </a:r>
            <a:r>
              <a:rPr lang="ar-EG" sz="2400" dirty="0"/>
              <a:t>  (الطول الموجى </a:t>
            </a:r>
            <a:r>
              <a:rPr lang="en-US" sz="2400" dirty="0"/>
              <a:t>300 nm</a:t>
            </a:r>
            <a:r>
              <a:rPr lang="ar-EG" sz="2400" dirty="0"/>
              <a:t>) قد يتسبب فى احتراق شمسى للجلد حيث يتم امتصاصه بواسطة </a:t>
            </a:r>
            <a:r>
              <a:rPr lang="en-US" sz="2400" dirty="0"/>
              <a:t>DNA</a:t>
            </a:r>
            <a:r>
              <a:rPr lang="ar-EG" sz="2400" dirty="0"/>
              <a:t> الخلايا مما قد يؤدى لسرطان الجلد. سرطان الجلد فى مراحله الابتدائية يكون من السهل علاجه. </a:t>
            </a:r>
          </a:p>
        </p:txBody>
      </p:sp>
    </p:spTree>
    <p:extLst>
      <p:ext uri="{BB962C8B-B14F-4D97-AF65-F5344CB8AC3E}">
        <p14:creationId xmlns:p14="http://schemas.microsoft.com/office/powerpoint/2010/main" val="73017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13</a:t>
            </a:fld>
            <a:endParaRPr lang="en-US"/>
          </a:p>
        </p:txBody>
      </p:sp>
      <p:sp>
        <p:nvSpPr>
          <p:cNvPr id="4" name="Rectangle 3"/>
          <p:cNvSpPr/>
          <p:nvPr/>
        </p:nvSpPr>
        <p:spPr>
          <a:xfrm>
            <a:off x="304800" y="152400"/>
            <a:ext cx="8610600" cy="3046988"/>
          </a:xfrm>
          <a:prstGeom prst="rect">
            <a:avLst/>
          </a:prstGeom>
        </p:spPr>
        <p:txBody>
          <a:bodyPr wrap="square">
            <a:spAutoFit/>
          </a:bodyPr>
          <a:lstStyle/>
          <a:p>
            <a:pPr algn="just" rtl="1"/>
            <a:endParaRPr lang="ar-EG" sz="2400" dirty="0"/>
          </a:p>
          <a:p>
            <a:pPr algn="just" rtl="1"/>
            <a:r>
              <a:rPr lang="ar-EG" sz="2400" b="1" i="1" u="sng" dirty="0"/>
              <a:t>مثال (4):</a:t>
            </a:r>
          </a:p>
          <a:p>
            <a:pPr algn="just" rtl="1"/>
            <a:r>
              <a:rPr lang="ar-EG" sz="2400" dirty="0"/>
              <a:t>بعض المواد يتغير لونها بواسطة الضوء الفوق بنفسجى مثل حالة الأسنان المتفلورة. </a:t>
            </a:r>
          </a:p>
          <a:p>
            <a:pPr algn="just" rtl="1"/>
            <a:r>
              <a:rPr lang="ar-EG" sz="2400" dirty="0"/>
              <a:t>الفلورايد مادة مهمة لتكوين الأسنان قبل بزوغها و لكن فى حالة تعرض الأسنان لكمية  كبيرة من الفلورايد يحدث للأسنان تفلور يظهر فى صورة بقع متغيرة اللون فى الأسنان المصابة. عند تعريض هذه الأسنان المصابة لضوء فوق بنفسجى فإن لونها يتحول للأحمر نتيجة امتصاص الضوء فوق البنفسجى و إشعاع الضوء الأحمر ذو الطاقة الأقل. و هذه أحد طرق تشخيص تفلور الأسنان.</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249647"/>
            <a:ext cx="5562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56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14</a:t>
            </a:fld>
            <a:endParaRPr lang="en-US"/>
          </a:p>
        </p:txBody>
      </p:sp>
      <p:sp>
        <p:nvSpPr>
          <p:cNvPr id="3" name="TextBox 2"/>
          <p:cNvSpPr txBox="1"/>
          <p:nvPr/>
        </p:nvSpPr>
        <p:spPr>
          <a:xfrm>
            <a:off x="6172200" y="28265"/>
            <a:ext cx="2733441" cy="369332"/>
          </a:xfrm>
          <a:prstGeom prst="rect">
            <a:avLst/>
          </a:prstGeom>
          <a:noFill/>
        </p:spPr>
        <p:txBody>
          <a:bodyPr wrap="none" rtlCol="0">
            <a:spAutoFit/>
          </a:bodyPr>
          <a:lstStyle/>
          <a:p>
            <a:r>
              <a:rPr lang="ar-EG" b="1" i="1" u="sng" dirty="0"/>
              <a:t>أجهزة ضوئية للتشخيصات الطبية:</a:t>
            </a:r>
            <a:endParaRPr lang="en-US" b="1" i="1" u="sng" dirty="0"/>
          </a:p>
        </p:txBody>
      </p:sp>
      <p:sp>
        <p:nvSpPr>
          <p:cNvPr id="4" name="AutoShape 6" descr="ÙØªÙØ¬Ø© Ø¨Ø­Ø« Ø§ÙØµÙØ± Ø¹Ù âªendoscope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9" descr="ÙØªÙØ¬Ø© Ø¨Ø­Ø« Ø§ÙØµÙØ± Ø¹Ù âªotoscopeâ¬â"/>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2533336" y="515628"/>
            <a:ext cx="6333850" cy="1477328"/>
          </a:xfrm>
          <a:prstGeom prst="rect">
            <a:avLst/>
          </a:prstGeom>
          <a:noFill/>
        </p:spPr>
        <p:txBody>
          <a:bodyPr wrap="none" rtlCol="0">
            <a:spAutoFit/>
          </a:bodyPr>
          <a:lstStyle/>
          <a:p>
            <a:pPr algn="r" rtl="1"/>
            <a:r>
              <a:rPr lang="ar-EG" dirty="0"/>
              <a:t>(1) أجهزة تستخدم لنقل و تركيز الآشعة المرئية على المنطقة المراد رؤيتها بوضوح.</a:t>
            </a:r>
          </a:p>
          <a:p>
            <a:pPr algn="r" rtl="1"/>
            <a:endParaRPr lang="ar-EG" dirty="0"/>
          </a:p>
          <a:p>
            <a:pPr algn="r" rtl="1"/>
            <a:r>
              <a:rPr lang="ar-EG" b="1" i="1" u="sng" dirty="0"/>
              <a:t>مثال </a:t>
            </a:r>
            <a:endParaRPr lang="ar-EG" dirty="0"/>
          </a:p>
          <a:p>
            <a:pPr algn="r" rtl="1"/>
            <a:r>
              <a:rPr lang="ar-EG" dirty="0"/>
              <a:t>(أ) جهاز الأفثالمسكوب </a:t>
            </a:r>
            <a:r>
              <a:rPr lang="en-US" dirty="0"/>
              <a:t>Ophthalmoscope</a:t>
            </a:r>
            <a:r>
              <a:rPr lang="ar-EG" dirty="0"/>
              <a:t> و الذى يستخدم لفحص قاع العين</a:t>
            </a:r>
            <a:endParaRPr lang="en-US" dirty="0"/>
          </a:p>
          <a:p>
            <a:pPr algn="r" rtl="1"/>
            <a:r>
              <a:rPr lang="ar-EG" dirty="0"/>
              <a:t>(ب) جهاز الأوتسكوب </a:t>
            </a:r>
            <a:r>
              <a:rPr lang="en-US" dirty="0" err="1"/>
              <a:t>Otoscope</a:t>
            </a:r>
            <a:r>
              <a:rPr lang="ar-EG" dirty="0"/>
              <a:t> و الذى يستخدم لفحص الأذن</a:t>
            </a:r>
            <a:endParaRPr lang="en-US" dirty="0"/>
          </a:p>
        </p:txBody>
      </p:sp>
      <p:grpSp>
        <p:nvGrpSpPr>
          <p:cNvPr id="10" name="Group 9"/>
          <p:cNvGrpSpPr/>
          <p:nvPr/>
        </p:nvGrpSpPr>
        <p:grpSpPr>
          <a:xfrm>
            <a:off x="2743200" y="1981200"/>
            <a:ext cx="5967295" cy="2241304"/>
            <a:chOff x="2743200" y="2330696"/>
            <a:chExt cx="5967295" cy="2241304"/>
          </a:xfrm>
        </p:grpSpPr>
        <p:pic>
          <p:nvPicPr>
            <p:cNvPr id="2052" name="Picture 4" descr="ÙØªÙØ¬Ø© Ø¨Ø­Ø« Ø§ÙØµÙØ± Ø¹Ù âªotoscope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43174"/>
              <a:ext cx="3124200" cy="14573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345" y="2330696"/>
              <a:ext cx="234315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461350" y="4202668"/>
              <a:ext cx="1142300" cy="369332"/>
            </a:xfrm>
            <a:prstGeom prst="rect">
              <a:avLst/>
            </a:prstGeom>
          </p:spPr>
          <p:txBody>
            <a:bodyPr wrap="none">
              <a:spAutoFit/>
            </a:bodyPr>
            <a:lstStyle/>
            <a:p>
              <a:r>
                <a:rPr lang="en-US" dirty="0" err="1"/>
                <a:t>Otoscope</a:t>
              </a:r>
              <a:r>
                <a:rPr lang="ar-EG" dirty="0"/>
                <a:t> </a:t>
              </a:r>
              <a:endParaRPr lang="en-US" dirty="0"/>
            </a:p>
          </p:txBody>
        </p:sp>
      </p:grpSp>
      <p:grpSp>
        <p:nvGrpSpPr>
          <p:cNvPr id="9" name="Group 8"/>
          <p:cNvGrpSpPr/>
          <p:nvPr/>
        </p:nvGrpSpPr>
        <p:grpSpPr>
          <a:xfrm>
            <a:off x="146050" y="243628"/>
            <a:ext cx="2017689" cy="3185372"/>
            <a:chOff x="146050" y="243628"/>
            <a:chExt cx="2017689" cy="3185372"/>
          </a:xfrm>
        </p:grpSpPr>
        <p:pic>
          <p:nvPicPr>
            <p:cNvPr id="2050" name="Picture 2" descr="ÙØªÙØ¬Ø© Ø¨Ø­Ø« Ø§ÙØµÙØ± Ø¹Ù âªophthalmoscope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 y="243628"/>
              <a:ext cx="1987354" cy="30633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7975" y="3059668"/>
              <a:ext cx="1855764" cy="369332"/>
            </a:xfrm>
            <a:prstGeom prst="rect">
              <a:avLst/>
            </a:prstGeom>
          </p:spPr>
          <p:txBody>
            <a:bodyPr wrap="none">
              <a:spAutoFit/>
            </a:bodyPr>
            <a:lstStyle/>
            <a:p>
              <a:r>
                <a:rPr lang="en-US" dirty="0"/>
                <a:t>Ophthalmoscope</a:t>
              </a:r>
              <a:r>
                <a:rPr lang="ar-EG" dirty="0"/>
                <a:t> </a:t>
              </a:r>
              <a:endParaRPr lang="en-US" dirty="0"/>
            </a:p>
          </p:txBody>
        </p:sp>
      </p:grpSp>
      <p:grpSp>
        <p:nvGrpSpPr>
          <p:cNvPr id="12" name="Group 11"/>
          <p:cNvGrpSpPr/>
          <p:nvPr/>
        </p:nvGrpSpPr>
        <p:grpSpPr>
          <a:xfrm>
            <a:off x="0" y="3818336"/>
            <a:ext cx="2790825" cy="2284631"/>
            <a:chOff x="261120" y="4572000"/>
            <a:chExt cx="2790825" cy="2284631"/>
          </a:xfrm>
        </p:grpSpPr>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20" y="4572000"/>
              <a:ext cx="27908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102214" y="6210300"/>
              <a:ext cx="1207062" cy="646331"/>
            </a:xfrm>
            <a:prstGeom prst="rect">
              <a:avLst/>
            </a:prstGeom>
            <a:noFill/>
          </p:spPr>
          <p:txBody>
            <a:bodyPr wrap="none" rtlCol="0">
              <a:spAutoFit/>
            </a:bodyPr>
            <a:lstStyle/>
            <a:p>
              <a:r>
                <a:rPr lang="en-US" dirty="0"/>
                <a:t>Endoscope</a:t>
              </a:r>
            </a:p>
            <a:p>
              <a:r>
                <a:rPr lang="ar-EG" dirty="0"/>
                <a:t>المنظار</a:t>
              </a:r>
              <a:endParaRPr lang="en-US" dirty="0"/>
            </a:p>
          </p:txBody>
        </p:sp>
      </p:grpSp>
      <p:sp>
        <p:nvSpPr>
          <p:cNvPr id="13" name="Rectangle 12"/>
          <p:cNvSpPr/>
          <p:nvPr/>
        </p:nvSpPr>
        <p:spPr>
          <a:xfrm>
            <a:off x="2719652" y="4419600"/>
            <a:ext cx="6185989" cy="1200329"/>
          </a:xfrm>
          <a:prstGeom prst="rect">
            <a:avLst/>
          </a:prstGeom>
        </p:spPr>
        <p:txBody>
          <a:bodyPr wrap="none">
            <a:spAutoFit/>
          </a:bodyPr>
          <a:lstStyle/>
          <a:p>
            <a:pPr algn="r" rtl="1"/>
            <a:r>
              <a:rPr lang="ar-EG" dirty="0"/>
              <a:t>(ج) جهاز الإندوسكوب </a:t>
            </a:r>
            <a:r>
              <a:rPr lang="en-US" dirty="0"/>
              <a:t>Endoscope</a:t>
            </a:r>
            <a:r>
              <a:rPr lang="ar-EG" dirty="0"/>
              <a:t> أو المنظار و يستخدم لرؤية الأجزاء الداخلية</a:t>
            </a:r>
          </a:p>
          <a:p>
            <a:pPr algn="r" rtl="1"/>
            <a:r>
              <a:rPr lang="ar-EG" dirty="0"/>
              <a:t> فى جسم الإنسان. و يعتمد على نقل الضوء لداخل الجسم عبر ألياف ضوئية.</a:t>
            </a:r>
          </a:p>
          <a:p>
            <a:pPr algn="r" rtl="1"/>
            <a:r>
              <a:rPr lang="ar-EG" dirty="0"/>
              <a:t>كنا يختوى على ملحق ضوئى لتكبير النسيج المراد رؤيته. كما يتم تزويده بقناة</a:t>
            </a:r>
          </a:p>
          <a:p>
            <a:pPr algn="r" rtl="1"/>
            <a:r>
              <a:rPr lang="ar-EG" dirty="0"/>
              <a:t>باستخراج عينة من النسيج لفحصها خارج الجسم.</a:t>
            </a:r>
            <a:endParaRPr lang="en-US" dirty="0"/>
          </a:p>
        </p:txBody>
      </p:sp>
      <p:sp>
        <p:nvSpPr>
          <p:cNvPr id="18" name="Rectangle 17"/>
          <p:cNvSpPr/>
          <p:nvPr/>
        </p:nvSpPr>
        <p:spPr>
          <a:xfrm>
            <a:off x="1828800" y="6269861"/>
            <a:ext cx="6622326" cy="369332"/>
          </a:xfrm>
          <a:prstGeom prst="rect">
            <a:avLst/>
          </a:prstGeom>
        </p:spPr>
        <p:txBody>
          <a:bodyPr wrap="none">
            <a:spAutoFit/>
          </a:bodyPr>
          <a:lstStyle/>
          <a:p>
            <a:r>
              <a:rPr lang="ar-EG" dirty="0"/>
              <a:t>(2) أجهزة أخرى ضوئية تستخدم لتكبير العينات البيولوجية مثل الميكروسكوبات الضوئية.</a:t>
            </a:r>
            <a:endParaRPr lang="en-US" dirty="0"/>
          </a:p>
        </p:txBody>
      </p:sp>
    </p:spTree>
    <p:extLst>
      <p:ext uri="{BB962C8B-B14F-4D97-AF65-F5344CB8AC3E}">
        <p14:creationId xmlns:p14="http://schemas.microsoft.com/office/powerpoint/2010/main" val="111371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15</a:t>
            </a:fld>
            <a:endParaRPr lang="en-US"/>
          </a:p>
        </p:txBody>
      </p:sp>
      <p:sp>
        <p:nvSpPr>
          <p:cNvPr id="5" name="Rectangle 4"/>
          <p:cNvSpPr/>
          <p:nvPr/>
        </p:nvSpPr>
        <p:spPr>
          <a:xfrm>
            <a:off x="228600" y="304800"/>
            <a:ext cx="8763000" cy="4893647"/>
          </a:xfrm>
          <a:prstGeom prst="rect">
            <a:avLst/>
          </a:prstGeom>
        </p:spPr>
        <p:txBody>
          <a:bodyPr wrap="square">
            <a:spAutoFit/>
          </a:bodyPr>
          <a:lstStyle/>
          <a:p>
            <a:pPr algn="just" rtl="1"/>
            <a:r>
              <a:rPr lang="ar-EG" sz="2400" b="1" i="1" u="sng" dirty="0"/>
              <a:t>الليزر</a:t>
            </a:r>
            <a:r>
              <a:rPr lang="ar-EG" sz="2400" dirty="0"/>
              <a:t> (بالإنجليزية: </a:t>
            </a:r>
            <a:r>
              <a:rPr lang="en-US" sz="2400" dirty="0"/>
              <a:t>LASER </a:t>
            </a:r>
            <a:r>
              <a:rPr lang="ar-EG" sz="2400" dirty="0"/>
              <a:t>وهي اختصار لعبارة </a:t>
            </a:r>
            <a:r>
              <a:rPr lang="en-US" sz="2400" dirty="0"/>
              <a:t>Light Amplification by Stimulated Emission of Radiation </a:t>
            </a:r>
            <a:r>
              <a:rPr lang="ar-EG" sz="2400" dirty="0"/>
              <a:t>أي تضخيم الضوء بانبعاث الإشعاع المحفز) هو إشعاع كهرومغناطيسي تكون فوتوناته متساوية في التردد ومتطابقة الطور الموجي حيث يكون فى شكل نبضة ضوئية ذات طاقة عالية وشديدة التماسك زمانيا ومكانيا ذات زاوية انفراج صغيرة جدا وهو مالم يمكن تحقيقه باستخدام تقنيات أخرى غير تحفيز الإشعاع.</a:t>
            </a:r>
          </a:p>
          <a:p>
            <a:pPr algn="just" rtl="1"/>
            <a:endParaRPr lang="ar-EG" sz="2400" dirty="0"/>
          </a:p>
          <a:p>
            <a:pPr algn="just" rtl="1"/>
            <a:r>
              <a:rPr lang="ar-EG" sz="2400" dirty="0"/>
              <a:t>بسبب طاقتها العالية وزاوية انفراجها الصغيرة جدا تستخدم اشعة الليزر في عدة مجالات أهمها القياس كقياس المسافات الصغيرة جدا أو الكبيرة جدا بدقة متناهية ويستخدم أيضا في إنتاج الحرارة لعمليات القطع الصناعي ويستخدم أيضا في الأجهزة الإلكترونية لتشغيل الأقراص الضوئية.</a:t>
            </a:r>
          </a:p>
          <a:p>
            <a:pPr algn="just" rtl="1"/>
            <a:r>
              <a:rPr lang="ar-EG" sz="2400" dirty="0"/>
              <a:t/>
            </a:r>
            <a:br>
              <a:rPr lang="ar-EG" sz="2400" dirty="0"/>
            </a:br>
            <a:endParaRPr lang="en-US" sz="2400" dirty="0"/>
          </a:p>
        </p:txBody>
      </p:sp>
      <p:pic>
        <p:nvPicPr>
          <p:cNvPr id="3074" name="Picture 2" descr="https://upload.wikimedia.org/wikipedia/commons/thumb/b/b9/LASER.jpg/350px-LAS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495800"/>
            <a:ext cx="5257800" cy="213882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ÙØªÙØ¬Ø© Ø¨Ø­Ø« Ø§ÙØµÙØ± Ø¹Ù Ø§ÙÙÙØ²Ø± ÙÙ Ø§ÙØ·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1924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16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371600"/>
            <a:ext cx="90106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4823" y="367312"/>
            <a:ext cx="8672088" cy="830997"/>
          </a:xfrm>
          <a:prstGeom prst="rect">
            <a:avLst/>
          </a:prstGeom>
        </p:spPr>
        <p:txBody>
          <a:bodyPr wrap="square">
            <a:spAutoFit/>
          </a:bodyPr>
          <a:lstStyle/>
          <a:p>
            <a:pPr algn="r" rtl="1"/>
            <a:r>
              <a:rPr lang="ar-EG" sz="2400" b="1" i="1" u="sng" dirty="0"/>
              <a:t>فى الطب </a:t>
            </a:r>
            <a:r>
              <a:rPr lang="ar-EG" sz="2400" dirty="0"/>
              <a:t>يستخدم الليزر فى الجراحة دون دماء، وتضميد الجراح بالليزر والعلاج الجراحي، حصى الكلى، العلاج،، وطب الأسنان وفي العمليات الجراحية في العيون. </a:t>
            </a:r>
            <a:endParaRPr lang="en-US" sz="2400" dirty="0"/>
          </a:p>
        </p:txBody>
      </p:sp>
      <p:sp>
        <p:nvSpPr>
          <p:cNvPr id="5" name="Rectangle 4"/>
          <p:cNvSpPr/>
          <p:nvPr/>
        </p:nvSpPr>
        <p:spPr>
          <a:xfrm>
            <a:off x="0" y="5262650"/>
            <a:ext cx="8938888" cy="1569660"/>
          </a:xfrm>
          <a:prstGeom prst="rect">
            <a:avLst/>
          </a:prstGeom>
        </p:spPr>
        <p:txBody>
          <a:bodyPr wrap="square">
            <a:spAutoFit/>
          </a:bodyPr>
          <a:lstStyle/>
          <a:p>
            <a:pPr algn="r" rtl="1"/>
            <a:r>
              <a:rPr lang="ar-EG" sz="2400" i="1" u="sng" dirty="0"/>
              <a:t>من أنواع الليزر المستعملة في الطب:</a:t>
            </a:r>
            <a:endParaRPr lang="ar-EG" sz="2400" dirty="0"/>
          </a:p>
          <a:p>
            <a:pPr algn="r" rtl="1"/>
            <a:r>
              <a:rPr lang="ar-EG" sz="2400" dirty="0"/>
              <a:t>ليزر ثنائي أكسيد الكربون و ليزر الياج و ليزر الأرجون.</a:t>
            </a:r>
          </a:p>
          <a:p>
            <a:pPr algn="ctr" rtl="1"/>
            <a:r>
              <a:rPr lang="ar-EG" sz="2400" dirty="0"/>
              <a:t>قابلية امتصاص الأنسجة و الخلايا لهذه الليزرات هى: امتصاص عالى و امتصاص متوسط وامتصاص قليل على الترتيب.</a:t>
            </a:r>
          </a:p>
        </p:txBody>
      </p:sp>
      <p:grpSp>
        <p:nvGrpSpPr>
          <p:cNvPr id="6" name="Group 5"/>
          <p:cNvGrpSpPr/>
          <p:nvPr/>
        </p:nvGrpSpPr>
        <p:grpSpPr>
          <a:xfrm>
            <a:off x="4727440" y="2619376"/>
            <a:ext cx="3121160" cy="2507911"/>
            <a:chOff x="1961065" y="4622801"/>
            <a:chExt cx="2674435" cy="198593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065" y="4622801"/>
              <a:ext cx="2674435" cy="158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359669" y="6270177"/>
              <a:ext cx="1840568" cy="338554"/>
            </a:xfrm>
            <a:prstGeom prst="rect">
              <a:avLst/>
            </a:prstGeom>
          </p:spPr>
          <p:txBody>
            <a:bodyPr wrap="none">
              <a:spAutoFit/>
            </a:bodyPr>
            <a:lstStyle/>
            <a:p>
              <a:r>
                <a:rPr lang="ar-EG" sz="1600" dirty="0"/>
                <a:t>ازالة آثار الجروح بالليزر</a:t>
              </a:r>
              <a:endParaRPr lang="en-US" sz="1600" dirty="0"/>
            </a:p>
          </p:txBody>
        </p:sp>
      </p:grpSp>
      <p:grpSp>
        <p:nvGrpSpPr>
          <p:cNvPr id="9" name="Group 8"/>
          <p:cNvGrpSpPr/>
          <p:nvPr/>
        </p:nvGrpSpPr>
        <p:grpSpPr>
          <a:xfrm>
            <a:off x="718544" y="2603162"/>
            <a:ext cx="3091456" cy="2782969"/>
            <a:chOff x="113214" y="4075031"/>
            <a:chExt cx="1809750" cy="2782969"/>
          </a:xfrm>
        </p:grpSpPr>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14" y="4075031"/>
              <a:ext cx="18097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09359" y="6550223"/>
              <a:ext cx="836305" cy="307777"/>
            </a:xfrm>
            <a:prstGeom prst="rect">
              <a:avLst/>
            </a:prstGeom>
          </p:spPr>
          <p:txBody>
            <a:bodyPr wrap="none">
              <a:spAutoFit/>
            </a:bodyPr>
            <a:lstStyle/>
            <a:p>
              <a:pPr algn="ctr"/>
              <a:r>
                <a:rPr lang="ar-EG" sz="1400" dirty="0"/>
                <a:t>جراحات العين بالليزر</a:t>
              </a:r>
              <a:endParaRPr lang="en-US" sz="1400" dirty="0"/>
            </a:p>
          </p:txBody>
        </p:sp>
      </p:grpSp>
    </p:spTree>
    <p:extLst>
      <p:ext uri="{BB962C8B-B14F-4D97-AF65-F5344CB8AC3E}">
        <p14:creationId xmlns:p14="http://schemas.microsoft.com/office/powerpoint/2010/main" val="337839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17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6" y="1143000"/>
            <a:ext cx="755332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5400" y="152399"/>
            <a:ext cx="6934200" cy="830997"/>
          </a:xfrm>
          <a:prstGeom prst="rect">
            <a:avLst/>
          </a:prstGeom>
        </p:spPr>
        <p:txBody>
          <a:bodyPr wrap="square">
            <a:spAutoFit/>
          </a:bodyPr>
          <a:lstStyle/>
          <a:p>
            <a:pPr algn="ctr"/>
            <a:r>
              <a:rPr lang="en-US" sz="2400" b="1" dirty="0">
                <a:latin typeface="Times New Roman" pitchFamily="18" charset="0"/>
                <a:cs typeface="Times New Roman" pitchFamily="18" charset="0"/>
              </a:rPr>
              <a:t> Optical instruments</a:t>
            </a:r>
            <a:r>
              <a:rPr lang="ar-EG" sz="2400" b="1" dirty="0">
                <a:latin typeface="Times New Roman" pitchFamily="18" charset="0"/>
                <a:cs typeface="Times New Roman" pitchFamily="18" charset="0"/>
              </a:rPr>
              <a:t>     الأجهزة البصرية                 </a:t>
            </a:r>
            <a:endParaRPr lang="en-US" sz="2400"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 (1) The human eye</a:t>
            </a:r>
            <a:r>
              <a:rPr lang="ar-EG" sz="2400" b="1" dirty="0">
                <a:latin typeface="Times New Roman" pitchFamily="18" charset="0"/>
                <a:cs typeface="Times New Roman" pitchFamily="18" charset="0"/>
              </a:rPr>
              <a:t>       (1)  العين البشرية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22498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18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328613"/>
            <a:ext cx="7305675"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832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
        <p:nvSpPr>
          <p:cNvPr id="4" name="Rectangle 3"/>
          <p:cNvSpPr/>
          <p:nvPr/>
        </p:nvSpPr>
        <p:spPr>
          <a:xfrm>
            <a:off x="190500" y="762000"/>
            <a:ext cx="8610600" cy="738664"/>
          </a:xfrm>
          <a:prstGeom prst="rect">
            <a:avLst/>
          </a:prstGeom>
        </p:spPr>
        <p:txBody>
          <a:bodyPr wrap="square">
            <a:spAutoFit/>
          </a:bodyPr>
          <a:lstStyle/>
          <a:p>
            <a:pPr algn="ctr" rtl="1"/>
            <a:r>
              <a:rPr lang="ar-EG" sz="2100" dirty="0">
                <a:latin typeface="Times New Roman" pitchFamily="18" charset="0"/>
                <a:cs typeface="Times New Roman" pitchFamily="18" charset="0"/>
              </a:rPr>
              <a:t>تعمل العين على تكوين صورة واضحة للجسم كما في آلية عمل الكاميرا و لكن مع الفارق في دقة و عظيم تصميم العين و سرعة استجابتها و حساسيتها للمؤثرات.</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649" y="1905000"/>
            <a:ext cx="4949351" cy="371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s://upload.wikimedia.org/wikipedia/commons/thumb/3/3b/Pinhole-camera.svg/220px-Pinhole-camer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752600"/>
            <a:ext cx="3411220" cy="23258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7/7a/Light_behaviour_through_pinhole.svg/220px-Light_behaviour_through_pinhol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29" y="4391024"/>
            <a:ext cx="3677395" cy="17049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14600" y="6182380"/>
            <a:ext cx="5016900" cy="523220"/>
          </a:xfrm>
          <a:prstGeom prst="rect">
            <a:avLst/>
          </a:prstGeom>
          <a:noFill/>
        </p:spPr>
        <p:txBody>
          <a:bodyPr wrap="square" rtlCol="0">
            <a:spAutoFit/>
          </a:bodyPr>
          <a:lstStyle/>
          <a:p>
            <a:r>
              <a:rPr lang="ar-EG" sz="1400" dirty="0">
                <a:hlinkClick r:id="rId5" action="ppaction://hlinkfile"/>
              </a:rPr>
              <a:t>قمرة ابن الهيثم، الية عمل اول كاميرا بالعالم.   </a:t>
            </a:r>
            <a:r>
              <a:rPr lang="af-ZA" sz="1400" dirty="0">
                <a:hlinkClick r:id="rId5" action="ppaction://hlinkfile"/>
              </a:rPr>
              <a:t>    </a:t>
            </a:r>
            <a:r>
              <a:rPr lang="en-US" sz="1400" dirty="0">
                <a:hlinkClick r:id="rId5" action="ppaction://hlinkfile"/>
              </a:rPr>
              <a:t>camera </a:t>
            </a:r>
            <a:r>
              <a:rPr lang="en-US" sz="1400" dirty="0" err="1">
                <a:hlinkClick r:id="rId5" action="ppaction://hlinkfile"/>
              </a:rPr>
              <a:t>obscura</a:t>
            </a:r>
            <a:r>
              <a:rPr lang="ar-EG" sz="1400" dirty="0"/>
              <a:t/>
            </a:r>
            <a:br>
              <a:rPr lang="ar-EG" sz="1400" dirty="0"/>
            </a:br>
            <a:r>
              <a:rPr lang="en-US" sz="1400" dirty="0">
                <a:hlinkClick r:id="rId6"/>
              </a:rPr>
              <a:t>https://www.youtube.com/watch?v=QJZj0z373Hs</a:t>
            </a:r>
            <a:endParaRPr lang="en-US" sz="1400" dirty="0"/>
          </a:p>
        </p:txBody>
      </p:sp>
    </p:spTree>
    <p:extLst>
      <p:ext uri="{BB962C8B-B14F-4D97-AF65-F5344CB8AC3E}">
        <p14:creationId xmlns:p14="http://schemas.microsoft.com/office/powerpoint/2010/main" val="347074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2</a:t>
            </a:fld>
            <a:endParaRPr lang="en-US"/>
          </a:p>
        </p:txBody>
      </p:sp>
      <p:sp>
        <p:nvSpPr>
          <p:cNvPr id="5" name="TextBox 4"/>
          <p:cNvSpPr txBox="1"/>
          <p:nvPr/>
        </p:nvSpPr>
        <p:spPr>
          <a:xfrm>
            <a:off x="2017486" y="264130"/>
            <a:ext cx="4800600" cy="1200329"/>
          </a:xfrm>
          <a:prstGeom prst="rect">
            <a:avLst/>
          </a:prstGeom>
          <a:noFill/>
        </p:spPr>
        <p:txBody>
          <a:bodyPr wrap="square" rtlCol="0">
            <a:spAutoFit/>
          </a:bodyPr>
          <a:lstStyle/>
          <a:p>
            <a:pPr algn="ctr" rtl="1"/>
            <a:r>
              <a:rPr lang="ar-EG" sz="2400" b="1" dirty="0"/>
              <a:t>مقرر الفيزياء الحيوية</a:t>
            </a:r>
          </a:p>
          <a:p>
            <a:pPr algn="ctr" rtl="1"/>
            <a:r>
              <a:rPr lang="ar-EG" sz="2400" b="1" dirty="0"/>
              <a:t>الفرقة الثانية – كلية التربية</a:t>
            </a:r>
          </a:p>
          <a:p>
            <a:pPr algn="ctr" rtl="1"/>
            <a:r>
              <a:rPr lang="ar-EG" sz="2400" b="1" dirty="0"/>
              <a:t>شعبة: فيزياء+كيمياء </a:t>
            </a:r>
            <a:r>
              <a:rPr lang="en-US" sz="2400" b="1" dirty="0"/>
              <a:t>Ph 222</a:t>
            </a:r>
            <a:endParaRPr lang="ar-EG" sz="2400" b="1" dirty="0"/>
          </a:p>
        </p:txBody>
      </p:sp>
      <p:graphicFrame>
        <p:nvGraphicFramePr>
          <p:cNvPr id="4" name="Table 3"/>
          <p:cNvGraphicFramePr>
            <a:graphicFrameLocks noGrp="1"/>
          </p:cNvGraphicFramePr>
          <p:nvPr>
            <p:extLst>
              <p:ext uri="{D42A27DB-BD31-4B8C-83A1-F6EECF244321}">
                <p14:modId xmlns:p14="http://schemas.microsoft.com/office/powerpoint/2010/main" val="493773911"/>
              </p:ext>
            </p:extLst>
          </p:nvPr>
        </p:nvGraphicFramePr>
        <p:xfrm>
          <a:off x="58056" y="2209800"/>
          <a:ext cx="8991598" cy="2560906"/>
        </p:xfrm>
        <a:graphic>
          <a:graphicData uri="http://schemas.openxmlformats.org/drawingml/2006/table">
            <a:tbl>
              <a:tblPr firstRow="1" bandRow="1">
                <a:tableStyleId>{5C22544A-7EE6-4342-B048-85BDC9FD1C3A}</a:tableStyleId>
              </a:tblPr>
              <a:tblGrid>
                <a:gridCol w="817418">
                  <a:extLst>
                    <a:ext uri="{9D8B030D-6E8A-4147-A177-3AD203B41FA5}">
                      <a16:colId xmlns:a16="http://schemas.microsoft.com/office/drawing/2014/main" xmlns="" val="20000"/>
                    </a:ext>
                  </a:extLst>
                </a:gridCol>
                <a:gridCol w="817418">
                  <a:extLst>
                    <a:ext uri="{9D8B030D-6E8A-4147-A177-3AD203B41FA5}">
                      <a16:colId xmlns:a16="http://schemas.microsoft.com/office/drawing/2014/main" xmlns="" val="20001"/>
                    </a:ext>
                  </a:extLst>
                </a:gridCol>
                <a:gridCol w="817418">
                  <a:extLst>
                    <a:ext uri="{9D8B030D-6E8A-4147-A177-3AD203B41FA5}">
                      <a16:colId xmlns:a16="http://schemas.microsoft.com/office/drawing/2014/main" xmlns="" val="20002"/>
                    </a:ext>
                  </a:extLst>
                </a:gridCol>
                <a:gridCol w="817418">
                  <a:extLst>
                    <a:ext uri="{9D8B030D-6E8A-4147-A177-3AD203B41FA5}">
                      <a16:colId xmlns:a16="http://schemas.microsoft.com/office/drawing/2014/main" xmlns="" val="20003"/>
                    </a:ext>
                  </a:extLst>
                </a:gridCol>
                <a:gridCol w="817418">
                  <a:extLst>
                    <a:ext uri="{9D8B030D-6E8A-4147-A177-3AD203B41FA5}">
                      <a16:colId xmlns:a16="http://schemas.microsoft.com/office/drawing/2014/main" xmlns="" val="20004"/>
                    </a:ext>
                  </a:extLst>
                </a:gridCol>
                <a:gridCol w="817418">
                  <a:extLst>
                    <a:ext uri="{9D8B030D-6E8A-4147-A177-3AD203B41FA5}">
                      <a16:colId xmlns:a16="http://schemas.microsoft.com/office/drawing/2014/main" xmlns="" val="20005"/>
                    </a:ext>
                  </a:extLst>
                </a:gridCol>
                <a:gridCol w="817418">
                  <a:extLst>
                    <a:ext uri="{9D8B030D-6E8A-4147-A177-3AD203B41FA5}">
                      <a16:colId xmlns:a16="http://schemas.microsoft.com/office/drawing/2014/main" xmlns="" val="20006"/>
                    </a:ext>
                  </a:extLst>
                </a:gridCol>
                <a:gridCol w="1634836">
                  <a:extLst>
                    <a:ext uri="{9D8B030D-6E8A-4147-A177-3AD203B41FA5}">
                      <a16:colId xmlns:a16="http://schemas.microsoft.com/office/drawing/2014/main" xmlns="" val="20007"/>
                    </a:ext>
                  </a:extLst>
                </a:gridCol>
                <a:gridCol w="817418">
                  <a:extLst>
                    <a:ext uri="{9D8B030D-6E8A-4147-A177-3AD203B41FA5}">
                      <a16:colId xmlns:a16="http://schemas.microsoft.com/office/drawing/2014/main" xmlns="" val="20008"/>
                    </a:ext>
                  </a:extLst>
                </a:gridCol>
                <a:gridCol w="817418">
                  <a:extLst>
                    <a:ext uri="{9D8B030D-6E8A-4147-A177-3AD203B41FA5}">
                      <a16:colId xmlns:a16="http://schemas.microsoft.com/office/drawing/2014/main" xmlns="" val="20009"/>
                    </a:ext>
                  </a:extLst>
                </a:gridCol>
              </a:tblGrid>
              <a:tr h="762000">
                <a:tc rowSpan="2">
                  <a:txBody>
                    <a:bodyPr/>
                    <a:lstStyle/>
                    <a:p>
                      <a:pPr algn="ctr" rtl="1"/>
                      <a:r>
                        <a:rPr lang="ar-EG" dirty="0"/>
                        <a:t>زمن</a:t>
                      </a:r>
                      <a:r>
                        <a:rPr lang="ar-EG" baseline="0" dirty="0"/>
                        <a:t> الامتحان (ساعة)</a:t>
                      </a:r>
                      <a:endParaRPr lang="en-US" dirty="0"/>
                    </a:p>
                  </a:txBody>
                  <a:tcPr/>
                </a:tc>
                <a:tc gridSpan="5">
                  <a:txBody>
                    <a:bodyPr/>
                    <a:lstStyle/>
                    <a:p>
                      <a:pPr algn="ctr" rtl="1"/>
                      <a:endParaRPr lang="ar-EG" dirty="0"/>
                    </a:p>
                    <a:p>
                      <a:pPr algn="ctr" rtl="1"/>
                      <a:r>
                        <a:rPr lang="ar-EG" dirty="0"/>
                        <a:t>النهايات العظمى للدرجات </a:t>
                      </a:r>
                      <a:r>
                        <a:rPr lang="ar-EG" baseline="0" dirty="0"/>
                        <a:t> </a:t>
                      </a:r>
                      <a:r>
                        <a:rPr lang="ar-EG" dirty="0"/>
                        <a:t>(درجة)</a:t>
                      </a:r>
                      <a:endParaRPr lang="en-US" dirty="0"/>
                    </a:p>
                  </a:txBody>
                  <a:tcPr/>
                </a:tc>
                <a:tc hMerge="1">
                  <a:txBody>
                    <a:bodyPr/>
                    <a:lstStyle/>
                    <a:p>
                      <a:pPr algn="ctr" rtl="1"/>
                      <a:endParaRPr lang="en-US" dirty="0"/>
                    </a:p>
                  </a:txBody>
                  <a:tcPr/>
                </a:tc>
                <a:tc hMerge="1">
                  <a:txBody>
                    <a:bodyPr/>
                    <a:lstStyle/>
                    <a:p>
                      <a:pPr algn="ctr" rtl="1"/>
                      <a:endParaRPr lang="en-US" dirty="0"/>
                    </a:p>
                  </a:txBody>
                  <a:tcPr/>
                </a:tc>
                <a:tc hMerge="1">
                  <a:txBody>
                    <a:bodyPr/>
                    <a:lstStyle/>
                    <a:p>
                      <a:pPr algn="ctr" rtl="1"/>
                      <a:endParaRPr lang="en-US" dirty="0"/>
                    </a:p>
                  </a:txBody>
                  <a:tcPr/>
                </a:tc>
                <a:tc hMerge="1">
                  <a:txBody>
                    <a:bodyPr/>
                    <a:lstStyle/>
                    <a:p>
                      <a:pPr algn="ctr" rtl="1"/>
                      <a:endParaRPr lang="en-US" dirty="0"/>
                    </a:p>
                  </a:txBody>
                  <a:tcPr/>
                </a:tc>
                <a:tc gridSpan="3">
                  <a:txBody>
                    <a:bodyPr/>
                    <a:lstStyle/>
                    <a:p>
                      <a:pPr algn="ctr" rtl="1"/>
                      <a:endParaRPr lang="ar-EG" dirty="0"/>
                    </a:p>
                    <a:p>
                      <a:pPr algn="ctr" rtl="1"/>
                      <a:r>
                        <a:rPr lang="ar-EG" dirty="0"/>
                        <a:t>الساعات الأسبوعية (ساعة)</a:t>
                      </a:r>
                    </a:p>
                    <a:p>
                      <a:pPr algn="ctr" rtl="1"/>
                      <a:endParaRPr lang="en-US" dirty="0"/>
                    </a:p>
                  </a:txBody>
                  <a:tcPr/>
                </a:tc>
                <a:tc hMerge="1">
                  <a:txBody>
                    <a:bodyPr/>
                    <a:lstStyle/>
                    <a:p>
                      <a:pPr algn="ctr" rtl="1"/>
                      <a:endParaRPr lang="en-US" dirty="0"/>
                    </a:p>
                  </a:txBody>
                  <a:tcPr/>
                </a:tc>
                <a:tc hMerge="1">
                  <a:txBody>
                    <a:bodyPr/>
                    <a:lstStyle/>
                    <a:p>
                      <a:pPr algn="ctr" rtl="1"/>
                      <a:endParaRPr lang="en-US" dirty="0"/>
                    </a:p>
                  </a:txBody>
                  <a:tcPr/>
                </a:tc>
                <a:tc rowSpan="2">
                  <a:txBody>
                    <a:bodyPr/>
                    <a:lstStyle/>
                    <a:p>
                      <a:pPr algn="ctr" rtl="1"/>
                      <a:r>
                        <a:rPr lang="ar-EG" dirty="0"/>
                        <a:t>الفرقة و</a:t>
                      </a:r>
                    </a:p>
                    <a:p>
                      <a:pPr algn="ctr" rtl="1"/>
                      <a:r>
                        <a:rPr lang="ar-EG" dirty="0"/>
                        <a:t>الشعبة</a:t>
                      </a:r>
                      <a:endParaRPr lang="en-US" dirty="0"/>
                    </a:p>
                  </a:txBody>
                  <a:tcPr/>
                </a:tc>
                <a:extLst>
                  <a:ext uri="{0D108BD9-81ED-4DB2-BD59-A6C34878D82A}">
                    <a16:rowId xmlns:a16="http://schemas.microsoft.com/office/drawing/2014/main" xmlns="" val="10000"/>
                  </a:ext>
                </a:extLst>
              </a:tr>
              <a:tr h="457786">
                <a:tc vMerge="1">
                  <a:txBody>
                    <a:bodyPr/>
                    <a:lstStyle/>
                    <a:p>
                      <a:endParaRPr lang="en-US"/>
                    </a:p>
                  </a:txBody>
                  <a:tcPr/>
                </a:tc>
                <a:tc>
                  <a:txBody>
                    <a:bodyPr/>
                    <a:lstStyle/>
                    <a:p>
                      <a:pPr algn="ctr" rtl="1"/>
                      <a:r>
                        <a:rPr lang="ar-EG" dirty="0"/>
                        <a:t>المجموع</a:t>
                      </a:r>
                      <a:endParaRPr lang="en-US" dirty="0"/>
                    </a:p>
                  </a:txBody>
                  <a:tcPr/>
                </a:tc>
                <a:tc>
                  <a:txBody>
                    <a:bodyPr/>
                    <a:lstStyle/>
                    <a:p>
                      <a:pPr algn="ctr" rtl="1"/>
                      <a:r>
                        <a:rPr lang="ar-EG" dirty="0"/>
                        <a:t>تحريرى</a:t>
                      </a:r>
                      <a:endParaRPr lang="en-US" dirty="0"/>
                    </a:p>
                  </a:txBody>
                  <a:tcPr/>
                </a:tc>
                <a:tc>
                  <a:txBody>
                    <a:bodyPr/>
                    <a:lstStyle/>
                    <a:p>
                      <a:pPr algn="ctr" rtl="1"/>
                      <a:r>
                        <a:rPr lang="ar-EG" dirty="0"/>
                        <a:t>شفهى</a:t>
                      </a:r>
                      <a:endParaRPr lang="en-US" dirty="0"/>
                    </a:p>
                  </a:txBody>
                  <a:tcPr/>
                </a:tc>
                <a:tc>
                  <a:txBody>
                    <a:bodyPr/>
                    <a:lstStyle/>
                    <a:p>
                      <a:pPr algn="ctr" rtl="1"/>
                      <a:r>
                        <a:rPr lang="ar-EG" dirty="0"/>
                        <a:t>عملى</a:t>
                      </a:r>
                      <a:endParaRPr lang="en-US" dirty="0"/>
                    </a:p>
                  </a:txBody>
                  <a:tcPr/>
                </a:tc>
                <a:tc>
                  <a:txBody>
                    <a:bodyPr/>
                    <a:lstStyle/>
                    <a:p>
                      <a:pPr algn="ctr" rtl="1"/>
                      <a:r>
                        <a:rPr lang="ar-EG" dirty="0"/>
                        <a:t>فصل</a:t>
                      </a:r>
                      <a:endParaRPr lang="en-US" dirty="0"/>
                    </a:p>
                  </a:txBody>
                  <a:tcPr/>
                </a:tc>
                <a:tc>
                  <a:txBody>
                    <a:bodyPr/>
                    <a:lstStyle/>
                    <a:p>
                      <a:pPr algn="ctr" rtl="1"/>
                      <a:r>
                        <a:rPr lang="ar-EG" dirty="0"/>
                        <a:t>مجموع</a:t>
                      </a:r>
                      <a:endParaRPr lang="en-US" dirty="0"/>
                    </a:p>
                  </a:txBody>
                  <a:tcPr/>
                </a:tc>
                <a:tc>
                  <a:txBody>
                    <a:bodyPr/>
                    <a:lstStyle/>
                    <a:p>
                      <a:pPr algn="ctr" rtl="1"/>
                      <a:r>
                        <a:rPr lang="ar-EG" dirty="0"/>
                        <a:t>تمرين أو عملى</a:t>
                      </a:r>
                      <a:endParaRPr lang="en-US" dirty="0"/>
                    </a:p>
                  </a:txBody>
                  <a:tcPr/>
                </a:tc>
                <a:tc>
                  <a:txBody>
                    <a:bodyPr/>
                    <a:lstStyle/>
                    <a:p>
                      <a:pPr algn="ctr" rtl="1"/>
                      <a:r>
                        <a:rPr lang="ar-EG" dirty="0"/>
                        <a:t>محاضرة</a:t>
                      </a:r>
                      <a:endParaRPr lang="en-US" dirty="0"/>
                    </a:p>
                  </a:txBody>
                  <a:tcPr/>
                </a:tc>
                <a:tc vMerge="1">
                  <a:txBody>
                    <a:bodyPr/>
                    <a:lstStyle/>
                    <a:p>
                      <a:endParaRPr lang="en-US"/>
                    </a:p>
                  </a:txBody>
                  <a:tcPr/>
                </a:tc>
                <a:extLst>
                  <a:ext uri="{0D108BD9-81ED-4DB2-BD59-A6C34878D82A}">
                    <a16:rowId xmlns:a16="http://schemas.microsoft.com/office/drawing/2014/main" xmlns="" val="10001"/>
                  </a:ext>
                </a:extLst>
              </a:tr>
              <a:tr h="640900">
                <a:tc>
                  <a:txBody>
                    <a:bodyPr/>
                    <a:lstStyle/>
                    <a:p>
                      <a:pPr algn="ctr" rtl="1"/>
                      <a:r>
                        <a:rPr lang="en-US" dirty="0"/>
                        <a:t>2</a:t>
                      </a:r>
                    </a:p>
                  </a:txBody>
                  <a:tcPr/>
                </a:tc>
                <a:tc>
                  <a:txBody>
                    <a:bodyPr/>
                    <a:lstStyle/>
                    <a:p>
                      <a:pPr algn="ctr" rtl="1"/>
                      <a:r>
                        <a:rPr lang="en-US" dirty="0"/>
                        <a:t>125</a:t>
                      </a:r>
                    </a:p>
                  </a:txBody>
                  <a:tcPr/>
                </a:tc>
                <a:tc>
                  <a:txBody>
                    <a:bodyPr/>
                    <a:lstStyle/>
                    <a:p>
                      <a:pPr algn="ctr" rtl="1"/>
                      <a:r>
                        <a:rPr lang="ar-EG" dirty="0"/>
                        <a:t>85</a:t>
                      </a:r>
                      <a:endParaRPr lang="en-US" dirty="0"/>
                    </a:p>
                  </a:txBody>
                  <a:tcPr/>
                </a:tc>
                <a:tc>
                  <a:txBody>
                    <a:bodyPr/>
                    <a:lstStyle/>
                    <a:p>
                      <a:pPr algn="ctr" rtl="1"/>
                      <a:r>
                        <a:rPr lang="en-US" dirty="0"/>
                        <a:t>10</a:t>
                      </a:r>
                    </a:p>
                  </a:txBody>
                  <a:tcPr/>
                </a:tc>
                <a:tc>
                  <a:txBody>
                    <a:bodyPr/>
                    <a:lstStyle/>
                    <a:p>
                      <a:pPr algn="ctr" rtl="1"/>
                      <a:r>
                        <a:rPr lang="en-US" dirty="0"/>
                        <a:t>10</a:t>
                      </a:r>
                    </a:p>
                  </a:txBody>
                  <a:tcPr/>
                </a:tc>
                <a:tc>
                  <a:txBody>
                    <a:bodyPr/>
                    <a:lstStyle/>
                    <a:p>
                      <a:pPr algn="ctr" rtl="1"/>
                      <a:r>
                        <a:rPr lang="ar-EG" dirty="0"/>
                        <a:t>20</a:t>
                      </a:r>
                      <a:endParaRPr lang="en-US" dirty="0"/>
                    </a:p>
                  </a:txBody>
                  <a:tcPr/>
                </a:tc>
                <a:tc>
                  <a:txBody>
                    <a:bodyPr/>
                    <a:lstStyle/>
                    <a:p>
                      <a:pPr algn="ctr" rtl="1"/>
                      <a:r>
                        <a:rPr lang="en-US" dirty="0"/>
                        <a:t>3</a:t>
                      </a:r>
                    </a:p>
                  </a:txBody>
                  <a:tcPr/>
                </a:tc>
                <a:tc>
                  <a:txBody>
                    <a:bodyPr/>
                    <a:lstStyle/>
                    <a:p>
                      <a:pPr algn="ctr" rtl="1"/>
                      <a:r>
                        <a:rPr lang="en-US" dirty="0"/>
                        <a:t>1</a:t>
                      </a:r>
                    </a:p>
                  </a:txBody>
                  <a:tcPr/>
                </a:tc>
                <a:tc>
                  <a:txBody>
                    <a:bodyPr/>
                    <a:lstStyle/>
                    <a:p>
                      <a:pPr algn="ctr" rtl="1"/>
                      <a:r>
                        <a:rPr lang="en-US" dirty="0"/>
                        <a:t>2</a:t>
                      </a:r>
                    </a:p>
                  </a:txBody>
                  <a:tcPr/>
                </a:tc>
                <a:tc>
                  <a:txBody>
                    <a:bodyPr/>
                    <a:lstStyle/>
                    <a:p>
                      <a:pPr algn="ctr" rtl="1"/>
                      <a:r>
                        <a:rPr lang="ar-EG" baseline="0" dirty="0"/>
                        <a:t>2 </a:t>
                      </a:r>
                      <a:endParaRPr lang="en-US" baseline="0" dirty="0"/>
                    </a:p>
                    <a:p>
                      <a:pPr algn="ctr" rtl="1"/>
                      <a:r>
                        <a:rPr lang="ar-EG" baseline="0" dirty="0"/>
                        <a:t>تربية </a:t>
                      </a:r>
                      <a:r>
                        <a:rPr lang="en-US" baseline="0" dirty="0"/>
                        <a:t> </a:t>
                      </a:r>
                      <a:r>
                        <a:rPr lang="ar-EG" dirty="0"/>
                        <a:t>ف+ك</a:t>
                      </a:r>
                      <a:endParaRPr lang="en-US" dirty="0"/>
                    </a:p>
                    <a:p>
                      <a:pPr algn="ctr" rtl="1"/>
                      <a:r>
                        <a:rPr lang="en-US" dirty="0"/>
                        <a:t>222ph</a:t>
                      </a:r>
                    </a:p>
                  </a:txBody>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
        <p:nvSpPr>
          <p:cNvPr id="3" name="Rectangle 2"/>
          <p:cNvSpPr/>
          <p:nvPr/>
        </p:nvSpPr>
        <p:spPr>
          <a:xfrm>
            <a:off x="304800" y="304800"/>
            <a:ext cx="8686800" cy="5016758"/>
          </a:xfrm>
          <a:prstGeom prst="rect">
            <a:avLst/>
          </a:prstGeom>
        </p:spPr>
        <p:txBody>
          <a:bodyPr wrap="square">
            <a:spAutoFit/>
          </a:bodyPr>
          <a:lstStyle/>
          <a:p>
            <a:pPr algn="ctr" rtl="1"/>
            <a:r>
              <a:rPr lang="ar-EG" sz="3200" dirty="0">
                <a:latin typeface="Times New Roman" pitchFamily="18" charset="0"/>
                <a:cs typeface="Times New Roman" pitchFamily="18" charset="0"/>
              </a:rPr>
              <a:t>آلية عمل العين البشرية و عملية الإبصار</a:t>
            </a:r>
          </a:p>
          <a:p>
            <a:pPr marL="285750" indent="-285750" algn="just" rtl="1">
              <a:buFont typeface="Arial" pitchFamily="34" charset="0"/>
              <a:buChar char="•"/>
            </a:pPr>
            <a:r>
              <a:rPr lang="ar-EG" dirty="0">
                <a:latin typeface="Times New Roman" pitchFamily="18" charset="0"/>
                <a:cs typeface="Times New Roman" pitchFamily="18" charset="0"/>
              </a:rPr>
              <a:t>يدخل الضوء للعين عبر القرنية </a:t>
            </a:r>
            <a:r>
              <a:rPr lang="af-ZA" dirty="0">
                <a:latin typeface="Times New Roman" pitchFamily="18" charset="0"/>
                <a:cs typeface="Times New Roman" pitchFamily="18" charset="0"/>
              </a:rPr>
              <a:t>cornea </a:t>
            </a:r>
            <a:r>
              <a:rPr lang="en-US" dirty="0">
                <a:latin typeface="Times New Roman" pitchFamily="18" charset="0"/>
                <a:cs typeface="Times New Roman" pitchFamily="18" charset="0"/>
              </a:rPr>
              <a:t> </a:t>
            </a:r>
            <a:r>
              <a:rPr lang="ar-EG" dirty="0">
                <a:latin typeface="Times New Roman" pitchFamily="18" charset="0"/>
                <a:cs typeface="Times New Roman" pitchFamily="18" charset="0"/>
              </a:rPr>
              <a:t> و التي تكون مُغطاة بطبقة من الدموع </a:t>
            </a:r>
            <a:r>
              <a:rPr lang="en-US" dirty="0">
                <a:latin typeface="Times New Roman" pitchFamily="18" charset="0"/>
                <a:cs typeface="Times New Roman" pitchFamily="18" charset="0"/>
              </a:rPr>
              <a:t>tears </a:t>
            </a:r>
            <a:r>
              <a:rPr lang="ar-EG" dirty="0">
                <a:latin typeface="Times New Roman" pitchFamily="18" charset="0"/>
                <a:cs typeface="Times New Roman" pitchFamily="18" charset="0"/>
              </a:rPr>
              <a:t> كما يوجد سائل شفاف خلف القرنية </a:t>
            </a:r>
            <a:r>
              <a:rPr lang="en-US" dirty="0">
                <a:latin typeface="Times New Roman" pitchFamily="18" charset="0"/>
                <a:cs typeface="Times New Roman" pitchFamily="18" charset="0"/>
              </a:rPr>
              <a:t>aqueous humor, μ ≈ 1.34</a:t>
            </a:r>
          </a:p>
          <a:p>
            <a:pPr marL="285750" indent="-285750" algn="just" rtl="1">
              <a:buFont typeface="Arial" pitchFamily="34" charset="0"/>
              <a:buChar char="•"/>
            </a:pPr>
            <a:r>
              <a:rPr lang="ar-EG" dirty="0">
                <a:latin typeface="Times New Roman" pitchFamily="18" charset="0"/>
                <a:cs typeface="Times New Roman" pitchFamily="18" charset="0"/>
              </a:rPr>
              <a:t>إنسان أو بؤبؤ العين أو </a:t>
            </a:r>
            <a:r>
              <a:rPr lang="ar-EG" b="1" u="sng" dirty="0">
                <a:latin typeface="Times New Roman" pitchFamily="18" charset="0"/>
                <a:cs typeface="Times New Roman" pitchFamily="18" charset="0"/>
              </a:rPr>
              <a:t>الحدقة</a:t>
            </a:r>
            <a:r>
              <a:rPr lang="af-ZA" b="1" u="sng" dirty="0">
                <a:latin typeface="Times New Roman" pitchFamily="18" charset="0"/>
                <a:cs typeface="Times New Roman" pitchFamily="18" charset="0"/>
              </a:rPr>
              <a:t>pupil</a:t>
            </a:r>
            <a:r>
              <a:rPr lang="en-US" dirty="0">
                <a:latin typeface="Times New Roman" pitchFamily="18" charset="0"/>
                <a:cs typeface="Times New Roman" pitchFamily="18" charset="0"/>
              </a:rPr>
              <a:t> </a:t>
            </a:r>
            <a:r>
              <a:rPr lang="ar-EG" dirty="0">
                <a:latin typeface="Times New Roman" pitchFamily="18" charset="0"/>
                <a:cs typeface="Times New Roman" pitchFamily="18" charset="0"/>
              </a:rPr>
              <a:t> عبارة عن فتحة دائرية الشكل و تبدو سوداء و قطرها يتراوح بين </a:t>
            </a:r>
            <a:r>
              <a:rPr lang="af-ZA" dirty="0">
                <a:latin typeface="Times New Roman" pitchFamily="18" charset="0"/>
                <a:cs typeface="Times New Roman" pitchFamily="18" charset="0"/>
              </a:rPr>
              <a:t>2-8 mm</a:t>
            </a:r>
            <a:r>
              <a:rPr lang="en-US" dirty="0">
                <a:latin typeface="Times New Roman" pitchFamily="18" charset="0"/>
                <a:cs typeface="Times New Roman" pitchFamily="18" charset="0"/>
              </a:rPr>
              <a:t> </a:t>
            </a:r>
            <a:r>
              <a:rPr lang="ar-EG" dirty="0">
                <a:latin typeface="Times New Roman" pitchFamily="18" charset="0"/>
                <a:cs typeface="Times New Roman" pitchFamily="18" charset="0"/>
              </a:rPr>
              <a:t> و معامل انكسارها </a:t>
            </a:r>
            <a:r>
              <a:rPr lang="en-US" dirty="0">
                <a:latin typeface="Times New Roman" pitchFamily="18" charset="0"/>
                <a:cs typeface="Times New Roman" pitchFamily="18" charset="0"/>
              </a:rPr>
              <a:t>μ ≈ 1.44</a:t>
            </a:r>
            <a:r>
              <a:rPr lang="ar-EG" dirty="0">
                <a:latin typeface="Times New Roman" pitchFamily="18" charset="0"/>
                <a:cs typeface="Times New Roman" pitchFamily="18" charset="0"/>
              </a:rPr>
              <a:t> و تتوسط </a:t>
            </a:r>
            <a:r>
              <a:rPr lang="ar-EG" b="1" u="sng" dirty="0">
                <a:latin typeface="Times New Roman" pitchFamily="18" charset="0"/>
                <a:cs typeface="Times New Roman" pitchFamily="18" charset="0"/>
              </a:rPr>
              <a:t>القزحية</a:t>
            </a:r>
            <a:r>
              <a:rPr lang="ar-EG" dirty="0">
                <a:latin typeface="Times New Roman" pitchFamily="18" charset="0"/>
                <a:cs typeface="Times New Roman" pitchFamily="18" charset="0"/>
              </a:rPr>
              <a:t> </a:t>
            </a:r>
            <a:r>
              <a:rPr lang="af-ZA" b="1" u="sng" dirty="0">
                <a:latin typeface="Times New Roman" pitchFamily="18" charset="0"/>
                <a:cs typeface="Times New Roman" pitchFamily="18" charset="0"/>
              </a:rPr>
              <a:t>iris</a:t>
            </a:r>
            <a:r>
              <a:rPr lang="ar-EG" dirty="0">
                <a:latin typeface="Times New Roman" pitchFamily="18" charset="0"/>
                <a:cs typeface="Times New Roman" pitchFamily="18" charset="0"/>
              </a:rPr>
              <a:t> التي تبدو ملونة. القزحية و إنسان العين يعملان معاً عمل الفتحة متغيرة الاتساع</a:t>
            </a:r>
            <a:r>
              <a:rPr lang="af-ZA" dirty="0">
                <a:latin typeface="Times New Roman" pitchFamily="18" charset="0"/>
                <a:cs typeface="Times New Roman" pitchFamily="18" charset="0"/>
              </a:rPr>
              <a:t>  variable aperture </a:t>
            </a:r>
            <a:r>
              <a:rPr lang="en-US" dirty="0">
                <a:latin typeface="Times New Roman" pitchFamily="18" charset="0"/>
                <a:cs typeface="Times New Roman" pitchFamily="18" charset="0"/>
              </a:rPr>
              <a:t>or muscular diaphragm  </a:t>
            </a:r>
            <a:r>
              <a:rPr lang="ar-EG" dirty="0">
                <a:latin typeface="Times New Roman" pitchFamily="18" charset="0"/>
                <a:cs typeface="Times New Roman" pitchFamily="18" charset="0"/>
              </a:rPr>
              <a:t> حيث إن القزحية عبارة عن عضلات تتحكم في قبض و بسط الحدقة للتحكم في شدة الإضاءة المارة إلى </a:t>
            </a:r>
            <a:r>
              <a:rPr lang="ar-EG" b="1" u="sng" dirty="0">
                <a:latin typeface="Times New Roman" pitchFamily="18" charset="0"/>
                <a:cs typeface="Times New Roman" pitchFamily="18" charset="0"/>
              </a:rPr>
              <a:t>الشبكية</a:t>
            </a:r>
            <a:r>
              <a:rPr lang="en-US" dirty="0">
                <a:latin typeface="Times New Roman" pitchFamily="18" charset="0"/>
                <a:cs typeface="Times New Roman" pitchFamily="18" charset="0"/>
              </a:rPr>
              <a:t> </a:t>
            </a:r>
            <a:r>
              <a:rPr lang="en-US" b="1" u="sng" dirty="0">
                <a:latin typeface="Times New Roman" pitchFamily="18" charset="0"/>
                <a:cs typeface="Times New Roman" pitchFamily="18" charset="0"/>
              </a:rPr>
              <a:t>retina</a:t>
            </a:r>
            <a:r>
              <a:rPr lang="en-US" dirty="0">
                <a:latin typeface="Times New Roman" pitchFamily="18" charset="0"/>
                <a:cs typeface="Times New Roman" pitchFamily="18" charset="0"/>
              </a:rPr>
              <a:t> </a:t>
            </a:r>
            <a:r>
              <a:rPr lang="ar-EG" dirty="0">
                <a:latin typeface="Times New Roman" pitchFamily="18" charset="0"/>
                <a:cs typeface="Times New Roman" pitchFamily="18" charset="0"/>
              </a:rPr>
              <a:t>.</a:t>
            </a:r>
            <a:r>
              <a:rPr lang="en-US" dirty="0">
                <a:latin typeface="Times New Roman" pitchFamily="18" charset="0"/>
                <a:cs typeface="Times New Roman" pitchFamily="18" charset="0"/>
              </a:rPr>
              <a:t> </a:t>
            </a:r>
            <a:endParaRPr lang="ar-EG" dirty="0">
              <a:latin typeface="Times New Roman" pitchFamily="18" charset="0"/>
              <a:cs typeface="Times New Roman" pitchFamily="18" charset="0"/>
            </a:endParaRPr>
          </a:p>
          <a:p>
            <a:pPr marL="285750" indent="-285750" algn="just" rtl="1">
              <a:buFont typeface="Arial" pitchFamily="34" charset="0"/>
              <a:buChar char="•"/>
            </a:pPr>
            <a:r>
              <a:rPr lang="ar-EG" dirty="0">
                <a:latin typeface="Times New Roman" pitchFamily="18" charset="0"/>
                <a:cs typeface="Times New Roman" pitchFamily="18" charset="0"/>
              </a:rPr>
              <a:t>عملية التحكم في اتساع و انقباض الحدقة تسمي بعملية </a:t>
            </a:r>
            <a:r>
              <a:rPr lang="ar-EG" b="1" u="sng" dirty="0">
                <a:latin typeface="Times New Roman" pitchFamily="18" charset="0"/>
                <a:cs typeface="Times New Roman" pitchFamily="18" charset="0"/>
              </a:rPr>
              <a:t>التكيف</a:t>
            </a:r>
            <a:r>
              <a:rPr lang="ar-EG" dirty="0">
                <a:latin typeface="Times New Roman" pitchFamily="18" charset="0"/>
                <a:cs typeface="Times New Roman" pitchFamily="18" charset="0"/>
              </a:rPr>
              <a:t> </a:t>
            </a:r>
            <a:r>
              <a:rPr lang="af-ZA" b="1" u="sng" dirty="0">
                <a:latin typeface="Times New Roman" pitchFamily="18" charset="0"/>
                <a:cs typeface="Times New Roman" pitchFamily="18" charset="0"/>
              </a:rPr>
              <a:t>accommodation</a:t>
            </a:r>
            <a:r>
              <a:rPr lang="ar-EG" dirty="0">
                <a:latin typeface="Times New Roman" pitchFamily="18" charset="0"/>
                <a:cs typeface="Times New Roman" pitchFamily="18" charset="0"/>
              </a:rPr>
              <a:t> و يحدث ذلك تلقائياً و بسرعة لا يدركها و لا يشعر بها الإنسان.</a:t>
            </a:r>
          </a:p>
          <a:p>
            <a:pPr marL="285750" indent="-285750" algn="just" rtl="1">
              <a:buFont typeface="Arial" pitchFamily="34" charset="0"/>
              <a:buChar char="•"/>
            </a:pPr>
            <a:endParaRPr lang="ar-EG" dirty="0">
              <a:latin typeface="Times New Roman" pitchFamily="18" charset="0"/>
              <a:cs typeface="Times New Roman" pitchFamily="18" charset="0"/>
            </a:endParaRPr>
          </a:p>
          <a:p>
            <a:pPr marL="285750" indent="-285750" algn="just" rtl="1">
              <a:buFont typeface="Arial" pitchFamily="34" charset="0"/>
              <a:buChar char="•"/>
            </a:pPr>
            <a:endParaRPr lang="ar-EG" dirty="0">
              <a:latin typeface="Times New Roman" pitchFamily="18" charset="0"/>
              <a:cs typeface="Times New Roman" pitchFamily="18" charset="0"/>
            </a:endParaRPr>
          </a:p>
          <a:p>
            <a:pPr marL="285750" indent="-285750" algn="just" rtl="1">
              <a:buFont typeface="Arial" pitchFamily="34" charset="0"/>
              <a:buChar char="•"/>
            </a:pPr>
            <a:endParaRPr lang="ar-EG" dirty="0">
              <a:latin typeface="Times New Roman" pitchFamily="18" charset="0"/>
              <a:cs typeface="Times New Roman" pitchFamily="18" charset="0"/>
            </a:endParaRPr>
          </a:p>
          <a:p>
            <a:pPr marL="285750" indent="-285750" algn="just" rtl="1">
              <a:buFont typeface="Arial" pitchFamily="34" charset="0"/>
              <a:buChar char="•"/>
            </a:pPr>
            <a:endParaRPr lang="ar-EG" dirty="0">
              <a:latin typeface="Times New Roman" pitchFamily="18" charset="0"/>
              <a:cs typeface="Times New Roman" pitchFamily="18" charset="0"/>
            </a:endParaRPr>
          </a:p>
          <a:p>
            <a:pPr marL="285750" indent="-285750" algn="just" rtl="1">
              <a:buFont typeface="Arial" pitchFamily="34" charset="0"/>
              <a:buChar char="•"/>
            </a:pPr>
            <a:endParaRPr lang="en-US" dirty="0">
              <a:latin typeface="Times New Roman" pitchFamily="18" charset="0"/>
              <a:cs typeface="Times New Roman" pitchFamily="18" charset="0"/>
            </a:endParaRPr>
          </a:p>
          <a:p>
            <a:pPr algn="just" rtl="1"/>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grpSp>
        <p:nvGrpSpPr>
          <p:cNvPr id="7" name="Group 6"/>
          <p:cNvGrpSpPr/>
          <p:nvPr/>
        </p:nvGrpSpPr>
        <p:grpSpPr>
          <a:xfrm>
            <a:off x="177609" y="3275471"/>
            <a:ext cx="2184591" cy="2790110"/>
            <a:chOff x="177609" y="3275471"/>
            <a:chExt cx="2357544" cy="3370992"/>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09" y="3275471"/>
              <a:ext cx="2357544" cy="228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5781" y="5791200"/>
              <a:ext cx="2169372" cy="855263"/>
            </a:xfrm>
            <a:prstGeom prst="rect">
              <a:avLst/>
            </a:prstGeom>
          </p:spPr>
          <p:txBody>
            <a:bodyPr wrap="square">
              <a:spAutoFit/>
            </a:bodyPr>
            <a:lstStyle/>
            <a:p>
              <a:r>
                <a:rPr lang="ar-EG" sz="2000" dirty="0"/>
                <a:t>صورة تظهر القزحية </a:t>
              </a:r>
            </a:p>
            <a:p>
              <a:r>
                <a:rPr lang="ar-EG" sz="2000" dirty="0"/>
                <a:t>وفي منتصفها الحدقة</a:t>
              </a:r>
            </a:p>
          </p:txBody>
        </p:sp>
      </p:grpSp>
      <p:grpSp>
        <p:nvGrpSpPr>
          <p:cNvPr id="9" name="Group 8"/>
          <p:cNvGrpSpPr/>
          <p:nvPr/>
        </p:nvGrpSpPr>
        <p:grpSpPr>
          <a:xfrm>
            <a:off x="2491903" y="3275471"/>
            <a:ext cx="4197485" cy="3466860"/>
            <a:chOff x="2491903" y="3275471"/>
            <a:chExt cx="4197485" cy="346686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256"/>
            <a:stretch/>
          </p:blipFill>
          <p:spPr bwMode="auto">
            <a:xfrm>
              <a:off x="2491903" y="3275471"/>
              <a:ext cx="419748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657600" y="6096000"/>
              <a:ext cx="2438400" cy="646331"/>
            </a:xfrm>
            <a:prstGeom prst="rect">
              <a:avLst/>
            </a:prstGeom>
            <a:noFill/>
          </p:spPr>
          <p:txBody>
            <a:bodyPr wrap="square" rtlCol="0">
              <a:spAutoFit/>
            </a:bodyPr>
            <a:lstStyle/>
            <a:p>
              <a:r>
                <a:rPr lang="af-ZA" dirty="0"/>
                <a:t>The anatomy of the human eye</a:t>
              </a:r>
              <a:endParaRPr lang="en-US" dirty="0"/>
            </a:p>
          </p:txBody>
        </p:sp>
      </p:grpSp>
      <p:grpSp>
        <p:nvGrpSpPr>
          <p:cNvPr id="11" name="Group 10"/>
          <p:cNvGrpSpPr/>
          <p:nvPr/>
        </p:nvGrpSpPr>
        <p:grpSpPr>
          <a:xfrm>
            <a:off x="6511086" y="3271840"/>
            <a:ext cx="2632914" cy="3314729"/>
            <a:chOff x="6511086" y="3271840"/>
            <a:chExt cx="2632914" cy="3314729"/>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086" y="3271840"/>
              <a:ext cx="2632914" cy="241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010400" y="5755572"/>
              <a:ext cx="1981200" cy="830997"/>
            </a:xfrm>
            <a:prstGeom prst="rect">
              <a:avLst/>
            </a:prstGeom>
            <a:noFill/>
          </p:spPr>
          <p:txBody>
            <a:bodyPr wrap="square" rtlCol="0">
              <a:spAutoFit/>
            </a:bodyPr>
            <a:lstStyle/>
            <a:p>
              <a:r>
                <a:rPr lang="af-ZA" sz="1600" dirty="0"/>
                <a:t>Close-up photo of the cornea of the human eye</a:t>
              </a:r>
              <a:endParaRPr lang="en-US" sz="1600" dirty="0"/>
            </a:p>
          </p:txBody>
        </p:sp>
      </p:grpSp>
    </p:spTree>
    <p:extLst>
      <p:ext uri="{BB962C8B-B14F-4D97-AF65-F5344CB8AC3E}">
        <p14:creationId xmlns:p14="http://schemas.microsoft.com/office/powerpoint/2010/main" val="292796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
        <p:nvSpPr>
          <p:cNvPr id="3" name="Rectangle 2"/>
          <p:cNvSpPr/>
          <p:nvPr/>
        </p:nvSpPr>
        <p:spPr>
          <a:xfrm>
            <a:off x="304800" y="304800"/>
            <a:ext cx="8686800" cy="2308324"/>
          </a:xfrm>
          <a:prstGeom prst="rect">
            <a:avLst/>
          </a:prstGeom>
        </p:spPr>
        <p:txBody>
          <a:bodyPr wrap="square">
            <a:spAutoFit/>
          </a:bodyPr>
          <a:lstStyle/>
          <a:p>
            <a:pPr marL="285750" lvl="0" indent="-285750" algn="just" rtl="1">
              <a:buFont typeface="Arial" pitchFamily="34" charset="0"/>
              <a:buChar char="•"/>
            </a:pPr>
            <a:r>
              <a:rPr lang="ar-EG" dirty="0">
                <a:solidFill>
                  <a:prstClr val="black"/>
                </a:solidFill>
                <a:latin typeface="Times New Roman" pitchFamily="18" charset="0"/>
                <a:cs typeface="Times New Roman" pitchFamily="18" charset="0"/>
              </a:rPr>
              <a:t>يحدث الانكسار الكبير و المفاجئ لآشعة الضوء على الجزء الخارجي للعين و لكن الانكسارات اللاحقة للضوء (داخل العين) تكون أقل في الحدة نظراً لتقارب معاملات انكسار سائل القرنية و الحدقة.</a:t>
            </a:r>
          </a:p>
          <a:p>
            <a:pPr marL="285750" lvl="0" indent="-285750" algn="just" rtl="1">
              <a:buFont typeface="Arial" pitchFamily="34" charset="0"/>
              <a:buChar char="•"/>
            </a:pPr>
            <a:endParaRPr lang="ar-EG" dirty="0">
              <a:solidFill>
                <a:prstClr val="black"/>
              </a:solidFill>
              <a:latin typeface="Times New Roman" pitchFamily="18" charset="0"/>
              <a:cs typeface="Times New Roman" pitchFamily="18" charset="0"/>
            </a:endParaRPr>
          </a:p>
          <a:p>
            <a:pPr marL="285750" lvl="0" indent="-285750" algn="just" rtl="1">
              <a:buFont typeface="Arial" pitchFamily="34" charset="0"/>
              <a:buChar char="•"/>
            </a:pPr>
            <a:r>
              <a:rPr lang="ar-EG" dirty="0">
                <a:solidFill>
                  <a:prstClr val="black"/>
                </a:solidFill>
                <a:latin typeface="Times New Roman" pitchFamily="18" charset="0"/>
                <a:cs typeface="Times New Roman" pitchFamily="18" charset="0"/>
              </a:rPr>
              <a:t>يتبع ذلك تركيز الآشعة المنكسرة على شبكية العين </a:t>
            </a:r>
            <a:r>
              <a:rPr lang="af-ZA" dirty="0">
                <a:solidFill>
                  <a:prstClr val="black"/>
                </a:solidFill>
                <a:latin typeface="Times New Roman" pitchFamily="18" charset="0"/>
                <a:cs typeface="Times New Roman" pitchFamily="18" charset="0"/>
              </a:rPr>
              <a:t>retina</a:t>
            </a:r>
            <a:r>
              <a:rPr lang="en-US" dirty="0">
                <a:solidFill>
                  <a:prstClr val="black"/>
                </a:solidFill>
                <a:latin typeface="Times New Roman" pitchFamily="18" charset="0"/>
                <a:cs typeface="Times New Roman" pitchFamily="18" charset="0"/>
              </a:rPr>
              <a:t> </a:t>
            </a:r>
            <a:r>
              <a:rPr lang="ar-EG" dirty="0">
                <a:solidFill>
                  <a:prstClr val="black"/>
                </a:solidFill>
                <a:latin typeface="Times New Roman" pitchFamily="18" charset="0"/>
                <a:cs typeface="Times New Roman" pitchFamily="18" charset="0"/>
              </a:rPr>
              <a:t> و التي بها ملايين الخلايا (المستقبلات) الحسية </a:t>
            </a:r>
            <a:r>
              <a:rPr lang="af-ZA" dirty="0">
                <a:solidFill>
                  <a:prstClr val="black"/>
                </a:solidFill>
                <a:latin typeface="Times New Roman" pitchFamily="18" charset="0"/>
                <a:cs typeface="Times New Roman" pitchFamily="18" charset="0"/>
              </a:rPr>
              <a:t>sensetive receptors</a:t>
            </a:r>
            <a:r>
              <a:rPr lang="ar-EG" dirty="0">
                <a:solidFill>
                  <a:prstClr val="black"/>
                </a:solidFill>
                <a:latin typeface="Times New Roman" pitchFamily="18" charset="0"/>
                <a:cs typeface="Times New Roman" pitchFamily="18" charset="0"/>
              </a:rPr>
              <a:t>  </a:t>
            </a:r>
          </a:p>
          <a:p>
            <a:pPr marL="285750" lvl="0" indent="-285750" algn="just" rtl="1">
              <a:buFont typeface="Arial" pitchFamily="34" charset="0"/>
              <a:buChar char="•"/>
            </a:pPr>
            <a:endParaRPr lang="ar-EG" dirty="0">
              <a:solidFill>
                <a:prstClr val="black"/>
              </a:solidFill>
              <a:latin typeface="Times New Roman" pitchFamily="18" charset="0"/>
              <a:cs typeface="Times New Roman" pitchFamily="18" charset="0"/>
            </a:endParaRPr>
          </a:p>
          <a:p>
            <a:pPr lvl="0" algn="just" rtl="1"/>
            <a:r>
              <a:rPr lang="ar-EG" dirty="0">
                <a:solidFill>
                  <a:prstClr val="black"/>
                </a:solidFill>
                <a:latin typeface="Times New Roman" pitchFamily="18" charset="0"/>
                <a:cs typeface="Times New Roman" pitchFamily="18" charset="0"/>
              </a:rPr>
              <a:t>المستقبلات الحسية عبارة عن  </a:t>
            </a:r>
            <a:r>
              <a:rPr lang="en-US" dirty="0">
                <a:solidFill>
                  <a:prstClr val="black"/>
                </a:solidFill>
                <a:latin typeface="Times New Roman" pitchFamily="18" charset="0"/>
                <a:cs typeface="Times New Roman" pitchFamily="18" charset="0"/>
              </a:rPr>
              <a:t>rods and cones</a:t>
            </a:r>
            <a:r>
              <a:rPr lang="ar-EG" dirty="0">
                <a:solidFill>
                  <a:prstClr val="black"/>
                </a:solidFill>
                <a:latin typeface="Times New Roman" pitchFamily="18" charset="0"/>
                <a:cs typeface="Times New Roman" pitchFamily="18" charset="0"/>
              </a:rPr>
              <a:t> يمكن استثارتها بدرجات مختلفة تبعاً للشدات الضوئية التي تصل لها. و عن طريق العصب البصري </a:t>
            </a:r>
            <a:r>
              <a:rPr lang="af-ZA" dirty="0">
                <a:solidFill>
                  <a:prstClr val="black"/>
                </a:solidFill>
                <a:latin typeface="Times New Roman" pitchFamily="18" charset="0"/>
                <a:cs typeface="Times New Roman" pitchFamily="18" charset="0"/>
              </a:rPr>
              <a:t>optical nerve </a:t>
            </a:r>
            <a:r>
              <a:rPr lang="en-US" dirty="0">
                <a:solidFill>
                  <a:prstClr val="black"/>
                </a:solidFill>
                <a:latin typeface="Times New Roman" pitchFamily="18" charset="0"/>
                <a:cs typeface="Times New Roman" pitchFamily="18" charset="0"/>
              </a:rPr>
              <a:t> </a:t>
            </a:r>
            <a:r>
              <a:rPr lang="ar-EG" dirty="0">
                <a:solidFill>
                  <a:prstClr val="black"/>
                </a:solidFill>
                <a:latin typeface="Times New Roman" pitchFamily="18" charset="0"/>
                <a:cs typeface="Times New Roman" pitchFamily="18" charset="0"/>
              </a:rPr>
              <a:t> يتم تكوين الصورة في المخ.</a:t>
            </a:r>
          </a:p>
        </p:txBody>
      </p:sp>
      <p:sp>
        <p:nvSpPr>
          <p:cNvPr id="4" name="Rectangle 3"/>
          <p:cNvSpPr/>
          <p:nvPr/>
        </p:nvSpPr>
        <p:spPr>
          <a:xfrm>
            <a:off x="674777" y="2952407"/>
            <a:ext cx="3027817" cy="369332"/>
          </a:xfrm>
          <a:prstGeom prst="rect">
            <a:avLst/>
          </a:prstGeom>
        </p:spPr>
        <p:txBody>
          <a:bodyPr wrap="none">
            <a:spAutoFit/>
          </a:bodyPr>
          <a:lstStyle/>
          <a:p>
            <a:r>
              <a:rPr lang="en-US" dirty="0">
                <a:hlinkClick r:id="rId2" action="ppaction://hlinkfile"/>
              </a:rPr>
              <a:t>How the Eye Works Animation</a:t>
            </a:r>
            <a:endParaRPr lang="en-US" dirty="0"/>
          </a:p>
        </p:txBody>
      </p:sp>
      <p:sp>
        <p:nvSpPr>
          <p:cNvPr id="5" name="Rectangle 4"/>
          <p:cNvSpPr/>
          <p:nvPr/>
        </p:nvSpPr>
        <p:spPr>
          <a:xfrm>
            <a:off x="457200" y="3364468"/>
            <a:ext cx="6096000" cy="369332"/>
          </a:xfrm>
          <a:prstGeom prst="rect">
            <a:avLst/>
          </a:prstGeom>
        </p:spPr>
        <p:txBody>
          <a:bodyPr wrap="square">
            <a:spAutoFit/>
          </a:bodyPr>
          <a:lstStyle/>
          <a:p>
            <a:r>
              <a:rPr lang="en-US" dirty="0">
                <a:hlinkClick r:id="rId3"/>
              </a:rPr>
              <a:t>https://www.youtube.com/watch?v=YcedXDN6a88</a:t>
            </a:r>
          </a:p>
        </p:txBody>
      </p:sp>
      <p:sp>
        <p:nvSpPr>
          <p:cNvPr id="6" name="Rectangle 5"/>
          <p:cNvSpPr/>
          <p:nvPr/>
        </p:nvSpPr>
        <p:spPr>
          <a:xfrm>
            <a:off x="533400" y="4616664"/>
            <a:ext cx="5486400" cy="369332"/>
          </a:xfrm>
          <a:prstGeom prst="rect">
            <a:avLst/>
          </a:prstGeom>
        </p:spPr>
        <p:txBody>
          <a:bodyPr wrap="square">
            <a:spAutoFit/>
          </a:bodyPr>
          <a:lstStyle/>
          <a:p>
            <a:r>
              <a:rPr lang="en-US" dirty="0">
                <a:hlinkClick r:id="rId4"/>
              </a:rPr>
              <a:t>https://www.youtube.com/watch?v=AsKeu4wm3XI</a:t>
            </a:r>
            <a:endParaRPr lang="en-US" dirty="0"/>
          </a:p>
        </p:txBody>
      </p:sp>
      <p:sp>
        <p:nvSpPr>
          <p:cNvPr id="7" name="Rectangle 6"/>
          <p:cNvSpPr/>
          <p:nvPr/>
        </p:nvSpPr>
        <p:spPr>
          <a:xfrm>
            <a:off x="722812" y="4267200"/>
            <a:ext cx="4572000" cy="369332"/>
          </a:xfrm>
          <a:prstGeom prst="rect">
            <a:avLst/>
          </a:prstGeom>
        </p:spPr>
        <p:txBody>
          <a:bodyPr>
            <a:spAutoFit/>
          </a:bodyPr>
          <a:lstStyle/>
          <a:p>
            <a:r>
              <a:rPr lang="en-US" dirty="0">
                <a:hlinkClick r:id="rId5" action="ppaction://hlinkfile"/>
              </a:rPr>
              <a:t>The Eye, Focus and Optical Lens</a:t>
            </a:r>
            <a:endParaRPr lang="en-US" dirty="0"/>
          </a:p>
        </p:txBody>
      </p:sp>
      <p:sp>
        <p:nvSpPr>
          <p:cNvPr id="8" name="Rectangle 7"/>
          <p:cNvSpPr/>
          <p:nvPr/>
        </p:nvSpPr>
        <p:spPr>
          <a:xfrm>
            <a:off x="476655" y="5669577"/>
            <a:ext cx="6953561" cy="369332"/>
          </a:xfrm>
          <a:prstGeom prst="rect">
            <a:avLst/>
          </a:prstGeom>
        </p:spPr>
        <p:txBody>
          <a:bodyPr wrap="square">
            <a:spAutoFit/>
          </a:bodyPr>
          <a:lstStyle/>
          <a:p>
            <a:r>
              <a:rPr lang="en-US" dirty="0">
                <a:hlinkClick r:id="rId6" action="ppaction://hlinkfile"/>
              </a:rPr>
              <a:t>Defects of vision and their correction</a:t>
            </a:r>
            <a:endParaRPr lang="en-US" dirty="0"/>
          </a:p>
        </p:txBody>
      </p:sp>
      <p:sp>
        <p:nvSpPr>
          <p:cNvPr id="9" name="Rectangle 8"/>
          <p:cNvSpPr/>
          <p:nvPr/>
        </p:nvSpPr>
        <p:spPr>
          <a:xfrm>
            <a:off x="273996" y="6054325"/>
            <a:ext cx="7684249" cy="369332"/>
          </a:xfrm>
          <a:prstGeom prst="rect">
            <a:avLst/>
          </a:prstGeom>
        </p:spPr>
        <p:txBody>
          <a:bodyPr wrap="square">
            <a:spAutoFit/>
          </a:bodyPr>
          <a:lstStyle/>
          <a:p>
            <a:r>
              <a:rPr lang="en-US" dirty="0">
                <a:hlinkClick r:id="rId7"/>
              </a:rPr>
              <a:t>https://www.youtube.com/watch?v=Av1ZiN9P01s</a:t>
            </a:r>
            <a:endParaRPr lang="en-US" dirty="0"/>
          </a:p>
        </p:txBody>
      </p:sp>
    </p:spTree>
    <p:extLst>
      <p:ext uri="{BB962C8B-B14F-4D97-AF65-F5344CB8AC3E}">
        <p14:creationId xmlns:p14="http://schemas.microsoft.com/office/powerpoint/2010/main" val="386111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
        <p:nvSpPr>
          <p:cNvPr id="3" name="Rectangle 2"/>
          <p:cNvSpPr/>
          <p:nvPr/>
        </p:nvSpPr>
        <p:spPr>
          <a:xfrm>
            <a:off x="1371600" y="79982"/>
            <a:ext cx="7467600" cy="461665"/>
          </a:xfrm>
          <a:prstGeom prst="rect">
            <a:avLst/>
          </a:prstGeom>
        </p:spPr>
        <p:txBody>
          <a:bodyPr wrap="square">
            <a:spAutoFit/>
          </a:bodyPr>
          <a:lstStyle/>
          <a:p>
            <a:pPr algn="just" rtl="1"/>
            <a:r>
              <a:rPr lang="ar-EG" sz="2400" dirty="0">
                <a:latin typeface="Times New Roman" pitchFamily="18" charset="0"/>
                <a:cs typeface="Times New Roman" pitchFamily="18" charset="0"/>
              </a:rPr>
              <a:t>يختلف شكل الحدقة في الكائنات المختلفة و لكن تظل الوظيفة واحدة.</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58" t="29660" r="15274" b="14431"/>
          <a:stretch/>
        </p:blipFill>
        <p:spPr bwMode="auto">
          <a:xfrm>
            <a:off x="304800" y="1669196"/>
            <a:ext cx="7772400" cy="49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310815"/>
            <a:ext cx="1454244" cy="369332"/>
          </a:xfrm>
          <a:prstGeom prst="rect">
            <a:avLst/>
          </a:prstGeom>
        </p:spPr>
        <p:txBody>
          <a:bodyPr wrap="none">
            <a:spAutoFit/>
          </a:bodyPr>
          <a:lstStyle/>
          <a:p>
            <a:r>
              <a:rPr lang="ar-EG" dirty="0">
                <a:hlinkClick r:id="rId3" action="ppaction://hlinkfile"/>
              </a:rPr>
              <a:t>حدقة سمك الحبار</a:t>
            </a:r>
            <a:endParaRPr lang="en-US" dirty="0"/>
          </a:p>
        </p:txBody>
      </p:sp>
      <p:sp>
        <p:nvSpPr>
          <p:cNvPr id="6" name="Rectangle 5"/>
          <p:cNvSpPr/>
          <p:nvPr/>
        </p:nvSpPr>
        <p:spPr>
          <a:xfrm>
            <a:off x="228600" y="838199"/>
            <a:ext cx="4572000" cy="830997"/>
          </a:xfrm>
          <a:prstGeom prst="rect">
            <a:avLst/>
          </a:prstGeom>
        </p:spPr>
        <p:txBody>
          <a:bodyPr>
            <a:spAutoFit/>
          </a:bodyPr>
          <a:lstStyle/>
          <a:p>
            <a:r>
              <a:rPr lang="en-US" sz="1200" dirty="0">
                <a:hlinkClick r:id="rId4"/>
              </a:rPr>
              <a:t>https://upload.wikimedia.org/wikipedia/commons/transcoded/0/08/Sepia_eyelid_shape.theora.ogv/Sepia_eyelid_shape.theora.ogv.480p.vp9.webm</a:t>
            </a:r>
            <a:endParaRPr lang="ar-EG" sz="1200" dirty="0"/>
          </a:p>
          <a:p>
            <a:endParaRPr lang="en-US" sz="1200" dirty="0"/>
          </a:p>
        </p:txBody>
      </p:sp>
    </p:spTree>
    <p:extLst>
      <p:ext uri="{BB962C8B-B14F-4D97-AF65-F5344CB8AC3E}">
        <p14:creationId xmlns:p14="http://schemas.microsoft.com/office/powerpoint/2010/main" val="3008045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
        <p:nvSpPr>
          <p:cNvPr id="3" name="Rectangle 2"/>
          <p:cNvSpPr/>
          <p:nvPr/>
        </p:nvSpPr>
        <p:spPr>
          <a:xfrm>
            <a:off x="457200" y="152400"/>
            <a:ext cx="8382000" cy="1384995"/>
          </a:xfrm>
          <a:prstGeom prst="rect">
            <a:avLst/>
          </a:prstGeom>
        </p:spPr>
        <p:txBody>
          <a:bodyPr wrap="square">
            <a:spAutoFit/>
          </a:bodyPr>
          <a:lstStyle/>
          <a:p>
            <a:pPr algn="ctr"/>
            <a:r>
              <a:rPr lang="en-US" sz="2100" dirty="0">
                <a:latin typeface="Times New Roman" pitchFamily="18" charset="0"/>
                <a:cs typeface="Times New Roman" pitchFamily="18" charset="0"/>
              </a:rPr>
              <a:t>Focusing on very close objects produces blurred images. </a:t>
            </a:r>
            <a:endParaRPr lang="ar-EG" sz="2100" dirty="0">
              <a:latin typeface="Times New Roman" pitchFamily="18" charset="0"/>
              <a:cs typeface="Times New Roman" pitchFamily="18" charset="0"/>
            </a:endParaRPr>
          </a:p>
          <a:p>
            <a:pPr algn="ctr"/>
            <a:endParaRPr lang="ar-EG" sz="2100" dirty="0">
              <a:latin typeface="Times New Roman" pitchFamily="18" charset="0"/>
              <a:cs typeface="Times New Roman" pitchFamily="18" charset="0"/>
            </a:endParaRPr>
          </a:p>
          <a:p>
            <a:pPr algn="just"/>
            <a:r>
              <a:rPr lang="en-US" sz="2100" dirty="0">
                <a:latin typeface="Times New Roman" pitchFamily="18" charset="0"/>
                <a:cs typeface="Times New Roman" pitchFamily="18" charset="0"/>
              </a:rPr>
              <a:t>So, the near point </a:t>
            </a:r>
            <a:r>
              <a:rPr lang="ar-EG" sz="2100" dirty="0">
                <a:latin typeface="Times New Roman" pitchFamily="18" charset="0"/>
                <a:cs typeface="Times New Roman" pitchFamily="18" charset="0"/>
              </a:rPr>
              <a:t>(النقطة القريبة)</a:t>
            </a:r>
            <a:r>
              <a:rPr lang="en-US" sz="2100" dirty="0">
                <a:latin typeface="Times New Roman" pitchFamily="18" charset="0"/>
                <a:cs typeface="Times New Roman" pitchFamily="18" charset="0"/>
              </a:rPr>
              <a:t>of the eye is defined as the closest distance so that the lens </a:t>
            </a:r>
            <a:r>
              <a:rPr lang="en-US" sz="2100" b="1" i="1" u="sng" dirty="0">
                <a:latin typeface="Times New Roman" pitchFamily="18" charset="0"/>
                <a:cs typeface="Times New Roman" pitchFamily="18" charset="0"/>
              </a:rPr>
              <a:t>accommodates</a:t>
            </a:r>
            <a:r>
              <a:rPr lang="en-US" sz="2100" dirty="0">
                <a:latin typeface="Times New Roman" pitchFamily="18" charset="0"/>
                <a:cs typeface="Times New Roman" pitchFamily="18" charset="0"/>
              </a:rPr>
              <a:t> to focus light on the retina.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375" y="2937753"/>
            <a:ext cx="8541858"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97699" y="5181600"/>
            <a:ext cx="8289101" cy="1569660"/>
          </a:xfrm>
          <a:prstGeom prst="rect">
            <a:avLst/>
          </a:prstGeom>
        </p:spPr>
        <p:txBody>
          <a:bodyPr wrap="square">
            <a:spAutoFit/>
          </a:bodyPr>
          <a:lstStyle/>
          <a:p>
            <a:pPr algn="just"/>
            <a:r>
              <a:rPr lang="en-US" sz="2400" dirty="0">
                <a:latin typeface="Times New Roman" pitchFamily="18" charset="0"/>
                <a:cs typeface="Times New Roman" pitchFamily="18" charset="0"/>
              </a:rPr>
              <a:t>The far point</a:t>
            </a:r>
            <a:r>
              <a:rPr lang="ar-EG" sz="2400" dirty="0">
                <a:latin typeface="Times New Roman" pitchFamily="18" charset="0"/>
                <a:cs typeface="Times New Roman" pitchFamily="18" charset="0"/>
              </a:rPr>
              <a:t>(النقطة البعيدة) </a:t>
            </a:r>
            <a:r>
              <a:rPr lang="en-US" sz="2400" dirty="0">
                <a:latin typeface="Times New Roman" pitchFamily="18" charset="0"/>
                <a:cs typeface="Times New Roman" pitchFamily="18" charset="0"/>
              </a:rPr>
              <a:t> of the eye is defined as the largest distance so that the lens focuses light on the retina while the eye is relaxed. A normal eye can focus very distant objects and its far point is approximated as infinity. </a:t>
            </a:r>
          </a:p>
        </p:txBody>
      </p:sp>
      <p:sp>
        <p:nvSpPr>
          <p:cNvPr id="7" name="Rectangle 6"/>
          <p:cNvSpPr/>
          <p:nvPr/>
        </p:nvSpPr>
        <p:spPr>
          <a:xfrm>
            <a:off x="511999" y="1676400"/>
            <a:ext cx="8153400" cy="1061829"/>
          </a:xfrm>
          <a:prstGeom prst="rect">
            <a:avLst/>
          </a:prstGeom>
        </p:spPr>
        <p:txBody>
          <a:bodyPr wrap="square">
            <a:spAutoFit/>
          </a:bodyPr>
          <a:lstStyle/>
          <a:p>
            <a:pPr lvl="0" algn="just"/>
            <a:r>
              <a:rPr lang="en-US" sz="2100" dirty="0">
                <a:solidFill>
                  <a:prstClr val="black"/>
                </a:solidFill>
                <a:latin typeface="Times New Roman" pitchFamily="18" charset="0"/>
                <a:cs typeface="Times New Roman" pitchFamily="18" charset="0"/>
              </a:rPr>
              <a:t>The near point usually increases with age and its average value is 25 cm. The following table gives approximated values of the near point for a normal eye at different ages. </a:t>
            </a:r>
          </a:p>
        </p:txBody>
      </p:sp>
    </p:spTree>
    <p:extLst>
      <p:ext uri="{BB962C8B-B14F-4D97-AF65-F5344CB8AC3E}">
        <p14:creationId xmlns:p14="http://schemas.microsoft.com/office/powerpoint/2010/main" val="365799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
        <p:nvSpPr>
          <p:cNvPr id="3" name="Rectangle 2"/>
          <p:cNvSpPr/>
          <p:nvPr/>
        </p:nvSpPr>
        <p:spPr>
          <a:xfrm>
            <a:off x="152400" y="182225"/>
            <a:ext cx="8839200" cy="6832640"/>
          </a:xfrm>
          <a:prstGeom prst="rect">
            <a:avLst/>
          </a:prstGeom>
        </p:spPr>
        <p:txBody>
          <a:bodyPr wrap="square">
            <a:spAutoFit/>
          </a:bodyPr>
          <a:lstStyle/>
          <a:p>
            <a:pPr algn="ctr">
              <a:lnSpc>
                <a:spcPct val="150000"/>
              </a:lnSpc>
            </a:pPr>
            <a:r>
              <a:rPr lang="en-US" sz="2800" b="1" dirty="0">
                <a:latin typeface="Times New Roman" pitchFamily="18" charset="0"/>
                <a:cs typeface="Times New Roman" pitchFamily="18" charset="0"/>
              </a:rPr>
              <a:t>Limitations of the Human Eye</a:t>
            </a:r>
            <a:r>
              <a:rPr lang="ar-EG" sz="2800" b="1" dirty="0">
                <a:latin typeface="Times New Roman" pitchFamily="18" charset="0"/>
                <a:cs typeface="Times New Roman" pitchFamily="18" charset="0"/>
              </a:rPr>
              <a:t> محدودية العين البشرية        </a:t>
            </a:r>
            <a:endParaRPr lang="en-US" sz="2800" dirty="0">
              <a:latin typeface="Times New Roman" pitchFamily="18" charset="0"/>
              <a:cs typeface="Times New Roman" pitchFamily="18" charset="0"/>
            </a:endParaRPr>
          </a:p>
          <a:p>
            <a:pPr marL="285750" lvl="0" indent="-285750" algn="just" rtl="1">
              <a:lnSpc>
                <a:spcPct val="150000"/>
              </a:lnSpc>
              <a:buFont typeface="Wingdings" pitchFamily="2" charset="2"/>
              <a:buChar char="Ø"/>
            </a:pPr>
            <a:r>
              <a:rPr lang="ar-EG" sz="2000" dirty="0">
                <a:latin typeface="Times New Roman" pitchFamily="18" charset="0"/>
                <a:cs typeface="Times New Roman" pitchFamily="18" charset="0"/>
              </a:rPr>
              <a:t>العين البشرية حساسة فقط لمدى قصير من الطيف الكهرومغتاطيسي</a:t>
            </a:r>
            <a:r>
              <a:rPr lang="en-US" sz="2000" dirty="0">
                <a:latin typeface="Times New Roman" pitchFamily="18" charset="0"/>
                <a:cs typeface="Times New Roman" pitchFamily="18" charset="0"/>
              </a:rPr>
              <a:t> </a:t>
            </a:r>
            <a:r>
              <a:rPr lang="ar-EG" sz="2000" dirty="0">
                <a:latin typeface="Times New Roman" pitchFamily="18" charset="0"/>
                <a:cs typeface="Times New Roman" pitchFamily="18" charset="0"/>
              </a:rPr>
              <a:t>(</a:t>
            </a:r>
            <a:r>
              <a:rPr lang="af-ZA" sz="2000" dirty="0">
                <a:latin typeface="Times New Roman" pitchFamily="18" charset="0"/>
                <a:cs typeface="Times New Roman" pitchFamily="18" charset="0"/>
              </a:rPr>
              <a:t>400 nm- 700 nm </a:t>
            </a:r>
            <a:r>
              <a:rPr lang="ar-EG" sz="2000" dirty="0">
                <a:latin typeface="Times New Roman" pitchFamily="18" charset="0"/>
                <a:cs typeface="Times New Roman" pitchFamily="18" charset="0"/>
              </a:rPr>
              <a:t>).</a:t>
            </a:r>
          </a:p>
          <a:p>
            <a:pPr marL="285750" lvl="0" indent="-285750" algn="just" rtl="1">
              <a:lnSpc>
                <a:spcPct val="150000"/>
              </a:lnSpc>
              <a:buFont typeface="Wingdings" pitchFamily="2" charset="2"/>
              <a:buChar char="Ø"/>
            </a:pPr>
            <a:r>
              <a:rPr lang="ar-EG" sz="2000" dirty="0">
                <a:latin typeface="Times New Roman" pitchFamily="18" charset="0"/>
                <a:cs typeface="Times New Roman" pitchFamily="18" charset="0"/>
              </a:rPr>
              <a:t>العين البشرية لها نقطة قريبة و نقطة بعيدة و يمكن أن يختلفا باختلاف عُمر الإنسان.</a:t>
            </a:r>
          </a:p>
          <a:p>
            <a:pPr marL="285750" lvl="0" indent="-285750" algn="just" rtl="1">
              <a:lnSpc>
                <a:spcPct val="150000"/>
              </a:lnSpc>
              <a:buFont typeface="Wingdings" pitchFamily="2" charset="2"/>
              <a:buChar char="Ø"/>
            </a:pPr>
            <a:r>
              <a:rPr lang="ar-EG" sz="2000" dirty="0">
                <a:latin typeface="Times New Roman" pitchFamily="18" charset="0"/>
                <a:cs typeface="Times New Roman" pitchFamily="18" charset="0"/>
              </a:rPr>
              <a:t>العين (في حد ذاتها) لا يُمكنها تخزين الصور و استرجاعها فيما بعد كما يحدث في أفلام التصوير.</a:t>
            </a:r>
          </a:p>
          <a:p>
            <a:pPr marL="285750" lvl="0" indent="-285750" algn="just" rtl="1">
              <a:lnSpc>
                <a:spcPct val="150000"/>
              </a:lnSpc>
              <a:buFont typeface="Wingdings" pitchFamily="2" charset="2"/>
              <a:buChar char="Ø"/>
            </a:pPr>
            <a:r>
              <a:rPr lang="ar-EG" sz="2000" dirty="0">
                <a:latin typeface="Times New Roman" pitchFamily="18" charset="0"/>
                <a:cs typeface="Times New Roman" pitchFamily="18" charset="0"/>
              </a:rPr>
              <a:t>العين لا يُمكنها تحسين شدة الصورة أو جودتها عن طريق إطالة النظر. و ذلك على النقيض من إطالة زمن التعرض </a:t>
            </a:r>
            <a:r>
              <a:rPr lang="en-US" sz="2000" dirty="0">
                <a:latin typeface="Times New Roman" pitchFamily="18" charset="0"/>
                <a:cs typeface="Times New Roman" pitchFamily="18" charset="0"/>
              </a:rPr>
              <a:t>exposure time </a:t>
            </a:r>
            <a:r>
              <a:rPr lang="ar-EG" sz="2000" dirty="0">
                <a:latin typeface="Times New Roman" pitchFamily="18" charset="0"/>
                <a:cs typeface="Times New Roman" pitchFamily="18" charset="0"/>
              </a:rPr>
              <a:t> مثلاً في الأفلام الفوتوغرافية أو الألواح الحساسة.</a:t>
            </a:r>
          </a:p>
          <a:p>
            <a:pPr marL="285750" lvl="0" indent="-285750" algn="just" rtl="1">
              <a:lnSpc>
                <a:spcPct val="150000"/>
              </a:lnSpc>
              <a:buFont typeface="Wingdings" pitchFamily="2" charset="2"/>
              <a:buChar char="Ø"/>
            </a:pPr>
            <a:r>
              <a:rPr lang="ar-EG" sz="2000" dirty="0">
                <a:latin typeface="Times New Roman" pitchFamily="18" charset="0"/>
                <a:cs typeface="Times New Roman" pitchFamily="18" charset="0"/>
              </a:rPr>
              <a:t>شبكية العين</a:t>
            </a:r>
            <a:r>
              <a:rPr lang="af-ZA" sz="2000" dirty="0">
                <a:latin typeface="Times New Roman" pitchFamily="18" charset="0"/>
                <a:cs typeface="Times New Roman" pitchFamily="18" charset="0"/>
              </a:rPr>
              <a:t>retina </a:t>
            </a:r>
            <a:r>
              <a:rPr lang="en-US" sz="2000" dirty="0">
                <a:latin typeface="Times New Roman" pitchFamily="18" charset="0"/>
                <a:cs typeface="Times New Roman" pitchFamily="18" charset="0"/>
              </a:rPr>
              <a:t> </a:t>
            </a:r>
            <a:r>
              <a:rPr lang="ar-EG" sz="2000" dirty="0">
                <a:latin typeface="Times New Roman" pitchFamily="18" charset="0"/>
                <a:cs typeface="Times New Roman" pitchFamily="18" charset="0"/>
              </a:rPr>
              <a:t> بها خلايا استقبال حساسة للضوء </a:t>
            </a:r>
            <a:r>
              <a:rPr lang="en-US" sz="2000" dirty="0">
                <a:latin typeface="Times New Roman" pitchFamily="18" charset="0"/>
                <a:cs typeface="Times New Roman" pitchFamily="18" charset="0"/>
              </a:rPr>
              <a:t>photosensitive receptor cells </a:t>
            </a:r>
            <a:r>
              <a:rPr lang="ar-EG" sz="2000" dirty="0">
                <a:latin typeface="Times New Roman" pitchFamily="18" charset="0"/>
                <a:cs typeface="Times New Roman" pitchFamily="18" charset="0"/>
              </a:rPr>
              <a:t> متوسط قطر كل منها </a:t>
            </a:r>
            <a:r>
              <a:rPr lang="af-ZA" sz="2000" dirty="0">
                <a:latin typeface="Times New Roman" pitchFamily="18" charset="0"/>
                <a:cs typeface="Times New Roman" pitchFamily="18" charset="0"/>
              </a:rPr>
              <a:t>4 µm</a:t>
            </a:r>
            <a:r>
              <a:rPr lang="en-US" sz="2000" dirty="0">
                <a:latin typeface="Times New Roman" pitchFamily="18" charset="0"/>
                <a:cs typeface="Times New Roman" pitchFamily="18" charset="0"/>
              </a:rPr>
              <a:t> </a:t>
            </a:r>
            <a:r>
              <a:rPr lang="ar-EG" sz="2000" dirty="0">
                <a:latin typeface="Times New Roman" pitchFamily="18" charset="0"/>
                <a:cs typeface="Times New Roman" pitchFamily="18" charset="0"/>
              </a:rPr>
              <a:t> و هي التي تنقل الإشارات البصرية-الكيميائية للمخ و يقابل شدة كل إشارة شدة في موضع معين في الصورة. و لكن هذه الخلايا تعمل فى مدى معين من شدة الإضاءة حيث يعمل ال </a:t>
            </a:r>
            <a:r>
              <a:rPr lang="af-ZA" sz="2000" dirty="0">
                <a:latin typeface="Times New Roman" pitchFamily="18" charset="0"/>
                <a:cs typeface="Times New Roman" pitchFamily="18" charset="0"/>
              </a:rPr>
              <a:t>pupil</a:t>
            </a:r>
            <a:r>
              <a:rPr lang="en-US" sz="2000" dirty="0">
                <a:latin typeface="Times New Roman" pitchFamily="18" charset="0"/>
                <a:cs typeface="Times New Roman" pitchFamily="18" charset="0"/>
              </a:rPr>
              <a:t> </a:t>
            </a:r>
            <a:r>
              <a:rPr lang="ar-EG" sz="2000" dirty="0">
                <a:latin typeface="Times New Roman" pitchFamily="18" charset="0"/>
                <a:cs typeface="Times New Roman" pitchFamily="18" charset="0"/>
              </a:rPr>
              <a:t> عمل الفتحة متغيرة الاتساع للتحكم في شدة الإشاءة التي تصل للشبكية. </a:t>
            </a:r>
          </a:p>
          <a:p>
            <a:pPr marL="285750" lvl="0" indent="-285750" algn="just" rtl="1">
              <a:lnSpc>
                <a:spcPct val="150000"/>
              </a:lnSpc>
              <a:buFont typeface="Wingdings" pitchFamily="2" charset="2"/>
              <a:buChar char="Ø"/>
            </a:pPr>
            <a:r>
              <a:rPr lang="ar-EG" sz="2000" dirty="0">
                <a:latin typeface="Times New Roman" pitchFamily="18" charset="0"/>
                <a:cs typeface="Times New Roman" pitchFamily="18" charset="0"/>
              </a:rPr>
              <a:t>قوة الفصل المكاني </a:t>
            </a:r>
            <a:r>
              <a:rPr lang="af-ZA" sz="2000" dirty="0">
                <a:latin typeface="Times New Roman" pitchFamily="18" charset="0"/>
                <a:cs typeface="Times New Roman" pitchFamily="18" charset="0"/>
              </a:rPr>
              <a:t>spatial resolution</a:t>
            </a:r>
            <a:r>
              <a:rPr lang="en-US" sz="2000" dirty="0">
                <a:latin typeface="Times New Roman" pitchFamily="18" charset="0"/>
                <a:cs typeface="Times New Roman" pitchFamily="18" charset="0"/>
              </a:rPr>
              <a:t> </a:t>
            </a:r>
            <a:r>
              <a:rPr lang="ar-EG" sz="2000" dirty="0">
                <a:latin typeface="Times New Roman" pitchFamily="18" charset="0"/>
                <a:cs typeface="Times New Roman" pitchFamily="18" charset="0"/>
              </a:rPr>
              <a:t> للعين محدودة. و هي تعني قدرة العين على تمييز جسمين متجاورين حتى لا يبدوا كجسم واحد. و قوة الفصل هذه تعتمد على (1) حجم المستقبلات الحسية و (2) عيوب الإبصار كالزيغ و كذلك  (3) الحيود الذي يحدث عند دخول الضوء لحدقة العين</a:t>
            </a:r>
            <a:r>
              <a:rPr lang="af-ZA" sz="2000" dirty="0">
                <a:latin typeface="Times New Roman" pitchFamily="18" charset="0"/>
                <a:cs typeface="Times New Roman" pitchFamily="18" charset="0"/>
              </a:rPr>
              <a:t>.</a:t>
            </a:r>
            <a:endParaRPr lang="ar-EG" sz="2000" dirty="0">
              <a:latin typeface="Times New Roman" pitchFamily="18" charset="0"/>
              <a:cs typeface="Times New Roman" pitchFamily="18" charset="0"/>
            </a:endParaRPr>
          </a:p>
          <a:p>
            <a:pPr marL="285750" indent="-285750" algn="just">
              <a:lnSpc>
                <a:spcPct val="150000"/>
              </a:lnSpc>
              <a:buFont typeface="Wingdings" pitchFamily="2" charset="2"/>
              <a:buChar char="Ø"/>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4427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pic>
        <p:nvPicPr>
          <p:cNvPr id="3" name="Picture 2"/>
          <p:cNvPicPr/>
          <p:nvPr/>
        </p:nvPicPr>
        <p:blipFill rotWithShape="1">
          <a:blip r:embed="rId2"/>
          <a:srcRect l="14121" t="63116" r="11495" b="13269"/>
          <a:stretch/>
        </p:blipFill>
        <p:spPr>
          <a:xfrm>
            <a:off x="486228" y="1155204"/>
            <a:ext cx="7895772" cy="3933372"/>
          </a:xfrm>
          <a:prstGeom prst="rect">
            <a:avLst/>
          </a:prstGeom>
        </p:spPr>
      </p:pic>
      <p:sp>
        <p:nvSpPr>
          <p:cNvPr id="4" name="TextBox 3"/>
          <p:cNvSpPr txBox="1"/>
          <p:nvPr/>
        </p:nvSpPr>
        <p:spPr>
          <a:xfrm>
            <a:off x="743856" y="77986"/>
            <a:ext cx="7485744" cy="1077218"/>
          </a:xfrm>
          <a:prstGeom prst="rect">
            <a:avLst/>
          </a:prstGeom>
          <a:noFill/>
        </p:spPr>
        <p:txBody>
          <a:bodyPr wrap="square" rtlCol="0">
            <a:spAutoFit/>
          </a:bodyPr>
          <a:lstStyle/>
          <a:p>
            <a:pPr algn="ctr"/>
            <a:r>
              <a:rPr lang="en-US" sz="3200" b="1" i="1" dirty="0">
                <a:latin typeface="Times New Roman" pitchFamily="18" charset="0"/>
                <a:cs typeface="Times New Roman" pitchFamily="18" charset="0"/>
              </a:rPr>
              <a:t>Eye lens analogy and spatial resolution </a:t>
            </a:r>
            <a:endParaRPr lang="ar-EG" sz="3200" b="1" i="1" dirty="0">
              <a:latin typeface="Times New Roman" pitchFamily="18" charset="0"/>
              <a:cs typeface="Times New Roman" pitchFamily="18" charset="0"/>
            </a:endParaRPr>
          </a:p>
          <a:p>
            <a:pPr algn="ctr"/>
            <a:r>
              <a:rPr lang="ar-EG" sz="3200" b="1" i="1" dirty="0">
                <a:latin typeface="Times New Roman" pitchFamily="18" charset="0"/>
                <a:cs typeface="Times New Roman" pitchFamily="18" charset="0"/>
              </a:rPr>
              <a:t>قوة الفصل المكاني لعدسة العين</a:t>
            </a:r>
            <a:endParaRPr lang="en-US" sz="3200" b="1" i="1" dirty="0">
              <a:latin typeface="Times New Roman" pitchFamily="18" charset="0"/>
              <a:cs typeface="Times New Roman" pitchFamily="18" charset="0"/>
            </a:endParaRPr>
          </a:p>
        </p:txBody>
      </p:sp>
      <p:sp>
        <p:nvSpPr>
          <p:cNvPr id="5" name="TextBox 4"/>
          <p:cNvSpPr txBox="1"/>
          <p:nvPr/>
        </p:nvSpPr>
        <p:spPr>
          <a:xfrm>
            <a:off x="538842" y="5181600"/>
            <a:ext cx="7790544" cy="1384995"/>
          </a:xfrm>
          <a:prstGeom prst="rect">
            <a:avLst/>
          </a:prstGeom>
          <a:noFill/>
        </p:spPr>
        <p:txBody>
          <a:bodyPr wrap="square" rtlCol="0">
            <a:spAutoFit/>
          </a:bodyPr>
          <a:lstStyle/>
          <a:p>
            <a:pPr marL="457200" indent="-457200">
              <a:buFont typeface="Arial" pitchFamily="34" charset="0"/>
              <a:buChar char="•"/>
            </a:pPr>
            <a:r>
              <a:rPr lang="en-US" sz="2800" dirty="0">
                <a:latin typeface="Times New Roman" pitchFamily="18" charset="0"/>
                <a:cs typeface="Times New Roman" pitchFamily="18" charset="0"/>
              </a:rPr>
              <a:t>The retinal spatial resolution </a:t>
            </a:r>
            <a:r>
              <a:rPr lang="el-GR" sz="2800" dirty="0">
                <a:latin typeface="Times New Roman" pitchFamily="18" charset="0"/>
                <a:cs typeface="Times New Roman" pitchFamily="18" charset="0"/>
              </a:rPr>
              <a:t>Δ</a:t>
            </a:r>
            <a:r>
              <a:rPr lang="en-US" sz="2800" dirty="0">
                <a:latin typeface="Times New Roman" pitchFamily="18" charset="0"/>
                <a:cs typeface="Times New Roman" pitchFamily="18" charset="0"/>
              </a:rPr>
              <a:t> is ≈ 3 </a:t>
            </a:r>
            <a:r>
              <a:rPr lang="el-GR" sz="2800" dirty="0">
                <a:latin typeface="Times New Roman" pitchFamily="18" charset="0"/>
                <a:cs typeface="Times New Roman" pitchFamily="18" charset="0"/>
              </a:rPr>
              <a:t>μ</a:t>
            </a:r>
            <a:r>
              <a:rPr lang="en-US" sz="2800" dirty="0">
                <a:latin typeface="Times New Roman" pitchFamily="18" charset="0"/>
                <a:cs typeface="Times New Roman" pitchFamily="18" charset="0"/>
              </a:rPr>
              <a:t>m</a:t>
            </a:r>
            <a:r>
              <a:rPr lang="af-ZA" sz="2800" dirty="0">
                <a:latin typeface="Times New Roman" pitchFamily="18" charset="0"/>
                <a:cs typeface="Times New Roman" pitchFamily="18" charset="0"/>
              </a:rPr>
              <a:t>    </a:t>
            </a:r>
          </a:p>
          <a:p>
            <a:r>
              <a:rPr lang="af-ZA" sz="2800" dirty="0">
                <a:latin typeface="Times New Roman" pitchFamily="18" charset="0"/>
                <a:cs typeface="Times New Roman" pitchFamily="18" charset="0"/>
              </a:rPr>
              <a:t>(≤ 4</a:t>
            </a:r>
            <a:r>
              <a:rPr lang="el-GR" sz="2800" dirty="0">
                <a:latin typeface="Times New Roman" pitchFamily="18" charset="0"/>
                <a:cs typeface="Times New Roman" pitchFamily="18" charset="0"/>
              </a:rPr>
              <a:t> μ</a:t>
            </a:r>
            <a:r>
              <a:rPr lang="en-US" sz="2800" dirty="0">
                <a:latin typeface="Times New Roman" pitchFamily="18" charset="0"/>
                <a:cs typeface="Times New Roman" pitchFamily="18" charset="0"/>
              </a:rPr>
              <a:t>m the average diameter of a sensitive cell</a:t>
            </a:r>
            <a:r>
              <a:rPr lang="af-ZA"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457200" indent="-457200">
              <a:buFont typeface="Arial" pitchFamily="34" charset="0"/>
              <a:buChar char="•"/>
            </a:pPr>
            <a:r>
              <a:rPr lang="en-US" sz="2800" dirty="0">
                <a:latin typeface="Times New Roman" pitchFamily="18" charset="0"/>
                <a:cs typeface="Times New Roman" pitchFamily="18" charset="0"/>
              </a:rPr>
              <a:t>The object spatial resolution </a:t>
            </a:r>
            <a:r>
              <a:rPr lang="el-GR" sz="2800" dirty="0">
                <a:latin typeface="Times New Roman" pitchFamily="18" charset="0"/>
                <a:cs typeface="Times New Roman" pitchFamily="18" charset="0"/>
              </a:rPr>
              <a:t>Δ</a:t>
            </a:r>
            <a:r>
              <a:rPr lang="en-US" sz="2800" dirty="0">
                <a:latin typeface="Times New Roman" pitchFamily="18" charset="0"/>
                <a:cs typeface="Times New Roman" pitchFamily="18" charset="0"/>
              </a:rPr>
              <a:t>R is ≈ 75  </a:t>
            </a:r>
            <a:r>
              <a:rPr lang="el-GR" sz="2800" dirty="0">
                <a:latin typeface="Times New Roman" pitchFamily="18" charset="0"/>
                <a:cs typeface="Times New Roman" pitchFamily="18" charset="0"/>
              </a:rPr>
              <a:t>μ</a:t>
            </a:r>
            <a:r>
              <a:rPr lang="en-US" sz="2800" dirty="0">
                <a:latin typeface="Times New Roman" pitchFamily="18" charset="0"/>
                <a:cs typeface="Times New Roman" pitchFamily="18" charset="0"/>
              </a:rPr>
              <a:t>m</a:t>
            </a:r>
          </a:p>
        </p:txBody>
      </p:sp>
    </p:spTree>
    <p:extLst>
      <p:ext uri="{BB962C8B-B14F-4D97-AF65-F5344CB8AC3E}">
        <p14:creationId xmlns:p14="http://schemas.microsoft.com/office/powerpoint/2010/main" val="1263227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13" y="990600"/>
            <a:ext cx="8285163" cy="394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2776" y="5368496"/>
            <a:ext cx="8305800" cy="1077218"/>
          </a:xfrm>
          <a:prstGeom prst="rect">
            <a:avLst/>
          </a:prstGeom>
          <a:noFill/>
        </p:spPr>
        <p:txBody>
          <a:bodyPr wrap="square" rtlCol="0">
            <a:spAutoFit/>
          </a:bodyPr>
          <a:lstStyle/>
          <a:p>
            <a:pPr algn="ctr" rtl="1"/>
            <a:r>
              <a:rPr lang="ar-EG" sz="3200" dirty="0">
                <a:solidFill>
                  <a:srgbClr val="FF0000"/>
                </a:solidFill>
              </a:rPr>
              <a:t>دائماً، أحد أهداف التكبير (بأي نوع من أنواع الميكروسكوبات) هو محاولة زيادة </a:t>
            </a:r>
            <a:r>
              <a:rPr lang="en-US" sz="3200" dirty="0">
                <a:solidFill>
                  <a:srgbClr val="FF0000"/>
                </a:solidFill>
              </a:rPr>
              <a:t>.spatial resolution</a:t>
            </a:r>
            <a:r>
              <a:rPr lang="ar-EG" sz="3200" dirty="0">
                <a:solidFill>
                  <a:srgbClr val="FF0000"/>
                </a:solidFill>
              </a:rPr>
              <a:t> </a:t>
            </a:r>
            <a:endParaRPr lang="en-US" sz="3200" dirty="0">
              <a:solidFill>
                <a:srgbClr val="FF0000"/>
              </a:solidFill>
            </a:endParaRPr>
          </a:p>
        </p:txBody>
      </p:sp>
    </p:spTree>
    <p:extLst>
      <p:ext uri="{BB962C8B-B14F-4D97-AF65-F5344CB8AC3E}">
        <p14:creationId xmlns:p14="http://schemas.microsoft.com/office/powerpoint/2010/main" val="2514211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mc:AlternateContent xmlns:mc="http://schemas.openxmlformats.org/markup-compatibility/2006" xmlns:a14="http://schemas.microsoft.com/office/drawing/2010/main">
        <mc:Choice Requires="a14">
          <p:sp>
            <p:nvSpPr>
              <p:cNvPr id="3" name="Rectangle 2"/>
              <p:cNvSpPr/>
              <p:nvPr/>
            </p:nvSpPr>
            <p:spPr>
              <a:xfrm>
                <a:off x="457200" y="304800"/>
                <a:ext cx="8458200" cy="3007298"/>
              </a:xfrm>
              <a:prstGeom prst="rect">
                <a:avLst/>
              </a:prstGeom>
            </p:spPr>
            <p:txBody>
              <a:bodyPr wrap="square">
                <a:spAutoFit/>
              </a:bodyPr>
              <a:lstStyle/>
              <a:p>
                <a:pPr algn="just"/>
                <a:r>
                  <a:rPr lang="en-US" sz="2400" dirty="0">
                    <a:latin typeface="Times New Roman" pitchFamily="18" charset="0"/>
                    <a:cs typeface="Times New Roman" pitchFamily="18" charset="0"/>
                  </a:rPr>
                  <a:t>For a normal eye, the size of the smallest object which can be resolved is ΔR ≈ 75 μm. For an object with a size below this value, </a:t>
                </a:r>
                <a:r>
                  <a:rPr lang="en-US" sz="2400" b="1" u="sng" dirty="0">
                    <a:latin typeface="Times New Roman" pitchFamily="18" charset="0"/>
                    <a:cs typeface="Times New Roman" pitchFamily="18" charset="0"/>
                  </a:rPr>
                  <a:t>it has to be magnified in order to be resolved</a:t>
                </a:r>
                <a:r>
                  <a:rPr lang="en-US" sz="2400" dirty="0">
                    <a:latin typeface="Times New Roman" pitchFamily="18" charset="0"/>
                    <a:cs typeface="Times New Roman" pitchFamily="18" charset="0"/>
                  </a:rPr>
                  <a:t>. The lowest needed magnification is </a:t>
                </a:r>
              </a:p>
              <a:p>
                <a:pPr/>
                <a14:m>
                  <m:oMathPara xmlns:m="http://schemas.openxmlformats.org/officeDocument/2006/math">
                    <m:oMathParaPr>
                      <m:jc m:val="centerGroup"/>
                    </m:oMathParaPr>
                    <m:oMath xmlns:m="http://schemas.openxmlformats.org/officeDocument/2006/math">
                      <m:r>
                        <a:rPr lang="en-US" sz="2400" b="1" i="1">
                          <a:latin typeface="Cambria Math"/>
                        </a:rPr>
                        <m:t>𝑴</m:t>
                      </m:r>
                      <m:r>
                        <a:rPr lang="en-US" sz="2400" b="1" i="1">
                          <a:latin typeface="Cambria Math"/>
                        </a:rPr>
                        <m:t>=</m:t>
                      </m:r>
                      <m:f>
                        <m:fPr>
                          <m:ctrlPr>
                            <a:rPr lang="en-US" sz="2400" b="1" i="1">
                              <a:latin typeface="Cambria Math"/>
                            </a:rPr>
                          </m:ctrlPr>
                        </m:fPr>
                        <m:num>
                          <m:r>
                            <a:rPr lang="en-US" sz="2400" b="1" i="1">
                              <a:latin typeface="Cambria Math"/>
                            </a:rPr>
                            <m:t>𝟕𝟓</m:t>
                          </m:r>
                          <m:r>
                            <a:rPr lang="en-US" sz="2400" b="1" i="1">
                              <a:latin typeface="Cambria Math"/>
                            </a:rPr>
                            <m:t> </m:t>
                          </m:r>
                          <m:r>
                            <a:rPr lang="en-US" sz="2400" b="1" i="1">
                              <a:latin typeface="Cambria Math"/>
                            </a:rPr>
                            <m:t>𝝁</m:t>
                          </m:r>
                          <m:r>
                            <a:rPr lang="en-US" sz="2400" b="1" i="1">
                              <a:latin typeface="Cambria Math"/>
                            </a:rPr>
                            <m:t>𝒎</m:t>
                          </m:r>
                        </m:num>
                        <m:den>
                          <m:r>
                            <a:rPr lang="en-US" sz="2400" b="1" i="1">
                              <a:latin typeface="Cambria Math"/>
                            </a:rPr>
                            <m:t>𝑫</m:t>
                          </m:r>
                        </m:den>
                      </m:f>
                    </m:oMath>
                  </m:oMathPara>
                </a14:m>
                <a:endParaRPr lang="en-US" sz="2400" b="1" dirty="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where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is the diameter of the object to be magnified. </a:t>
                </a:r>
              </a:p>
            </p:txBody>
          </p:sp>
        </mc:Choice>
        <mc:Fallback xmlns="">
          <p:sp>
            <p:nvSpPr>
              <p:cNvPr id="3" name="Rectangle 2"/>
              <p:cNvSpPr>
                <a:spLocks noRot="1" noChangeAspect="1" noMove="1" noResize="1" noEditPoints="1" noAdjustHandles="1" noChangeArrowheads="1" noChangeShapeType="1" noTextEdit="1"/>
              </p:cNvSpPr>
              <p:nvPr/>
            </p:nvSpPr>
            <p:spPr>
              <a:xfrm>
                <a:off x="457200" y="304800"/>
                <a:ext cx="8458200" cy="3007298"/>
              </a:xfrm>
              <a:prstGeom prst="rect">
                <a:avLst/>
              </a:prstGeom>
              <a:blipFill rotWithShape="1">
                <a:blip r:embed="rId2"/>
                <a:stretch>
                  <a:fillRect l="-1081" t="-1623" r="-1945" b="-3854"/>
                </a:stretch>
              </a:blipFill>
            </p:spPr>
            <p:txBody>
              <a:bodyPr/>
              <a:lstStyle/>
              <a:p>
                <a:r>
                  <a:rPr lang="en-US">
                    <a:noFill/>
                  </a:rPr>
                  <a:t> </a:t>
                </a:r>
              </a:p>
            </p:txBody>
          </p:sp>
        </mc:Fallback>
      </mc:AlternateContent>
      <p:grpSp>
        <p:nvGrpSpPr>
          <p:cNvPr id="6" name="Group 5"/>
          <p:cNvGrpSpPr/>
          <p:nvPr/>
        </p:nvGrpSpPr>
        <p:grpSpPr>
          <a:xfrm>
            <a:off x="471714" y="3505200"/>
            <a:ext cx="8443686" cy="3167743"/>
            <a:chOff x="471714" y="3505200"/>
            <a:chExt cx="8443686" cy="3167743"/>
          </a:xfrm>
        </p:grpSpPr>
        <p:pic>
          <p:nvPicPr>
            <p:cNvPr id="4" name="Picture 3"/>
            <p:cNvPicPr/>
            <p:nvPr/>
          </p:nvPicPr>
          <p:blipFill rotWithShape="1">
            <a:blip r:embed="rId3"/>
            <a:srcRect l="34921" t="6838" b="17568"/>
            <a:stretch/>
          </p:blipFill>
          <p:spPr>
            <a:xfrm>
              <a:off x="471714" y="3505200"/>
              <a:ext cx="8443686" cy="3167743"/>
            </a:xfrm>
            <a:prstGeom prst="rect">
              <a:avLst/>
            </a:prstGeom>
          </p:spPr>
        </p:pic>
        <p:sp>
          <p:nvSpPr>
            <p:cNvPr id="5" name="TextBox 4"/>
            <p:cNvSpPr txBox="1"/>
            <p:nvPr/>
          </p:nvSpPr>
          <p:spPr>
            <a:xfrm>
              <a:off x="6506028" y="3657600"/>
              <a:ext cx="114300" cy="184666"/>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312024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
        <p:nvSpPr>
          <p:cNvPr id="3" name="Rectangle 2"/>
          <p:cNvSpPr/>
          <p:nvPr/>
        </p:nvSpPr>
        <p:spPr>
          <a:xfrm>
            <a:off x="679823" y="159655"/>
            <a:ext cx="8464177" cy="584775"/>
          </a:xfrm>
          <a:prstGeom prst="rect">
            <a:avLst/>
          </a:prstGeom>
        </p:spPr>
        <p:txBody>
          <a:bodyPr wrap="none">
            <a:spAutoFit/>
          </a:bodyPr>
          <a:lstStyle/>
          <a:p>
            <a:r>
              <a:rPr lang="en-US" sz="3200" b="1" i="1" u="sng" dirty="0">
                <a:latin typeface="Times New Roman" pitchFamily="18" charset="0"/>
                <a:cs typeface="Times New Roman" pitchFamily="18" charset="0"/>
              </a:rPr>
              <a:t>Microscopy &amp; microscopes</a:t>
            </a:r>
            <a:r>
              <a:rPr lang="ar-EG" sz="3200" b="1" i="1" u="sng" dirty="0">
                <a:latin typeface="Times New Roman" pitchFamily="18" charset="0"/>
                <a:cs typeface="Times New Roman" pitchFamily="18" charset="0"/>
              </a:rPr>
              <a:t>  المجاهر و علم المجهريات </a:t>
            </a:r>
            <a:endParaRPr lang="en-US" sz="3200" i="1" u="sng" dirty="0">
              <a:latin typeface="Times New Roman" pitchFamily="18" charset="0"/>
              <a:cs typeface="Times New Roman" pitchFamily="18" charset="0"/>
            </a:endParaRPr>
          </a:p>
        </p:txBody>
      </p:sp>
      <p:sp>
        <p:nvSpPr>
          <p:cNvPr id="4" name="Rectangle 3"/>
          <p:cNvSpPr/>
          <p:nvPr/>
        </p:nvSpPr>
        <p:spPr>
          <a:xfrm>
            <a:off x="399143" y="1447800"/>
            <a:ext cx="8458200" cy="1015663"/>
          </a:xfrm>
          <a:prstGeom prst="rect">
            <a:avLst/>
          </a:prstGeom>
        </p:spPr>
        <p:txBody>
          <a:bodyPr wrap="square">
            <a:spAutoFit/>
          </a:bodyPr>
          <a:lstStyle/>
          <a:p>
            <a:pPr algn="just" rtl="1"/>
            <a:r>
              <a:rPr lang="ar-EG" sz="2000" dirty="0">
                <a:latin typeface="Times New Roman" pitchFamily="18" charset="0"/>
                <a:cs typeface="Times New Roman" pitchFamily="18" charset="0"/>
              </a:rPr>
              <a:t>علم المجهريات </a:t>
            </a:r>
            <a:r>
              <a:rPr lang="en-US" sz="2000" dirty="0">
                <a:latin typeface="Times New Roman" pitchFamily="18" charset="0"/>
                <a:cs typeface="Times New Roman" pitchFamily="18" charset="0"/>
              </a:rPr>
              <a:t> microscopy</a:t>
            </a:r>
            <a:r>
              <a:rPr lang="ar-EG" sz="2000" dirty="0">
                <a:latin typeface="Times New Roman" pitchFamily="18" charset="0"/>
                <a:cs typeface="Times New Roman" pitchFamily="18" charset="0"/>
              </a:rPr>
              <a:t>يعني دراسة الأشكال (أو التَشَكٌّل) </a:t>
            </a:r>
            <a:r>
              <a:rPr lang="en-US" sz="2000" dirty="0">
                <a:latin typeface="Times New Roman" pitchFamily="18" charset="0"/>
                <a:cs typeface="Times New Roman" pitchFamily="18" charset="0"/>
              </a:rPr>
              <a:t> morphology</a:t>
            </a:r>
            <a:r>
              <a:rPr lang="ar-EG" sz="2000" dirty="0">
                <a:latin typeface="Times New Roman" pitchFamily="18" charset="0"/>
                <a:cs typeface="Times New Roman" pitchFamily="18" charset="0"/>
              </a:rPr>
              <a:t>و التفاصيل أو التكوينات الدقيقة </a:t>
            </a:r>
            <a:r>
              <a:rPr lang="en-US" sz="2000" dirty="0">
                <a:latin typeface="Times New Roman" pitchFamily="18" charset="0"/>
                <a:cs typeface="Times New Roman" pitchFamily="18" charset="0"/>
              </a:rPr>
              <a:t>fine structure </a:t>
            </a:r>
            <a:r>
              <a:rPr lang="ar-EG" sz="2000" dirty="0">
                <a:latin typeface="Times New Roman" pitchFamily="18" charset="0"/>
                <a:cs typeface="Times New Roman" pitchFamily="18" charset="0"/>
              </a:rPr>
              <a:t> للأجسام و هي التفاصيل التي لا يُمكن تمييزها بالعين البشرية نظراً لصغرها و لزوم تكبيرها.</a:t>
            </a:r>
            <a:endParaRPr lang="en-US" sz="2000" dirty="0">
              <a:latin typeface="Times New Roman" pitchFamily="18" charset="0"/>
              <a:cs typeface="Times New Roman" pitchFamily="18" charset="0"/>
            </a:endParaRPr>
          </a:p>
        </p:txBody>
      </p:sp>
      <p:sp>
        <p:nvSpPr>
          <p:cNvPr id="5" name="Rectangle 4"/>
          <p:cNvSpPr/>
          <p:nvPr/>
        </p:nvSpPr>
        <p:spPr>
          <a:xfrm>
            <a:off x="108857" y="4653276"/>
            <a:ext cx="8839199" cy="1631216"/>
          </a:xfrm>
          <a:prstGeom prst="rect">
            <a:avLst/>
          </a:prstGeom>
        </p:spPr>
        <p:txBody>
          <a:bodyPr wrap="square">
            <a:spAutoFit/>
          </a:bodyPr>
          <a:lstStyle/>
          <a:p>
            <a:pPr marL="342900" indent="-342900" algn="ctr">
              <a:buFont typeface="Arial" pitchFamily="34" charset="0"/>
              <a:buChar char="•"/>
            </a:pPr>
            <a:r>
              <a:rPr lang="en-US" sz="2000" dirty="0">
                <a:latin typeface="Times New Roman" pitchFamily="18" charset="0"/>
                <a:cs typeface="Times New Roman" pitchFamily="18" charset="0"/>
              </a:rPr>
              <a:t>Branches of microscopy: </a:t>
            </a:r>
            <a:r>
              <a:rPr lang="en-US" sz="2000" b="1" i="1" u="sng" dirty="0">
                <a:latin typeface="Times New Roman" pitchFamily="18" charset="0"/>
                <a:cs typeface="Times New Roman" pitchFamily="18" charset="0"/>
              </a:rPr>
              <a:t>optical, electron, and scanning probe microscopy</a:t>
            </a:r>
            <a:r>
              <a:rPr lang="en-US" sz="2000" dirty="0">
                <a:latin typeface="Times New Roman" pitchFamily="18" charset="0"/>
                <a:cs typeface="Times New Roman" pitchFamily="18" charset="0"/>
              </a:rPr>
              <a:t>. </a:t>
            </a:r>
          </a:p>
          <a:p>
            <a:pPr algn="just"/>
            <a:endParaRPr lang="en-US" sz="2000" dirty="0">
              <a:latin typeface="Times New Roman" pitchFamily="18" charset="0"/>
              <a:cs typeface="Times New Roman" pitchFamily="18" charset="0"/>
            </a:endParaRPr>
          </a:p>
          <a:p>
            <a:pPr marL="342900" indent="-342900" algn="just">
              <a:buFont typeface="Arial" pitchFamily="34" charset="0"/>
              <a:buChar char="•"/>
            </a:pPr>
            <a:r>
              <a:rPr lang="en-US" sz="2000" dirty="0">
                <a:latin typeface="Times New Roman" pitchFamily="18" charset="0"/>
                <a:cs typeface="Times New Roman" pitchFamily="18" charset="0"/>
              </a:rPr>
              <a:t>The name of a type of microscope generally comes from what is used to investigate the sample: optical microscopes use </a:t>
            </a:r>
            <a:r>
              <a:rPr lang="en-US" sz="2000" b="1" i="1" u="sng" dirty="0">
                <a:latin typeface="Times New Roman" pitchFamily="18" charset="0"/>
                <a:cs typeface="Times New Roman" pitchFamily="18" charset="0"/>
              </a:rPr>
              <a:t>light</a:t>
            </a:r>
            <a:r>
              <a:rPr lang="en-US" sz="2000" dirty="0">
                <a:latin typeface="Times New Roman" pitchFamily="18" charset="0"/>
                <a:cs typeface="Times New Roman" pitchFamily="18" charset="0"/>
              </a:rPr>
              <a:t>, electron microscopes use </a:t>
            </a:r>
            <a:r>
              <a:rPr lang="en-US" sz="2000" b="1" i="1" u="sng" dirty="0">
                <a:latin typeface="Times New Roman" pitchFamily="18" charset="0"/>
                <a:cs typeface="Times New Roman" pitchFamily="18" charset="0"/>
              </a:rPr>
              <a:t>electrons</a:t>
            </a:r>
            <a:r>
              <a:rPr lang="en-US" sz="2000" dirty="0">
                <a:latin typeface="Times New Roman" pitchFamily="18" charset="0"/>
                <a:cs typeface="Times New Roman" pitchFamily="18" charset="0"/>
              </a:rPr>
              <a:t>, scanning probe microscopes use a </a:t>
            </a:r>
            <a:r>
              <a:rPr lang="en-US" sz="2000" b="1" i="1" u="sng" dirty="0">
                <a:latin typeface="Times New Roman" pitchFamily="18" charset="0"/>
                <a:cs typeface="Times New Roman" pitchFamily="18" charset="0"/>
              </a:rPr>
              <a:t>solid probe</a:t>
            </a:r>
            <a:r>
              <a:rPr lang="en-US" sz="2000" dirty="0">
                <a:latin typeface="Times New Roman" pitchFamily="18" charset="0"/>
                <a:cs typeface="Times New Roman" pitchFamily="18" charset="0"/>
              </a:rPr>
              <a:t>, and so on. </a:t>
            </a:r>
          </a:p>
        </p:txBody>
      </p:sp>
      <p:sp>
        <p:nvSpPr>
          <p:cNvPr id="8" name="Rectangle 7"/>
          <p:cNvSpPr/>
          <p:nvPr/>
        </p:nvSpPr>
        <p:spPr>
          <a:xfrm>
            <a:off x="3266709" y="944485"/>
            <a:ext cx="2853666" cy="400110"/>
          </a:xfrm>
          <a:prstGeom prst="rect">
            <a:avLst/>
          </a:prstGeom>
        </p:spPr>
        <p:txBody>
          <a:bodyPr wrap="none">
            <a:spAutoFit/>
          </a:bodyPr>
          <a:lstStyle/>
          <a:p>
            <a:pPr algn="r" rtl="1"/>
            <a:r>
              <a:rPr lang="ar-EG" sz="2000" b="1" dirty="0">
                <a:cs typeface="+mj-cs"/>
              </a:rPr>
              <a:t>مِجهَر</a:t>
            </a:r>
            <a:r>
              <a:rPr lang="en-US" sz="2000" b="1" dirty="0">
                <a:cs typeface="+mj-cs"/>
              </a:rPr>
              <a:t>: </a:t>
            </a:r>
            <a:r>
              <a:rPr lang="ar-EG" sz="2000" b="1" dirty="0">
                <a:cs typeface="+mj-cs"/>
              </a:rPr>
              <a:t>اسم آلة من جهَرَ / جهَرَ بـ</a:t>
            </a:r>
          </a:p>
        </p:txBody>
      </p:sp>
      <p:sp>
        <p:nvSpPr>
          <p:cNvPr id="6" name="Rectangle 5"/>
          <p:cNvSpPr/>
          <p:nvPr/>
        </p:nvSpPr>
        <p:spPr>
          <a:xfrm>
            <a:off x="476230" y="2704765"/>
            <a:ext cx="8258629" cy="1323439"/>
          </a:xfrm>
          <a:prstGeom prst="rect">
            <a:avLst/>
          </a:prstGeom>
        </p:spPr>
        <p:txBody>
          <a:bodyPr wrap="square">
            <a:spAutoFit/>
          </a:bodyPr>
          <a:lstStyle/>
          <a:p>
            <a:pPr marL="342900" lvl="0" indent="-342900" algn="just">
              <a:buFont typeface="Arial" pitchFamily="34" charset="0"/>
              <a:buChar char="•"/>
            </a:pPr>
            <a:r>
              <a:rPr lang="en-US" sz="2000" dirty="0">
                <a:solidFill>
                  <a:prstClr val="black"/>
                </a:solidFill>
                <a:latin typeface="Times New Roman" pitchFamily="18" charset="0"/>
                <a:cs typeface="Times New Roman" pitchFamily="18" charset="0"/>
              </a:rPr>
              <a:t>Microscopes form magnified images</a:t>
            </a:r>
            <a:r>
              <a:rPr lang="ar-EG" sz="2000" dirty="0">
                <a:solidFill>
                  <a:prstClr val="black"/>
                </a:solidFill>
                <a:latin typeface="Times New Roman" pitchFamily="18" charset="0"/>
                <a:cs typeface="Times New Roman" pitchFamily="18" charset="0"/>
              </a:rPr>
              <a:t>:</a:t>
            </a:r>
          </a:p>
          <a:p>
            <a:pPr lvl="0" algn="just"/>
            <a:r>
              <a:rPr lang="en-US" sz="2000" dirty="0">
                <a:solidFill>
                  <a:prstClr val="black"/>
                </a:solidFill>
                <a:latin typeface="Times New Roman" pitchFamily="18" charset="0"/>
                <a:cs typeface="Times New Roman" pitchFamily="18" charset="0"/>
              </a:rPr>
              <a:t>from a </a:t>
            </a:r>
            <a:r>
              <a:rPr lang="en-US" sz="2000" b="1" i="1" u="sng" dirty="0">
                <a:solidFill>
                  <a:prstClr val="black"/>
                </a:solidFill>
                <a:latin typeface="Times New Roman" pitchFamily="18" charset="0"/>
                <a:cs typeface="Times New Roman" pitchFamily="18" charset="0"/>
              </a:rPr>
              <a:t>few times in an optical microscope </a:t>
            </a:r>
          </a:p>
          <a:p>
            <a:pPr lvl="0" algn="just"/>
            <a:r>
              <a:rPr lang="en-US" sz="2000" dirty="0">
                <a:solidFill>
                  <a:prstClr val="black"/>
                </a:solidFill>
                <a:latin typeface="Times New Roman" pitchFamily="18" charset="0"/>
                <a:cs typeface="Times New Roman" pitchFamily="18" charset="0"/>
              </a:rPr>
              <a:t>to more than </a:t>
            </a:r>
            <a:r>
              <a:rPr lang="en-US" sz="2000" b="1" i="1" u="sng" dirty="0">
                <a:solidFill>
                  <a:prstClr val="black"/>
                </a:solidFill>
                <a:latin typeface="Times New Roman" pitchFamily="18" charset="0"/>
                <a:cs typeface="Times New Roman" pitchFamily="18" charset="0"/>
              </a:rPr>
              <a:t>a million times in microscopes that can resolve individual atoms in suitable samples</a:t>
            </a:r>
            <a:r>
              <a:rPr lang="en-US" sz="200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368729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
        <p:nvSpPr>
          <p:cNvPr id="3" name="Rectangle 2"/>
          <p:cNvSpPr/>
          <p:nvPr/>
        </p:nvSpPr>
        <p:spPr>
          <a:xfrm>
            <a:off x="337631" y="685800"/>
            <a:ext cx="8305800" cy="2431435"/>
          </a:xfrm>
          <a:prstGeom prst="rect">
            <a:avLst/>
          </a:prstGeom>
        </p:spPr>
        <p:txBody>
          <a:bodyPr wrap="square">
            <a:spAutoFit/>
          </a:bodyPr>
          <a:lstStyle/>
          <a:p>
            <a:pPr algn="just"/>
            <a:r>
              <a:rPr lang="en-US" sz="2800" b="1" u="sng" dirty="0">
                <a:latin typeface="Times New Roman" pitchFamily="18" charset="0"/>
                <a:cs typeface="Times New Roman" pitchFamily="18" charset="0"/>
              </a:rPr>
              <a:t>Light and electron microscopes </a:t>
            </a:r>
            <a:r>
              <a:rPr lang="en-US" sz="2800" dirty="0">
                <a:latin typeface="Times New Roman" pitchFamily="18" charset="0"/>
                <a:cs typeface="Times New Roman" pitchFamily="18" charset="0"/>
              </a:rPr>
              <a:t>may operate </a:t>
            </a:r>
            <a:r>
              <a:rPr lang="en-US" sz="2800" b="1" i="1" u="sng" dirty="0">
                <a:latin typeface="Times New Roman" pitchFamily="18" charset="0"/>
                <a:cs typeface="Times New Roman" pitchFamily="18" charset="0"/>
              </a:rPr>
              <a:t>in transmission </a:t>
            </a:r>
            <a:r>
              <a:rPr lang="en-US" sz="2800" dirty="0">
                <a:latin typeface="Times New Roman" pitchFamily="18" charset="0"/>
                <a:cs typeface="Times New Roman" pitchFamily="18" charset="0"/>
              </a:rPr>
              <a:t>where the “light” radiation passes through the specimen and is collected on the other side, requiring a </a:t>
            </a:r>
            <a:r>
              <a:rPr lang="en-US" sz="2800" b="1" i="1" u="sng" dirty="0">
                <a:latin typeface="Times New Roman" pitchFamily="18" charset="0"/>
                <a:cs typeface="Times New Roman" pitchFamily="18" charset="0"/>
              </a:rPr>
              <a:t>thin specimen</a:t>
            </a:r>
            <a:r>
              <a:rPr lang="en-US" sz="2800" dirty="0">
                <a:latin typeface="Times New Roman" pitchFamily="18" charset="0"/>
                <a:cs typeface="Times New Roman" pitchFamily="18" charset="0"/>
              </a:rPr>
              <a:t>. </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4" name="Rectangle 3"/>
          <p:cNvSpPr/>
          <p:nvPr/>
        </p:nvSpPr>
        <p:spPr>
          <a:xfrm>
            <a:off x="373742" y="3505200"/>
            <a:ext cx="8233578" cy="1200329"/>
          </a:xfrm>
          <a:prstGeom prst="rect">
            <a:avLst/>
          </a:prstGeom>
        </p:spPr>
        <p:txBody>
          <a:bodyPr wrap="square">
            <a:spAutoFit/>
          </a:bodyPr>
          <a:lstStyle/>
          <a:p>
            <a:pPr algn="just"/>
            <a:r>
              <a:rPr lang="en-US" sz="2400" dirty="0">
                <a:latin typeface="Times New Roman" pitchFamily="18" charset="0"/>
                <a:cs typeface="Times New Roman" pitchFamily="18" charset="0"/>
              </a:rPr>
              <a:t>Alternatively, radiation can be collected from the surface that it arrives at, </a:t>
            </a:r>
            <a:r>
              <a:rPr lang="en-US" sz="2400" b="1" u="sng" dirty="0">
                <a:latin typeface="Times New Roman" pitchFamily="18" charset="0"/>
                <a:cs typeface="Times New Roman" pitchFamily="18" charset="0"/>
              </a:rPr>
              <a:t>allowing a specimen of any thickness</a:t>
            </a:r>
            <a:r>
              <a:rPr lang="en-US" sz="2400" dirty="0">
                <a:latin typeface="Times New Roman" pitchFamily="18" charset="0"/>
                <a:cs typeface="Times New Roman" pitchFamily="18" charset="0"/>
              </a:rPr>
              <a:t>. In light microscopy, this mode may be called </a:t>
            </a:r>
            <a:r>
              <a:rPr lang="en-US" sz="2400" b="1" i="1" u="sng" dirty="0">
                <a:latin typeface="Times New Roman" pitchFamily="18" charset="0"/>
                <a:cs typeface="Times New Roman" pitchFamily="18" charset="0"/>
              </a:rPr>
              <a:t>reflection</a:t>
            </a:r>
            <a:r>
              <a:rPr lang="en-US" sz="2400" dirty="0">
                <a:latin typeface="Times New Roman" pitchFamily="18" charset="0"/>
                <a:cs typeface="Times New Roman" pitchFamily="18" charset="0"/>
              </a:rPr>
              <a:t>. </a:t>
            </a:r>
          </a:p>
        </p:txBody>
      </p:sp>
      <p:sp>
        <p:nvSpPr>
          <p:cNvPr id="5" name="Rectangle 4"/>
          <p:cNvSpPr/>
          <p:nvPr/>
        </p:nvSpPr>
        <p:spPr>
          <a:xfrm>
            <a:off x="518809" y="5372138"/>
            <a:ext cx="8247771" cy="523220"/>
          </a:xfrm>
          <a:prstGeom prst="rect">
            <a:avLst/>
          </a:prstGeom>
        </p:spPr>
        <p:txBody>
          <a:bodyPr wrap="none">
            <a:spAutoFit/>
          </a:bodyPr>
          <a:lstStyle/>
          <a:p>
            <a:r>
              <a:rPr lang="en-US" sz="2800" b="1" i="1" dirty="0">
                <a:latin typeface="Times New Roman" pitchFamily="18" charset="0"/>
                <a:cs typeface="Times New Roman" pitchFamily="18" charset="0"/>
              </a:rPr>
              <a:t>Scanning probe microscopes always scan the surfaces.</a:t>
            </a:r>
            <a:endParaRPr lang="en-US" sz="2800" dirty="0"/>
          </a:p>
        </p:txBody>
      </p:sp>
    </p:spTree>
    <p:extLst>
      <p:ext uri="{BB962C8B-B14F-4D97-AF65-F5344CB8AC3E}">
        <p14:creationId xmlns:p14="http://schemas.microsoft.com/office/powerpoint/2010/main" val="318904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3</a:t>
            </a:fld>
            <a:endParaRPr lang="en-US"/>
          </a:p>
        </p:txBody>
      </p:sp>
      <p:sp>
        <p:nvSpPr>
          <p:cNvPr id="4" name="TextBox 3"/>
          <p:cNvSpPr txBox="1"/>
          <p:nvPr/>
        </p:nvSpPr>
        <p:spPr>
          <a:xfrm>
            <a:off x="2667000" y="838200"/>
            <a:ext cx="6096000" cy="5693866"/>
          </a:xfrm>
          <a:prstGeom prst="rect">
            <a:avLst/>
          </a:prstGeom>
          <a:noFill/>
        </p:spPr>
        <p:txBody>
          <a:bodyPr wrap="square" rtlCol="0">
            <a:spAutoFit/>
          </a:bodyPr>
          <a:lstStyle/>
          <a:p>
            <a:pPr algn="r" rtl="1"/>
            <a:r>
              <a:rPr lang="ar-EG" sz="2800" b="1" dirty="0"/>
              <a:t>المحتوى العام للمقرر:</a:t>
            </a:r>
          </a:p>
          <a:p>
            <a:pPr algn="r" rtl="1"/>
            <a:r>
              <a:rPr lang="ar-EG" sz="2400" b="1" dirty="0">
                <a:solidFill>
                  <a:srgbClr val="FF0000"/>
                </a:solidFill>
              </a:rPr>
              <a:t>القسم الأول</a:t>
            </a:r>
            <a:r>
              <a:rPr lang="ar-EG" sz="2400" b="1" dirty="0"/>
              <a:t>: الميكانيكا الحيوية والديناميكا الحرارية</a:t>
            </a:r>
          </a:p>
          <a:p>
            <a:pPr algn="r" rtl="1"/>
            <a:r>
              <a:rPr lang="ar-EG" sz="2400" b="1" dirty="0">
                <a:solidFill>
                  <a:schemeClr val="accent5"/>
                </a:solidFill>
              </a:rPr>
              <a:t>	الفصل الأول</a:t>
            </a:r>
            <a:r>
              <a:rPr lang="ar-EG" sz="2400" b="1" dirty="0"/>
              <a:t>: الميكانيكا الحيوية</a:t>
            </a:r>
          </a:p>
          <a:p>
            <a:pPr algn="r" rtl="1"/>
            <a:r>
              <a:rPr lang="ar-EG" sz="2400" b="1" dirty="0">
                <a:solidFill>
                  <a:schemeClr val="accent5"/>
                </a:solidFill>
              </a:rPr>
              <a:t>	الفصل الثاني</a:t>
            </a:r>
            <a:r>
              <a:rPr lang="ar-EG" sz="2400" b="1" dirty="0"/>
              <a:t>: الديناميكا الحرارية</a:t>
            </a:r>
          </a:p>
          <a:p>
            <a:pPr algn="r" rtl="1"/>
            <a:r>
              <a:rPr lang="ar-EG" sz="2400" b="1" dirty="0">
                <a:solidFill>
                  <a:srgbClr val="FF0000"/>
                </a:solidFill>
              </a:rPr>
              <a:t>القسم الثاني</a:t>
            </a:r>
            <a:r>
              <a:rPr lang="ar-EG" sz="2400" b="1" dirty="0"/>
              <a:t>: الكهربية و الإلكترونيات و المغناطيسية الحيوية</a:t>
            </a:r>
          </a:p>
          <a:p>
            <a:pPr algn="r" rtl="1"/>
            <a:r>
              <a:rPr lang="ar-EG" sz="2400" b="1" dirty="0">
                <a:solidFill>
                  <a:schemeClr val="accent5"/>
                </a:solidFill>
              </a:rPr>
              <a:t>	الفصل الثالث</a:t>
            </a:r>
            <a:r>
              <a:rPr lang="ar-EG" sz="2400" b="1" dirty="0"/>
              <a:t>: الكهربية الحيوية</a:t>
            </a:r>
          </a:p>
          <a:p>
            <a:pPr algn="r" rtl="1"/>
            <a:r>
              <a:rPr lang="ar-EG" sz="2400" b="1" dirty="0">
                <a:solidFill>
                  <a:schemeClr val="accent5"/>
                </a:solidFill>
              </a:rPr>
              <a:t>	الفصل الرابع</a:t>
            </a:r>
            <a:r>
              <a:rPr lang="ar-EG" sz="2400" b="1" dirty="0"/>
              <a:t>: الإلكترونيات الحيوية</a:t>
            </a:r>
          </a:p>
          <a:p>
            <a:pPr algn="r" rtl="1"/>
            <a:r>
              <a:rPr lang="ar-EG" sz="2400" b="1" dirty="0">
                <a:solidFill>
                  <a:schemeClr val="accent5"/>
                </a:solidFill>
              </a:rPr>
              <a:t>	الفصل الخامس</a:t>
            </a:r>
            <a:r>
              <a:rPr lang="ar-EG" sz="2400" b="1" dirty="0"/>
              <a:t>: المغناطيسية الحيوية</a:t>
            </a:r>
          </a:p>
          <a:p>
            <a:pPr algn="r" rtl="1"/>
            <a:r>
              <a:rPr lang="ar-EG" sz="2400" b="1" dirty="0">
                <a:solidFill>
                  <a:srgbClr val="FF0000"/>
                </a:solidFill>
              </a:rPr>
              <a:t>القسم الثالث</a:t>
            </a:r>
            <a:r>
              <a:rPr lang="ar-EG" sz="2400" b="1" dirty="0"/>
              <a:t>: البصريات الحيوية</a:t>
            </a:r>
          </a:p>
          <a:p>
            <a:pPr algn="r" rtl="1"/>
            <a:r>
              <a:rPr lang="ar-EG" sz="2400" b="1" dirty="0">
                <a:solidFill>
                  <a:schemeClr val="accent5"/>
                </a:solidFill>
              </a:rPr>
              <a:t>	الفصل السادس</a:t>
            </a:r>
            <a:r>
              <a:rPr lang="ar-EG" sz="2400" b="1" dirty="0"/>
              <a:t>: نظرية الضوء وتطبيقاتها</a:t>
            </a:r>
          </a:p>
          <a:p>
            <a:pPr algn="r" rtl="1"/>
            <a:r>
              <a:rPr lang="ar-EG" sz="2400" b="1" dirty="0">
                <a:solidFill>
                  <a:schemeClr val="accent5"/>
                </a:solidFill>
              </a:rPr>
              <a:t>	الفصل السابع</a:t>
            </a:r>
            <a:r>
              <a:rPr lang="ar-EG" sz="2400" b="1" dirty="0"/>
              <a:t>: بصريات الليزر الحيوية</a:t>
            </a:r>
          </a:p>
          <a:p>
            <a:pPr algn="r" rtl="1"/>
            <a:r>
              <a:rPr lang="ar-EG" sz="2400" b="1" dirty="0">
                <a:solidFill>
                  <a:srgbClr val="FF0000"/>
                </a:solidFill>
              </a:rPr>
              <a:t>القسم الرابع</a:t>
            </a:r>
            <a:r>
              <a:rPr lang="ar-EG" sz="2400" b="1" dirty="0"/>
              <a:t>: الإشعاعية الحيوية</a:t>
            </a:r>
          </a:p>
          <a:p>
            <a:pPr algn="r" rtl="1"/>
            <a:r>
              <a:rPr lang="ar-EG" sz="2400" b="1" dirty="0">
                <a:solidFill>
                  <a:schemeClr val="accent5"/>
                </a:solidFill>
              </a:rPr>
              <a:t>	الفصل الثامن</a:t>
            </a:r>
            <a:r>
              <a:rPr lang="ar-EG" sz="2400" b="1" dirty="0"/>
              <a:t>: الأثار البيولوجية للإشعاعات المؤينة</a:t>
            </a:r>
          </a:p>
          <a:p>
            <a:pPr algn="r" rtl="1"/>
            <a:r>
              <a:rPr lang="ar-EG" sz="2400" b="1" dirty="0">
                <a:solidFill>
                  <a:schemeClr val="accent5"/>
                </a:solidFill>
              </a:rPr>
              <a:t>	الفصل التاسع</a:t>
            </a:r>
            <a:r>
              <a:rPr lang="ar-EG" sz="2400" b="1" dirty="0"/>
              <a:t>: وحدات قياس الجرعات الإشعاعية</a:t>
            </a:r>
            <a:endParaRPr lang="en-US" sz="2400" b="1" dirty="0"/>
          </a:p>
        </p:txBody>
      </p:sp>
      <p:sp>
        <p:nvSpPr>
          <p:cNvPr id="5" name="TextBox 4"/>
          <p:cNvSpPr txBox="1"/>
          <p:nvPr/>
        </p:nvSpPr>
        <p:spPr>
          <a:xfrm>
            <a:off x="1828800" y="152400"/>
            <a:ext cx="5410200" cy="646331"/>
          </a:xfrm>
          <a:prstGeom prst="rect">
            <a:avLst/>
          </a:prstGeom>
          <a:noFill/>
        </p:spPr>
        <p:txBody>
          <a:bodyPr wrap="square" rtlCol="0">
            <a:spAutoFit/>
          </a:bodyPr>
          <a:lstStyle/>
          <a:p>
            <a:pPr algn="ctr" rtl="1"/>
            <a:r>
              <a:rPr lang="ar-EG" sz="3600" b="1" dirty="0"/>
              <a:t>الفيزياء الحيوية</a:t>
            </a:r>
            <a:endParaRPr lang="en-US" sz="3600" b="1" dirty="0"/>
          </a:p>
        </p:txBody>
      </p:sp>
      <p:pic>
        <p:nvPicPr>
          <p:cNvPr id="6" name="Picture 4" descr="نتيجة بحث الصور عن ‪biophysics‬‏"/>
          <p:cNvPicPr>
            <a:picLocks noChangeAspect="1" noChangeArrowheads="1"/>
          </p:cNvPicPr>
          <p:nvPr/>
        </p:nvPicPr>
        <p:blipFill>
          <a:blip r:embed="rId2"/>
          <a:srcRect/>
          <a:stretch>
            <a:fillRect/>
          </a:stretch>
        </p:blipFill>
        <p:spPr bwMode="auto">
          <a:xfrm>
            <a:off x="76201" y="714040"/>
            <a:ext cx="3352799" cy="401036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
        <p:nvSpPr>
          <p:cNvPr id="4" name="Rectangle 3"/>
          <p:cNvSpPr/>
          <p:nvPr/>
        </p:nvSpPr>
        <p:spPr>
          <a:xfrm>
            <a:off x="32657" y="5124"/>
            <a:ext cx="3905172" cy="523220"/>
          </a:xfrm>
          <a:prstGeom prst="rect">
            <a:avLst/>
          </a:prstGeom>
        </p:spPr>
        <p:txBody>
          <a:bodyPr wrap="none">
            <a:spAutoFit/>
          </a:bodyPr>
          <a:lstStyle/>
          <a:p>
            <a:r>
              <a:rPr lang="en-US" sz="2800" b="1" dirty="0">
                <a:latin typeface="Times New Roman" pitchFamily="18" charset="0"/>
                <a:cs typeface="Times New Roman" pitchFamily="18" charset="0"/>
              </a:rPr>
              <a:t>History of microscope    </a:t>
            </a:r>
          </a:p>
        </p:txBody>
      </p:sp>
      <p:sp>
        <p:nvSpPr>
          <p:cNvPr id="5" name="Rectangle 4"/>
          <p:cNvSpPr/>
          <p:nvPr/>
        </p:nvSpPr>
        <p:spPr>
          <a:xfrm>
            <a:off x="381000" y="525388"/>
            <a:ext cx="8534400" cy="6032421"/>
          </a:xfrm>
          <a:prstGeom prst="rect">
            <a:avLst/>
          </a:prstGeom>
        </p:spPr>
        <p:txBody>
          <a:bodyPr wrap="square">
            <a:spAutoFit/>
          </a:bodyPr>
          <a:lstStyle/>
          <a:p>
            <a:pPr algn="just" rtl="1"/>
            <a:r>
              <a:rPr lang="ar-EG" sz="1600" dirty="0"/>
              <a:t>ربما ترجع بداية علم المجهريات إلي عصور ما قبل التاريخ ، عندما التقط إنسان</a:t>
            </a:r>
            <a:endParaRPr lang="en-US" sz="1600" dirty="0"/>
          </a:p>
          <a:p>
            <a:pPr algn="just" rtl="1"/>
            <a:r>
              <a:rPr lang="ar-EG" sz="1600" dirty="0"/>
              <a:t> بدائي ما قطعة</a:t>
            </a:r>
            <a:r>
              <a:rPr lang="en-US" sz="1600" dirty="0"/>
              <a:t> </a:t>
            </a:r>
            <a:r>
              <a:rPr lang="ar-EG" sz="1600" dirty="0"/>
              <a:t>مستديرة من البلور الصخري أو الزجاج البركاني و لاحظ أنها تكبر </a:t>
            </a:r>
          </a:p>
          <a:p>
            <a:pPr algn="just" rtl="1"/>
            <a:r>
              <a:rPr lang="ar-EG" sz="1600" dirty="0"/>
              <a:t>الأشياء. </a:t>
            </a:r>
          </a:p>
          <a:p>
            <a:pPr algn="just" rtl="1"/>
            <a:r>
              <a:rPr lang="ar-EG" sz="1600" dirty="0"/>
              <a:t>لقد حاول الإنسان منذ آلاف السنين أن يطور قدرته علي الرؤية بواسطة أدوات لتكبير </a:t>
            </a:r>
          </a:p>
          <a:p>
            <a:pPr algn="just" rtl="1"/>
            <a:r>
              <a:rPr lang="ar-EG" sz="1600" dirty="0"/>
              <a:t>الأشياء التي يراها. فقام النحاتون القدماء في حضارات الشرق الأوسط القديمة بملء</a:t>
            </a:r>
          </a:p>
          <a:p>
            <a:pPr algn="just" rtl="1"/>
            <a:r>
              <a:rPr lang="ar-EG" sz="1600" dirty="0"/>
              <a:t> كرات زجاجية بالماء لتكبير المنحوتات. كما كانت تستخدم كرات من البلورات الصخرية</a:t>
            </a:r>
          </a:p>
          <a:p>
            <a:pPr algn="just" rtl="1"/>
            <a:r>
              <a:rPr lang="ar-EG" sz="1600" dirty="0"/>
              <a:t> لنفس الغرض. </a:t>
            </a:r>
          </a:p>
          <a:p>
            <a:pPr algn="just" rtl="1"/>
            <a:r>
              <a:rPr lang="ar-EG" sz="1600" dirty="0"/>
              <a:t>ولقد كانت عدسات القراءة البسيطة شائعة في عصر الإمبراطورية الرومانية. و في</a:t>
            </a:r>
          </a:p>
          <a:p>
            <a:pPr algn="just" rtl="1"/>
            <a:r>
              <a:rPr lang="ar-EG" sz="1600" dirty="0"/>
              <a:t> العصور التي تلت تلك الفترة كان التطور في هذا المجال بطيئاً ، ومع ذلك أصبحت</a:t>
            </a:r>
          </a:p>
          <a:p>
            <a:pPr algn="just" rtl="1"/>
            <a:r>
              <a:rPr lang="ar-EG" sz="1600" dirty="0"/>
              <a:t> صناعة صقل (جلَى وملَّس) العدسات من الفنون المتقدمة في نهاية القرن السادس عشر.</a:t>
            </a:r>
          </a:p>
          <a:p>
            <a:pPr algn="just" rtl="1"/>
            <a:endParaRPr lang="ar-EG" sz="1600" dirty="0"/>
          </a:p>
          <a:p>
            <a:pPr algn="just" rtl="1"/>
            <a:endParaRPr lang="en-US" sz="1600" dirty="0"/>
          </a:p>
          <a:p>
            <a:pPr algn="just" rtl="1"/>
            <a:endParaRPr lang="en-US" sz="1600" dirty="0"/>
          </a:p>
          <a:p>
            <a:pPr algn="just" rtl="1"/>
            <a:endParaRPr lang="ar-EG" sz="1600" dirty="0"/>
          </a:p>
          <a:p>
            <a:pPr algn="just" rtl="1"/>
            <a:r>
              <a:rPr lang="ar-EG" dirty="0"/>
              <a:t>ويعتبر تقرير "عين الذبابة" في سنة 1644 ، هو أول تقرير مفصل مبني علي ملاحظات بالمجهر عن التركيب الداخلي للأنسجة الحية.و بحلول عقود 1660 و 1670 أصبح المجهر يستخدم في إيطاليا وهولندا و إنجلترا بكثافة في البحث العلمي و الدراسة. و في العام 1665، قام العالم الأنجليزيّ روبرت هوك مكتشف "الخلية" في علم الأحياء، بنشر كتاب عن مشاهداته و نتائج تجاربه بالمناظير المجهرية و الفلكية ، و كان له تأثيرا كبيرا في التعريف بالمجهر. كان اسم الكتاب " الميكروجرافيا" ، وكان يحتوي علي رسومات إيضاحية مثيرة للإعجاب ، منها رسم توضيحي لمجهر بدائي كان يستخدمة هوك يشبه المجهر المستعمل في المعامل اليوم. ثم جاءت أكبر مساهمة في هذا المجال بعد ذلك من أنطوني فان ليفينهوك الذي اكتشف كريات الدم الحمراء و الحيوانات المنوية وساعد في تعميم المجهريات كأسلوب في البحث والدراسة. ففي 9 أكتوبر سنة 1676، أعلن فان ليفينهوك عن اكتشاف الكائنات الدقيقة.</a:t>
            </a:r>
          </a:p>
        </p:txBody>
      </p:sp>
      <p:grpSp>
        <p:nvGrpSpPr>
          <p:cNvPr id="9" name="Group 8"/>
          <p:cNvGrpSpPr/>
          <p:nvPr/>
        </p:nvGrpSpPr>
        <p:grpSpPr>
          <a:xfrm>
            <a:off x="228600" y="673116"/>
            <a:ext cx="2895600" cy="3211955"/>
            <a:chOff x="-2594429" y="1983887"/>
            <a:chExt cx="2442029" cy="2498890"/>
          </a:xfrm>
        </p:grpSpPr>
        <p:pic>
          <p:nvPicPr>
            <p:cNvPr id="133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83887"/>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94429" y="4126468"/>
              <a:ext cx="2442029" cy="356309"/>
            </a:xfrm>
            <a:prstGeom prst="rect">
              <a:avLst/>
            </a:prstGeom>
            <a:solidFill>
              <a:schemeClr val="bg1"/>
            </a:solidFill>
          </p:spPr>
          <p:txBody>
            <a:bodyPr wrap="square" rtlCol="0">
              <a:spAutoFit/>
            </a:bodyPr>
            <a:lstStyle/>
            <a:p>
              <a:pPr algn="ctr"/>
              <a:r>
                <a:rPr lang="ar-EG" b="1" i="1" u="sng" dirty="0">
                  <a:solidFill>
                    <a:srgbClr val="FF0000"/>
                  </a:solidFill>
                </a:rPr>
                <a:t>بلٌور صخرى </a:t>
              </a:r>
              <a:endParaRPr lang="en-US" b="1" i="1" u="sng" dirty="0">
                <a:solidFill>
                  <a:srgbClr val="FF0000"/>
                </a:solidFill>
              </a:endParaRPr>
            </a:p>
          </p:txBody>
        </p:sp>
      </p:grpSp>
    </p:spTree>
    <p:extLst>
      <p:ext uri="{BB962C8B-B14F-4D97-AF65-F5344CB8AC3E}">
        <p14:creationId xmlns:p14="http://schemas.microsoft.com/office/powerpoint/2010/main" val="3029984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37" y="184316"/>
            <a:ext cx="3319689" cy="26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14800" y="304800"/>
            <a:ext cx="4876800" cy="1200329"/>
          </a:xfrm>
          <a:prstGeom prst="rect">
            <a:avLst/>
          </a:prstGeom>
        </p:spPr>
        <p:txBody>
          <a:bodyPr wrap="square">
            <a:spAutoFit/>
          </a:bodyPr>
          <a:lstStyle/>
          <a:p>
            <a:pPr algn="r" rtl="1"/>
            <a:r>
              <a:rPr lang="ar-EG" b="1" i="1" u="sng" dirty="0"/>
              <a:t>أنطوني فان ليفينهوك </a:t>
            </a:r>
            <a:r>
              <a:rPr lang="ar-EG" dirty="0"/>
              <a:t>(بالإنجليزية: </a:t>
            </a:r>
            <a:r>
              <a:rPr lang="en-US" dirty="0" err="1"/>
              <a:t>Antonie</a:t>
            </a:r>
            <a:r>
              <a:rPr lang="en-US" dirty="0"/>
              <a:t> van Leeuwenhoek)، (1632 - 1723) </a:t>
            </a:r>
            <a:r>
              <a:rPr lang="ar-EG" dirty="0"/>
              <a:t>باحث وعالم هولندي </a:t>
            </a:r>
            <a:r>
              <a:rPr lang="ar-EG" b="1" i="1" u="sng" dirty="0"/>
              <a:t>اخترع أول مجهر ضوئي بسيط </a:t>
            </a:r>
            <a:r>
              <a:rPr lang="ar-EG" dirty="0"/>
              <a:t>شاهد من خلاله كائنات حية دقيقة في قطرات الماء وهو من أوائل العلماء الذين استخدموا العدسات. </a:t>
            </a:r>
            <a:endParaRPr lang="en-US" dirty="0"/>
          </a:p>
        </p:txBody>
      </p:sp>
      <p:sp>
        <p:nvSpPr>
          <p:cNvPr id="5" name="Rectangle 4"/>
          <p:cNvSpPr/>
          <p:nvPr/>
        </p:nvSpPr>
        <p:spPr>
          <a:xfrm>
            <a:off x="174171" y="3048000"/>
            <a:ext cx="8839200" cy="3416320"/>
          </a:xfrm>
          <a:prstGeom prst="rect">
            <a:avLst/>
          </a:prstGeom>
        </p:spPr>
        <p:txBody>
          <a:bodyPr wrap="square">
            <a:spAutoFit/>
          </a:bodyPr>
          <a:lstStyle/>
          <a:p>
            <a:pPr algn="just" rtl="1"/>
            <a:r>
              <a:rPr lang="ar-EG" dirty="0"/>
              <a:t>والجدير بالذكر أنه أول من اكتشف تركيب الحيوانات المنوية، وأول من وصف كريات الدم الحمراء، وقد عارض نظرية التوالد التلقائي لأشكال الحياة الدنيا. وقدم أدلة كثيرة تؤيد وجهة نظره، وقد أثبت أن البراغيث تتكاثر تماماً كالحشرات ذات الأجنحة.</a:t>
            </a:r>
          </a:p>
          <a:p>
            <a:pPr algn="just" rtl="1"/>
            <a:endParaRPr lang="ar-EG" dirty="0"/>
          </a:p>
          <a:p>
            <a:pPr algn="just" rtl="1"/>
            <a:r>
              <a:rPr lang="ar-EG" dirty="0"/>
              <a:t>ولكن أعظم اكتشاف له جاء سنة 1674م عندما سجل أول ملاحظاته عن الميكروبات. وهو يفحص إحدى قطع القماش. عندما رأى كائنات عصوية الشكل، ففي قطرة واحدة للماء اكتشف عالماً قائماً بذاته، عالماً جديداً لا شك فيه، وعلى الرغم من أنه لم يعرف ما الذي اكتشفه بالضبط فإنه أول من أشار إليه، ومع ذلك فإن ما اكتشفه كان له أهمية عظمى في تاريخ البشرية، وهذه الكائنات الصغيرة الكثيرة الأخرى في الإنسان والحيوان، وقد تمكن من العثور على الميكروبات في أماكن كثيرة: في المستنقعات وفي ماء المطر وفي الأفواه وأمعاء الإنسان، واستطاع أن يضيف أنواعاً مختلفة من البكتريا وحسب أحجامها جميعاً. ولم تظهر أهمية وخطورة اكتشاف ليفينهوك هذا إلا عندما ظهر العالم الفرنسي الكبير باستور، أي بعد ذلك بمائتي عام وقد ظل علم الميكروبات نائماً خامداً حتى جاء القرن التاسع عشر الميلادي عندما تطورت أحجام العدسات وتطورت صناعة الميكروسكوب.</a:t>
            </a:r>
            <a:endParaRPr lang="en-US" dirty="0"/>
          </a:p>
        </p:txBody>
      </p:sp>
    </p:spTree>
    <p:extLst>
      <p:ext uri="{BB962C8B-B14F-4D97-AF65-F5344CB8AC3E}">
        <p14:creationId xmlns:p14="http://schemas.microsoft.com/office/powerpoint/2010/main" val="1751009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grpSp>
        <p:nvGrpSpPr>
          <p:cNvPr id="4" name="Group 3"/>
          <p:cNvGrpSpPr/>
          <p:nvPr/>
        </p:nvGrpSpPr>
        <p:grpSpPr>
          <a:xfrm>
            <a:off x="533400" y="641866"/>
            <a:ext cx="3048000" cy="5871865"/>
            <a:chOff x="609600" y="641866"/>
            <a:chExt cx="3048000" cy="5871865"/>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41866"/>
              <a:ext cx="3048000" cy="507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78912" y="5867400"/>
              <a:ext cx="2709375" cy="646331"/>
            </a:xfrm>
            <a:prstGeom prst="rect">
              <a:avLst/>
            </a:prstGeom>
          </p:spPr>
          <p:txBody>
            <a:bodyPr wrap="square">
              <a:spAutoFit/>
            </a:bodyPr>
            <a:lstStyle/>
            <a:p>
              <a:r>
                <a:rPr lang="en-US" dirty="0"/>
                <a:t>A replica of a microscope by van Leeuwenhoek</a:t>
              </a:r>
            </a:p>
          </p:txBody>
        </p:sp>
      </p:gr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357" y="688511"/>
            <a:ext cx="5012015" cy="519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166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33</a:t>
            </a:fld>
            <a:endParaRPr lang="en-US"/>
          </a:p>
        </p:txBody>
      </p:sp>
      <p:sp>
        <p:nvSpPr>
          <p:cNvPr id="4" name="TextBox 3"/>
          <p:cNvSpPr txBox="1"/>
          <p:nvPr/>
        </p:nvSpPr>
        <p:spPr>
          <a:xfrm>
            <a:off x="381000" y="226874"/>
            <a:ext cx="8305800" cy="1754326"/>
          </a:xfrm>
          <a:prstGeom prst="rect">
            <a:avLst/>
          </a:prstGeom>
          <a:noFill/>
        </p:spPr>
        <p:txBody>
          <a:bodyPr wrap="square" rtlCol="0">
            <a:spAutoFit/>
          </a:bodyPr>
          <a:lstStyle/>
          <a:p>
            <a:pPr algn="ctr"/>
            <a:r>
              <a:rPr lang="ar-EG" sz="3600" b="1" dirty="0"/>
              <a:t>الفصل الثامن</a:t>
            </a:r>
          </a:p>
          <a:p>
            <a:pPr algn="ctr" rtl="1"/>
            <a:r>
              <a:rPr lang="ar-EG" sz="3600" b="1" dirty="0"/>
              <a:t>الآثار البيولوجية للإشعاعات المُؤَيِنة</a:t>
            </a:r>
            <a:r>
              <a:rPr lang="en-US" sz="3600" b="1" dirty="0"/>
              <a:t>   </a:t>
            </a:r>
          </a:p>
          <a:p>
            <a:pPr algn="ctr" rtl="1"/>
            <a:r>
              <a:rPr lang="en-US" sz="3600" b="1" dirty="0"/>
              <a:t>   </a:t>
            </a:r>
            <a:r>
              <a:rPr lang="ar-EG" sz="3600" b="1" dirty="0"/>
              <a:t> </a:t>
            </a:r>
            <a:r>
              <a:rPr lang="en-US" sz="3600" b="1" dirty="0"/>
              <a:t>  Biological Effects of Ionizing Radiation</a:t>
            </a:r>
          </a:p>
        </p:txBody>
      </p:sp>
      <p:sp>
        <p:nvSpPr>
          <p:cNvPr id="5" name="TextBox 4"/>
          <p:cNvSpPr txBox="1"/>
          <p:nvPr/>
        </p:nvSpPr>
        <p:spPr>
          <a:xfrm>
            <a:off x="3484312" y="1981200"/>
            <a:ext cx="5410200" cy="3908762"/>
          </a:xfrm>
          <a:prstGeom prst="rect">
            <a:avLst/>
          </a:prstGeom>
          <a:noFill/>
        </p:spPr>
        <p:txBody>
          <a:bodyPr wrap="square" rtlCol="0">
            <a:spAutoFit/>
          </a:bodyPr>
          <a:lstStyle/>
          <a:p>
            <a:pPr algn="r" rtl="1"/>
            <a:r>
              <a:rPr lang="ar-EG" sz="2800" b="1" dirty="0"/>
              <a:t>المحتوى العام للفصل:</a:t>
            </a:r>
          </a:p>
          <a:p>
            <a:pPr algn="r" rtl="1"/>
            <a:endParaRPr lang="ar-EG" sz="2800" b="1" dirty="0"/>
          </a:p>
          <a:p>
            <a:pPr marL="342900" indent="-342900" algn="r" rtl="1">
              <a:buFont typeface="+mj-lt"/>
              <a:buAutoNum type="arabicPeriod"/>
            </a:pPr>
            <a:r>
              <a:rPr lang="ar-EG" sz="2400" b="1" dirty="0"/>
              <a:t>مقدمة</a:t>
            </a:r>
          </a:p>
          <a:p>
            <a:pPr marL="342900" indent="-342900" algn="r" rtl="1">
              <a:buFont typeface="+mj-lt"/>
              <a:buAutoNum type="arabicPeriod"/>
            </a:pPr>
            <a:r>
              <a:rPr lang="ar-EG" sz="2400" b="1" dirty="0"/>
              <a:t>التعرض للإشعاع</a:t>
            </a:r>
          </a:p>
          <a:p>
            <a:pPr marL="342900" indent="-342900" algn="r" rtl="1">
              <a:buFont typeface="+mj-lt"/>
              <a:buAutoNum type="arabicPeriod"/>
            </a:pPr>
            <a:r>
              <a:rPr lang="ar-EG" sz="2400" b="1" dirty="0"/>
              <a:t>فسيولوجية الإنسان وكيفية دخول المواد المشعة</a:t>
            </a:r>
          </a:p>
          <a:p>
            <a:pPr marL="342900" indent="-342900" algn="r" rtl="1">
              <a:buFont typeface="+mj-lt"/>
              <a:buAutoNum type="arabicPeriod"/>
            </a:pPr>
            <a:r>
              <a:rPr lang="ar-EG" sz="2400" b="1" dirty="0"/>
              <a:t>الخلية الحية</a:t>
            </a:r>
          </a:p>
          <a:p>
            <a:pPr marL="342900" indent="-342900" algn="r" rtl="1">
              <a:buFont typeface="+mj-lt"/>
              <a:buAutoNum type="arabicPeriod"/>
            </a:pPr>
            <a:r>
              <a:rPr lang="ar-EG" sz="2400" b="1" dirty="0"/>
              <a:t>تفاعل الإشعاعات مع الخلية</a:t>
            </a:r>
          </a:p>
          <a:p>
            <a:pPr marL="342900" indent="-342900" algn="r" rtl="1">
              <a:buFont typeface="+mj-lt"/>
              <a:buAutoNum type="arabicPeriod"/>
            </a:pPr>
            <a:r>
              <a:rPr lang="ar-EG" sz="2400" b="1" dirty="0"/>
              <a:t>الآثار الذاتية للإشعاعات</a:t>
            </a:r>
          </a:p>
          <a:p>
            <a:pPr algn="r" rtl="1"/>
            <a:r>
              <a:rPr lang="ar-EG" sz="2400" b="1" dirty="0"/>
              <a:t>6.   الآثار الوراثية للإشعاعات</a:t>
            </a:r>
          </a:p>
          <a:p>
            <a:pPr marL="342900" indent="-342900" algn="r" rtl="1"/>
            <a:r>
              <a:rPr lang="ar-EG" sz="2400" b="1" dirty="0"/>
              <a:t>7.   أسئلة للمراجعة</a:t>
            </a:r>
            <a:endParaRPr lang="en-US" sz="2400" b="1" dirty="0"/>
          </a:p>
        </p:txBody>
      </p:sp>
      <p:sp>
        <p:nvSpPr>
          <p:cNvPr id="38914" name="AutoShape 2" descr="نتيجة بحث الصور عن الإشع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نتيجة بحث الصور عن الإشع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نتيجة بحث الصور عن الإشع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0" name="AutoShape 8" descr="نتيجة بحث الصور عن الإشع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2" name="Picture 10" descr="نتيجة بحث الصور عن الإشعاعات"/>
          <p:cNvPicPr>
            <a:picLocks noChangeAspect="1" noChangeArrowheads="1"/>
          </p:cNvPicPr>
          <p:nvPr/>
        </p:nvPicPr>
        <p:blipFill>
          <a:blip r:embed="rId2"/>
          <a:srcRect/>
          <a:stretch>
            <a:fillRect/>
          </a:stretch>
        </p:blipFill>
        <p:spPr bwMode="auto">
          <a:xfrm>
            <a:off x="155575" y="2209800"/>
            <a:ext cx="3352800" cy="1838633"/>
          </a:xfrm>
          <a:prstGeom prst="rect">
            <a:avLst/>
          </a:prstGeom>
          <a:noFill/>
        </p:spPr>
      </p:pic>
      <p:pic>
        <p:nvPicPr>
          <p:cNvPr id="38924" name="Picture 12" descr="نتيجة بحث الصور عن الإشعاعات"/>
          <p:cNvPicPr>
            <a:picLocks noChangeAspect="1" noChangeArrowheads="1"/>
          </p:cNvPicPr>
          <p:nvPr/>
        </p:nvPicPr>
        <p:blipFill>
          <a:blip r:embed="rId3"/>
          <a:srcRect/>
          <a:stretch>
            <a:fillRect/>
          </a:stretch>
        </p:blipFill>
        <p:spPr bwMode="auto">
          <a:xfrm>
            <a:off x="155573" y="4048434"/>
            <a:ext cx="5566479" cy="271187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34</a:t>
            </a:fld>
            <a:endParaRPr lang="en-US"/>
          </a:p>
        </p:txBody>
      </p:sp>
      <p:sp>
        <p:nvSpPr>
          <p:cNvPr id="5" name="TextBox 4"/>
          <p:cNvSpPr txBox="1"/>
          <p:nvPr/>
        </p:nvSpPr>
        <p:spPr>
          <a:xfrm>
            <a:off x="283723" y="533400"/>
            <a:ext cx="8659238" cy="5355312"/>
          </a:xfrm>
          <a:prstGeom prst="rect">
            <a:avLst/>
          </a:prstGeom>
          <a:noFill/>
        </p:spPr>
        <p:txBody>
          <a:bodyPr wrap="square" rtlCol="0">
            <a:spAutoFit/>
          </a:bodyPr>
          <a:lstStyle/>
          <a:p>
            <a:pPr algn="ctr" rtl="1"/>
            <a:r>
              <a:rPr lang="en-US" sz="4800" b="1" dirty="0">
                <a:solidFill>
                  <a:srgbClr val="FF0000"/>
                </a:solidFill>
                <a:cs typeface="+mj-cs"/>
              </a:rPr>
              <a:t>Homework </a:t>
            </a:r>
            <a:endParaRPr lang="ar-EG" sz="2800" b="1" dirty="0">
              <a:solidFill>
                <a:srgbClr val="FF0000"/>
              </a:solidFill>
              <a:cs typeface="+mj-cs"/>
            </a:endParaRPr>
          </a:p>
          <a:p>
            <a:pPr marL="514350" indent="-514350" algn="just" rtl="1">
              <a:lnSpc>
                <a:spcPct val="150000"/>
              </a:lnSpc>
              <a:buFont typeface="+mj-lt"/>
              <a:buAutoNum type="arabicParenR"/>
            </a:pPr>
            <a:r>
              <a:rPr lang="ar-EG" sz="2800" b="1" dirty="0">
                <a:cs typeface="+mj-cs"/>
              </a:rPr>
              <a:t>عرف الإشعاعات المؤينة مع ذكر أنواعها وكيفية تأثيرها على الجسم.</a:t>
            </a:r>
          </a:p>
          <a:p>
            <a:pPr marL="514350" indent="-514350" algn="just" rtl="1">
              <a:lnSpc>
                <a:spcPct val="150000"/>
              </a:lnSpc>
              <a:buFont typeface="+mj-lt"/>
              <a:buAutoNum type="arabicParenR"/>
            </a:pPr>
            <a:r>
              <a:rPr lang="ar-EG" sz="2800" b="1" dirty="0">
                <a:cs typeface="+mj-cs"/>
              </a:rPr>
              <a:t>اذكر الفرق بين تعرض الإنسان لإشعاع ضوئي أو حراري وبين تعرضه لإشعاع مؤين.</a:t>
            </a:r>
          </a:p>
          <a:p>
            <a:pPr marL="514350" indent="-514350" algn="just" rtl="1">
              <a:lnSpc>
                <a:spcPct val="150000"/>
              </a:lnSpc>
              <a:buFont typeface="+mj-lt"/>
              <a:buAutoNum type="arabicParenR"/>
            </a:pPr>
            <a:r>
              <a:rPr lang="ar-EG" sz="2800" b="1" dirty="0">
                <a:cs typeface="+mj-cs"/>
              </a:rPr>
              <a:t> اشرح بايجاز الطرق المختلفة لدخول المواد المشعة لأعضاء الجسم المختلفة وصولا للخلية الحية.</a:t>
            </a:r>
            <a:endParaRPr lang="en-US" sz="2800" b="1" dirty="0">
              <a:cs typeface="+mj-cs"/>
            </a:endParaRPr>
          </a:p>
          <a:p>
            <a:pPr marL="514350" indent="-514350" algn="just" rtl="1">
              <a:lnSpc>
                <a:spcPct val="150000"/>
              </a:lnSpc>
              <a:buFont typeface="+mj-lt"/>
              <a:buAutoNum type="arabicParenR"/>
            </a:pPr>
            <a:r>
              <a:rPr lang="ar-EG" sz="2800" b="1" dirty="0">
                <a:cs typeface="+mj-cs"/>
              </a:rPr>
              <a:t>اشرح المراحل الأربع لحدوث التلف الإشعاعي للخلية.</a:t>
            </a:r>
            <a:endParaRPr lang="en-US" sz="2800" b="1" dirty="0">
              <a:cs typeface="+mj-cs"/>
            </a:endParaRPr>
          </a:p>
          <a:p>
            <a:pPr marL="514350" indent="-514350" algn="just" rtl="1">
              <a:lnSpc>
                <a:spcPct val="150000"/>
              </a:lnSpc>
              <a:buFont typeface="+mj-lt"/>
              <a:buAutoNum type="arabicParenR"/>
            </a:pPr>
            <a:r>
              <a:rPr lang="ar-EG" sz="2800" b="1" dirty="0">
                <a:cs typeface="+mj-cs"/>
              </a:rPr>
              <a:t> قارن بين الآثار الذاتية والوراثية للإشعاعات.</a:t>
            </a:r>
          </a:p>
        </p:txBody>
      </p:sp>
    </p:spTree>
    <p:extLst>
      <p:ext uri="{BB962C8B-B14F-4D97-AF65-F5344CB8AC3E}">
        <p14:creationId xmlns:p14="http://schemas.microsoft.com/office/powerpoint/2010/main" val="2358190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35</a:t>
            </a:fld>
            <a:endParaRPr lang="en-US"/>
          </a:p>
        </p:txBody>
      </p:sp>
      <p:sp>
        <p:nvSpPr>
          <p:cNvPr id="4" name="TextBox 3"/>
          <p:cNvSpPr txBox="1"/>
          <p:nvPr/>
        </p:nvSpPr>
        <p:spPr>
          <a:xfrm>
            <a:off x="228600" y="535632"/>
            <a:ext cx="8686800" cy="6186309"/>
          </a:xfrm>
          <a:prstGeom prst="rect">
            <a:avLst/>
          </a:prstGeom>
          <a:noFill/>
        </p:spPr>
        <p:txBody>
          <a:bodyPr wrap="square" rtlCol="0">
            <a:spAutoFit/>
          </a:bodyPr>
          <a:lstStyle/>
          <a:p>
            <a:pPr algn="r" rtl="1"/>
            <a:r>
              <a:rPr lang="ar-EG" b="1" dirty="0">
                <a:solidFill>
                  <a:srgbClr val="FF0000"/>
                </a:solidFill>
              </a:rPr>
              <a:t>الإشعاعات المؤينة </a:t>
            </a:r>
            <a:r>
              <a:rPr lang="ar-EG" b="1" dirty="0"/>
              <a:t>هي جميع الإشعاعات النووية مثل جسيمات ألفا و الإلكترونات و والنيوترونات والإشعاعات الكهرومغناطيسية (الأشعة السينية واشعة جاما).</a:t>
            </a:r>
          </a:p>
          <a:p>
            <a:pPr algn="r" rtl="1"/>
            <a:endParaRPr lang="ar-EG" b="1" dirty="0"/>
          </a:p>
          <a:p>
            <a:pPr algn="r" rtl="1"/>
            <a:r>
              <a:rPr lang="ar-EG" b="1" dirty="0">
                <a:solidFill>
                  <a:srgbClr val="FF0000"/>
                </a:solidFill>
              </a:rPr>
              <a:t>الجسيمات الثقيلة </a:t>
            </a:r>
            <a:r>
              <a:rPr lang="ar-EG" b="1" dirty="0"/>
              <a:t>المشحونة والإلكترونات تقوم بتأيين المادة مباشرة عند المرور فيها.</a:t>
            </a:r>
          </a:p>
          <a:p>
            <a:pPr algn="r" rtl="1"/>
            <a:endParaRPr lang="ar-EG" b="1" dirty="0"/>
          </a:p>
          <a:p>
            <a:pPr algn="r" rtl="1"/>
            <a:r>
              <a:rPr lang="ar-EG" b="1" dirty="0"/>
              <a:t>تنتقل </a:t>
            </a:r>
            <a:r>
              <a:rPr lang="ar-EG" b="1" dirty="0">
                <a:solidFill>
                  <a:srgbClr val="FF0000"/>
                </a:solidFill>
              </a:rPr>
              <a:t>طاقة إشعاعات جاما </a:t>
            </a:r>
            <a:r>
              <a:rPr lang="ar-EG" b="1" dirty="0"/>
              <a:t>الى إلكترونات المادة التي تتحرر ثم تقوم هذة الإلكترونات الثانوية بالتأيين.</a:t>
            </a:r>
          </a:p>
          <a:p>
            <a:pPr algn="r" rtl="1"/>
            <a:endParaRPr lang="ar-EG" b="1" dirty="0"/>
          </a:p>
          <a:p>
            <a:pPr algn="r" rtl="1"/>
            <a:r>
              <a:rPr lang="ar-EG" b="1" dirty="0">
                <a:solidFill>
                  <a:srgbClr val="FF0000"/>
                </a:solidFill>
              </a:rPr>
              <a:t>النيوترونات</a:t>
            </a:r>
            <a:r>
              <a:rPr lang="ar-EG" b="1" dirty="0"/>
              <a:t> تنتقل طاقتها الى المادة عن طريق التشتت المرن واللامرن أو عن طريق امتصاص النيوترونات حرارياً.</a:t>
            </a:r>
          </a:p>
          <a:p>
            <a:pPr algn="r" rtl="1"/>
            <a:endParaRPr lang="ar-EG" b="1" dirty="0"/>
          </a:p>
          <a:p>
            <a:pPr algn="r" rtl="1"/>
            <a:r>
              <a:rPr lang="ar-EG" b="1" dirty="0"/>
              <a:t>جميع اجسام الكائنات الحية تحتوي على نسبة عالية من الهيدروجين وبالتالي فإن </a:t>
            </a:r>
            <a:r>
              <a:rPr lang="ar-EG" b="1" dirty="0">
                <a:solidFill>
                  <a:srgbClr val="FF0000"/>
                </a:solidFill>
              </a:rPr>
              <a:t>طاقة النيوترونات تنتقل الى أنوية الهيدروجين</a:t>
            </a:r>
            <a:r>
              <a:rPr lang="ar-EG" b="1" dirty="0"/>
              <a:t> (البروتونات) ثم تقوم هذة الأخيرة بعملية التأيين في الجسم</a:t>
            </a:r>
          </a:p>
          <a:p>
            <a:pPr algn="r" rtl="1"/>
            <a:endParaRPr lang="ar-EG" b="1" dirty="0"/>
          </a:p>
          <a:p>
            <a:pPr algn="r" rtl="1"/>
            <a:r>
              <a:rPr lang="ar-EG" b="1" dirty="0">
                <a:solidFill>
                  <a:srgbClr val="FF0000"/>
                </a:solidFill>
              </a:rPr>
              <a:t>النيوترونات التي تمتص في ذرات الجسم </a:t>
            </a:r>
            <a:r>
              <a:rPr lang="ar-EG" b="1" dirty="0"/>
              <a:t>تؤدي بدورها الى تكوين أنوية جديدة وانطلاق اشعاعات جاما التي تؤدي بدورها لتأيين ذرات الجسم</a:t>
            </a:r>
          </a:p>
          <a:p>
            <a:pPr algn="r" rtl="1"/>
            <a:endParaRPr lang="ar-EG" b="1" dirty="0"/>
          </a:p>
          <a:p>
            <a:pPr algn="r" rtl="1"/>
            <a:r>
              <a:rPr lang="ar-EG" b="1" dirty="0"/>
              <a:t>الإشعاعات المؤينة (سواء كانت من مصدر خارجى أو ناتجة عن تلوث داخلى للجسم بمصدر مُشع) بالطبع تؤدي الى آثار بيولوجية في الجسم ... تنقسم هذة الآثار إلى نوعين:</a:t>
            </a:r>
          </a:p>
          <a:p>
            <a:pPr marL="465138" algn="r" rtl="1">
              <a:buFont typeface="Arial" pitchFamily="34" charset="0"/>
              <a:buChar char="•"/>
            </a:pPr>
            <a:r>
              <a:rPr lang="en-US" b="1" dirty="0"/>
              <a:t> </a:t>
            </a:r>
            <a:r>
              <a:rPr lang="ar-EG" b="1" dirty="0"/>
              <a:t>آثار ذاتية </a:t>
            </a:r>
            <a:r>
              <a:rPr lang="en-US" b="1" dirty="0"/>
              <a:t>(somatic)</a:t>
            </a:r>
            <a:r>
              <a:rPr lang="ar-EG" b="1" dirty="0"/>
              <a:t> تظهر على الكائن الحى نفسه </a:t>
            </a:r>
          </a:p>
          <a:p>
            <a:pPr marL="465138" algn="r" rtl="1">
              <a:buFont typeface="Arial" pitchFamily="34" charset="0"/>
              <a:buChar char="•"/>
            </a:pPr>
            <a:r>
              <a:rPr lang="en-US" b="1" dirty="0"/>
              <a:t> </a:t>
            </a:r>
            <a:r>
              <a:rPr lang="ar-EG" b="1" dirty="0"/>
              <a:t>آثار وراثية تظهر في ذرية هذا الكائن نتيجة للتلف الاشعاعي لأعضائه التناسلية</a:t>
            </a:r>
          </a:p>
          <a:p>
            <a:pPr marL="465138" algn="r" rtl="1">
              <a:buFont typeface="Arial" pitchFamily="34" charset="0"/>
              <a:buChar char="•"/>
            </a:pPr>
            <a:endParaRPr lang="ar-EG" b="1" dirty="0"/>
          </a:p>
          <a:p>
            <a:pPr marL="465138" algn="r" rtl="1"/>
            <a:r>
              <a:rPr lang="ar-EG" b="1" dirty="0"/>
              <a:t>كمية الاشعاعات الممتصة و كذلك معدل امتصاصها يحددان مدى خطورة الأعراض الالكلينيكية للتلوث بالإشعاع.</a:t>
            </a: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36</a:t>
            </a:fld>
            <a:endParaRPr lang="en-US"/>
          </a:p>
        </p:txBody>
      </p:sp>
      <p:sp>
        <p:nvSpPr>
          <p:cNvPr id="4" name="TextBox 3"/>
          <p:cNvSpPr txBox="1"/>
          <p:nvPr/>
        </p:nvSpPr>
        <p:spPr>
          <a:xfrm>
            <a:off x="76200" y="152400"/>
            <a:ext cx="8686800" cy="6555641"/>
          </a:xfrm>
          <a:prstGeom prst="rect">
            <a:avLst/>
          </a:prstGeom>
          <a:noFill/>
        </p:spPr>
        <p:txBody>
          <a:bodyPr wrap="square" rtlCol="0">
            <a:spAutoFit/>
          </a:bodyPr>
          <a:lstStyle/>
          <a:p>
            <a:pPr algn="r" rtl="1"/>
            <a:r>
              <a:rPr lang="ar-EG" sz="2400" b="1" dirty="0"/>
              <a:t>التعرض    </a:t>
            </a:r>
            <a:r>
              <a:rPr lang="en-US" sz="2400" b="1" dirty="0"/>
              <a:t>Exposure </a:t>
            </a:r>
          </a:p>
          <a:p>
            <a:pPr algn="r" rtl="1"/>
            <a:endParaRPr lang="ar-EG" b="1" dirty="0"/>
          </a:p>
          <a:p>
            <a:pPr algn="r" rtl="1"/>
            <a:r>
              <a:rPr lang="ar-EG" b="1" dirty="0">
                <a:solidFill>
                  <a:srgbClr val="FF0000"/>
                </a:solidFill>
              </a:rPr>
              <a:t>التعرض</a:t>
            </a:r>
            <a:r>
              <a:rPr lang="ar-EG" b="1" dirty="0"/>
              <a:t>: </a:t>
            </a:r>
            <a:r>
              <a:rPr lang="ar-EG" dirty="0"/>
              <a:t>هو كمية الإشعاعات التي يتعرض لها جسم الكائن الحي.</a:t>
            </a:r>
            <a:endParaRPr lang="en-US" dirty="0"/>
          </a:p>
          <a:p>
            <a:pPr algn="r" rtl="1"/>
            <a:endParaRPr lang="ar-EG" dirty="0"/>
          </a:p>
          <a:p>
            <a:pPr algn="r" rtl="1"/>
            <a:r>
              <a:rPr lang="ar-EG" dirty="0"/>
              <a:t> </a:t>
            </a:r>
            <a:r>
              <a:rPr lang="ar-EG" dirty="0">
                <a:solidFill>
                  <a:srgbClr val="FF0000"/>
                </a:solidFill>
              </a:rPr>
              <a:t>الجرعة الممتصة</a:t>
            </a:r>
            <a:r>
              <a:rPr lang="ar-EG" dirty="0"/>
              <a:t>: هي كمية الطاقة التي امتصها الجسم من هذة الإشعاعات.</a:t>
            </a:r>
            <a:endParaRPr lang="en-US" dirty="0"/>
          </a:p>
          <a:p>
            <a:pPr algn="r" rtl="1"/>
            <a:endParaRPr lang="ar-EG" dirty="0"/>
          </a:p>
          <a:p>
            <a:pPr algn="r" rtl="1"/>
            <a:r>
              <a:rPr lang="ar-EG" dirty="0"/>
              <a:t>وأنسب طريقة لقياس التعرض هي بقياس الشحنة الكهربية الناتجة عن تأين الهواء.</a:t>
            </a:r>
          </a:p>
          <a:p>
            <a:pPr algn="r" rtl="1"/>
            <a:r>
              <a:rPr lang="ar-EG" dirty="0"/>
              <a:t>ولذلك فقد اتفق على أن </a:t>
            </a:r>
            <a:r>
              <a:rPr lang="ar-EG" dirty="0">
                <a:solidFill>
                  <a:srgbClr val="FF0000"/>
                </a:solidFill>
              </a:rPr>
              <a:t>التعرض:</a:t>
            </a:r>
            <a:r>
              <a:rPr lang="ar-EG" dirty="0"/>
              <a:t> هو كمية التأين الناتجة عن الإشعاعات السينية أو إشعاعات جاما في وحدة الحجوم من الهواء عند الظروف الجوية العيارية.</a:t>
            </a:r>
          </a:p>
          <a:p>
            <a:pPr algn="r" rtl="1"/>
            <a:endParaRPr lang="ar-EG" dirty="0"/>
          </a:p>
          <a:p>
            <a:pPr algn="r" rtl="1"/>
            <a:r>
              <a:rPr lang="ar-EG" dirty="0"/>
              <a:t> ووحدة قياس التعرض هي </a:t>
            </a:r>
            <a:r>
              <a:rPr lang="ar-EG" dirty="0">
                <a:solidFill>
                  <a:srgbClr val="FF0000"/>
                </a:solidFill>
              </a:rPr>
              <a:t>الرونتجن</a:t>
            </a:r>
          </a:p>
          <a:p>
            <a:pPr algn="r" rtl="1"/>
            <a:r>
              <a:rPr lang="ar-EG" dirty="0">
                <a:solidFill>
                  <a:srgbClr val="FF0000"/>
                </a:solidFill>
              </a:rPr>
              <a:t>ويعرف الرونتجين </a:t>
            </a:r>
            <a:r>
              <a:rPr lang="ar-EG" dirty="0"/>
              <a:t>على أنه: كمية الإشعاعات السينية التي تؤدي إلى انتاج شحنة كهربية مقدارها وحدة واحدة كهروستاتيكية في 1 سم مكعب من الهواء عند الظروف العيارية </a:t>
            </a:r>
            <a:endParaRPr lang="en-US" dirty="0"/>
          </a:p>
          <a:p>
            <a:pPr algn="r" rtl="1"/>
            <a:endParaRPr lang="en-US" dirty="0"/>
          </a:p>
          <a:p>
            <a:pPr algn="r" rtl="1"/>
            <a:endParaRPr lang="en-US" dirty="0"/>
          </a:p>
          <a:p>
            <a:pPr algn="r" rtl="1"/>
            <a:endParaRPr lang="en-US" dirty="0"/>
          </a:p>
          <a:p>
            <a:pPr algn="r" rtl="1"/>
            <a:endParaRPr lang="en-US" dirty="0"/>
          </a:p>
          <a:p>
            <a:pPr algn="r" rtl="1"/>
            <a:endParaRPr lang="en-US" dirty="0"/>
          </a:p>
          <a:p>
            <a:pPr algn="r" rtl="1"/>
            <a:endParaRPr lang="en-US" dirty="0"/>
          </a:p>
          <a:p>
            <a:pPr algn="r" rtl="1"/>
            <a:endParaRPr lang="en-US" dirty="0"/>
          </a:p>
          <a:p>
            <a:pPr algn="r" rtl="1"/>
            <a:endParaRPr lang="en-US" dirty="0"/>
          </a:p>
          <a:p>
            <a:pPr algn="r" rtl="1"/>
            <a:r>
              <a:rPr lang="ar-EG" dirty="0"/>
              <a:t>هناك وحدات أخرى مثل الراد و السيفرت.</a:t>
            </a:r>
            <a:endParaRPr lang="en-US" dirty="0"/>
          </a:p>
          <a:p>
            <a:pPr algn="r" rtl="1"/>
            <a:endParaRPr lang="en-US" dirty="0"/>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21"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57600" y="4062412"/>
            <a:ext cx="5638800" cy="1876425"/>
          </a:xfrm>
          <a:prstGeom prst="rect">
            <a:avLst/>
          </a:prstGeom>
          <a:noFill/>
        </p:spPr>
      </p:pic>
      <p:grpSp>
        <p:nvGrpSpPr>
          <p:cNvPr id="11" name="Group 10"/>
          <p:cNvGrpSpPr/>
          <p:nvPr/>
        </p:nvGrpSpPr>
        <p:grpSpPr>
          <a:xfrm>
            <a:off x="671141" y="4172605"/>
            <a:ext cx="1809750" cy="828020"/>
            <a:chOff x="3505200" y="3276600"/>
            <a:chExt cx="1809750" cy="828020"/>
          </a:xfrm>
        </p:grpSpPr>
        <p:pic>
          <p:nvPicPr>
            <p:cNvPr id="8601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05200" y="3276600"/>
              <a:ext cx="1809750" cy="742950"/>
            </a:xfrm>
            <a:prstGeom prst="rect">
              <a:avLst/>
            </a:prstGeom>
            <a:noFill/>
          </p:spPr>
        </p:pic>
        <p:sp>
          <p:nvSpPr>
            <p:cNvPr id="10" name="TextBox 9"/>
            <p:cNvSpPr txBox="1"/>
            <p:nvPr/>
          </p:nvSpPr>
          <p:spPr>
            <a:xfrm>
              <a:off x="4038600" y="3581400"/>
              <a:ext cx="457200" cy="523220"/>
            </a:xfrm>
            <a:prstGeom prst="rect">
              <a:avLst/>
            </a:prstGeom>
            <a:noFill/>
          </p:spPr>
          <p:txBody>
            <a:bodyPr wrap="square" rtlCol="0">
              <a:spAutoFit/>
            </a:bodyPr>
            <a:lstStyle/>
            <a:p>
              <a:r>
                <a:rPr lang="en-US" sz="2800" dirty="0">
                  <a:latin typeface="Times New Roman" pitchFamily="18" charset="0"/>
                  <a:cs typeface="Times New Roman" pitchFamily="18" charset="0"/>
                </a:rPr>
                <a:t>1</a:t>
              </a:r>
            </a:p>
          </p:txBody>
        </p:sp>
      </p:grpSp>
    </p:spTree>
    <p:extLst>
      <p:ext uri="{BB962C8B-B14F-4D97-AF65-F5344CB8AC3E}">
        <p14:creationId xmlns:p14="http://schemas.microsoft.com/office/powerpoint/2010/main" val="2719191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37</a:t>
            </a:fld>
            <a:endParaRPr lang="en-US"/>
          </a:p>
        </p:txBody>
      </p:sp>
      <p:sp>
        <p:nvSpPr>
          <p:cNvPr id="3" name="Rectangle 2"/>
          <p:cNvSpPr/>
          <p:nvPr/>
        </p:nvSpPr>
        <p:spPr>
          <a:xfrm>
            <a:off x="609600" y="533400"/>
            <a:ext cx="8077200" cy="6001643"/>
          </a:xfrm>
          <a:prstGeom prst="rect">
            <a:avLst/>
          </a:prstGeom>
        </p:spPr>
        <p:txBody>
          <a:bodyPr wrap="square">
            <a:spAutoFit/>
          </a:bodyPr>
          <a:lstStyle/>
          <a:p>
            <a:pPr algn="just" rtl="1"/>
            <a:r>
              <a:rPr lang="ar-EG" sz="3200" dirty="0"/>
              <a:t>الاشعاعات الضوئية و الحرارية تقوم بتسخين الأشياء أما فى الكائن الحى (بما فيها الانسان) فإن هذه الاشعاعات تقوم بتبخير جزء من الماء الموجود فى الكائن الحى لتبقى درجة حرارة جسم الكائن الحى ثابتة. الكائن الحى يحس بتأثير هذه المصادر (الحرارية و الضوئية) و لذلك يُمكن تفاديها و عدم التعرض لها.</a:t>
            </a:r>
          </a:p>
          <a:p>
            <a:pPr algn="just" rtl="1"/>
            <a:r>
              <a:rPr lang="ar-EG" sz="3200" dirty="0"/>
              <a:t>أما المصادر المؤينة فإن الكائن الحي لا يحس بها وذلك نظراً لقدرتها العالية على اختراق الجسم وفقدها طاقتها عن طريق تأيين جزيئات الماء الموجودة بالجسم.</a:t>
            </a:r>
          </a:p>
          <a:p>
            <a:pPr algn="just" rtl="1"/>
            <a:r>
              <a:rPr lang="ar-EG" sz="3200" dirty="0"/>
              <a:t>لذلكك فإنه لوقاية الكائن الحي من التعرض للإشعاعات المؤينة يجب الكشف عن وجودها وتحديد كمياتها ومستوياتها الإشعاعية في جميع أماكن تواجدها.</a:t>
            </a:r>
          </a:p>
        </p:txBody>
      </p:sp>
    </p:spTree>
    <p:extLst>
      <p:ext uri="{BB962C8B-B14F-4D97-AF65-F5344CB8AC3E}">
        <p14:creationId xmlns:p14="http://schemas.microsoft.com/office/powerpoint/2010/main" val="996838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38</a:t>
            </a:fld>
            <a:endParaRPr lang="en-US"/>
          </a:p>
        </p:txBody>
      </p:sp>
      <p:sp>
        <p:nvSpPr>
          <p:cNvPr id="4" name="TextBox 3"/>
          <p:cNvSpPr txBox="1"/>
          <p:nvPr/>
        </p:nvSpPr>
        <p:spPr>
          <a:xfrm>
            <a:off x="228600" y="533400"/>
            <a:ext cx="8686800" cy="6155531"/>
          </a:xfrm>
          <a:prstGeom prst="rect">
            <a:avLst/>
          </a:prstGeom>
          <a:noFill/>
        </p:spPr>
        <p:txBody>
          <a:bodyPr wrap="square" rtlCol="0">
            <a:spAutoFit/>
          </a:bodyPr>
          <a:lstStyle/>
          <a:p>
            <a:pPr algn="r" rtl="1"/>
            <a:r>
              <a:rPr lang="ar-EG" sz="2400" b="1" dirty="0">
                <a:solidFill>
                  <a:srgbClr val="FF0000"/>
                </a:solidFill>
              </a:rPr>
              <a:t> فسيولوجية الإنسان وكيفية دخول المواد المشعة</a:t>
            </a:r>
          </a:p>
          <a:p>
            <a:pPr algn="r" rtl="1"/>
            <a:endParaRPr lang="ar-EG" b="1" dirty="0"/>
          </a:p>
          <a:p>
            <a:pPr algn="r" rtl="1"/>
            <a:r>
              <a:rPr lang="ar-EG" b="1" dirty="0"/>
              <a:t>يختلف توزيع المواد المشعة وطرق وصولها باختلاف أجهزة ومكونات الجسم:</a:t>
            </a:r>
          </a:p>
          <a:p>
            <a:pPr algn="r" rtl="1"/>
            <a:endParaRPr lang="ar-EG" b="1" dirty="0"/>
          </a:p>
          <a:p>
            <a:pPr algn="r" rtl="1"/>
            <a:r>
              <a:rPr lang="ar-EG" sz="2800" b="1" i="1" dirty="0">
                <a:cs typeface="+mj-cs"/>
              </a:rPr>
              <a:t>الجهاز الدوري </a:t>
            </a:r>
            <a:r>
              <a:rPr lang="en-US" sz="2800" b="1" i="1" dirty="0">
                <a:latin typeface="Times New Roman" pitchFamily="18" charset="0"/>
                <a:cs typeface="Times New Roman" pitchFamily="18" charset="0"/>
              </a:rPr>
              <a:t>Circulatory system</a:t>
            </a:r>
          </a:p>
          <a:p>
            <a:pPr algn="r" rtl="1">
              <a:buFont typeface="Arial" pitchFamily="34" charset="0"/>
              <a:buChar char="•"/>
            </a:pPr>
            <a:endParaRPr lang="en-US" b="1" dirty="0"/>
          </a:p>
          <a:p>
            <a:pPr algn="r" rtl="1"/>
            <a:r>
              <a:rPr lang="ar-EG" b="1" dirty="0"/>
              <a:t>الجهاز الدورى هو دائرة مغلقة من الأنابيب ينتقل خلالها الدم من القلب إلى جميع</a:t>
            </a:r>
          </a:p>
          <a:p>
            <a:pPr algn="r" rtl="1"/>
            <a:r>
              <a:rPr lang="ar-EG" b="1" dirty="0"/>
              <a:t>أجزاء الجسم.</a:t>
            </a:r>
          </a:p>
          <a:p>
            <a:pPr algn="r" rtl="1"/>
            <a:endParaRPr lang="ar-EG" b="1" dirty="0"/>
          </a:p>
          <a:p>
            <a:pPr algn="r" rtl="1"/>
            <a:r>
              <a:rPr lang="ar-EG" b="1" dirty="0"/>
              <a:t>جسم الإنسان كامل النمو يحتوى على 5 لترات من الدم و تدور هذه الكمية مرة </a:t>
            </a:r>
          </a:p>
          <a:p>
            <a:pPr algn="r" rtl="1"/>
            <a:r>
              <a:rPr lang="ar-EG" b="1" dirty="0"/>
              <a:t>تقريباً كل دقيقة فى كل الجسم.</a:t>
            </a:r>
          </a:p>
          <a:p>
            <a:pPr algn="r" rtl="1"/>
            <a:endParaRPr lang="ar-EG" b="1" dirty="0"/>
          </a:p>
          <a:p>
            <a:pPr algn="r" rtl="1"/>
            <a:r>
              <a:rPr lang="ar-EG" b="1" dirty="0"/>
              <a:t>الدم به 3 أنواع من الخلايا (خلايا دم حمراء و خلايا دم بيضاء و صفائح دموية).</a:t>
            </a:r>
          </a:p>
          <a:p>
            <a:pPr algn="r" rtl="1"/>
            <a:endParaRPr lang="ar-EG" b="1" dirty="0"/>
          </a:p>
          <a:p>
            <a:pPr algn="r" rtl="1"/>
            <a:r>
              <a:rPr lang="ar-EG" b="1" dirty="0"/>
              <a:t>خلايا الدم الحمراء تقوم بنقل الأكسجين و الغذاء للجسم</a:t>
            </a:r>
          </a:p>
          <a:p>
            <a:pPr algn="r" rtl="1"/>
            <a:r>
              <a:rPr lang="ar-EG" b="1" dirty="0"/>
              <a:t>خلايا الدم البيضاء تهاجم الميكروبات</a:t>
            </a:r>
          </a:p>
          <a:p>
            <a:pPr algn="r" rtl="1"/>
            <a:r>
              <a:rPr lang="ar-EG" b="1" dirty="0"/>
              <a:t>الصفائح الدموية مهمتها تكوين الجلطة الدموية عند حدوث جروح لمنع نزف الدم.</a:t>
            </a:r>
          </a:p>
          <a:p>
            <a:pPr algn="r" rtl="1">
              <a:buFont typeface="Arial" pitchFamily="34" charset="0"/>
              <a:buChar char="•"/>
            </a:pPr>
            <a:endParaRPr lang="ar-EG" b="1" dirty="0"/>
          </a:p>
          <a:p>
            <a:pPr algn="r" rtl="1">
              <a:buFont typeface="Arial" pitchFamily="34" charset="0"/>
              <a:buChar char="•"/>
            </a:pPr>
            <a:r>
              <a:rPr lang="ar-EG" b="1" dirty="0"/>
              <a:t>و بالتالي عند وصول المواد المشعة للدم فإنها تصل لكل أجزاء الجسم.</a:t>
            </a:r>
          </a:p>
          <a:p>
            <a:pPr algn="r" rtl="1">
              <a:buFont typeface="Arial" pitchFamily="34" charset="0"/>
              <a:buChar char="•"/>
            </a:pPr>
            <a:endParaRPr lang="ar-EG" b="1" dirty="0"/>
          </a:p>
          <a:p>
            <a:pPr algn="r" rtl="1">
              <a:buFont typeface="Arial" pitchFamily="34" charset="0"/>
              <a:buChar char="•"/>
            </a:pPr>
            <a:endParaRPr lang="ar-EG" b="1" dirty="0"/>
          </a:p>
        </p:txBody>
      </p:sp>
      <p:pic>
        <p:nvPicPr>
          <p:cNvPr id="73730" name="Picture 2" descr="نتيجة بحث الصور عن الجهاز الدوري"/>
          <p:cNvPicPr>
            <a:picLocks noChangeAspect="1" noChangeArrowheads="1"/>
          </p:cNvPicPr>
          <p:nvPr/>
        </p:nvPicPr>
        <p:blipFill>
          <a:blip r:embed="rId2"/>
          <a:srcRect/>
          <a:stretch>
            <a:fillRect/>
          </a:stretch>
        </p:blipFill>
        <p:spPr bwMode="auto">
          <a:xfrm>
            <a:off x="152400" y="4114799"/>
            <a:ext cx="2590800" cy="1943101"/>
          </a:xfrm>
          <a:prstGeom prst="rect">
            <a:avLst/>
          </a:prstGeom>
          <a:noFill/>
        </p:spPr>
      </p:pic>
      <p:pic>
        <p:nvPicPr>
          <p:cNvPr id="73732" name="Picture 4" descr="نتيجة بحث الصور عن الجهاز الدوري"/>
          <p:cNvPicPr>
            <a:picLocks noChangeAspect="1" noChangeArrowheads="1"/>
          </p:cNvPicPr>
          <p:nvPr/>
        </p:nvPicPr>
        <p:blipFill>
          <a:blip r:embed="rId3"/>
          <a:srcRect/>
          <a:stretch>
            <a:fillRect/>
          </a:stretch>
        </p:blipFill>
        <p:spPr bwMode="auto">
          <a:xfrm>
            <a:off x="152400" y="1223159"/>
            <a:ext cx="2438400" cy="259079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39</a:t>
            </a:fld>
            <a:endParaRPr lang="en-US"/>
          </a:p>
        </p:txBody>
      </p:sp>
      <p:pic>
        <p:nvPicPr>
          <p:cNvPr id="3" name="Picture 6" descr="نتيجة بحث الصور عن الجهاز التنفسي"/>
          <p:cNvPicPr>
            <a:picLocks noChangeAspect="1" noChangeArrowheads="1"/>
          </p:cNvPicPr>
          <p:nvPr/>
        </p:nvPicPr>
        <p:blipFill>
          <a:blip r:embed="rId2"/>
          <a:srcRect t="16667" r="41875"/>
          <a:stretch>
            <a:fillRect/>
          </a:stretch>
        </p:blipFill>
        <p:spPr bwMode="auto">
          <a:xfrm>
            <a:off x="12700" y="292100"/>
            <a:ext cx="2850387" cy="2298700"/>
          </a:xfrm>
          <a:prstGeom prst="rect">
            <a:avLst/>
          </a:prstGeom>
          <a:noFill/>
        </p:spPr>
      </p:pic>
      <p:sp>
        <p:nvSpPr>
          <p:cNvPr id="4" name="Rectangle 3"/>
          <p:cNvSpPr/>
          <p:nvPr/>
        </p:nvSpPr>
        <p:spPr>
          <a:xfrm>
            <a:off x="1123594" y="457200"/>
            <a:ext cx="7722050" cy="5786199"/>
          </a:xfrm>
          <a:prstGeom prst="rect">
            <a:avLst/>
          </a:prstGeom>
        </p:spPr>
        <p:txBody>
          <a:bodyPr wrap="none">
            <a:spAutoFit/>
          </a:bodyPr>
          <a:lstStyle/>
          <a:p>
            <a:pPr algn="r" rtl="1"/>
            <a:r>
              <a:rPr lang="ar-EG" sz="2800" b="1" i="1" dirty="0"/>
              <a:t> </a:t>
            </a:r>
            <a:r>
              <a:rPr lang="ar-EG" sz="2800" b="1" i="1" dirty="0">
                <a:latin typeface="Times New Roman" pitchFamily="18" charset="0"/>
                <a:cs typeface="Times New Roman" pitchFamily="18" charset="0"/>
              </a:rPr>
              <a:t>الجهاز التنفسي</a:t>
            </a:r>
            <a:r>
              <a:rPr lang="en-US" sz="2800" b="1" i="1" dirty="0">
                <a:latin typeface="Times New Roman" pitchFamily="18" charset="0"/>
                <a:cs typeface="Times New Roman" pitchFamily="18" charset="0"/>
              </a:rPr>
              <a:t> Respiratory system </a:t>
            </a:r>
          </a:p>
          <a:p>
            <a:pPr algn="r" rtl="1">
              <a:buFont typeface="Arial" pitchFamily="34" charset="0"/>
              <a:buChar char="•"/>
            </a:pPr>
            <a:endParaRPr lang="ar-EG" b="1" dirty="0"/>
          </a:p>
          <a:p>
            <a:pPr algn="r" rtl="1">
              <a:buFont typeface="Arial" pitchFamily="34" charset="0"/>
              <a:buChar char="•"/>
            </a:pPr>
            <a:r>
              <a:rPr lang="ar-EG" b="1" dirty="0"/>
              <a:t>الجهاز التنفسى يعتبر أحد مداخل المواد المشعة إلى الدم و منها إلى الجسم كله.</a:t>
            </a:r>
          </a:p>
          <a:p>
            <a:pPr algn="r" rtl="1">
              <a:buFont typeface="Arial" pitchFamily="34" charset="0"/>
              <a:buChar char="•"/>
            </a:pPr>
            <a:endParaRPr lang="en-US" b="1" dirty="0"/>
          </a:p>
          <a:p>
            <a:pPr algn="just" rtl="1"/>
            <a:r>
              <a:rPr lang="ar-EG" dirty="0"/>
              <a:t>عملية التنفس تتلخص فى التخلص من ثانى أكسيد الكربون و بخار الماء </a:t>
            </a:r>
          </a:p>
          <a:p>
            <a:pPr algn="just" rtl="1"/>
            <a:r>
              <a:rPr lang="ar-EG" dirty="0"/>
              <a:t>و الحصول على الأكسجين اللازم و تحدث هذه العملية فى الرئتين عند مرور الدم </a:t>
            </a:r>
          </a:p>
          <a:p>
            <a:pPr algn="just" rtl="1"/>
            <a:r>
              <a:rPr lang="ar-EG" dirty="0"/>
              <a:t>فى شعيراتهما فتتم عملية التبادل فى الشعيرات القريبة من الحويصلات الهوائية.</a:t>
            </a:r>
            <a:r>
              <a:rPr lang="en-US" dirty="0"/>
              <a:t> </a:t>
            </a:r>
            <a:endParaRPr lang="ar-EG" dirty="0"/>
          </a:p>
          <a:p>
            <a:pPr algn="just" rtl="1"/>
            <a:endParaRPr lang="ar-EG" dirty="0"/>
          </a:p>
          <a:p>
            <a:pPr algn="just" rtl="1"/>
            <a:r>
              <a:rPr lang="ar-EG" dirty="0"/>
              <a:t>الإنسان الباغ حوالى 20 متراً مكعباً من الهواء يومياً حيث يتم استهلاكها نصفها </a:t>
            </a:r>
          </a:p>
          <a:p>
            <a:pPr algn="just" rtl="1"/>
            <a:r>
              <a:rPr lang="ar-EG" dirty="0"/>
              <a:t>خلال ساعات العمل الثمانية.</a:t>
            </a:r>
          </a:p>
          <a:p>
            <a:pPr algn="r" rtl="1"/>
            <a:endParaRPr lang="ar-EG" b="1" dirty="0"/>
          </a:p>
          <a:p>
            <a:pPr algn="r" rtl="1"/>
            <a:r>
              <a:rPr lang="ar-EG" b="1" dirty="0"/>
              <a:t>أثناء التنفس يستنشق الإنسان مواد غريبة منها ما هو غازى و منها ما هو شكل غبار.</a:t>
            </a:r>
          </a:p>
          <a:p>
            <a:pPr algn="r" rtl="1"/>
            <a:endParaRPr lang="ar-EG" b="1" dirty="0"/>
          </a:p>
          <a:p>
            <a:pPr algn="r" rtl="1"/>
            <a:r>
              <a:rPr lang="ar-EG" b="1" dirty="0"/>
              <a:t>المواد الغازية تمر مع الهواء إلى الدم بنسب مختلفة تبعاً لسرعة ذوبانها فى الدم. </a:t>
            </a:r>
          </a:p>
          <a:p>
            <a:pPr algn="r" rtl="1"/>
            <a:r>
              <a:rPr lang="ar-EG" b="1" dirty="0"/>
              <a:t>المواد الغبارية يُمكن أن يترسب جزء منها فى الرئتين و الجزء الآخر يخرج مع الزفير </a:t>
            </a:r>
          </a:p>
          <a:p>
            <a:pPr algn="r" rtl="1"/>
            <a:r>
              <a:rPr lang="ar-EG" b="1" dirty="0"/>
              <a:t>أو يعلق فى الجزء العلوى من الجهاز التنفسى و بالتالى يتم ابتلاعه مع الطعام. </a:t>
            </a:r>
          </a:p>
          <a:p>
            <a:pPr algn="r" rtl="1"/>
            <a:endParaRPr lang="ar-EG" b="1" dirty="0"/>
          </a:p>
          <a:p>
            <a:pPr algn="r" rtl="1"/>
            <a:r>
              <a:rPr lang="ar-EG" b="1" dirty="0"/>
              <a:t/>
            </a:r>
            <a:br>
              <a:rPr lang="ar-EG" b="1" dirty="0"/>
            </a:br>
            <a:r>
              <a:rPr lang="ar-EG" b="1" dirty="0"/>
              <a:t>إذا كان الجزء المترسب فى الرئتين سريع الذوبان فإنه سيمتص خلال ساعات محدودة و يسير مع الدم </a:t>
            </a:r>
          </a:p>
          <a:p>
            <a:pPr algn="r" rtl="1"/>
            <a:r>
              <a:rPr lang="ar-EG" b="1" dirty="0"/>
              <a:t>و لكن إذا كان بطئ الذوبان فإنه سيحتاج لوقت طويل يصل إلى شهور ليمتص و يسير مع الدم.</a:t>
            </a:r>
            <a:endParaRPr lang="en-US" b="1" dirty="0"/>
          </a:p>
        </p:txBody>
      </p:sp>
    </p:spTree>
    <p:extLst>
      <p:ext uri="{BB962C8B-B14F-4D97-AF65-F5344CB8AC3E}">
        <p14:creationId xmlns:p14="http://schemas.microsoft.com/office/powerpoint/2010/main" val="2383712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4</a:t>
            </a:fld>
            <a:endParaRPr lang="en-US"/>
          </a:p>
        </p:txBody>
      </p:sp>
      <p:sp>
        <p:nvSpPr>
          <p:cNvPr id="3" name="Rectangle 2"/>
          <p:cNvSpPr/>
          <p:nvPr/>
        </p:nvSpPr>
        <p:spPr>
          <a:xfrm>
            <a:off x="152400" y="457200"/>
            <a:ext cx="8610600" cy="6309420"/>
          </a:xfrm>
          <a:prstGeom prst="rect">
            <a:avLst/>
          </a:prstGeom>
        </p:spPr>
        <p:txBody>
          <a:bodyPr wrap="square">
            <a:spAutoFit/>
          </a:bodyPr>
          <a:lstStyle/>
          <a:p>
            <a:r>
              <a:rPr lang="en-US" sz="4000" b="1" u="sng" dirty="0">
                <a:latin typeface="Times New Roman" pitchFamily="18" charset="0"/>
                <a:cs typeface="Times New Roman" pitchFamily="18" charset="0"/>
              </a:rPr>
              <a:t>References </a:t>
            </a:r>
            <a:endParaRPr lang="ar-EG" sz="3600" b="1" u="sng" dirty="0">
              <a:latin typeface="Times New Roman" pitchFamily="18" charset="0"/>
              <a:cs typeface="Times New Roman" pitchFamily="18" charset="0"/>
            </a:endParaRPr>
          </a:p>
          <a:p>
            <a:endParaRPr lang="ar-EG" sz="3200" b="1" dirty="0">
              <a:latin typeface="Times New Roman" pitchFamily="18" charset="0"/>
              <a:cs typeface="Times New Roman" pitchFamily="18" charset="0"/>
            </a:endParaRPr>
          </a:p>
          <a:p>
            <a:pPr algn="r" rtl="1"/>
            <a:r>
              <a:rPr lang="ar-EG" sz="3200" dirty="0">
                <a:latin typeface="Times New Roman" pitchFamily="18" charset="0"/>
                <a:cs typeface="Times New Roman" pitchFamily="18" charset="0"/>
              </a:rPr>
              <a:t> أحمد فؤاد باشا, فوزي حامد و السيد عوض جعفر, </a:t>
            </a:r>
            <a:r>
              <a:rPr lang="en-US" sz="3200" dirty="0">
                <a:latin typeface="Times New Roman" pitchFamily="18" charset="0"/>
                <a:cs typeface="Times New Roman" pitchFamily="18" charset="0"/>
              </a:rPr>
              <a:t>”</a:t>
            </a:r>
            <a:r>
              <a:rPr lang="ar-EG" sz="3200" u="sng" dirty="0">
                <a:latin typeface="Times New Roman" pitchFamily="18" charset="0"/>
                <a:cs typeface="Times New Roman" pitchFamily="18" charset="0"/>
              </a:rPr>
              <a:t>الفيزياء الحيوية</a:t>
            </a:r>
            <a:r>
              <a:rPr lang="en-US" sz="3200" dirty="0">
                <a:latin typeface="Times New Roman" pitchFamily="18" charset="0"/>
                <a:cs typeface="Times New Roman" pitchFamily="18" charset="0"/>
              </a:rPr>
              <a:t>”</a:t>
            </a:r>
            <a:r>
              <a:rPr lang="ar-EG" sz="3200" dirty="0">
                <a:latin typeface="Times New Roman" pitchFamily="18" charset="0"/>
                <a:cs typeface="Times New Roman" pitchFamily="18" charset="0"/>
              </a:rPr>
              <a:t>, دار الفكر العربي,مصر, 2005.</a:t>
            </a:r>
          </a:p>
          <a:p>
            <a:pPr algn="r" rtl="1"/>
            <a:endParaRPr lang="ar-EG" sz="3200" dirty="0">
              <a:latin typeface="Times New Roman" pitchFamily="18" charset="0"/>
              <a:cs typeface="Times New Roman" pitchFamily="18" charset="0"/>
            </a:endParaRPr>
          </a:p>
          <a:p>
            <a:pPr algn="r" rtl="1"/>
            <a:r>
              <a:rPr lang="ar-EG" sz="3200" dirty="0">
                <a:latin typeface="Times New Roman" pitchFamily="18" charset="0"/>
                <a:cs typeface="Times New Roman" pitchFamily="18" charset="0"/>
              </a:rPr>
              <a:t>يسرى مصطفى, رمضان على حسن, الحسينى الطاهر و وليد بن جميل ألطف, «</a:t>
            </a:r>
            <a:r>
              <a:rPr lang="ar-EG" sz="3200" u="sng" dirty="0">
                <a:latin typeface="Times New Roman" pitchFamily="18" charset="0"/>
                <a:cs typeface="Times New Roman" pitchFamily="18" charset="0"/>
              </a:rPr>
              <a:t>الفيزياء العامة و تطبيقاتها فى المجال الحيوى و الطبى</a:t>
            </a:r>
            <a:r>
              <a:rPr lang="ar-EG" sz="3200" dirty="0">
                <a:latin typeface="Times New Roman" pitchFamily="18" charset="0"/>
                <a:cs typeface="Times New Roman" pitchFamily="18" charset="0"/>
              </a:rPr>
              <a:t>», جامعة أم القرى: 2017.</a:t>
            </a:r>
          </a:p>
          <a:p>
            <a:pPr algn="r" rtl="1"/>
            <a:r>
              <a:rPr lang="ar-EG" sz="2800" dirty="0">
                <a:latin typeface="Times New Roman" pitchFamily="18" charset="0"/>
                <a:cs typeface="Times New Roman" pitchFamily="18" charset="0"/>
              </a:rPr>
              <a:t>محمد محمد الزيدية، «فيزياء أعضاء الجسم البشري» الدار العربية للنشر و التوزيع، الطبعة الأولى 2009</a:t>
            </a:r>
            <a:endParaRPr lang="ar-EG" sz="2800" dirty="0">
              <a:latin typeface="Times New Roman" pitchFamily="18" charset="0"/>
              <a:cs typeface="Times New Roman" pitchFamily="18" charset="0"/>
              <a:hlinkClick r:id="rId2"/>
            </a:endParaRPr>
          </a:p>
          <a:p>
            <a:r>
              <a:rPr lang="en-US" sz="2800" dirty="0">
                <a:latin typeface="Times New Roman" pitchFamily="18" charset="0"/>
                <a:cs typeface="Times New Roman" pitchFamily="18" charset="0"/>
                <a:hlinkClick r:id="rId2"/>
              </a:rPr>
              <a:t>https://ar.wikipedia.org/</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hlinkClick r:id="rId3"/>
              </a:rPr>
              <a:t>https://www.youtube.com/</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489699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40</a:t>
            </a:fld>
            <a:endParaRPr lang="en-US"/>
          </a:p>
        </p:txBody>
      </p:sp>
      <p:sp>
        <p:nvSpPr>
          <p:cNvPr id="4" name="TextBox 3"/>
          <p:cNvSpPr txBox="1"/>
          <p:nvPr/>
        </p:nvSpPr>
        <p:spPr>
          <a:xfrm>
            <a:off x="241300" y="368300"/>
            <a:ext cx="8763000" cy="9664184"/>
          </a:xfrm>
          <a:prstGeom prst="rect">
            <a:avLst/>
          </a:prstGeom>
          <a:noFill/>
        </p:spPr>
        <p:txBody>
          <a:bodyPr wrap="square" rtlCol="0">
            <a:spAutoFit/>
          </a:bodyPr>
          <a:lstStyle/>
          <a:p>
            <a:pPr algn="r" rtl="1"/>
            <a:r>
              <a:rPr lang="ar-EG" sz="2800" b="1" i="1" dirty="0">
                <a:latin typeface="Times New Roman" pitchFamily="18" charset="0"/>
                <a:cs typeface="Times New Roman" pitchFamily="18" charset="0"/>
              </a:rPr>
              <a:t> الجهاز الهضمي</a:t>
            </a:r>
            <a:r>
              <a:rPr lang="en-US" sz="2800" b="1" i="1" dirty="0">
                <a:latin typeface="Times New Roman" pitchFamily="18" charset="0"/>
                <a:cs typeface="Times New Roman" pitchFamily="18" charset="0"/>
              </a:rPr>
              <a:t> </a:t>
            </a:r>
            <a:r>
              <a:rPr lang="ar-EG" sz="2800" b="1" i="1" dirty="0">
                <a:latin typeface="Times New Roman" pitchFamily="18" charset="0"/>
                <a:cs typeface="Times New Roman" pitchFamily="18" charset="0"/>
              </a:rPr>
              <a:t> </a:t>
            </a:r>
            <a:r>
              <a:rPr lang="en-US" sz="2800" b="1" i="1" dirty="0">
                <a:latin typeface="Times New Roman" pitchFamily="18" charset="0"/>
                <a:cs typeface="Times New Roman" pitchFamily="18" charset="0"/>
              </a:rPr>
              <a:t>Digestive system</a:t>
            </a:r>
          </a:p>
          <a:p>
            <a:pPr algn="r" rtl="1">
              <a:buFont typeface="Arial" pitchFamily="34" charset="0"/>
              <a:buChar char="•"/>
            </a:pPr>
            <a:endParaRPr lang="en-US" b="1" dirty="0"/>
          </a:p>
          <a:p>
            <a:pPr algn="r" rtl="1"/>
            <a:r>
              <a:rPr lang="ar-EG" b="1" dirty="0"/>
              <a:t>تقوم الانزيمات الهاضمة بتحويل الغذاء إلى صور بسيطة </a:t>
            </a:r>
          </a:p>
          <a:p>
            <a:pPr algn="r" rtl="1"/>
            <a:r>
              <a:rPr lang="ar-EG" b="1" dirty="0"/>
              <a:t>و مناسبة للامتصاص و التوصيل إلى الدم و منه إلى الخلايا. </a:t>
            </a:r>
          </a:p>
          <a:p>
            <a:pPr algn="r" rtl="1"/>
            <a:r>
              <a:rPr lang="ar-EG" b="1" dirty="0"/>
              <a:t>و بذلك يتم الحصول على الطاقة اللازمة للاحتراق و الغذاء اللازم </a:t>
            </a:r>
          </a:p>
          <a:p>
            <a:pPr algn="r" rtl="1"/>
            <a:r>
              <a:rPr lang="ar-EG" b="1" dirty="0"/>
              <a:t>للنمو و إعادة بناء الخلايا.</a:t>
            </a:r>
          </a:p>
          <a:p>
            <a:pPr algn="r" rtl="1"/>
            <a:endParaRPr lang="ar-EG" b="1" dirty="0"/>
          </a:p>
          <a:p>
            <a:pPr algn="r" rtl="1"/>
            <a:r>
              <a:rPr lang="ar-EG" b="1" dirty="0"/>
              <a:t>الغذاء غير الممتص و كذلك البكتريا و الخلايا الميتة يتم لفظها </a:t>
            </a:r>
          </a:p>
          <a:p>
            <a:pPr algn="r" rtl="1"/>
            <a:r>
              <a:rPr lang="ar-EG" b="1" dirty="0"/>
              <a:t>بواسطة الأمعاء لتخرج فى صورة فضلات صلبة (براز).</a:t>
            </a:r>
          </a:p>
          <a:p>
            <a:pPr algn="r" rtl="1"/>
            <a:endParaRPr lang="ar-EG" b="1" dirty="0"/>
          </a:p>
          <a:p>
            <a:pPr algn="r" rtl="1"/>
            <a:r>
              <a:rPr lang="ar-EG" b="1" dirty="0"/>
              <a:t> الفضلات السائلة و الأملاح الذائبة فى الماء يتم اخراجها بواسطة </a:t>
            </a:r>
          </a:p>
          <a:p>
            <a:pPr algn="r" rtl="1"/>
            <a:r>
              <a:rPr lang="ar-EG" b="1" dirty="0"/>
              <a:t>الكليتين و المسالك البولية فى صورة بول.</a:t>
            </a:r>
          </a:p>
          <a:p>
            <a:pPr algn="r" rtl="1"/>
            <a:endParaRPr lang="ar-EG" b="1" dirty="0"/>
          </a:p>
          <a:p>
            <a:pPr algn="r" rtl="1"/>
            <a:r>
              <a:rPr lang="ar-EG" b="1" dirty="0"/>
              <a:t>عند بلع مادة مشعة فإنها تمر مع الطعام داخل الجهاز الهضمى.</a:t>
            </a:r>
          </a:p>
          <a:p>
            <a:pPr algn="r" rtl="1"/>
            <a:r>
              <a:rPr lang="ar-EG" b="1" dirty="0"/>
              <a:t> إذا كانت المادة المشعة تذوب بفعل الانزيمات الهضمية فإنها ستمتص مع الغذاء و تصل إلى الدم و الذى سيوزعها إلى كل الجسم و يمكن أن تتركز بعد ذلك فى أى عضو من أعضاء الجسم.</a:t>
            </a:r>
          </a:p>
          <a:p>
            <a:pPr algn="r" rtl="1"/>
            <a:endParaRPr lang="ar-EG" b="1" dirty="0"/>
          </a:p>
          <a:p>
            <a:pPr algn="r" rtl="1"/>
            <a:r>
              <a:rPr lang="ar-EG" b="1" dirty="0"/>
              <a:t>إذا كانت المادة غير قابلة للذوبان فإنها تمر عبر الجهاز الهضمى كله و تقوم بتشعيعه و خاصة الأمعاء.</a:t>
            </a:r>
          </a:p>
          <a:p>
            <a:pPr algn="r" rtl="1"/>
            <a:endParaRPr lang="ar-EG" b="1" dirty="0"/>
          </a:p>
          <a:p>
            <a:pPr algn="r" rtl="1"/>
            <a:endParaRPr lang="ar-EG" b="1" dirty="0"/>
          </a:p>
          <a:p>
            <a:pPr algn="r" rtl="1"/>
            <a:endParaRPr lang="ar-EG" b="1" dirty="0"/>
          </a:p>
          <a:p>
            <a:pPr algn="r" rtl="1"/>
            <a:endParaRPr lang="ar-EG" b="1" dirty="0"/>
          </a:p>
          <a:p>
            <a:pPr algn="r" rtl="1"/>
            <a:endParaRPr lang="ar-EG" b="1" dirty="0"/>
          </a:p>
          <a:p>
            <a:pPr algn="r" rtl="1"/>
            <a:endParaRPr lang="ar-EG" b="1" dirty="0"/>
          </a:p>
          <a:p>
            <a:pPr algn="r" rtl="1"/>
            <a:endParaRPr lang="ar-EG" b="1" dirty="0"/>
          </a:p>
          <a:p>
            <a:pPr algn="r" rtl="1"/>
            <a:endParaRPr lang="ar-EG" b="1" dirty="0"/>
          </a:p>
          <a:p>
            <a:pPr algn="r" rtl="1"/>
            <a:endParaRPr lang="ar-EG" b="1" dirty="0"/>
          </a:p>
          <a:p>
            <a:pPr algn="r" rtl="1"/>
            <a:endParaRPr lang="ar-EG" b="1" dirty="0"/>
          </a:p>
          <a:p>
            <a:pPr algn="r" rtl="1"/>
            <a:endParaRPr lang="ar-EG" b="1" dirty="0"/>
          </a:p>
          <a:p>
            <a:pPr algn="r" rtl="1"/>
            <a:endParaRPr lang="ar-EG" b="1" dirty="0"/>
          </a:p>
          <a:p>
            <a:pPr algn="r" rtl="1"/>
            <a:endParaRPr lang="ar-EG" b="1" dirty="0"/>
          </a:p>
          <a:p>
            <a:pPr algn="r" rtl="1"/>
            <a:endParaRPr lang="ar-EG" b="1" dirty="0"/>
          </a:p>
          <a:p>
            <a:pPr algn="r" rtl="1"/>
            <a:endParaRPr lang="ar-EG" b="1" dirty="0"/>
          </a:p>
          <a:p>
            <a:pPr algn="r" rtl="1"/>
            <a:endParaRPr lang="ar-EG" b="1" dirty="0"/>
          </a:p>
        </p:txBody>
      </p:sp>
      <p:pic>
        <p:nvPicPr>
          <p:cNvPr id="75778" name="Picture 2" descr="نتيجة بحث الصور عن الجهاز الهضمي"/>
          <p:cNvPicPr>
            <a:picLocks noChangeAspect="1" noChangeArrowheads="1"/>
          </p:cNvPicPr>
          <p:nvPr/>
        </p:nvPicPr>
        <p:blipFill>
          <a:blip r:embed="rId2"/>
          <a:srcRect/>
          <a:stretch>
            <a:fillRect/>
          </a:stretch>
        </p:blipFill>
        <p:spPr bwMode="auto">
          <a:xfrm>
            <a:off x="241300" y="584200"/>
            <a:ext cx="3416300" cy="351619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41</a:t>
            </a:fld>
            <a:endParaRPr lang="en-US"/>
          </a:p>
        </p:txBody>
      </p:sp>
      <p:pic>
        <p:nvPicPr>
          <p:cNvPr id="3" name="Picture 2" descr="نتيجة بحث الصور عن كهرباء الخلية الحية"/>
          <p:cNvPicPr>
            <a:picLocks noChangeAspect="1" noChangeArrowheads="1"/>
          </p:cNvPicPr>
          <p:nvPr/>
        </p:nvPicPr>
        <p:blipFill>
          <a:blip r:embed="rId2"/>
          <a:srcRect/>
          <a:stretch>
            <a:fillRect/>
          </a:stretch>
        </p:blipFill>
        <p:spPr bwMode="auto">
          <a:xfrm>
            <a:off x="560962" y="2819400"/>
            <a:ext cx="5562600" cy="3926540"/>
          </a:xfrm>
          <a:prstGeom prst="rect">
            <a:avLst/>
          </a:prstGeom>
          <a:noFill/>
        </p:spPr>
      </p:pic>
      <p:sp>
        <p:nvSpPr>
          <p:cNvPr id="4" name="Rectangle 3"/>
          <p:cNvSpPr/>
          <p:nvPr/>
        </p:nvSpPr>
        <p:spPr>
          <a:xfrm>
            <a:off x="1447800" y="256520"/>
            <a:ext cx="7279353" cy="3354765"/>
          </a:xfrm>
          <a:prstGeom prst="rect">
            <a:avLst/>
          </a:prstGeom>
        </p:spPr>
        <p:txBody>
          <a:bodyPr wrap="square">
            <a:spAutoFit/>
          </a:bodyPr>
          <a:lstStyle/>
          <a:p>
            <a:pPr algn="r" rtl="1"/>
            <a:r>
              <a:rPr lang="ar-EG" sz="2800" b="1" dirty="0">
                <a:latin typeface="Times New Roman" pitchFamily="18" charset="0"/>
                <a:cs typeface="Times New Roman" pitchFamily="18" charset="0"/>
              </a:rPr>
              <a:t> الخلية الحية</a:t>
            </a:r>
            <a:r>
              <a:rPr lang="en-US" sz="2800" b="1" dirty="0">
                <a:latin typeface="Times New Roman" pitchFamily="18" charset="0"/>
                <a:cs typeface="Times New Roman" pitchFamily="18" charset="0"/>
              </a:rPr>
              <a:t> The cell  </a:t>
            </a:r>
          </a:p>
          <a:p>
            <a:pPr algn="r" rtl="1"/>
            <a:r>
              <a:rPr lang="en-US" sz="2800" b="1" dirty="0">
                <a:latin typeface="Times New Roman" pitchFamily="18" charset="0"/>
                <a:cs typeface="Times New Roman" pitchFamily="18" charset="0"/>
              </a:rPr>
              <a:t>   </a:t>
            </a:r>
            <a:r>
              <a:rPr lang="ar-EG" dirty="0">
                <a:latin typeface="Times New Roman" pitchFamily="18" charset="0"/>
                <a:cs typeface="Times New Roman" pitchFamily="18" charset="0"/>
              </a:rPr>
              <a:t>تتكون أعضاء الكائنات الحية من وحدات دقيقة تسمى الخلايا.</a:t>
            </a:r>
          </a:p>
          <a:p>
            <a:pPr algn="r" rtl="1"/>
            <a:r>
              <a:rPr lang="ar-EG" sz="2000" dirty="0">
                <a:latin typeface="Times New Roman" pitchFamily="18" charset="0"/>
                <a:cs typeface="Times New Roman" pitchFamily="18" charset="0"/>
              </a:rPr>
              <a:t>أهم مكونات الخلية: النواة و السيتوبلازم (السائل المحيط بالنواة) و جدار الخلية.</a:t>
            </a:r>
          </a:p>
          <a:p>
            <a:pPr algn="r" rtl="1"/>
            <a:endParaRPr lang="ar-EG" sz="2000" dirty="0">
              <a:latin typeface="Times New Roman" pitchFamily="18" charset="0"/>
              <a:cs typeface="Times New Roman" pitchFamily="18" charset="0"/>
            </a:endParaRPr>
          </a:p>
          <a:p>
            <a:pPr algn="r" rtl="1"/>
            <a:r>
              <a:rPr lang="ar-EG" sz="2000" dirty="0">
                <a:latin typeface="Times New Roman" pitchFamily="18" charset="0"/>
                <a:cs typeface="Times New Roman" pitchFamily="18" charset="0"/>
              </a:rPr>
              <a:t>تقوم الخلايا بالتكاثر للمحافظة على النوع و تعويض ما يموت منها.</a:t>
            </a:r>
          </a:p>
          <a:p>
            <a:pPr algn="r" rtl="1"/>
            <a:endParaRPr lang="ar-EG" sz="2000" dirty="0">
              <a:latin typeface="Times New Roman" pitchFamily="18" charset="0"/>
              <a:cs typeface="Times New Roman" pitchFamily="18" charset="0"/>
            </a:endParaRPr>
          </a:p>
          <a:p>
            <a:pPr algn="r" rtl="1"/>
            <a:r>
              <a:rPr lang="ar-EG" sz="2000" dirty="0">
                <a:latin typeface="Times New Roman" pitchFamily="18" charset="0"/>
                <a:cs typeface="Times New Roman" pitchFamily="18" charset="0"/>
              </a:rPr>
              <a:t>يتراوح عمر الخلية بين عدة ساعات و عدة سنوات تبعاً لنوع الخلية.</a:t>
            </a:r>
          </a:p>
          <a:p>
            <a:pPr algn="r" rtl="1"/>
            <a:endParaRPr lang="ar-EG" sz="2800" b="1" dirty="0">
              <a:latin typeface="Times New Roman" pitchFamily="18" charset="0"/>
              <a:cs typeface="Times New Roman" pitchFamily="18" charset="0"/>
            </a:endParaRPr>
          </a:p>
          <a:p>
            <a:pPr algn="r" rtl="1"/>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674771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42</a:t>
            </a:fld>
            <a:endParaRPr lang="en-US"/>
          </a:p>
        </p:txBody>
      </p:sp>
      <p:sp>
        <p:nvSpPr>
          <p:cNvPr id="4" name="TextBox 3"/>
          <p:cNvSpPr txBox="1"/>
          <p:nvPr/>
        </p:nvSpPr>
        <p:spPr>
          <a:xfrm>
            <a:off x="152400" y="379036"/>
            <a:ext cx="8763000" cy="4801314"/>
          </a:xfrm>
          <a:prstGeom prst="rect">
            <a:avLst/>
          </a:prstGeom>
          <a:noFill/>
        </p:spPr>
        <p:txBody>
          <a:bodyPr wrap="square" rtlCol="0">
            <a:spAutoFit/>
          </a:bodyPr>
          <a:lstStyle/>
          <a:p>
            <a:pPr algn="r" rtl="1"/>
            <a:r>
              <a:rPr lang="ar-EG" sz="3600" b="1" dirty="0">
                <a:solidFill>
                  <a:srgbClr val="FF0000"/>
                </a:solidFill>
              </a:rPr>
              <a:t>تفاعل الإشعاعات مع الخلية و مراحلها المختلفة</a:t>
            </a:r>
          </a:p>
          <a:p>
            <a:pPr algn="r" rtl="1"/>
            <a:endParaRPr lang="ar-EG" b="1" dirty="0"/>
          </a:p>
          <a:p>
            <a:pPr algn="r" rtl="1"/>
            <a:r>
              <a:rPr lang="ar-EG" b="1" dirty="0"/>
              <a:t>عند سقوط الإشعاعات المؤينة على الخلية فإنها تؤدي الى تأين بعض مكوناتها وخصوصا جزيئات الماء الذي يمثل الجزء الأكبر في الخلية ..... مما يؤدي الى حدوث تغيرات كيميائية تؤدي بدورها الى حدوث تغيرات في تركيب ووظيفة الخلية. تظهر نتيجة هذة التغيرات في شكل أمراض مثل اعتام عدسة العين أو السرطان أو المرض الإشعاعي.</a:t>
            </a:r>
          </a:p>
          <a:p>
            <a:pPr algn="r" rtl="1"/>
            <a:endParaRPr lang="ar-EG" b="1" dirty="0"/>
          </a:p>
          <a:p>
            <a:pPr algn="r" rtl="1">
              <a:buFont typeface="Arial" pitchFamily="34" charset="0"/>
              <a:buChar char="•"/>
            </a:pPr>
            <a:r>
              <a:rPr lang="ar-EG" b="1" dirty="0">
                <a:solidFill>
                  <a:srgbClr val="FF0000"/>
                </a:solidFill>
              </a:rPr>
              <a:t> مراحل اتلاف الخلية بسبب الإشعاعات المؤينة:</a:t>
            </a:r>
          </a:p>
          <a:p>
            <a:pPr marL="400050" indent="-400050" algn="r" rtl="1">
              <a:buFont typeface="+mj-lt"/>
              <a:buAutoNum type="romanUcPeriod"/>
            </a:pPr>
            <a:r>
              <a:rPr lang="ar-EG" b="1" dirty="0"/>
              <a:t>المرحلة الفيزيائية:</a:t>
            </a:r>
          </a:p>
          <a:p>
            <a:pPr marL="400050" indent="-400050" algn="r" rtl="1"/>
            <a:r>
              <a:rPr lang="ar-EG" b="1" dirty="0"/>
              <a:t>       تحدث خلال زمن قصير جدا </a:t>
            </a:r>
            <a:r>
              <a:rPr lang="en-US" b="1" dirty="0"/>
              <a:t>10</a:t>
            </a:r>
            <a:r>
              <a:rPr lang="en-US" b="1" baseline="30000" dirty="0"/>
              <a:t>-16</a:t>
            </a:r>
            <a:r>
              <a:rPr lang="en-US" b="1" dirty="0"/>
              <a:t> </a:t>
            </a:r>
            <a:r>
              <a:rPr lang="ar-EG" b="1" dirty="0"/>
              <a:t> ثانية وفيها تنتقل الطاقة من الإشعاع الى الماء ويحدث التأين للماء</a:t>
            </a:r>
          </a:p>
          <a:p>
            <a:pPr marL="400050" indent="-400050" algn="r" rtl="1"/>
            <a:endParaRPr lang="ar-EG" b="1" dirty="0"/>
          </a:p>
          <a:p>
            <a:pPr marL="400050" indent="-400050" algn="r" rtl="1"/>
            <a:endParaRPr lang="ar-EG" b="1" dirty="0"/>
          </a:p>
          <a:p>
            <a:pPr marL="400050" indent="-400050" algn="r" rtl="1"/>
            <a:endParaRPr lang="ar-EG" b="1" dirty="0"/>
          </a:p>
          <a:p>
            <a:pPr marL="400050" indent="-400050" algn="r" rtl="1">
              <a:buAutoNum type="romanUcPeriod" startAt="2"/>
            </a:pPr>
            <a:r>
              <a:rPr lang="ar-EG" b="1" dirty="0"/>
              <a:t>المرحلة الفيزيو كيميائية</a:t>
            </a:r>
          </a:p>
          <a:p>
            <a:pPr marL="400050" indent="-400050" algn="r" rtl="1"/>
            <a:r>
              <a:rPr lang="ar-EG" b="1" dirty="0"/>
              <a:t> تحدث خلال زمن قصير </a:t>
            </a:r>
            <a:r>
              <a:rPr lang="en-US" b="1" dirty="0"/>
              <a:t>10</a:t>
            </a:r>
            <a:r>
              <a:rPr lang="en-US" b="1" baseline="30000" dirty="0"/>
              <a:t>-6</a:t>
            </a:r>
            <a:r>
              <a:rPr lang="en-US" b="1" dirty="0"/>
              <a:t> </a:t>
            </a:r>
            <a:r>
              <a:rPr lang="ar-EG" b="1" dirty="0"/>
              <a:t> ثانية بعد حدوث التأين ويحدث خلالها تفاعل الأيونات الموجبة والسالبة مع جزيئات الماء الأخرى فينتج عن ذلك عدة مركبات جديدة </a:t>
            </a:r>
          </a:p>
          <a:p>
            <a:pPr marL="400050" indent="-400050" algn="r" rtl="1"/>
            <a:endParaRPr lang="en-US" b="1" dirty="0"/>
          </a:p>
        </p:txBody>
      </p:sp>
      <p:sp>
        <p:nvSpPr>
          <p:cNvPr id="76802" name="Rectangle 2"/>
          <p:cNvSpPr>
            <a:spLocks noChangeArrowheads="1"/>
          </p:cNvSpPr>
          <p:nvPr/>
        </p:nvSpPr>
        <p:spPr bwMode="auto">
          <a:xfrm>
            <a:off x="0" y="-153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4" name="Rectangle 4"/>
          <p:cNvSpPr>
            <a:spLocks noChangeArrowheads="1"/>
          </p:cNvSpPr>
          <p:nvPr/>
        </p:nvSpPr>
        <p:spPr bwMode="auto">
          <a:xfrm>
            <a:off x="0" y="-153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2743200" y="3199150"/>
            <a:ext cx="3429000" cy="533400"/>
            <a:chOff x="2743200" y="3352800"/>
            <a:chExt cx="3429000" cy="533400"/>
          </a:xfrm>
        </p:grpSpPr>
        <p:pic>
          <p:nvPicPr>
            <p:cNvPr id="76803"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43200" y="3505200"/>
              <a:ext cx="3429000" cy="381000"/>
            </a:xfrm>
            <a:prstGeom prst="rect">
              <a:avLst/>
            </a:prstGeom>
            <a:noFill/>
          </p:spPr>
        </p:pic>
        <p:cxnSp>
          <p:nvCxnSpPr>
            <p:cNvPr id="10" name="Straight Arrow Connector 9"/>
            <p:cNvCxnSpPr/>
            <p:nvPr/>
          </p:nvCxnSpPr>
          <p:spPr>
            <a:xfrm>
              <a:off x="3352800" y="3657600"/>
              <a:ext cx="1371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81400" y="3352800"/>
              <a:ext cx="1143000" cy="369332"/>
            </a:xfrm>
            <a:prstGeom prst="rect">
              <a:avLst/>
            </a:prstGeom>
            <a:noFill/>
          </p:spPr>
          <p:txBody>
            <a:bodyPr wrap="square" rtlCol="0">
              <a:spAutoFit/>
            </a:bodyPr>
            <a:lstStyle/>
            <a:p>
              <a:r>
                <a:rPr lang="ar-EG" b="1" dirty="0"/>
                <a:t>إشعاعات</a:t>
              </a:r>
              <a:endParaRPr lang="en-US" b="1" dirty="0"/>
            </a:p>
          </p:txBody>
        </p:sp>
      </p:grpSp>
      <p:sp>
        <p:nvSpPr>
          <p:cNvPr id="76806" name="Rectangle 6"/>
          <p:cNvSpPr>
            <a:spLocks noChangeArrowheads="1"/>
          </p:cNvSpPr>
          <p:nvPr/>
        </p:nvSpPr>
        <p:spPr bwMode="auto">
          <a:xfrm>
            <a:off x="0" y="-153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16"/>
          <p:cNvGrpSpPr/>
          <p:nvPr/>
        </p:nvGrpSpPr>
        <p:grpSpPr>
          <a:xfrm>
            <a:off x="838200" y="4570750"/>
            <a:ext cx="3371850" cy="381000"/>
            <a:chOff x="2743200" y="5105400"/>
            <a:chExt cx="3371850" cy="381000"/>
          </a:xfrm>
        </p:grpSpPr>
        <p:pic>
          <p:nvPicPr>
            <p:cNvPr id="76805"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43200" y="5105400"/>
              <a:ext cx="3371850" cy="381000"/>
            </a:xfrm>
            <a:prstGeom prst="rect">
              <a:avLst/>
            </a:prstGeom>
            <a:noFill/>
          </p:spPr>
        </p:pic>
        <p:cxnSp>
          <p:nvCxnSpPr>
            <p:cNvPr id="14" name="Straight Arrow Connector 13"/>
            <p:cNvCxnSpPr/>
            <p:nvPr/>
          </p:nvCxnSpPr>
          <p:spPr>
            <a:xfrm>
              <a:off x="3505200" y="5257800"/>
              <a:ext cx="1371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6808" name="Rectangle 8"/>
          <p:cNvSpPr>
            <a:spLocks noChangeArrowheads="1"/>
          </p:cNvSpPr>
          <p:nvPr/>
        </p:nvSpPr>
        <p:spPr bwMode="auto">
          <a:xfrm>
            <a:off x="0" y="-153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9" name="Group 18"/>
          <p:cNvGrpSpPr/>
          <p:nvPr/>
        </p:nvGrpSpPr>
        <p:grpSpPr>
          <a:xfrm>
            <a:off x="1752600" y="5027950"/>
            <a:ext cx="3429000" cy="381000"/>
            <a:chOff x="2743200" y="5638800"/>
            <a:chExt cx="3429000" cy="381000"/>
          </a:xfrm>
        </p:grpSpPr>
        <p:pic>
          <p:nvPicPr>
            <p:cNvPr id="76807"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43200" y="5638800"/>
              <a:ext cx="3429000" cy="381000"/>
            </a:xfrm>
            <a:prstGeom prst="rect">
              <a:avLst/>
            </a:prstGeom>
            <a:noFill/>
          </p:spPr>
        </p:pic>
        <p:cxnSp>
          <p:nvCxnSpPr>
            <p:cNvPr id="18" name="Straight Arrow Connector 17"/>
            <p:cNvCxnSpPr/>
            <p:nvPr/>
          </p:nvCxnSpPr>
          <p:spPr>
            <a:xfrm>
              <a:off x="4038600" y="5791200"/>
              <a:ext cx="1371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6810" name="Rectangle 10"/>
          <p:cNvSpPr>
            <a:spLocks noChangeArrowheads="1"/>
          </p:cNvSpPr>
          <p:nvPr/>
        </p:nvSpPr>
        <p:spPr bwMode="auto">
          <a:xfrm>
            <a:off x="0" y="-153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3" name="Group 22"/>
          <p:cNvGrpSpPr/>
          <p:nvPr/>
        </p:nvGrpSpPr>
        <p:grpSpPr>
          <a:xfrm>
            <a:off x="3048000" y="5561350"/>
            <a:ext cx="3381375" cy="381000"/>
            <a:chOff x="4876800" y="6172200"/>
            <a:chExt cx="3381375" cy="381000"/>
          </a:xfrm>
        </p:grpSpPr>
        <p:pic>
          <p:nvPicPr>
            <p:cNvPr id="76809"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876800" y="6172200"/>
              <a:ext cx="3381375" cy="381000"/>
            </a:xfrm>
            <a:prstGeom prst="rect">
              <a:avLst/>
            </a:prstGeom>
            <a:noFill/>
          </p:spPr>
        </p:pic>
        <p:cxnSp>
          <p:nvCxnSpPr>
            <p:cNvPr id="22" name="Straight Arrow Connector 21"/>
            <p:cNvCxnSpPr/>
            <p:nvPr/>
          </p:nvCxnSpPr>
          <p:spPr>
            <a:xfrm>
              <a:off x="5638800" y="6324600"/>
              <a:ext cx="1371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rot="10800000" flipV="1">
            <a:off x="1676400" y="3808750"/>
            <a:ext cx="3276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2209800" y="3732550"/>
            <a:ext cx="3657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3810000" y="5332750"/>
            <a:ext cx="839788"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12" name="Rectangle 12"/>
          <p:cNvSpPr>
            <a:spLocks noChangeArrowheads="1"/>
          </p:cNvSpPr>
          <p:nvPr/>
        </p:nvSpPr>
        <p:spPr bwMode="auto">
          <a:xfrm>
            <a:off x="0" y="-153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7" name="Group 36"/>
          <p:cNvGrpSpPr/>
          <p:nvPr/>
        </p:nvGrpSpPr>
        <p:grpSpPr>
          <a:xfrm>
            <a:off x="4724400" y="6094750"/>
            <a:ext cx="3352800" cy="381000"/>
            <a:chOff x="4724400" y="6248400"/>
            <a:chExt cx="3352800" cy="381000"/>
          </a:xfrm>
        </p:grpSpPr>
        <p:pic>
          <p:nvPicPr>
            <p:cNvPr id="76811"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724400" y="6248400"/>
              <a:ext cx="3352800" cy="381000"/>
            </a:xfrm>
            <a:prstGeom prst="rect">
              <a:avLst/>
            </a:prstGeom>
            <a:noFill/>
          </p:spPr>
        </p:pic>
        <p:cxnSp>
          <p:nvCxnSpPr>
            <p:cNvPr id="36" name="Straight Arrow Connector 35"/>
            <p:cNvCxnSpPr/>
            <p:nvPr/>
          </p:nvCxnSpPr>
          <p:spPr>
            <a:xfrm>
              <a:off x="6019800" y="6400800"/>
              <a:ext cx="1219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8" name="Oval 37"/>
          <p:cNvSpPr/>
          <p:nvPr/>
        </p:nvSpPr>
        <p:spPr>
          <a:xfrm>
            <a:off x="3048000" y="449455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181600" y="553012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391400" y="5867400"/>
            <a:ext cx="762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3276600" y="487555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8001000" y="5485150"/>
            <a:ext cx="304800" cy="382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05700" y="5148084"/>
            <a:ext cx="1600200" cy="338554"/>
          </a:xfrm>
          <a:prstGeom prst="rect">
            <a:avLst/>
          </a:prstGeom>
          <a:noFill/>
        </p:spPr>
        <p:txBody>
          <a:bodyPr wrap="square" rtlCol="0">
            <a:spAutoFit/>
          </a:bodyPr>
          <a:lstStyle/>
          <a:p>
            <a:r>
              <a:rPr lang="ar-EG" sz="1600" dirty="0">
                <a:solidFill>
                  <a:srgbClr val="FF0000"/>
                </a:solidFill>
              </a:rPr>
              <a:t>عامل مؤكسد قوى</a:t>
            </a:r>
            <a:endParaRPr lang="en-US" sz="1600"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43</a:t>
            </a:fld>
            <a:endParaRPr lang="en-US"/>
          </a:p>
        </p:txBody>
      </p:sp>
      <p:sp>
        <p:nvSpPr>
          <p:cNvPr id="4" name="TextBox 3"/>
          <p:cNvSpPr txBox="1"/>
          <p:nvPr/>
        </p:nvSpPr>
        <p:spPr>
          <a:xfrm>
            <a:off x="304800" y="989886"/>
            <a:ext cx="8686800" cy="4832092"/>
          </a:xfrm>
          <a:prstGeom prst="rect">
            <a:avLst/>
          </a:prstGeom>
          <a:noFill/>
        </p:spPr>
        <p:txBody>
          <a:bodyPr wrap="square" rtlCol="0">
            <a:spAutoFit/>
          </a:bodyPr>
          <a:lstStyle/>
          <a:p>
            <a:pPr algn="just" rtl="1"/>
            <a:r>
              <a:rPr lang="en-US" sz="2800" b="1" dirty="0"/>
              <a:t>III</a:t>
            </a:r>
            <a:r>
              <a:rPr lang="ar-EG" sz="2800" b="1" dirty="0"/>
              <a:t>. المرحلة الكيميائية</a:t>
            </a:r>
          </a:p>
          <a:p>
            <a:pPr marL="404813" indent="-404813" algn="just" rtl="1"/>
            <a:r>
              <a:rPr lang="ar-EG" sz="2800" b="1" dirty="0"/>
              <a:t>      تستغرق عدة ثواني وفيها يتفاعل كل من  </a:t>
            </a:r>
            <a:r>
              <a:rPr lang="en-US" sz="2800" b="1" dirty="0"/>
              <a:t>H </a:t>
            </a:r>
            <a:r>
              <a:rPr lang="ar-EG" sz="2800" b="1" dirty="0"/>
              <a:t> و </a:t>
            </a:r>
            <a:r>
              <a:rPr lang="en-US" sz="2800" b="1" dirty="0"/>
              <a:t>OH</a:t>
            </a:r>
            <a:r>
              <a:rPr lang="ar-EG" sz="2800" b="1" dirty="0"/>
              <a:t> و </a:t>
            </a:r>
            <a:r>
              <a:rPr lang="en-US" sz="2800" b="1" dirty="0"/>
              <a:t>H</a:t>
            </a:r>
            <a:r>
              <a:rPr lang="en-US" sz="2800" b="1" baseline="-25000" dirty="0"/>
              <a:t>2</a:t>
            </a:r>
            <a:r>
              <a:rPr lang="en-US" sz="2800" b="1" dirty="0"/>
              <a:t>O</a:t>
            </a:r>
            <a:r>
              <a:rPr lang="en-US" sz="2800" b="1" baseline="-25000" dirty="0"/>
              <a:t>2</a:t>
            </a:r>
            <a:r>
              <a:rPr lang="ar-EG" sz="2800" b="1" dirty="0"/>
              <a:t> مع الجزيئات العضوية المختلفة في الخلية مما يؤدي الى احداث بعض التغيرات في الجينات.</a:t>
            </a:r>
          </a:p>
          <a:p>
            <a:pPr algn="just" rtl="1"/>
            <a:endParaRPr lang="ar-EG" sz="2800" b="1" dirty="0"/>
          </a:p>
          <a:p>
            <a:pPr algn="just" rtl="1"/>
            <a:r>
              <a:rPr lang="en-US" sz="2800" b="1" dirty="0"/>
              <a:t>IV</a:t>
            </a:r>
            <a:r>
              <a:rPr lang="ar-EG" sz="2800" b="1" dirty="0"/>
              <a:t>. المرحلة البيولوجية </a:t>
            </a:r>
          </a:p>
          <a:p>
            <a:pPr algn="just" rtl="1"/>
            <a:r>
              <a:rPr lang="ar-EG" sz="2800" b="1" dirty="0"/>
              <a:t>      ويتراوح زمن هذة المرحلة بين عدة دقائق وعدة عشرات السنين. وتبدأ فيها ظهور أثار التغيرات التي حدثت في الخلية مثل: </a:t>
            </a:r>
          </a:p>
          <a:p>
            <a:pPr marL="465138" algn="just" rtl="1">
              <a:buFont typeface="Arial" pitchFamily="34" charset="0"/>
              <a:buChar char="•"/>
            </a:pPr>
            <a:r>
              <a:rPr lang="ar-EG" sz="2800" b="1" dirty="0"/>
              <a:t> موت الخلية</a:t>
            </a:r>
          </a:p>
          <a:p>
            <a:pPr marL="465138" algn="just" rtl="1">
              <a:buFont typeface="Arial" pitchFamily="34" charset="0"/>
              <a:buChar char="•"/>
            </a:pPr>
            <a:r>
              <a:rPr lang="ar-EG" sz="2800" b="1" dirty="0"/>
              <a:t> منع او تأخر انقسام الخلية او زيادة معدل الانقسام</a:t>
            </a:r>
          </a:p>
          <a:p>
            <a:pPr marL="465138" algn="just" rtl="1">
              <a:buFont typeface="Arial" pitchFamily="34" charset="0"/>
              <a:buChar char="•"/>
            </a:pPr>
            <a:r>
              <a:rPr lang="en-US" sz="2800" b="1" dirty="0"/>
              <a:t> </a:t>
            </a:r>
            <a:r>
              <a:rPr lang="ar-EG" sz="2800" b="1" dirty="0"/>
              <a:t>حدوث تغيرات مستديمة في الخلية تنتقل وراثيا الى الخلايا الوليدة</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44</a:t>
            </a:fld>
            <a:endParaRPr lang="en-US"/>
          </a:p>
        </p:txBody>
      </p:sp>
      <p:sp>
        <p:nvSpPr>
          <p:cNvPr id="3" name="Rectangle 2"/>
          <p:cNvSpPr/>
          <p:nvPr/>
        </p:nvSpPr>
        <p:spPr>
          <a:xfrm>
            <a:off x="457200" y="1298348"/>
            <a:ext cx="8305800" cy="3970318"/>
          </a:xfrm>
          <a:prstGeom prst="rect">
            <a:avLst/>
          </a:prstGeom>
        </p:spPr>
        <p:txBody>
          <a:bodyPr wrap="square">
            <a:spAutoFit/>
          </a:bodyPr>
          <a:lstStyle/>
          <a:p>
            <a:pPr algn="r" rtl="1"/>
            <a:r>
              <a:rPr lang="ar-EG" sz="2800" b="1" dirty="0">
                <a:solidFill>
                  <a:srgbClr val="FF0000"/>
                </a:solidFill>
              </a:rPr>
              <a:t>تعريف الآثار الإشعاعية </a:t>
            </a:r>
            <a:r>
              <a:rPr lang="ar-EG" sz="2800" b="1" u="sng" dirty="0">
                <a:solidFill>
                  <a:srgbClr val="FF0000"/>
                </a:solidFill>
              </a:rPr>
              <a:t>الذاتية</a:t>
            </a:r>
            <a:r>
              <a:rPr lang="en-US" sz="2800" b="1" dirty="0">
                <a:solidFill>
                  <a:srgbClr val="FF0000"/>
                </a:solidFill>
              </a:rPr>
              <a:t>	</a:t>
            </a:r>
            <a:r>
              <a:rPr lang="ar-EG" sz="2800" b="1" dirty="0">
                <a:solidFill>
                  <a:srgbClr val="FF0000"/>
                </a:solidFill>
              </a:rPr>
              <a:t> </a:t>
            </a:r>
            <a:r>
              <a:rPr lang="en-US" sz="2800" b="1" dirty="0">
                <a:solidFill>
                  <a:srgbClr val="FF0000"/>
                </a:solidFill>
              </a:rPr>
              <a:t>Somatic effects 	</a:t>
            </a:r>
            <a:endParaRPr lang="ar-EG" sz="2800" b="1" dirty="0">
              <a:solidFill>
                <a:srgbClr val="FF0000"/>
              </a:solidFill>
            </a:endParaRPr>
          </a:p>
          <a:p>
            <a:pPr algn="r" rtl="1"/>
            <a:r>
              <a:rPr lang="ar-EG" sz="2800" b="1" dirty="0"/>
              <a:t>          هي الآثار التي تظهر على الشخص المتعرض للإشعاع نتيجة اتلاف خلايا جسمة العادية </a:t>
            </a:r>
          </a:p>
          <a:p>
            <a:pPr algn="r" rtl="1"/>
            <a:endParaRPr lang="ar-EG" sz="2800" b="1" dirty="0"/>
          </a:p>
          <a:p>
            <a:pPr algn="r" rtl="1"/>
            <a:endParaRPr lang="ar-EG" sz="2800" b="1" dirty="0"/>
          </a:p>
          <a:p>
            <a:pPr algn="r" rtl="1"/>
            <a:r>
              <a:rPr lang="ar-EG" sz="2800" b="1" dirty="0">
                <a:solidFill>
                  <a:srgbClr val="FF0000"/>
                </a:solidFill>
              </a:rPr>
              <a:t>تعريف الآثار الإشعاعية </a:t>
            </a:r>
            <a:r>
              <a:rPr lang="ar-EG" sz="2800" b="1" u="sng" dirty="0">
                <a:solidFill>
                  <a:srgbClr val="FF0000"/>
                </a:solidFill>
              </a:rPr>
              <a:t>الوراثية</a:t>
            </a:r>
            <a:r>
              <a:rPr lang="ar-EG" sz="2800" b="1" dirty="0">
                <a:solidFill>
                  <a:srgbClr val="FF0000"/>
                </a:solidFill>
              </a:rPr>
              <a:t> </a:t>
            </a:r>
            <a:r>
              <a:rPr lang="en-US" sz="2800" b="1" dirty="0">
                <a:solidFill>
                  <a:srgbClr val="FF0000"/>
                </a:solidFill>
              </a:rPr>
              <a:t>	</a:t>
            </a:r>
            <a:r>
              <a:rPr lang="ar-EG" sz="2800" b="1" dirty="0">
                <a:solidFill>
                  <a:srgbClr val="FF0000"/>
                </a:solidFill>
              </a:rPr>
              <a:t> </a:t>
            </a:r>
            <a:r>
              <a:rPr lang="en-US" sz="2800" b="1" dirty="0">
                <a:solidFill>
                  <a:srgbClr val="FF0000"/>
                </a:solidFill>
              </a:rPr>
              <a:t>Hereditary effects</a:t>
            </a:r>
          </a:p>
          <a:p>
            <a:pPr algn="r" rtl="1"/>
            <a:r>
              <a:rPr lang="ar-EG" sz="2800" b="1" dirty="0"/>
              <a:t>         هي الآثار التي تنتقل من الشخص المتعرض للإشعاع إلى الأبناء أو الأجيال التالية نتيجة اتلاف خلايا الأعضاء التناسلية للشخص المتعرض للإشعاع</a:t>
            </a:r>
            <a:endParaRPr lang="en-US" sz="2800" b="1" dirty="0"/>
          </a:p>
        </p:txBody>
      </p:sp>
    </p:spTree>
    <p:extLst>
      <p:ext uri="{BB962C8B-B14F-4D97-AF65-F5344CB8AC3E}">
        <p14:creationId xmlns:p14="http://schemas.microsoft.com/office/powerpoint/2010/main" val="1680495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45</a:t>
            </a:fld>
            <a:endParaRPr lang="en-US"/>
          </a:p>
        </p:txBody>
      </p:sp>
      <p:sp>
        <p:nvSpPr>
          <p:cNvPr id="4" name="TextBox 3"/>
          <p:cNvSpPr txBox="1"/>
          <p:nvPr/>
        </p:nvSpPr>
        <p:spPr>
          <a:xfrm>
            <a:off x="228600" y="304800"/>
            <a:ext cx="8686800" cy="6186309"/>
          </a:xfrm>
          <a:prstGeom prst="rect">
            <a:avLst/>
          </a:prstGeom>
          <a:noFill/>
        </p:spPr>
        <p:txBody>
          <a:bodyPr wrap="square" rtlCol="0">
            <a:spAutoFit/>
          </a:bodyPr>
          <a:lstStyle/>
          <a:p>
            <a:pPr algn="r" rtl="1"/>
            <a:endParaRPr lang="ar-EG" b="1" dirty="0"/>
          </a:p>
          <a:p>
            <a:pPr algn="r" rtl="1"/>
            <a:r>
              <a:rPr lang="ar-EG" sz="3600" b="1" dirty="0">
                <a:solidFill>
                  <a:srgbClr val="FF0000"/>
                </a:solidFill>
              </a:rPr>
              <a:t> الآثار الذاتية للإشعاعات (مبكرة و متأخرة):</a:t>
            </a:r>
          </a:p>
          <a:p>
            <a:pPr algn="r" rtl="1">
              <a:buFont typeface="Arial" pitchFamily="34" charset="0"/>
              <a:buChar char="•"/>
            </a:pPr>
            <a:r>
              <a:rPr lang="ar-EG" b="1" u="sng" dirty="0">
                <a:solidFill>
                  <a:srgbClr val="FF0000"/>
                </a:solidFill>
              </a:rPr>
              <a:t> الآثار المبكرة</a:t>
            </a:r>
          </a:p>
          <a:p>
            <a:pPr algn="r" rtl="1"/>
            <a:r>
              <a:rPr lang="ar-EG" b="1" dirty="0"/>
              <a:t>  هي تلك الآثار التي تحدث خلال فترة تتراوح بين عدة ساعات وعدة أسابيع من وقت التعرض لجرعه كبيرة من الاشعاعات خلال زمن قصير . وتعود معظم هذة الأثار المبكرة الى تلف خلايا النخاع العظمي أو الخلايا العصبية أو الخلايا المعوية تبعا للجرعه الممتصه وأهم هذة الأثار هي:</a:t>
            </a:r>
          </a:p>
          <a:p>
            <a:pPr algn="r" rtl="1"/>
            <a:endParaRPr lang="ar-EG" b="1" dirty="0"/>
          </a:p>
          <a:p>
            <a:pPr algn="r" rtl="1"/>
            <a:r>
              <a:rPr lang="ar-EG" b="1" dirty="0">
                <a:solidFill>
                  <a:srgbClr val="FF0000"/>
                </a:solidFill>
              </a:rPr>
              <a:t>1- المرض الإشعاعي</a:t>
            </a:r>
          </a:p>
          <a:p>
            <a:pPr algn="r" rtl="1">
              <a:buFont typeface="Wingdings" pitchFamily="2" charset="2"/>
              <a:buChar char="ü"/>
            </a:pPr>
            <a:r>
              <a:rPr lang="ar-EG" b="1" dirty="0"/>
              <a:t>     تبدأ الأعراض في الظهور بعد ساعات قليلة من التعرض للإشعاع حسب قيمة الجرعة الممتصة ويزداد احتمال الوفاة المبكرة بهذا المرض اذا زادت الجرعة الممتصه عن 1.5 جراي</a:t>
            </a:r>
          </a:p>
          <a:p>
            <a:pPr algn="r" rtl="1">
              <a:buFont typeface="Wingdings" pitchFamily="2" charset="2"/>
              <a:buChar char="ü"/>
            </a:pPr>
            <a:r>
              <a:rPr lang="ar-EG" b="1" dirty="0"/>
              <a:t>    أهم أعراضة الشعور بالقيئ والغثيان نتيجة اتلاف عدد كبير من الخلايا المبطنة للجدار المعوي </a:t>
            </a:r>
          </a:p>
          <a:p>
            <a:pPr algn="r" rtl="1"/>
            <a:endParaRPr lang="ar-EG" b="1" dirty="0"/>
          </a:p>
          <a:p>
            <a:pPr algn="r" rtl="1"/>
            <a:r>
              <a:rPr lang="ar-EG" b="1" dirty="0">
                <a:solidFill>
                  <a:srgbClr val="FF0000"/>
                </a:solidFill>
              </a:rPr>
              <a:t>2- تلف الجهاز المركزي العصبي</a:t>
            </a:r>
          </a:p>
          <a:p>
            <a:pPr algn="r" rtl="1">
              <a:buFont typeface="Wingdings" pitchFamily="2" charset="2"/>
              <a:buChar char="ü"/>
            </a:pPr>
            <a:r>
              <a:rPr lang="ar-EG" b="1" dirty="0"/>
              <a:t>     بزيادة الجرعات يتناقص زمن البقاء على قيد الحياة تدريجيا . ومن النتائج التجريبية على الحيوانات ثبت حدوث تلف في الجهاز العصبي المركزي ومع ذلك لاتتم الوفاه في الحال حتى للحيوانات التي تعرضت لما يزيد عن 500 جراي</a:t>
            </a:r>
          </a:p>
          <a:p>
            <a:pPr algn="r" rtl="1"/>
            <a:r>
              <a:rPr lang="ar-EG" b="1" dirty="0"/>
              <a:t>     </a:t>
            </a:r>
          </a:p>
          <a:p>
            <a:pPr algn="r" rtl="1"/>
            <a:r>
              <a:rPr lang="ar-EG" b="1" dirty="0">
                <a:solidFill>
                  <a:srgbClr val="FF0000"/>
                </a:solidFill>
              </a:rPr>
              <a:t>3- الإريثميا</a:t>
            </a:r>
          </a:p>
          <a:p>
            <a:pPr algn="r" rtl="1">
              <a:buFont typeface="Wingdings" pitchFamily="2" charset="2"/>
              <a:buChar char="ü"/>
            </a:pPr>
            <a:r>
              <a:rPr lang="ar-EG" b="1" dirty="0"/>
              <a:t>    عند التعرض للجرعات الخطره يظهر احمرار في الجلد لأن الجلد هو أكثر وأول من يتعرض للإشعاع. لذلك فإن التعرض لجرعة حوالي 3 جراي من الأشعة السينية ذات الطاقة المنخفضة يؤدي الى الإريثميا وبزيادة الجرعة يمكن ان تظهر اعراض اخرى مثل الحروق والتقيحات وغيرها.</a:t>
            </a:r>
            <a:endParaRPr lang="en-US"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46</a:t>
            </a:fld>
            <a:endParaRPr lang="en-US"/>
          </a:p>
        </p:txBody>
      </p:sp>
      <p:sp>
        <p:nvSpPr>
          <p:cNvPr id="4" name="TextBox 3"/>
          <p:cNvSpPr txBox="1"/>
          <p:nvPr/>
        </p:nvSpPr>
        <p:spPr>
          <a:xfrm>
            <a:off x="431800" y="609600"/>
            <a:ext cx="8686800" cy="3693319"/>
          </a:xfrm>
          <a:prstGeom prst="rect">
            <a:avLst/>
          </a:prstGeom>
          <a:noFill/>
        </p:spPr>
        <p:txBody>
          <a:bodyPr wrap="square" rtlCol="0">
            <a:spAutoFit/>
          </a:bodyPr>
          <a:lstStyle/>
          <a:p>
            <a:pPr algn="r" rtl="1">
              <a:buFont typeface="Arial" pitchFamily="34" charset="0"/>
              <a:buChar char="•"/>
            </a:pPr>
            <a:r>
              <a:rPr lang="ar-EG" b="1" u="sng" dirty="0">
                <a:solidFill>
                  <a:srgbClr val="FF0000"/>
                </a:solidFill>
              </a:rPr>
              <a:t> الآثار المتأخرة </a:t>
            </a:r>
          </a:p>
          <a:p>
            <a:pPr algn="r" rtl="1"/>
            <a:endParaRPr lang="ar-EG" b="1" u="sng" dirty="0">
              <a:solidFill>
                <a:srgbClr val="FF0000"/>
              </a:solidFill>
            </a:endParaRPr>
          </a:p>
          <a:p>
            <a:pPr algn="r" rtl="1"/>
            <a:r>
              <a:rPr lang="ar-EG" b="1" dirty="0">
                <a:solidFill>
                  <a:srgbClr val="FF0000"/>
                </a:solidFill>
              </a:rPr>
              <a:t>1- الإصابة بالسرطان</a:t>
            </a:r>
          </a:p>
          <a:p>
            <a:pPr algn="r" rtl="1">
              <a:buFont typeface="Wingdings" pitchFamily="2" charset="2"/>
              <a:buChar char="ü"/>
            </a:pPr>
            <a:r>
              <a:rPr lang="ar-EG" b="1" dirty="0"/>
              <a:t>    وهو عبارة عن تضاعف الخلايا بالعضو المعين بمعدل فوق المعدل الطبيعي ونتج ذلك عن تلف جهاز التحكم في الخلية . وتحمل الخلايا الوليدة الصفة نفسها فتنقسم بدورها بنفس المعدلات السريعة مما يؤدي لتكوين نسيج سرطاني يضر بالأنسجة العادية في العضو المعين.</a:t>
            </a:r>
          </a:p>
          <a:p>
            <a:pPr algn="r" rtl="1"/>
            <a:endParaRPr lang="ar-EG" b="1" dirty="0"/>
          </a:p>
          <a:p>
            <a:pPr algn="r" rtl="1"/>
            <a:r>
              <a:rPr lang="ar-EG" b="1" dirty="0">
                <a:solidFill>
                  <a:srgbClr val="FF0000"/>
                </a:solidFill>
              </a:rPr>
              <a:t>2- عتامة عدسة العين </a:t>
            </a:r>
            <a:r>
              <a:rPr lang="en-US" b="1" dirty="0">
                <a:solidFill>
                  <a:srgbClr val="FF0000"/>
                </a:solidFill>
              </a:rPr>
              <a:t>Cataract </a:t>
            </a:r>
            <a:endParaRPr lang="ar-EG" b="1" dirty="0">
              <a:solidFill>
                <a:srgbClr val="FF0000"/>
              </a:solidFill>
            </a:endParaRPr>
          </a:p>
          <a:p>
            <a:pPr algn="r" rtl="1">
              <a:buFont typeface="Wingdings" pitchFamily="2" charset="2"/>
              <a:buChar char="ü"/>
            </a:pPr>
            <a:r>
              <a:rPr lang="ar-EG" b="1" dirty="0"/>
              <a:t> ويحدث هذا المرض بعد تعرض العين لجرعة حوالي 15 ميللي سيفرت و تعتبر هذه القيمة هى الحد الأقصى من الإشعاع الذى يجب أن تتعرض له العين طول العمر.</a:t>
            </a:r>
          </a:p>
          <a:p>
            <a:pPr algn="r" rtl="1"/>
            <a:endParaRPr lang="ar-EG" b="1" dirty="0"/>
          </a:p>
          <a:p>
            <a:pPr algn="r" rtl="1"/>
            <a:r>
              <a:rPr lang="ar-EG" b="1" dirty="0">
                <a:solidFill>
                  <a:srgbClr val="FF0000"/>
                </a:solidFill>
              </a:rPr>
              <a:t>3- انخفاض متوسط العمر</a:t>
            </a:r>
          </a:p>
          <a:p>
            <a:pPr algn="r" rtl="1">
              <a:buFont typeface="Wingdings" pitchFamily="2" charset="2"/>
              <a:buChar char="ü"/>
            </a:pPr>
            <a:r>
              <a:rPr lang="ar-EG" b="1" dirty="0"/>
              <a:t>    جرعة قدرها 1 سيفرت تؤدي الي قصر عمر الإنسان بما لا يزيد عن سنة واحده.</a:t>
            </a:r>
            <a:endParaRPr lang="en-US" b="1" dirty="0"/>
          </a:p>
        </p:txBody>
      </p:sp>
      <p:sp>
        <p:nvSpPr>
          <p:cNvPr id="7" name="TextBox 6"/>
          <p:cNvSpPr txBox="1"/>
          <p:nvPr/>
        </p:nvSpPr>
        <p:spPr>
          <a:xfrm>
            <a:off x="431800" y="4724400"/>
            <a:ext cx="8382000" cy="1754326"/>
          </a:xfrm>
          <a:prstGeom prst="rect">
            <a:avLst/>
          </a:prstGeom>
          <a:noFill/>
        </p:spPr>
        <p:txBody>
          <a:bodyPr wrap="square" rtlCol="0">
            <a:spAutoFit/>
          </a:bodyPr>
          <a:lstStyle/>
          <a:p>
            <a:pPr algn="r" rtl="1"/>
            <a:r>
              <a:rPr lang="ar-EG" sz="3600" b="1" u="sng" dirty="0">
                <a:solidFill>
                  <a:srgbClr val="FF0000"/>
                </a:solidFill>
              </a:rPr>
              <a:t>الآثار الوراثية للإشعاعات</a:t>
            </a:r>
          </a:p>
          <a:p>
            <a:pPr algn="r" rtl="1"/>
            <a:endParaRPr lang="ar-EG" b="1" dirty="0"/>
          </a:p>
          <a:p>
            <a:pPr algn="r" rtl="1"/>
            <a:r>
              <a:rPr lang="ar-EG" b="1" dirty="0"/>
              <a:t>تنتج الأثار الوراثية للإشعاعات عن تلف الخلايا التناسلية التي تنتقل بدورها عن طريق عملية الإخصاب لتساهم في تكوين أجنة مشوهة أو على الأقل لديها استعداد وراثي أكثر من غيرهم لإصابتهم ببعض الأمراض الناتجة عن التلوث الإشعاعي.</a:t>
            </a:r>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5C41B46-0844-4112-8B63-FDDBDE51E3B4}" type="slidenum">
              <a:rPr lang="en-US" smtClean="0"/>
              <a:pPr/>
              <a:t>47</a:t>
            </a:fld>
            <a:endParaRPr lang="en-US"/>
          </a:p>
        </p:txBody>
      </p:sp>
      <p:sp>
        <p:nvSpPr>
          <p:cNvPr id="3" name="TextBox 2"/>
          <p:cNvSpPr txBox="1"/>
          <p:nvPr/>
        </p:nvSpPr>
        <p:spPr>
          <a:xfrm>
            <a:off x="671270" y="3657600"/>
            <a:ext cx="7543800" cy="2800767"/>
          </a:xfrm>
          <a:prstGeom prst="rect">
            <a:avLst/>
          </a:prstGeom>
          <a:noFill/>
        </p:spPr>
        <p:txBody>
          <a:bodyPr wrap="square" rtlCol="0">
            <a:spAutoFit/>
          </a:bodyPr>
          <a:lstStyle/>
          <a:p>
            <a:pPr algn="ctr"/>
            <a:r>
              <a:rPr lang="en-US" sz="8800" dirty="0">
                <a:latin typeface="Forte" pitchFamily="66" charset="0"/>
              </a:rPr>
              <a:t>Best wishes</a:t>
            </a:r>
          </a:p>
          <a:p>
            <a:pPr algn="ctr"/>
            <a:r>
              <a:rPr lang="en-US" sz="8800" dirty="0">
                <a:latin typeface="Forte" pitchFamily="66" charset="0"/>
              </a:rPr>
              <a:t>Thank you</a:t>
            </a:r>
          </a:p>
        </p:txBody>
      </p:sp>
      <p:sp>
        <p:nvSpPr>
          <p:cNvPr id="5" name="Rectangle 4"/>
          <p:cNvSpPr/>
          <p:nvPr/>
        </p:nvSpPr>
        <p:spPr>
          <a:xfrm>
            <a:off x="857094" y="685799"/>
            <a:ext cx="7178568" cy="2646878"/>
          </a:xfrm>
          <a:prstGeom prst="rect">
            <a:avLst/>
          </a:prstGeom>
        </p:spPr>
        <p:txBody>
          <a:bodyPr wrap="none">
            <a:spAutoFit/>
          </a:bodyPr>
          <a:lstStyle/>
          <a:p>
            <a:pPr lvl="0" algn="ctr"/>
            <a:r>
              <a:rPr lang="en-US" sz="16600" dirty="0">
                <a:solidFill>
                  <a:prstClr val="black"/>
                </a:solidFill>
              </a:rPr>
              <a:t>The end</a:t>
            </a:r>
          </a:p>
        </p:txBody>
      </p:sp>
    </p:spTree>
    <p:extLst>
      <p:ext uri="{BB962C8B-B14F-4D97-AF65-F5344CB8AC3E}">
        <p14:creationId xmlns:p14="http://schemas.microsoft.com/office/powerpoint/2010/main" val="324467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5</a:t>
            </a:fld>
            <a:endParaRPr lang="en-US"/>
          </a:p>
        </p:txBody>
      </p:sp>
      <p:sp>
        <p:nvSpPr>
          <p:cNvPr id="4" name="TextBox 3"/>
          <p:cNvSpPr txBox="1"/>
          <p:nvPr/>
        </p:nvSpPr>
        <p:spPr>
          <a:xfrm>
            <a:off x="381000" y="76200"/>
            <a:ext cx="8305800" cy="1384995"/>
          </a:xfrm>
          <a:prstGeom prst="rect">
            <a:avLst/>
          </a:prstGeom>
          <a:noFill/>
        </p:spPr>
        <p:txBody>
          <a:bodyPr wrap="square" rtlCol="0">
            <a:spAutoFit/>
          </a:bodyPr>
          <a:lstStyle/>
          <a:p>
            <a:pPr algn="ctr" rtl="1"/>
            <a:r>
              <a:rPr lang="ar-EG" sz="2800" b="1" dirty="0"/>
              <a:t> الفصلين السادس و السابع</a:t>
            </a:r>
          </a:p>
          <a:p>
            <a:pPr algn="ctr" rtl="1"/>
            <a:r>
              <a:rPr lang="ar-EG" sz="2800" b="1" dirty="0"/>
              <a:t>نظريتى الضوء و الليزر و تطبيقاتهما الحيوية</a:t>
            </a:r>
            <a:endParaRPr lang="en-US" sz="2800" b="1" dirty="0"/>
          </a:p>
          <a:p>
            <a:pPr algn="ctr" rtl="1"/>
            <a:r>
              <a:rPr lang="en-US" sz="2800" b="1" dirty="0"/>
              <a:t>Theory of light and laser &amp;their bio. applications </a:t>
            </a:r>
          </a:p>
        </p:txBody>
      </p:sp>
      <p:sp>
        <p:nvSpPr>
          <p:cNvPr id="5" name="TextBox 4"/>
          <p:cNvSpPr txBox="1"/>
          <p:nvPr/>
        </p:nvSpPr>
        <p:spPr>
          <a:xfrm>
            <a:off x="3352800" y="1905000"/>
            <a:ext cx="5410200" cy="3662541"/>
          </a:xfrm>
          <a:prstGeom prst="rect">
            <a:avLst/>
          </a:prstGeom>
          <a:noFill/>
        </p:spPr>
        <p:txBody>
          <a:bodyPr wrap="square" rtlCol="0">
            <a:spAutoFit/>
          </a:bodyPr>
          <a:lstStyle/>
          <a:p>
            <a:pPr algn="r" rtl="1"/>
            <a:r>
              <a:rPr lang="ar-EG" sz="3600" b="1" dirty="0"/>
              <a:t>المحتوى العام للفصل:</a:t>
            </a:r>
          </a:p>
          <a:p>
            <a:pPr algn="r" rtl="1"/>
            <a:endParaRPr lang="ar-EG" sz="3600" b="1" dirty="0"/>
          </a:p>
          <a:p>
            <a:pPr marL="342900" indent="-342900" algn="r" rtl="1">
              <a:buFont typeface="+mj-lt"/>
              <a:buAutoNum type="arabicPeriod"/>
            </a:pPr>
            <a:r>
              <a:rPr lang="ar-EG" sz="3200" b="1" dirty="0"/>
              <a:t>طبيعة الضوء</a:t>
            </a:r>
          </a:p>
          <a:p>
            <a:pPr marL="342900" indent="-342900" algn="r" rtl="1">
              <a:buFont typeface="+mj-lt"/>
              <a:buAutoNum type="arabicPeriod"/>
            </a:pPr>
            <a:r>
              <a:rPr lang="ar-EG" sz="3200" b="1" dirty="0"/>
              <a:t>خصائص الضوء</a:t>
            </a:r>
          </a:p>
          <a:p>
            <a:pPr marL="342900" indent="-342900" algn="r" rtl="1">
              <a:buFont typeface="+mj-lt"/>
              <a:buAutoNum type="arabicPeriod"/>
            </a:pPr>
            <a:r>
              <a:rPr lang="ar-EG" sz="3200" b="1" dirty="0"/>
              <a:t>خصائص الليزر</a:t>
            </a:r>
          </a:p>
          <a:p>
            <a:pPr marL="342900" indent="-342900" algn="r" rtl="1">
              <a:buFont typeface="+mj-lt"/>
              <a:buAutoNum type="arabicPeriod"/>
            </a:pPr>
            <a:r>
              <a:rPr lang="ar-EG" sz="3200" b="1" dirty="0"/>
              <a:t>التطبيقات الحيوية للضوء و الليزر</a:t>
            </a:r>
          </a:p>
          <a:p>
            <a:pPr marL="342900" indent="-342900" algn="r" rtl="1">
              <a:buFont typeface="+mj-lt"/>
              <a:buAutoNum type="arabicPeriod"/>
            </a:pPr>
            <a:r>
              <a:rPr lang="ar-EG" sz="3200" b="1" dirty="0"/>
              <a:t>العين البشرية و الرؤية</a:t>
            </a:r>
            <a:endParaRPr lang="en-US" sz="3200" b="1" dirty="0"/>
          </a:p>
        </p:txBody>
      </p:sp>
      <p:sp>
        <p:nvSpPr>
          <p:cNvPr id="38914" name="AutoShape 2" descr="نتيجة بحث الصور عن الإشع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نتيجة بحث الصور عن الإشع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نتيجة بحث الصور عن الإشع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0" name="AutoShape 8" descr="نتيجة بحث الصور عن الإشع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0026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6</a:t>
            </a:fld>
            <a:endParaRPr lang="en-US"/>
          </a:p>
        </p:txBody>
      </p:sp>
      <p:sp>
        <p:nvSpPr>
          <p:cNvPr id="3" name="TextBox 2"/>
          <p:cNvSpPr txBox="1"/>
          <p:nvPr/>
        </p:nvSpPr>
        <p:spPr>
          <a:xfrm>
            <a:off x="76200" y="228600"/>
            <a:ext cx="8932426" cy="1938992"/>
          </a:xfrm>
          <a:prstGeom prst="rect">
            <a:avLst/>
          </a:prstGeom>
          <a:noFill/>
        </p:spPr>
        <p:txBody>
          <a:bodyPr wrap="square" rtlCol="0">
            <a:spAutoFit/>
          </a:bodyPr>
          <a:lstStyle/>
          <a:p>
            <a:pPr marL="342900" indent="-342900" algn="r" rtl="1">
              <a:buFont typeface="Arial" pitchFamily="34" charset="0"/>
              <a:buChar char="•"/>
            </a:pPr>
            <a:r>
              <a:rPr lang="ar-EG" sz="2400" dirty="0"/>
              <a:t>يحدث الابصار نتيجة وصول شعاع ضوء من الجسم إلى العين</a:t>
            </a:r>
          </a:p>
          <a:p>
            <a:pPr marL="342900" indent="-342900" algn="r" rtl="1">
              <a:buFont typeface="Arial" pitchFamily="34" charset="0"/>
              <a:buChar char="•"/>
            </a:pPr>
            <a:r>
              <a:rPr lang="ar-EG" sz="2400" dirty="0"/>
              <a:t>لا يحتاج الضوء إلى وسط مادى لانتشاره بل ينتقل فى الفراغ و هذا هو حال الموجات الكهرومغناطيسية</a:t>
            </a:r>
          </a:p>
          <a:p>
            <a:pPr marL="342900" indent="-342900" algn="r" rtl="1">
              <a:buFont typeface="Arial" pitchFamily="34" charset="0"/>
              <a:buChar char="•"/>
            </a:pPr>
            <a:r>
              <a:rPr lang="ar-EG" sz="2400" dirty="0"/>
              <a:t>الشمس هى المنبع الطبيعى الرئيسى للضوء فى حياتنا</a:t>
            </a:r>
          </a:p>
          <a:p>
            <a:pPr marL="342900" indent="-342900" algn="r" rtl="1">
              <a:buFont typeface="Arial" pitchFamily="34" charset="0"/>
              <a:buChar char="•"/>
            </a:pPr>
            <a:r>
              <a:rPr lang="ar-EG" sz="2400" dirty="0"/>
              <a:t>تستطيع العين البشرية فقط رؤية مدى صغير من الأطوال الموجية (</a:t>
            </a:r>
            <a:r>
              <a:rPr lang="en-US" sz="2400" dirty="0"/>
              <a:t>visible region</a:t>
            </a:r>
            <a:r>
              <a:rPr lang="ar-EG" sz="2400" dirty="0"/>
              <a:t>) </a:t>
            </a:r>
          </a:p>
        </p:txBody>
      </p:sp>
      <p:pic>
        <p:nvPicPr>
          <p:cNvPr id="4"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7620000" cy="38789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38400" y="6248400"/>
            <a:ext cx="5257800" cy="400110"/>
          </a:xfrm>
          <a:prstGeom prst="rect">
            <a:avLst/>
          </a:prstGeom>
        </p:spPr>
        <p:txBody>
          <a:bodyPr wrap="square">
            <a:spAutoFit/>
          </a:bodyPr>
          <a:lstStyle/>
          <a:p>
            <a:r>
              <a:rPr lang="en-US" sz="2000" b="1" dirty="0">
                <a:latin typeface="Times New Roman" pitchFamily="18" charset="0"/>
                <a:cs typeface="Times New Roman" pitchFamily="18" charset="0"/>
              </a:rPr>
              <a:t>Spectrum of electromagnetic waves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56822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418" y="381000"/>
            <a:ext cx="3949543" cy="369332"/>
          </a:xfrm>
          <a:prstGeom prst="rect">
            <a:avLst/>
          </a:prstGeom>
        </p:spPr>
        <p:txBody>
          <a:bodyPr wrap="none">
            <a:spAutoFit/>
          </a:bodyPr>
          <a:lstStyle/>
          <a:p>
            <a:r>
              <a:rPr lang="en-US" b="1" dirty="0">
                <a:latin typeface="Times New Roman" pitchFamily="18" charset="0"/>
                <a:cs typeface="Times New Roman" pitchFamily="18" charset="0"/>
              </a:rPr>
              <a:t>Visible light (</a:t>
            </a:r>
            <a:r>
              <a:rPr lang="en-US" b="1" i="1" dirty="0">
                <a:latin typeface="Times New Roman" pitchFamily="18" charset="0"/>
                <a:cs typeface="Times New Roman" pitchFamily="18" charset="0"/>
              </a:rPr>
              <a:t>λ</a:t>
            </a:r>
            <a:r>
              <a:rPr lang="en-US" b="1" dirty="0">
                <a:latin typeface="Times New Roman" pitchFamily="18" charset="0"/>
                <a:cs typeface="Times New Roman" pitchFamily="18" charset="0"/>
              </a:rPr>
              <a:t> = 4x10</a:t>
            </a:r>
            <a:r>
              <a:rPr lang="en-US" b="1" baseline="30000" dirty="0">
                <a:latin typeface="Times New Roman" pitchFamily="18" charset="0"/>
                <a:cs typeface="Times New Roman" pitchFamily="18" charset="0"/>
              </a:rPr>
              <a:t>-7</a:t>
            </a:r>
            <a:r>
              <a:rPr lang="en-US" b="1" dirty="0">
                <a:latin typeface="Times New Roman" pitchFamily="18" charset="0"/>
                <a:cs typeface="Times New Roman" pitchFamily="18" charset="0"/>
              </a:rPr>
              <a:t> m – 7x10</a:t>
            </a:r>
            <a:r>
              <a:rPr lang="en-US" b="1" baseline="30000" dirty="0">
                <a:latin typeface="Times New Roman" pitchFamily="18" charset="0"/>
                <a:cs typeface="Times New Roman" pitchFamily="18" charset="0"/>
              </a:rPr>
              <a:t>-7</a:t>
            </a:r>
            <a:r>
              <a:rPr lang="en-US" b="1" dirty="0">
                <a:latin typeface="Times New Roman" pitchFamily="18" charset="0"/>
                <a:cs typeface="Times New Roman" pitchFamily="18" charset="0"/>
              </a:rPr>
              <a:t> m) </a:t>
            </a:r>
            <a:r>
              <a:rPr lang="en-US" dirty="0">
                <a:latin typeface="Times New Roman" pitchFamily="18" charset="0"/>
                <a:cs typeface="Times New Roman" pitchFamily="18" charset="0"/>
              </a:rPr>
              <a:t> </a:t>
            </a:r>
          </a:p>
        </p:txBody>
      </p:sp>
      <p:sp>
        <p:nvSpPr>
          <p:cNvPr id="3" name="Rectangle 2"/>
          <p:cNvSpPr/>
          <p:nvPr/>
        </p:nvSpPr>
        <p:spPr>
          <a:xfrm>
            <a:off x="3624146" y="974467"/>
            <a:ext cx="4941994" cy="461665"/>
          </a:xfrm>
          <a:prstGeom prst="rect">
            <a:avLst/>
          </a:prstGeom>
        </p:spPr>
        <p:txBody>
          <a:bodyPr wrap="none">
            <a:spAutoFit/>
          </a:bodyPr>
          <a:lstStyle/>
          <a:p>
            <a:r>
              <a:rPr lang="en-US" sz="2400" dirty="0"/>
              <a:t>5.5 x 10</a:t>
            </a:r>
            <a:r>
              <a:rPr lang="en-US" sz="2400" baseline="30000" dirty="0"/>
              <a:t>-7</a:t>
            </a:r>
            <a:r>
              <a:rPr lang="en-US" sz="2400" dirty="0"/>
              <a:t> m (a yellowish-green colour)</a:t>
            </a:r>
          </a:p>
        </p:txBody>
      </p:sp>
      <p:sp>
        <p:nvSpPr>
          <p:cNvPr id="4"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5" name="Group 4"/>
          <p:cNvGrpSpPr/>
          <p:nvPr/>
        </p:nvGrpSpPr>
        <p:grpSpPr>
          <a:xfrm>
            <a:off x="1675934" y="1759301"/>
            <a:ext cx="6431450" cy="3498087"/>
            <a:chOff x="0" y="0"/>
            <a:chExt cx="4659663" cy="2067337"/>
          </a:xfrm>
        </p:grpSpPr>
        <p:grpSp>
          <p:nvGrpSpPr>
            <p:cNvPr id="6" name="Group 5"/>
            <p:cNvGrpSpPr/>
            <p:nvPr/>
          </p:nvGrpSpPr>
          <p:grpSpPr>
            <a:xfrm>
              <a:off x="0" y="0"/>
              <a:ext cx="4659663" cy="2067337"/>
              <a:chOff x="0" y="0"/>
              <a:chExt cx="3691707" cy="2067737"/>
            </a:xfrm>
          </p:grpSpPr>
          <p:grpSp>
            <p:nvGrpSpPr>
              <p:cNvPr id="13" name="Group 12"/>
              <p:cNvGrpSpPr/>
              <p:nvPr/>
            </p:nvGrpSpPr>
            <p:grpSpPr>
              <a:xfrm>
                <a:off x="404250" y="0"/>
                <a:ext cx="2584938" cy="1889760"/>
                <a:chOff x="0" y="0"/>
                <a:chExt cx="2584938" cy="1889760"/>
              </a:xfrm>
            </p:grpSpPr>
            <p:cxnSp>
              <p:nvCxnSpPr>
                <p:cNvPr id="16" name="Straight Arrow Connector 15"/>
                <p:cNvCxnSpPr/>
                <p:nvPr/>
              </p:nvCxnSpPr>
              <p:spPr>
                <a:xfrm flipV="1">
                  <a:off x="0" y="1846385"/>
                  <a:ext cx="2584938" cy="263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V="1">
                  <a:off x="10620" y="0"/>
                  <a:ext cx="0" cy="18897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Freeform 17"/>
                <p:cNvSpPr/>
                <p:nvPr/>
              </p:nvSpPr>
              <p:spPr>
                <a:xfrm>
                  <a:off x="87923" y="219808"/>
                  <a:ext cx="2224405" cy="1573530"/>
                </a:xfrm>
                <a:custGeom>
                  <a:avLst/>
                  <a:gdLst>
                    <a:gd name="connsiteX0" fmla="*/ 0 w 2620108"/>
                    <a:gd name="connsiteY0" fmla="*/ 958361 h 958361"/>
                    <a:gd name="connsiteX1" fmla="*/ 114300 w 2620108"/>
                    <a:gd name="connsiteY1" fmla="*/ 949569 h 958361"/>
                    <a:gd name="connsiteX2" fmla="*/ 167054 w 2620108"/>
                    <a:gd name="connsiteY2" fmla="*/ 931984 h 958361"/>
                    <a:gd name="connsiteX3" fmla="*/ 246185 w 2620108"/>
                    <a:gd name="connsiteY3" fmla="*/ 905607 h 958361"/>
                    <a:gd name="connsiteX4" fmla="*/ 325315 w 2620108"/>
                    <a:gd name="connsiteY4" fmla="*/ 879230 h 958361"/>
                    <a:gd name="connsiteX5" fmla="*/ 351692 w 2620108"/>
                    <a:gd name="connsiteY5" fmla="*/ 870438 h 958361"/>
                    <a:gd name="connsiteX6" fmla="*/ 378069 w 2620108"/>
                    <a:gd name="connsiteY6" fmla="*/ 861646 h 958361"/>
                    <a:gd name="connsiteX7" fmla="*/ 404446 w 2620108"/>
                    <a:gd name="connsiteY7" fmla="*/ 844061 h 958361"/>
                    <a:gd name="connsiteX8" fmla="*/ 457200 w 2620108"/>
                    <a:gd name="connsiteY8" fmla="*/ 826477 h 958361"/>
                    <a:gd name="connsiteX9" fmla="*/ 509954 w 2620108"/>
                    <a:gd name="connsiteY9" fmla="*/ 791307 h 958361"/>
                    <a:gd name="connsiteX10" fmla="*/ 562708 w 2620108"/>
                    <a:gd name="connsiteY10" fmla="*/ 747346 h 958361"/>
                    <a:gd name="connsiteX11" fmla="*/ 606669 w 2620108"/>
                    <a:gd name="connsiteY11" fmla="*/ 712177 h 958361"/>
                    <a:gd name="connsiteX12" fmla="*/ 624254 w 2620108"/>
                    <a:gd name="connsiteY12" fmla="*/ 685800 h 958361"/>
                    <a:gd name="connsiteX13" fmla="*/ 650631 w 2620108"/>
                    <a:gd name="connsiteY13" fmla="*/ 668215 h 958361"/>
                    <a:gd name="connsiteX14" fmla="*/ 668215 w 2620108"/>
                    <a:gd name="connsiteY14" fmla="*/ 641838 h 958361"/>
                    <a:gd name="connsiteX15" fmla="*/ 694592 w 2620108"/>
                    <a:gd name="connsiteY15" fmla="*/ 624253 h 958361"/>
                    <a:gd name="connsiteX16" fmla="*/ 747346 w 2620108"/>
                    <a:gd name="connsiteY16" fmla="*/ 536330 h 958361"/>
                    <a:gd name="connsiteX17" fmla="*/ 773723 w 2620108"/>
                    <a:gd name="connsiteY17" fmla="*/ 509953 h 958361"/>
                    <a:gd name="connsiteX18" fmla="*/ 808892 w 2620108"/>
                    <a:gd name="connsiteY18" fmla="*/ 457200 h 958361"/>
                    <a:gd name="connsiteX19" fmla="*/ 826477 w 2620108"/>
                    <a:gd name="connsiteY19" fmla="*/ 430823 h 958361"/>
                    <a:gd name="connsiteX20" fmla="*/ 844062 w 2620108"/>
                    <a:gd name="connsiteY20" fmla="*/ 378069 h 958361"/>
                    <a:gd name="connsiteX21" fmla="*/ 896815 w 2620108"/>
                    <a:gd name="connsiteY21" fmla="*/ 298938 h 958361"/>
                    <a:gd name="connsiteX22" fmla="*/ 914400 w 2620108"/>
                    <a:gd name="connsiteY22" fmla="*/ 272561 h 958361"/>
                    <a:gd name="connsiteX23" fmla="*/ 931985 w 2620108"/>
                    <a:gd name="connsiteY23" fmla="*/ 246184 h 958361"/>
                    <a:gd name="connsiteX24" fmla="*/ 975946 w 2620108"/>
                    <a:gd name="connsiteY24" fmla="*/ 167053 h 958361"/>
                    <a:gd name="connsiteX25" fmla="*/ 984739 w 2620108"/>
                    <a:gd name="connsiteY25" fmla="*/ 140677 h 958361"/>
                    <a:gd name="connsiteX26" fmla="*/ 1011115 w 2620108"/>
                    <a:gd name="connsiteY26" fmla="*/ 123092 h 958361"/>
                    <a:gd name="connsiteX27" fmla="*/ 1028700 w 2620108"/>
                    <a:gd name="connsiteY27" fmla="*/ 96715 h 958361"/>
                    <a:gd name="connsiteX28" fmla="*/ 1081454 w 2620108"/>
                    <a:gd name="connsiteY28" fmla="*/ 52753 h 958361"/>
                    <a:gd name="connsiteX29" fmla="*/ 1107831 w 2620108"/>
                    <a:gd name="connsiteY29" fmla="*/ 43961 h 958361"/>
                    <a:gd name="connsiteX30" fmla="*/ 1134208 w 2620108"/>
                    <a:gd name="connsiteY30" fmla="*/ 26377 h 958361"/>
                    <a:gd name="connsiteX31" fmla="*/ 1186962 w 2620108"/>
                    <a:gd name="connsiteY31" fmla="*/ 8792 h 958361"/>
                    <a:gd name="connsiteX32" fmla="*/ 1213339 w 2620108"/>
                    <a:gd name="connsiteY32" fmla="*/ 0 h 958361"/>
                    <a:gd name="connsiteX33" fmla="*/ 1283677 w 2620108"/>
                    <a:gd name="connsiteY33" fmla="*/ 17584 h 958361"/>
                    <a:gd name="connsiteX34" fmla="*/ 1336431 w 2620108"/>
                    <a:gd name="connsiteY34" fmla="*/ 52753 h 958361"/>
                    <a:gd name="connsiteX35" fmla="*/ 1362808 w 2620108"/>
                    <a:gd name="connsiteY35" fmla="*/ 70338 h 958361"/>
                    <a:gd name="connsiteX36" fmla="*/ 1389185 w 2620108"/>
                    <a:gd name="connsiteY36" fmla="*/ 87923 h 958361"/>
                    <a:gd name="connsiteX37" fmla="*/ 1424354 w 2620108"/>
                    <a:gd name="connsiteY37" fmla="*/ 131884 h 958361"/>
                    <a:gd name="connsiteX38" fmla="*/ 1468315 w 2620108"/>
                    <a:gd name="connsiteY38" fmla="*/ 175846 h 958361"/>
                    <a:gd name="connsiteX39" fmla="*/ 1494692 w 2620108"/>
                    <a:gd name="connsiteY39" fmla="*/ 228600 h 958361"/>
                    <a:gd name="connsiteX40" fmla="*/ 1529862 w 2620108"/>
                    <a:gd name="connsiteY40" fmla="*/ 281353 h 958361"/>
                    <a:gd name="connsiteX41" fmla="*/ 1565031 w 2620108"/>
                    <a:gd name="connsiteY41" fmla="*/ 325315 h 958361"/>
                    <a:gd name="connsiteX42" fmla="*/ 1600200 w 2620108"/>
                    <a:gd name="connsiteY42" fmla="*/ 378069 h 958361"/>
                    <a:gd name="connsiteX43" fmla="*/ 1652954 w 2620108"/>
                    <a:gd name="connsiteY43" fmla="*/ 422030 h 958361"/>
                    <a:gd name="connsiteX44" fmla="*/ 1696915 w 2620108"/>
                    <a:gd name="connsiteY44" fmla="*/ 474784 h 958361"/>
                    <a:gd name="connsiteX45" fmla="*/ 1732085 w 2620108"/>
                    <a:gd name="connsiteY45" fmla="*/ 527538 h 958361"/>
                    <a:gd name="connsiteX46" fmla="*/ 1758462 w 2620108"/>
                    <a:gd name="connsiteY46" fmla="*/ 553915 h 958361"/>
                    <a:gd name="connsiteX47" fmla="*/ 1776046 w 2620108"/>
                    <a:gd name="connsiteY47" fmla="*/ 580292 h 958361"/>
                    <a:gd name="connsiteX48" fmla="*/ 1802423 w 2620108"/>
                    <a:gd name="connsiteY48" fmla="*/ 589084 h 958361"/>
                    <a:gd name="connsiteX49" fmla="*/ 1820008 w 2620108"/>
                    <a:gd name="connsiteY49" fmla="*/ 615461 h 958361"/>
                    <a:gd name="connsiteX50" fmla="*/ 1872762 w 2620108"/>
                    <a:gd name="connsiteY50" fmla="*/ 650630 h 958361"/>
                    <a:gd name="connsiteX51" fmla="*/ 1899139 w 2620108"/>
                    <a:gd name="connsiteY51" fmla="*/ 668215 h 958361"/>
                    <a:gd name="connsiteX52" fmla="*/ 1951892 w 2620108"/>
                    <a:gd name="connsiteY52" fmla="*/ 703384 h 958361"/>
                    <a:gd name="connsiteX53" fmla="*/ 1978269 w 2620108"/>
                    <a:gd name="connsiteY53" fmla="*/ 729761 h 958361"/>
                    <a:gd name="connsiteX54" fmla="*/ 2031023 w 2620108"/>
                    <a:gd name="connsiteY54" fmla="*/ 764930 h 958361"/>
                    <a:gd name="connsiteX55" fmla="*/ 2110154 w 2620108"/>
                    <a:gd name="connsiteY55" fmla="*/ 817684 h 958361"/>
                    <a:gd name="connsiteX56" fmla="*/ 2136531 w 2620108"/>
                    <a:gd name="connsiteY56" fmla="*/ 835269 h 958361"/>
                    <a:gd name="connsiteX57" fmla="*/ 2189285 w 2620108"/>
                    <a:gd name="connsiteY57" fmla="*/ 852853 h 958361"/>
                    <a:gd name="connsiteX58" fmla="*/ 2215662 w 2620108"/>
                    <a:gd name="connsiteY58" fmla="*/ 870438 h 958361"/>
                    <a:gd name="connsiteX59" fmla="*/ 2294792 w 2620108"/>
                    <a:gd name="connsiteY59" fmla="*/ 896815 h 958361"/>
                    <a:gd name="connsiteX60" fmla="*/ 2417885 w 2620108"/>
                    <a:gd name="connsiteY60" fmla="*/ 914400 h 958361"/>
                    <a:gd name="connsiteX61" fmla="*/ 2620108 w 2620108"/>
                    <a:gd name="connsiteY61" fmla="*/ 931984 h 95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20108" h="958361">
                      <a:moveTo>
                        <a:pt x="0" y="958361"/>
                      </a:moveTo>
                      <a:cubicBezTo>
                        <a:pt x="38100" y="955430"/>
                        <a:pt x="76555" y="955529"/>
                        <a:pt x="114300" y="949569"/>
                      </a:cubicBezTo>
                      <a:cubicBezTo>
                        <a:pt x="132609" y="946678"/>
                        <a:pt x="149469" y="937846"/>
                        <a:pt x="167054" y="931984"/>
                      </a:cubicBezTo>
                      <a:lnTo>
                        <a:pt x="246185" y="905607"/>
                      </a:lnTo>
                      <a:lnTo>
                        <a:pt x="325315" y="879230"/>
                      </a:lnTo>
                      <a:lnTo>
                        <a:pt x="351692" y="870438"/>
                      </a:lnTo>
                      <a:lnTo>
                        <a:pt x="378069" y="861646"/>
                      </a:lnTo>
                      <a:cubicBezTo>
                        <a:pt x="386861" y="855784"/>
                        <a:pt x="394790" y="848353"/>
                        <a:pt x="404446" y="844061"/>
                      </a:cubicBezTo>
                      <a:cubicBezTo>
                        <a:pt x="421384" y="836533"/>
                        <a:pt x="457200" y="826477"/>
                        <a:pt x="457200" y="826477"/>
                      </a:cubicBezTo>
                      <a:cubicBezTo>
                        <a:pt x="474785" y="814754"/>
                        <a:pt x="495010" y="806251"/>
                        <a:pt x="509954" y="791307"/>
                      </a:cubicBezTo>
                      <a:cubicBezTo>
                        <a:pt x="543803" y="757458"/>
                        <a:pt x="525985" y="771827"/>
                        <a:pt x="562708" y="747346"/>
                      </a:cubicBezTo>
                      <a:cubicBezTo>
                        <a:pt x="613099" y="671756"/>
                        <a:pt x="546002" y="760710"/>
                        <a:pt x="606669" y="712177"/>
                      </a:cubicBezTo>
                      <a:cubicBezTo>
                        <a:pt x="614921" y="705576"/>
                        <a:pt x="616782" y="693272"/>
                        <a:pt x="624254" y="685800"/>
                      </a:cubicBezTo>
                      <a:cubicBezTo>
                        <a:pt x="631726" y="678328"/>
                        <a:pt x="641839" y="674077"/>
                        <a:pt x="650631" y="668215"/>
                      </a:cubicBezTo>
                      <a:cubicBezTo>
                        <a:pt x="656492" y="659423"/>
                        <a:pt x="660743" y="649310"/>
                        <a:pt x="668215" y="641838"/>
                      </a:cubicBezTo>
                      <a:cubicBezTo>
                        <a:pt x="675687" y="634366"/>
                        <a:pt x="687633" y="632206"/>
                        <a:pt x="694592" y="624253"/>
                      </a:cubicBezTo>
                      <a:cubicBezTo>
                        <a:pt x="779811" y="526862"/>
                        <a:pt x="693781" y="611323"/>
                        <a:pt x="747346" y="536330"/>
                      </a:cubicBezTo>
                      <a:cubicBezTo>
                        <a:pt x="754573" y="526212"/>
                        <a:pt x="766089" y="519768"/>
                        <a:pt x="773723" y="509953"/>
                      </a:cubicBezTo>
                      <a:cubicBezTo>
                        <a:pt x="786698" y="493271"/>
                        <a:pt x="797169" y="474784"/>
                        <a:pt x="808892" y="457200"/>
                      </a:cubicBezTo>
                      <a:lnTo>
                        <a:pt x="826477" y="430823"/>
                      </a:lnTo>
                      <a:cubicBezTo>
                        <a:pt x="832339" y="413238"/>
                        <a:pt x="833780" y="393492"/>
                        <a:pt x="844062" y="378069"/>
                      </a:cubicBezTo>
                      <a:lnTo>
                        <a:pt x="896815" y="298938"/>
                      </a:lnTo>
                      <a:lnTo>
                        <a:pt x="914400" y="272561"/>
                      </a:lnTo>
                      <a:lnTo>
                        <a:pt x="931985" y="246184"/>
                      </a:lnTo>
                      <a:cubicBezTo>
                        <a:pt x="947460" y="199757"/>
                        <a:pt x="935636" y="227518"/>
                        <a:pt x="975946" y="167053"/>
                      </a:cubicBezTo>
                      <a:cubicBezTo>
                        <a:pt x="981087" y="159342"/>
                        <a:pt x="978950" y="147914"/>
                        <a:pt x="984739" y="140677"/>
                      </a:cubicBezTo>
                      <a:cubicBezTo>
                        <a:pt x="991340" y="132426"/>
                        <a:pt x="1002323" y="128954"/>
                        <a:pt x="1011115" y="123092"/>
                      </a:cubicBezTo>
                      <a:cubicBezTo>
                        <a:pt x="1016977" y="114300"/>
                        <a:pt x="1021935" y="104833"/>
                        <a:pt x="1028700" y="96715"/>
                      </a:cubicBezTo>
                      <a:cubicBezTo>
                        <a:pt x="1042589" y="80048"/>
                        <a:pt x="1061694" y="62633"/>
                        <a:pt x="1081454" y="52753"/>
                      </a:cubicBezTo>
                      <a:cubicBezTo>
                        <a:pt x="1089743" y="48608"/>
                        <a:pt x="1099541" y="48106"/>
                        <a:pt x="1107831" y="43961"/>
                      </a:cubicBezTo>
                      <a:cubicBezTo>
                        <a:pt x="1117282" y="39235"/>
                        <a:pt x="1124552" y="30669"/>
                        <a:pt x="1134208" y="26377"/>
                      </a:cubicBezTo>
                      <a:cubicBezTo>
                        <a:pt x="1151146" y="18849"/>
                        <a:pt x="1169377" y="14654"/>
                        <a:pt x="1186962" y="8792"/>
                      </a:cubicBezTo>
                      <a:lnTo>
                        <a:pt x="1213339" y="0"/>
                      </a:lnTo>
                      <a:cubicBezTo>
                        <a:pt x="1225518" y="2436"/>
                        <a:pt x="1268470" y="9136"/>
                        <a:pt x="1283677" y="17584"/>
                      </a:cubicBezTo>
                      <a:cubicBezTo>
                        <a:pt x="1302152" y="27847"/>
                        <a:pt x="1318846" y="41030"/>
                        <a:pt x="1336431" y="52753"/>
                      </a:cubicBezTo>
                      <a:lnTo>
                        <a:pt x="1362808" y="70338"/>
                      </a:lnTo>
                      <a:lnTo>
                        <a:pt x="1389185" y="87923"/>
                      </a:lnTo>
                      <a:cubicBezTo>
                        <a:pt x="1406301" y="139273"/>
                        <a:pt x="1384584" y="92115"/>
                        <a:pt x="1424354" y="131884"/>
                      </a:cubicBezTo>
                      <a:cubicBezTo>
                        <a:pt x="1482976" y="190505"/>
                        <a:pt x="1397972" y="128948"/>
                        <a:pt x="1468315" y="175846"/>
                      </a:cubicBezTo>
                      <a:cubicBezTo>
                        <a:pt x="1490417" y="242146"/>
                        <a:pt x="1460603" y="160423"/>
                        <a:pt x="1494692" y="228600"/>
                      </a:cubicBezTo>
                      <a:cubicBezTo>
                        <a:pt x="1520139" y="279494"/>
                        <a:pt x="1479864" y="231357"/>
                        <a:pt x="1529862" y="281353"/>
                      </a:cubicBezTo>
                      <a:cubicBezTo>
                        <a:pt x="1549661" y="340752"/>
                        <a:pt x="1522203" y="276368"/>
                        <a:pt x="1565031" y="325315"/>
                      </a:cubicBezTo>
                      <a:cubicBezTo>
                        <a:pt x="1578948" y="341220"/>
                        <a:pt x="1585256" y="363125"/>
                        <a:pt x="1600200" y="378069"/>
                      </a:cubicBezTo>
                      <a:cubicBezTo>
                        <a:pt x="1634049" y="411918"/>
                        <a:pt x="1616231" y="397549"/>
                        <a:pt x="1652954" y="422030"/>
                      </a:cubicBezTo>
                      <a:cubicBezTo>
                        <a:pt x="1715793" y="516287"/>
                        <a:pt x="1617934" y="373236"/>
                        <a:pt x="1696915" y="474784"/>
                      </a:cubicBezTo>
                      <a:cubicBezTo>
                        <a:pt x="1709890" y="491466"/>
                        <a:pt x="1717141" y="512594"/>
                        <a:pt x="1732085" y="527538"/>
                      </a:cubicBezTo>
                      <a:cubicBezTo>
                        <a:pt x="1740877" y="536330"/>
                        <a:pt x="1750502" y="544363"/>
                        <a:pt x="1758462" y="553915"/>
                      </a:cubicBezTo>
                      <a:cubicBezTo>
                        <a:pt x="1765227" y="562033"/>
                        <a:pt x="1767795" y="573691"/>
                        <a:pt x="1776046" y="580292"/>
                      </a:cubicBezTo>
                      <a:cubicBezTo>
                        <a:pt x="1783283" y="586082"/>
                        <a:pt x="1793631" y="586153"/>
                        <a:pt x="1802423" y="589084"/>
                      </a:cubicBezTo>
                      <a:cubicBezTo>
                        <a:pt x="1808285" y="597876"/>
                        <a:pt x="1812055" y="608503"/>
                        <a:pt x="1820008" y="615461"/>
                      </a:cubicBezTo>
                      <a:cubicBezTo>
                        <a:pt x="1835913" y="629378"/>
                        <a:pt x="1855177" y="638907"/>
                        <a:pt x="1872762" y="650630"/>
                      </a:cubicBezTo>
                      <a:cubicBezTo>
                        <a:pt x="1881554" y="656492"/>
                        <a:pt x="1891667" y="660743"/>
                        <a:pt x="1899139" y="668215"/>
                      </a:cubicBezTo>
                      <a:cubicBezTo>
                        <a:pt x="1932068" y="701146"/>
                        <a:pt x="1913719" y="690660"/>
                        <a:pt x="1951892" y="703384"/>
                      </a:cubicBezTo>
                      <a:cubicBezTo>
                        <a:pt x="1960684" y="712176"/>
                        <a:pt x="1968454" y="722127"/>
                        <a:pt x="1978269" y="729761"/>
                      </a:cubicBezTo>
                      <a:cubicBezTo>
                        <a:pt x="1994951" y="742736"/>
                        <a:pt x="2013438" y="753207"/>
                        <a:pt x="2031023" y="764930"/>
                      </a:cubicBezTo>
                      <a:lnTo>
                        <a:pt x="2110154" y="817684"/>
                      </a:lnTo>
                      <a:lnTo>
                        <a:pt x="2136531" y="835269"/>
                      </a:lnTo>
                      <a:cubicBezTo>
                        <a:pt x="2151954" y="845551"/>
                        <a:pt x="2189285" y="852853"/>
                        <a:pt x="2189285" y="852853"/>
                      </a:cubicBezTo>
                      <a:cubicBezTo>
                        <a:pt x="2198077" y="858715"/>
                        <a:pt x="2206006" y="866146"/>
                        <a:pt x="2215662" y="870438"/>
                      </a:cubicBezTo>
                      <a:cubicBezTo>
                        <a:pt x="2215676" y="870444"/>
                        <a:pt x="2281597" y="892417"/>
                        <a:pt x="2294792" y="896815"/>
                      </a:cubicBezTo>
                      <a:cubicBezTo>
                        <a:pt x="2334113" y="909921"/>
                        <a:pt x="2417885" y="914400"/>
                        <a:pt x="2417885" y="914400"/>
                      </a:cubicBezTo>
                      <a:cubicBezTo>
                        <a:pt x="2517905" y="947739"/>
                        <a:pt x="2452103" y="931984"/>
                        <a:pt x="2620108" y="931984"/>
                      </a:cubicBezTo>
                    </a:path>
                  </a:pathLst>
                </a:custGeom>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 name="Text Box 86"/>
              <p:cNvSpPr txBox="1"/>
              <p:nvPr/>
            </p:nvSpPr>
            <p:spPr>
              <a:xfrm>
                <a:off x="2989188" y="1661746"/>
                <a:ext cx="702519" cy="40599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b="1">
                    <a:effectLst/>
                    <a:latin typeface="Times New Roman"/>
                    <a:ea typeface="Calibri"/>
                    <a:cs typeface="Arial"/>
                  </a:rPr>
                  <a:t>λ (a.u.)</a:t>
                </a:r>
                <a:endParaRPr lang="en-US" sz="1100">
                  <a:effectLst/>
                  <a:ea typeface="Calibri"/>
                  <a:cs typeface="Arial"/>
                </a:endParaRPr>
              </a:p>
            </p:txBody>
          </p:sp>
          <p:sp>
            <p:nvSpPr>
              <p:cNvPr id="15" name="Text Box 87"/>
              <p:cNvSpPr txBox="1"/>
              <p:nvPr/>
            </p:nvSpPr>
            <p:spPr>
              <a:xfrm rot="16200000">
                <a:off x="-474980" y="694592"/>
                <a:ext cx="1371600" cy="4216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b="1">
                    <a:effectLst/>
                    <a:latin typeface="Times New Roman"/>
                    <a:ea typeface="Calibri"/>
                    <a:cs typeface="Arial"/>
                  </a:rPr>
                  <a:t>Eye sensitivity</a:t>
                </a:r>
                <a:endParaRPr lang="en-US" sz="1100">
                  <a:effectLst/>
                  <a:ea typeface="Calibri"/>
                  <a:cs typeface="Arial"/>
                </a:endParaRPr>
              </a:p>
            </p:txBody>
          </p:sp>
        </p:grpSp>
        <p:sp>
          <p:nvSpPr>
            <p:cNvPr id="7" name="Text Box 90"/>
            <p:cNvSpPr txBox="1"/>
            <p:nvPr/>
          </p:nvSpPr>
          <p:spPr>
            <a:xfrm>
              <a:off x="1389185" y="52754"/>
              <a:ext cx="685800" cy="3600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b="1">
                  <a:effectLst/>
                  <a:latin typeface="Times New Roman"/>
                  <a:ea typeface="Calibri"/>
                  <a:cs typeface="Arial"/>
                </a:rPr>
                <a:t>Green</a:t>
              </a:r>
              <a:endParaRPr lang="en-US" sz="1100">
                <a:effectLst/>
                <a:ea typeface="Calibri"/>
                <a:cs typeface="Arial"/>
              </a:endParaRPr>
            </a:p>
          </p:txBody>
        </p:sp>
        <p:sp>
          <p:nvSpPr>
            <p:cNvPr id="8" name="Text Box 91"/>
            <p:cNvSpPr txBox="1"/>
            <p:nvPr/>
          </p:nvSpPr>
          <p:spPr>
            <a:xfrm>
              <a:off x="2074985" y="219808"/>
              <a:ext cx="685800" cy="3600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b="1">
                  <a:effectLst/>
                  <a:latin typeface="Times New Roman"/>
                  <a:ea typeface="Calibri"/>
                  <a:cs typeface="Arial"/>
                </a:rPr>
                <a:t>Yellow</a:t>
              </a:r>
              <a:endParaRPr lang="en-US" sz="1100">
                <a:effectLst/>
                <a:ea typeface="Calibri"/>
                <a:cs typeface="Arial"/>
              </a:endParaRPr>
            </a:p>
          </p:txBody>
        </p:sp>
        <p:sp>
          <p:nvSpPr>
            <p:cNvPr id="9" name="Text Box 92"/>
            <p:cNvSpPr txBox="1"/>
            <p:nvPr/>
          </p:nvSpPr>
          <p:spPr>
            <a:xfrm>
              <a:off x="3042139" y="1433146"/>
              <a:ext cx="685800" cy="3600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b="1">
                  <a:effectLst/>
                  <a:latin typeface="Times New Roman"/>
                  <a:ea typeface="Calibri"/>
                  <a:cs typeface="Arial"/>
                </a:rPr>
                <a:t>Red</a:t>
              </a:r>
              <a:endParaRPr lang="en-US" sz="1100">
                <a:effectLst/>
                <a:ea typeface="Calibri"/>
                <a:cs typeface="Arial"/>
              </a:endParaRPr>
            </a:p>
          </p:txBody>
        </p:sp>
        <p:sp>
          <p:nvSpPr>
            <p:cNvPr id="10" name="Text Box 93"/>
            <p:cNvSpPr txBox="1"/>
            <p:nvPr/>
          </p:nvSpPr>
          <p:spPr>
            <a:xfrm>
              <a:off x="465993" y="1512277"/>
              <a:ext cx="685800" cy="3600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b="1">
                  <a:effectLst/>
                  <a:latin typeface="Times New Roman"/>
                  <a:ea typeface="Calibri"/>
                  <a:cs typeface="Arial"/>
                </a:rPr>
                <a:t>Violet</a:t>
              </a:r>
              <a:endParaRPr lang="en-US" sz="1100">
                <a:effectLst/>
                <a:ea typeface="Calibri"/>
                <a:cs typeface="Arial"/>
              </a:endParaRPr>
            </a:p>
          </p:txBody>
        </p:sp>
        <p:sp>
          <p:nvSpPr>
            <p:cNvPr id="11" name="Text Box 94"/>
            <p:cNvSpPr txBox="1"/>
            <p:nvPr/>
          </p:nvSpPr>
          <p:spPr>
            <a:xfrm>
              <a:off x="1107831" y="870438"/>
              <a:ext cx="685800" cy="3600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b="1">
                  <a:effectLst/>
                  <a:latin typeface="Times New Roman"/>
                  <a:ea typeface="Calibri"/>
                  <a:cs typeface="Arial"/>
                </a:rPr>
                <a:t>Blue </a:t>
              </a:r>
              <a:endParaRPr lang="en-US" sz="1100">
                <a:effectLst/>
                <a:ea typeface="Calibri"/>
                <a:cs typeface="Arial"/>
              </a:endParaRPr>
            </a:p>
          </p:txBody>
        </p:sp>
        <p:sp>
          <p:nvSpPr>
            <p:cNvPr id="12" name="Text Box 95"/>
            <p:cNvSpPr txBox="1"/>
            <p:nvPr/>
          </p:nvSpPr>
          <p:spPr>
            <a:xfrm>
              <a:off x="2294793" y="694592"/>
              <a:ext cx="685800" cy="3600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b="1">
                  <a:effectLst/>
                  <a:latin typeface="Times New Roman"/>
                  <a:ea typeface="Calibri"/>
                  <a:cs typeface="Arial"/>
                </a:rPr>
                <a:t>Orange </a:t>
              </a:r>
              <a:endParaRPr lang="en-US" sz="1100">
                <a:effectLst/>
                <a:ea typeface="Calibri"/>
                <a:cs typeface="Arial"/>
              </a:endParaRPr>
            </a:p>
          </p:txBody>
        </p:sp>
      </p:grpSp>
      <p:sp>
        <p:nvSpPr>
          <p:cNvPr id="19" name="Rectangle 24"/>
          <p:cNvSpPr>
            <a:spLocks noChangeArrowheads="1"/>
          </p:cNvSpPr>
          <p:nvPr/>
        </p:nvSpPr>
        <p:spPr bwMode="auto">
          <a:xfrm>
            <a:off x="516212" y="5629387"/>
            <a:ext cx="804739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The sensitivity of a human eye as a function of visible light wavelengths.</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cxnSp>
        <p:nvCxnSpPr>
          <p:cNvPr id="21" name="Straight Arrow Connector 20"/>
          <p:cNvCxnSpPr/>
          <p:nvPr/>
        </p:nvCxnSpPr>
        <p:spPr>
          <a:xfrm flipH="1">
            <a:off x="4329962" y="1436132"/>
            <a:ext cx="683232" cy="6946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Slide Number Placeholder 2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68982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5965" y="5638800"/>
            <a:ext cx="82289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The correspondence between wavelengths detected by the human eye and their appearing colours.</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134" y="501445"/>
            <a:ext cx="972713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98229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9</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304800" y="381263"/>
                <a:ext cx="8534400" cy="5961697"/>
              </a:xfrm>
              <a:prstGeom prst="rect">
                <a:avLst/>
              </a:prstGeom>
              <a:noFill/>
            </p:spPr>
            <p:txBody>
              <a:bodyPr wrap="square" rtlCol="0">
                <a:spAutoFit/>
              </a:bodyPr>
              <a:lstStyle/>
              <a:p>
                <a:pPr marL="285750" indent="-285750" algn="r" rtl="1">
                  <a:buFont typeface="Arial" pitchFamily="34" charset="0"/>
                  <a:buChar char="•"/>
                </a:pPr>
                <a:r>
                  <a:rPr lang="ar-EG" sz="2400" dirty="0">
                    <a:cs typeface="+mj-cs"/>
                  </a:rPr>
                  <a:t>كان يعتقد بأن الضوء عبارة عن جسيمات. كانت هذه الفرضية قادرة على تفسير بعض الظواهر التى تحدث للضوء مثل الانتشار فى خطوط مستقيمة و الانعكاس و الانكسار.</a:t>
                </a:r>
              </a:p>
              <a:p>
                <a:pPr marL="285750" indent="-285750" algn="r" rtl="1">
                  <a:buFont typeface="Arial" pitchFamily="34" charset="0"/>
                  <a:buChar char="•"/>
                </a:pPr>
                <a:r>
                  <a:rPr lang="ar-EG" sz="2400" dirty="0">
                    <a:cs typeface="+mj-cs"/>
                  </a:rPr>
                  <a:t> أصبح من المعروف حالياً أن للضوء طبيعة مزدوجة فهو يتصرف كجسيم فى بعض الحالات و كموجة فى حالات أخرى. </a:t>
                </a:r>
              </a:p>
              <a:p>
                <a:pPr marL="285750" indent="-285750" algn="r" rtl="1">
                  <a:buFont typeface="Arial" pitchFamily="34" charset="0"/>
                  <a:buChar char="•"/>
                </a:pPr>
                <a:r>
                  <a:rPr lang="ar-EG" sz="2400" dirty="0">
                    <a:cs typeface="+mj-cs"/>
                  </a:rPr>
                  <a:t>فرضية أن الضوء عبارة عن موجات فسرت الكثير من الظواهر كالتداخل و الحيود و الاستقطاب.</a:t>
                </a:r>
                <a:endParaRPr lang="ar-EG" dirty="0">
                  <a:cs typeface="+mj-cs"/>
                </a:endParaRPr>
              </a:p>
              <a:p>
                <a:pPr algn="r" rtl="1"/>
                <a:endParaRPr lang="ar-EG" dirty="0">
                  <a:cs typeface="+mj-cs"/>
                </a:endParaRPr>
              </a:p>
              <a:p>
                <a:pPr marL="285750" indent="-285750" algn="r" rtl="1">
                  <a:buFont typeface="Arial" pitchFamily="34" charset="0"/>
                  <a:buChar char="•"/>
                </a:pPr>
                <a:r>
                  <a:rPr lang="ar-EG" sz="2400" dirty="0">
                    <a:cs typeface="+mj-cs"/>
                  </a:rPr>
                  <a:t>الضوء ينبعث فى دفعات من الموجات و كل دفعة تسمى فوتون و الفوتون عبارة عن كمات محددة من الطاقة.</a:t>
                </a:r>
              </a:p>
              <a:p>
                <a:pPr marL="285750" indent="-285750" algn="r" rtl="1">
                  <a:buFont typeface="Arial" pitchFamily="34" charset="0"/>
                  <a:buChar char="•"/>
                </a:pPr>
                <a:r>
                  <a:rPr lang="ar-EG" sz="2400" dirty="0">
                    <a:cs typeface="+mj-cs"/>
                  </a:rPr>
                  <a:t>طاقة الفوتون </a:t>
                </a:r>
                <a:r>
                  <a:rPr lang="en-US" sz="2400" dirty="0">
                    <a:cs typeface="+mj-cs"/>
                  </a:rPr>
                  <a:t>E</a:t>
                </a:r>
                <a:r>
                  <a:rPr lang="ar-EG" sz="2400" dirty="0">
                    <a:cs typeface="+mj-cs"/>
                  </a:rPr>
                  <a:t> تعتمد على طوله الموجى </a:t>
                </a:r>
                <a:r>
                  <a:rPr lang="el-GR" sz="2400" dirty="0">
                    <a:cs typeface="+mj-cs"/>
                  </a:rPr>
                  <a:t>λ</a:t>
                </a:r>
                <a:r>
                  <a:rPr lang="ar-EG" sz="2400" dirty="0">
                    <a:cs typeface="+mj-cs"/>
                  </a:rPr>
                  <a:t> حيث:    </a:t>
                </a:r>
                <a14:m>
                  <m:oMath xmlns:m="http://schemas.openxmlformats.org/officeDocument/2006/math">
                    <m:r>
                      <a:rPr lang="en-US" sz="2400" i="1">
                        <a:latin typeface="Cambria Math"/>
                        <a:cs typeface="+mj-cs"/>
                      </a:rPr>
                      <m:t>𝐸</m:t>
                    </m:r>
                    <m:r>
                      <a:rPr lang="en-US" sz="2400" i="1">
                        <a:latin typeface="Cambria Math"/>
                        <a:cs typeface="+mj-cs"/>
                      </a:rPr>
                      <m:t>=</m:t>
                    </m:r>
                    <m:r>
                      <a:rPr lang="en-US" sz="2400" i="1">
                        <a:latin typeface="Cambria Math"/>
                        <a:cs typeface="+mj-cs"/>
                      </a:rPr>
                      <m:t>h</m:t>
                    </m:r>
                    <m:r>
                      <a:rPr lang="en-US" sz="2400" i="1">
                        <a:latin typeface="Cambria Math"/>
                        <a:ea typeface="Cambria Math"/>
                        <a:cs typeface="+mj-cs"/>
                      </a:rPr>
                      <m:t>𝜈</m:t>
                    </m:r>
                    <m:r>
                      <a:rPr lang="en-US" sz="2400" i="1">
                        <a:latin typeface="Cambria Math"/>
                        <a:ea typeface="Cambria Math"/>
                        <a:cs typeface="+mj-cs"/>
                      </a:rPr>
                      <m:t>=</m:t>
                    </m:r>
                    <m:r>
                      <a:rPr lang="en-US" sz="2400" i="1">
                        <a:latin typeface="Cambria Math"/>
                        <a:ea typeface="Cambria Math"/>
                        <a:cs typeface="+mj-cs"/>
                      </a:rPr>
                      <m:t>h</m:t>
                    </m:r>
                    <m:f>
                      <m:fPr>
                        <m:ctrlPr>
                          <a:rPr lang="en-US" sz="2400" i="1">
                            <a:latin typeface="Cambria Math"/>
                            <a:ea typeface="Cambria Math"/>
                            <a:cs typeface="+mj-cs"/>
                          </a:rPr>
                        </m:ctrlPr>
                      </m:fPr>
                      <m:num>
                        <m:r>
                          <a:rPr lang="en-US" sz="2400" i="1">
                            <a:latin typeface="Cambria Math"/>
                            <a:ea typeface="Cambria Math"/>
                            <a:cs typeface="+mj-cs"/>
                          </a:rPr>
                          <m:t>𝑐</m:t>
                        </m:r>
                      </m:num>
                      <m:den>
                        <m:r>
                          <a:rPr lang="en-US" sz="2400" i="1">
                            <a:latin typeface="Cambria Math"/>
                            <a:ea typeface="Cambria Math"/>
                            <a:cs typeface="+mj-cs"/>
                          </a:rPr>
                          <m:t>𝜆</m:t>
                        </m:r>
                      </m:den>
                    </m:f>
                  </m:oMath>
                </a14:m>
                <a:endParaRPr lang="ar-EG" dirty="0">
                  <a:cs typeface="+mj-cs"/>
                </a:endParaRPr>
              </a:p>
              <a:p>
                <a:pPr algn="r" rtl="1"/>
                <a:r>
                  <a:rPr lang="el-GR" dirty="0">
                    <a:latin typeface="Times New Roman" pitchFamily="18" charset="0"/>
                    <a:cs typeface="Times New Roman" pitchFamily="18" charset="0"/>
                  </a:rPr>
                  <a:t>ν</a:t>
                </a:r>
                <a:r>
                  <a:rPr lang="en-US" dirty="0">
                    <a:latin typeface="Times New Roman" pitchFamily="18" charset="0"/>
                    <a:cs typeface="Times New Roman" pitchFamily="18" charset="0"/>
                  </a:rPr>
                  <a:t> </a:t>
                </a:r>
                <a:r>
                  <a:rPr lang="ar-EG" dirty="0">
                    <a:latin typeface="Times New Roman" pitchFamily="18" charset="0"/>
                    <a:cs typeface="Times New Roman" pitchFamily="18" charset="0"/>
                  </a:rPr>
                  <a:t> تردد الفوتون و </a:t>
                </a:r>
                <a:r>
                  <a:rPr lang="en-US" dirty="0">
                    <a:latin typeface="Times New Roman" pitchFamily="18" charset="0"/>
                    <a:cs typeface="Times New Roman" pitchFamily="18" charset="0"/>
                  </a:rPr>
                  <a:t>c</a:t>
                </a:r>
                <a:r>
                  <a:rPr lang="ar-EG" dirty="0">
                    <a:latin typeface="Times New Roman" pitchFamily="18" charset="0"/>
                    <a:cs typeface="Times New Roman" pitchFamily="18" charset="0"/>
                  </a:rPr>
                  <a:t> سرعته (سرعة الضوء) و </a:t>
                </a:r>
                <a:r>
                  <a:rPr lang="en-US" dirty="0">
                    <a:latin typeface="Times New Roman" pitchFamily="18" charset="0"/>
                    <a:cs typeface="Times New Roman" pitchFamily="18" charset="0"/>
                  </a:rPr>
                  <a:t>h</a:t>
                </a:r>
                <a:r>
                  <a:rPr lang="ar-EG" dirty="0">
                    <a:latin typeface="Times New Roman" pitchFamily="18" charset="0"/>
                    <a:cs typeface="Times New Roman" pitchFamily="18" charset="0"/>
                  </a:rPr>
                  <a:t> ثابت بلانك.</a:t>
                </a:r>
              </a:p>
              <a:p>
                <a:pPr algn="r" rtl="1"/>
                <a:endParaRPr lang="ar-EG" dirty="0">
                  <a:latin typeface="Times New Roman" pitchFamily="18" charset="0"/>
                  <a:cs typeface="Times New Roman" pitchFamily="18" charset="0"/>
                </a:endParaRPr>
              </a:p>
              <a:p>
                <a:pPr algn="ctr"/>
                <a14:m>
                  <m:oMath xmlns:m="http://schemas.openxmlformats.org/officeDocument/2006/math">
                    <m:r>
                      <a:rPr lang="en-US" b="0" i="1" smtClean="0">
                        <a:latin typeface="Cambria Math"/>
                        <a:cs typeface="Times New Roman" pitchFamily="18" charset="0"/>
                      </a:rPr>
                      <m:t>𝑐</m:t>
                    </m:r>
                    <m:r>
                      <a:rPr lang="en-US" b="0" i="1" smtClean="0">
                        <a:latin typeface="Cambria Math"/>
                        <a:cs typeface="Times New Roman" pitchFamily="18" charset="0"/>
                      </a:rPr>
                      <m:t>=</m:t>
                    </m:r>
                    <m:r>
                      <a:rPr lang="en-US" b="0" i="1" smtClean="0">
                        <a:latin typeface="Cambria Math"/>
                        <a:cs typeface="Times New Roman" pitchFamily="18" charset="0"/>
                      </a:rPr>
                      <m:t>3</m:t>
                    </m:r>
                    <m:r>
                      <a:rPr lang="en-US" b="0" i="1" smtClean="0">
                        <a:latin typeface="Cambria Math"/>
                        <a:ea typeface="Cambria Math"/>
                        <a:cs typeface="Times New Roman" pitchFamily="18" charset="0"/>
                      </a:rPr>
                      <m:t>×</m:t>
                    </m:r>
                    <m:sSup>
                      <m:sSupPr>
                        <m:ctrlPr>
                          <a:rPr lang="en-US" b="0" i="1" smtClean="0">
                            <a:latin typeface="Cambria Math"/>
                            <a:ea typeface="Cambria Math"/>
                            <a:cs typeface="Times New Roman" pitchFamily="18" charset="0"/>
                          </a:rPr>
                        </m:ctrlPr>
                      </m:sSupPr>
                      <m:e>
                        <m:r>
                          <a:rPr lang="en-US" b="0" i="1" smtClean="0">
                            <a:latin typeface="Cambria Math"/>
                            <a:ea typeface="Cambria Math"/>
                            <a:cs typeface="Times New Roman" pitchFamily="18" charset="0"/>
                          </a:rPr>
                          <m:t>10</m:t>
                        </m:r>
                      </m:e>
                      <m:sup>
                        <m:r>
                          <a:rPr lang="en-US" b="0" i="1" smtClean="0">
                            <a:latin typeface="Cambria Math"/>
                            <a:ea typeface="Cambria Math"/>
                            <a:cs typeface="Times New Roman" pitchFamily="18" charset="0"/>
                          </a:rPr>
                          <m:t>8</m:t>
                        </m:r>
                      </m:sup>
                    </m:sSup>
                    <m:f>
                      <m:fPr>
                        <m:ctrlPr>
                          <a:rPr lang="en-US" b="0" i="1" smtClean="0">
                            <a:latin typeface="Cambria Math"/>
                            <a:ea typeface="Cambria Math"/>
                            <a:cs typeface="Times New Roman" pitchFamily="18" charset="0"/>
                          </a:rPr>
                        </m:ctrlPr>
                      </m:fPr>
                      <m:num>
                        <m:r>
                          <a:rPr lang="en-US" b="0" i="1" smtClean="0">
                            <a:latin typeface="Cambria Math"/>
                            <a:ea typeface="Cambria Math"/>
                            <a:cs typeface="Times New Roman" pitchFamily="18" charset="0"/>
                          </a:rPr>
                          <m:t>𝑚</m:t>
                        </m:r>
                      </m:num>
                      <m:den>
                        <m:r>
                          <a:rPr lang="en-US" b="0" i="1" smtClean="0">
                            <a:latin typeface="Cambria Math"/>
                            <a:ea typeface="Cambria Math"/>
                            <a:cs typeface="Times New Roman" pitchFamily="18" charset="0"/>
                          </a:rPr>
                          <m:t>𝑠</m:t>
                        </m:r>
                      </m:den>
                    </m:f>
                  </m:oMath>
                </a14:m>
                <a:r>
                  <a:rPr lang="en-US" dirty="0">
                    <a:latin typeface="Times New Roman" pitchFamily="18" charset="0"/>
                    <a:cs typeface="Times New Roman" pitchFamily="18" charset="0"/>
                  </a:rPr>
                  <a:t>                                     </a:t>
                </a:r>
                <a14:m>
                  <m:oMath xmlns:m="http://schemas.openxmlformats.org/officeDocument/2006/math">
                    <m:r>
                      <a:rPr lang="en-US" b="0" i="1" dirty="0" smtClean="0">
                        <a:latin typeface="Cambria Math"/>
                        <a:cs typeface="Times New Roman" pitchFamily="18" charset="0"/>
                      </a:rPr>
                      <m:t>h</m:t>
                    </m:r>
                    <m:r>
                      <a:rPr lang="en-US" b="0" i="1" dirty="0" smtClean="0">
                        <a:latin typeface="Cambria Math"/>
                        <a:cs typeface="Times New Roman" pitchFamily="18" charset="0"/>
                      </a:rPr>
                      <m:t>=</m:t>
                    </m:r>
                    <m:r>
                      <a:rPr lang="en-US" b="0" i="1" dirty="0" smtClean="0">
                        <a:latin typeface="Cambria Math"/>
                        <a:cs typeface="Times New Roman" pitchFamily="18" charset="0"/>
                      </a:rPr>
                      <m:t>6</m:t>
                    </m:r>
                    <m:r>
                      <a:rPr lang="en-US" b="0" i="1" dirty="0" smtClean="0">
                        <a:latin typeface="Cambria Math"/>
                        <a:cs typeface="Times New Roman" pitchFamily="18" charset="0"/>
                      </a:rPr>
                      <m:t>.</m:t>
                    </m:r>
                    <m:r>
                      <a:rPr lang="en-US" b="0" i="1" dirty="0" smtClean="0">
                        <a:latin typeface="Cambria Math"/>
                        <a:cs typeface="Times New Roman" pitchFamily="18" charset="0"/>
                      </a:rPr>
                      <m:t>63</m:t>
                    </m:r>
                    <m:r>
                      <a:rPr lang="en-US" b="0" i="1" dirty="0" smtClean="0">
                        <a:latin typeface="Cambria Math"/>
                        <a:ea typeface="Cambria Math"/>
                        <a:cs typeface="Times New Roman" pitchFamily="18" charset="0"/>
                      </a:rPr>
                      <m:t>×</m:t>
                    </m:r>
                    <m:sSup>
                      <m:sSupPr>
                        <m:ctrlPr>
                          <a:rPr lang="en-US" b="0" i="1" dirty="0" smtClean="0">
                            <a:latin typeface="Cambria Math"/>
                            <a:ea typeface="Cambria Math"/>
                            <a:cs typeface="Times New Roman" pitchFamily="18" charset="0"/>
                          </a:rPr>
                        </m:ctrlPr>
                      </m:sSupPr>
                      <m:e>
                        <m:r>
                          <a:rPr lang="en-US" b="0" i="1" dirty="0" smtClean="0">
                            <a:latin typeface="Cambria Math"/>
                            <a:ea typeface="Cambria Math"/>
                            <a:cs typeface="Times New Roman" pitchFamily="18" charset="0"/>
                          </a:rPr>
                          <m:t>10</m:t>
                        </m:r>
                      </m:e>
                      <m:sup>
                        <m:r>
                          <a:rPr lang="en-US" b="0" i="1" dirty="0" smtClean="0">
                            <a:latin typeface="Cambria Math"/>
                            <a:ea typeface="Cambria Math"/>
                            <a:cs typeface="Times New Roman" pitchFamily="18" charset="0"/>
                          </a:rPr>
                          <m:t>−</m:t>
                        </m:r>
                        <m:r>
                          <a:rPr lang="en-US" b="0" i="1" dirty="0" smtClean="0">
                            <a:latin typeface="Cambria Math"/>
                            <a:ea typeface="Cambria Math"/>
                            <a:cs typeface="Times New Roman" pitchFamily="18" charset="0"/>
                          </a:rPr>
                          <m:t>34</m:t>
                        </m:r>
                        <m:r>
                          <a:rPr lang="en-US" b="0" i="1" dirty="0" smtClean="0">
                            <a:latin typeface="Cambria Math"/>
                            <a:ea typeface="Cambria Math"/>
                            <a:cs typeface="Times New Roman" pitchFamily="18" charset="0"/>
                          </a:rPr>
                          <m:t> </m:t>
                        </m:r>
                      </m:sup>
                    </m:sSup>
                    <m:r>
                      <a:rPr lang="en-US" b="0" i="1" dirty="0" smtClean="0">
                        <a:latin typeface="Cambria Math"/>
                        <a:cs typeface="Times New Roman" pitchFamily="18" charset="0"/>
                      </a:rPr>
                      <m:t>𝐽</m:t>
                    </m:r>
                    <m:r>
                      <a:rPr lang="en-US" b="0" i="1" dirty="0" smtClean="0">
                        <a:latin typeface="Cambria Math"/>
                        <a:cs typeface="Times New Roman" pitchFamily="18" charset="0"/>
                      </a:rPr>
                      <m:t>.</m:t>
                    </m:r>
                    <m:r>
                      <a:rPr lang="en-US" b="0" i="1" dirty="0" smtClean="0">
                        <a:latin typeface="Cambria Math"/>
                        <a:cs typeface="Times New Roman" pitchFamily="18" charset="0"/>
                      </a:rPr>
                      <m:t>𝑠</m:t>
                    </m:r>
                  </m:oMath>
                </a14:m>
                <a:endParaRPr lang="en-US" dirty="0">
                  <a:latin typeface="Times New Roman" pitchFamily="18" charset="0"/>
                  <a:cs typeface="Times New Roman" pitchFamily="18" charset="0"/>
                </a:endParaRPr>
              </a:p>
              <a:p>
                <a:pPr algn="r" rtl="1"/>
                <a:endParaRPr lang="ar-EG" dirty="0">
                  <a:cs typeface="+mj-cs"/>
                </a:endParaRPr>
              </a:p>
              <a:p>
                <a:pPr marL="342900" indent="-342900" algn="r" rtl="1">
                  <a:buFont typeface="Arial" pitchFamily="34" charset="0"/>
                  <a:buChar char="•"/>
                </a:pPr>
                <a:r>
                  <a:rPr lang="ar-EG" sz="2400" dirty="0">
                    <a:cs typeface="+mj-cs"/>
                  </a:rPr>
                  <a:t>افترض دى برولى أن المادة المتحركة بسرعة كبيرة تقترن بها موجة و بذلك يكون: </a:t>
                </a:r>
                <a:endParaRPr lang="ar-EG" dirty="0">
                  <a:cs typeface="+mj-cs"/>
                </a:endParaRPr>
              </a:p>
              <a:p>
                <a:pPr algn="ctr" rtl="1"/>
                <a14:m>
                  <m:oMath xmlns:m="http://schemas.openxmlformats.org/officeDocument/2006/math">
                    <m:r>
                      <a:rPr lang="ar-EG" sz="2400" i="1" smtClean="0">
                        <a:latin typeface="Cambria Math"/>
                        <a:ea typeface="Cambria Math"/>
                        <a:cs typeface="+mj-cs"/>
                      </a:rPr>
                      <m:t>𝜆</m:t>
                    </m:r>
                    <m:r>
                      <a:rPr lang="en-US" sz="2400" b="0" i="1" smtClean="0">
                        <a:latin typeface="Cambria Math"/>
                        <a:ea typeface="Cambria Math"/>
                        <a:cs typeface="+mj-cs"/>
                      </a:rPr>
                      <m:t>=</m:t>
                    </m:r>
                    <m:f>
                      <m:fPr>
                        <m:ctrlPr>
                          <a:rPr lang="en-US" sz="2400" b="0" i="1" smtClean="0">
                            <a:latin typeface="Cambria Math"/>
                            <a:ea typeface="Cambria Math"/>
                            <a:cs typeface="+mj-cs"/>
                          </a:rPr>
                        </m:ctrlPr>
                      </m:fPr>
                      <m:num>
                        <m:r>
                          <a:rPr lang="en-US" sz="2400" b="0" i="1" smtClean="0">
                            <a:latin typeface="Cambria Math"/>
                            <a:ea typeface="Cambria Math"/>
                            <a:cs typeface="+mj-cs"/>
                          </a:rPr>
                          <m:t>h</m:t>
                        </m:r>
                      </m:num>
                      <m:den>
                        <m:r>
                          <a:rPr lang="en-US" sz="2400" b="0" i="1" smtClean="0">
                            <a:latin typeface="Cambria Math"/>
                            <a:ea typeface="Cambria Math"/>
                            <a:cs typeface="+mj-cs"/>
                          </a:rPr>
                          <m:t>𝑝</m:t>
                        </m:r>
                      </m:den>
                    </m:f>
                  </m:oMath>
                </a14:m>
                <a:r>
                  <a:rPr lang="ar-EG" sz="2400" dirty="0">
                    <a:cs typeface="+mj-cs"/>
                  </a:rPr>
                  <a:t>                حيث </a:t>
                </a:r>
                <a:r>
                  <a:rPr lang="en-US" sz="2400" i="1" dirty="0">
                    <a:cs typeface="+mj-cs"/>
                  </a:rPr>
                  <a:t>p</a:t>
                </a:r>
                <a:r>
                  <a:rPr lang="ar-EG" sz="2400" dirty="0">
                    <a:cs typeface="+mj-cs"/>
                  </a:rPr>
                  <a:t> كمية تحرك الفوتون</a:t>
                </a:r>
              </a:p>
            </p:txBody>
          </p:sp>
        </mc:Choice>
        <mc:Fallback xmlns="">
          <p:sp>
            <p:nvSpPr>
              <p:cNvPr id="3" name="TextBox 2"/>
              <p:cNvSpPr txBox="1">
                <a:spLocks noRot="1" noChangeAspect="1" noMove="1" noResize="1" noEditPoints="1" noAdjustHandles="1" noChangeArrowheads="1" noChangeShapeType="1" noTextEdit="1"/>
              </p:cNvSpPr>
              <p:nvPr/>
            </p:nvSpPr>
            <p:spPr>
              <a:xfrm>
                <a:off x="304800" y="381263"/>
                <a:ext cx="8534400" cy="5961697"/>
              </a:xfrm>
              <a:prstGeom prst="rect">
                <a:avLst/>
              </a:prstGeom>
              <a:blipFill rotWithShape="1">
                <a:blip r:embed="rId2"/>
                <a:stretch>
                  <a:fillRect l="-1857" t="-818" r="-1000"/>
                </a:stretch>
              </a:blipFill>
            </p:spPr>
            <p:txBody>
              <a:bodyPr/>
              <a:lstStyle/>
              <a:p>
                <a:r>
                  <a:rPr lang="en-US">
                    <a:noFill/>
                  </a:rPr>
                  <a:t> </a:t>
                </a:r>
              </a:p>
            </p:txBody>
          </p:sp>
        </mc:Fallback>
      </mc:AlternateContent>
    </p:spTree>
    <p:extLst>
      <p:ext uri="{BB962C8B-B14F-4D97-AF65-F5344CB8AC3E}">
        <p14:creationId xmlns:p14="http://schemas.microsoft.com/office/powerpoint/2010/main" val="202619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51479</TotalTime>
  <Words>4168</Words>
  <Application>Microsoft Office PowerPoint</Application>
  <PresentationFormat>عرض على الشاشة (3:4)‏</PresentationFormat>
  <Paragraphs>483</Paragraphs>
  <Slides>47</Slides>
  <Notes>1</Notes>
  <HiddenSlides>0</HiddenSlides>
  <MMClips>0</MMClips>
  <ScaleCrop>false</ScaleCrop>
  <HeadingPairs>
    <vt:vector size="4" baseType="variant">
      <vt:variant>
        <vt:lpstr>نسق</vt:lpstr>
      </vt:variant>
      <vt:variant>
        <vt:i4>1</vt:i4>
      </vt:variant>
      <vt:variant>
        <vt:lpstr>عناوين الشرائح</vt:lpstr>
      </vt:variant>
      <vt:variant>
        <vt:i4>47</vt:i4>
      </vt:variant>
    </vt:vector>
  </HeadingPairs>
  <TitlesOfParts>
    <vt:vector size="48"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SaSa</dc:creator>
  <cp:lastModifiedBy>Dreams</cp:lastModifiedBy>
  <cp:revision>639</cp:revision>
  <cp:lastPrinted>2020-02-11T21:11:54Z</cp:lastPrinted>
  <dcterms:created xsi:type="dcterms:W3CDTF">2017-02-10T17:40:01Z</dcterms:created>
  <dcterms:modified xsi:type="dcterms:W3CDTF">2020-04-10T02:33:44Z</dcterms:modified>
</cp:coreProperties>
</file>