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0"/>
  </p:notesMasterIdLst>
  <p:sldIdLst>
    <p:sldId id="256" r:id="rId2"/>
    <p:sldId id="266" r:id="rId3"/>
    <p:sldId id="265" r:id="rId4"/>
    <p:sldId id="336" r:id="rId5"/>
    <p:sldId id="282" r:id="rId6"/>
    <p:sldId id="399" r:id="rId7"/>
    <p:sldId id="283" r:id="rId8"/>
    <p:sldId id="284" r:id="rId9"/>
    <p:sldId id="285" r:id="rId10"/>
    <p:sldId id="286" r:id="rId11"/>
    <p:sldId id="287" r:id="rId12"/>
    <p:sldId id="291" r:id="rId13"/>
    <p:sldId id="292" r:id="rId14"/>
    <p:sldId id="293" r:id="rId15"/>
    <p:sldId id="400" r:id="rId16"/>
    <p:sldId id="401" r:id="rId17"/>
    <p:sldId id="353" r:id="rId18"/>
    <p:sldId id="402" r:id="rId19"/>
    <p:sldId id="294" r:id="rId20"/>
    <p:sldId id="403" r:id="rId21"/>
    <p:sldId id="404" r:id="rId22"/>
    <p:sldId id="295" r:id="rId23"/>
    <p:sldId id="296" r:id="rId24"/>
    <p:sldId id="297" r:id="rId25"/>
    <p:sldId id="354" r:id="rId26"/>
    <p:sldId id="298" r:id="rId27"/>
    <p:sldId id="299" r:id="rId28"/>
    <p:sldId id="405" r:id="rId29"/>
    <p:sldId id="414" r:id="rId30"/>
    <p:sldId id="300" r:id="rId31"/>
    <p:sldId id="301" r:id="rId32"/>
    <p:sldId id="302" r:id="rId33"/>
    <p:sldId id="303" r:id="rId34"/>
    <p:sldId id="358" r:id="rId35"/>
    <p:sldId id="307" r:id="rId36"/>
    <p:sldId id="361" r:id="rId37"/>
    <p:sldId id="304" r:id="rId38"/>
    <p:sldId id="406" r:id="rId39"/>
    <p:sldId id="407" r:id="rId40"/>
    <p:sldId id="364" r:id="rId41"/>
    <p:sldId id="363" r:id="rId42"/>
    <p:sldId id="305" r:id="rId43"/>
    <p:sldId id="416" r:id="rId44"/>
    <p:sldId id="411" r:id="rId45"/>
    <p:sldId id="412" r:id="rId46"/>
    <p:sldId id="413" r:id="rId47"/>
    <p:sldId id="408" r:id="rId48"/>
    <p:sldId id="409" r:id="rId49"/>
    <p:sldId id="415" r:id="rId50"/>
    <p:sldId id="308" r:id="rId51"/>
    <p:sldId id="365" r:id="rId52"/>
    <p:sldId id="374" r:id="rId53"/>
    <p:sldId id="309" r:id="rId54"/>
    <p:sldId id="310" r:id="rId55"/>
    <p:sldId id="366" r:id="rId56"/>
    <p:sldId id="312" r:id="rId57"/>
    <p:sldId id="313" r:id="rId58"/>
    <p:sldId id="360" r:id="rId5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p:scale>
          <a:sx n="77" d="100"/>
          <a:sy n="77" d="100"/>
        </p:scale>
        <p:origin x="-306" y="-48"/>
      </p:cViewPr>
      <p:guideLst>
        <p:guide orient="horz" pos="2160"/>
        <p:guide pos="2880"/>
      </p:guideLst>
    </p:cSldViewPr>
  </p:slideViewPr>
  <p:outlineViewPr>
    <p:cViewPr>
      <p:scale>
        <a:sx n="33" d="100"/>
        <a:sy n="33" d="100"/>
      </p:scale>
      <p:origin x="0" y="102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9E56B9-CAEA-42DD-ACB5-56C23E181AE3}" type="datetimeFigureOut">
              <a:rPr lang="en-US" smtClean="0"/>
              <a:pPr/>
              <a:t>4/10/2020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5FC3CF-709E-4200-AA06-B407693F7C8E}" type="slidenum">
              <a:rPr lang="en-US" smtClean="0"/>
              <a:pPr/>
              <a:t>‹#›</a:t>
            </a:fld>
            <a:endParaRPr lang="en-US"/>
          </a:p>
        </p:txBody>
      </p:sp>
    </p:spTree>
    <p:extLst>
      <p:ext uri="{BB962C8B-B14F-4D97-AF65-F5344CB8AC3E}">
        <p14:creationId xmlns:p14="http://schemas.microsoft.com/office/powerpoint/2010/main" val="256607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FC3CF-709E-4200-AA06-B407693F7C8E}" type="slidenum">
              <a:rPr lang="en-US" smtClean="0"/>
              <a:pPr/>
              <a:t>2</a:t>
            </a:fld>
            <a:endParaRPr lang="en-US"/>
          </a:p>
        </p:txBody>
      </p:sp>
    </p:spTree>
    <p:extLst>
      <p:ext uri="{BB962C8B-B14F-4D97-AF65-F5344CB8AC3E}">
        <p14:creationId xmlns:p14="http://schemas.microsoft.com/office/powerpoint/2010/main" val="91705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4010A0-699A-4701-9C5A-C51F5AA66611}" type="datetime1">
              <a:rPr lang="en-US" smtClean="0"/>
              <a:t>4/10/2020</a:t>
            </a:fld>
            <a:endParaRPr lang="en-US"/>
          </a:p>
        </p:txBody>
      </p:sp>
      <p:sp>
        <p:nvSpPr>
          <p:cNvPr id="5" name="Footer Placeholder 4"/>
          <p:cNvSpPr>
            <a:spLocks noGrp="1"/>
          </p:cNvSpPr>
          <p:nvPr>
            <p:ph type="ftr" sz="quarter" idx="11"/>
          </p:nvPr>
        </p:nvSpPr>
        <p:spPr/>
        <p:txBody>
          <a:bodyPr/>
          <a:lstStyle/>
          <a:p>
            <a:r>
              <a:rPr lang="en-US"/>
              <a:t>Dr. Ahmed S. El-Tawargy</a:t>
            </a:r>
          </a:p>
        </p:txBody>
      </p:sp>
      <p:sp>
        <p:nvSpPr>
          <p:cNvPr id="6" name="Slide Number Placeholder 5"/>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224540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E0A26-5815-4378-900F-8B30D38860F5}" type="datetime1">
              <a:rPr lang="en-US" smtClean="0"/>
              <a:t>4/10/2020</a:t>
            </a:fld>
            <a:endParaRPr lang="en-US"/>
          </a:p>
        </p:txBody>
      </p:sp>
      <p:sp>
        <p:nvSpPr>
          <p:cNvPr id="5" name="Footer Placeholder 4"/>
          <p:cNvSpPr>
            <a:spLocks noGrp="1"/>
          </p:cNvSpPr>
          <p:nvPr>
            <p:ph type="ftr" sz="quarter" idx="11"/>
          </p:nvPr>
        </p:nvSpPr>
        <p:spPr/>
        <p:txBody>
          <a:bodyPr/>
          <a:lstStyle/>
          <a:p>
            <a:r>
              <a:rPr lang="en-US"/>
              <a:t>Dr. Ahmed S. El-Tawargy</a:t>
            </a:r>
          </a:p>
        </p:txBody>
      </p:sp>
      <p:sp>
        <p:nvSpPr>
          <p:cNvPr id="6" name="Slide Number Placeholder 5"/>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14047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5B998C-042A-49FB-B5EE-26049EA36384}" type="datetime1">
              <a:rPr lang="en-US" smtClean="0"/>
              <a:t>4/10/2020</a:t>
            </a:fld>
            <a:endParaRPr lang="en-US"/>
          </a:p>
        </p:txBody>
      </p:sp>
      <p:sp>
        <p:nvSpPr>
          <p:cNvPr id="5" name="Footer Placeholder 4"/>
          <p:cNvSpPr>
            <a:spLocks noGrp="1"/>
          </p:cNvSpPr>
          <p:nvPr>
            <p:ph type="ftr" sz="quarter" idx="11"/>
          </p:nvPr>
        </p:nvSpPr>
        <p:spPr/>
        <p:txBody>
          <a:bodyPr/>
          <a:lstStyle/>
          <a:p>
            <a:r>
              <a:rPr lang="en-US"/>
              <a:t>Dr. Ahmed S. El-Tawargy</a:t>
            </a:r>
          </a:p>
        </p:txBody>
      </p:sp>
      <p:sp>
        <p:nvSpPr>
          <p:cNvPr id="6" name="Slide Number Placeholder 5"/>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9026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225AC-619F-4AEB-AEF0-98C28D4BE6DA}" type="datetime1">
              <a:rPr lang="en-US" smtClean="0"/>
              <a:t>4/10/2020</a:t>
            </a:fld>
            <a:endParaRPr lang="en-US"/>
          </a:p>
        </p:txBody>
      </p:sp>
      <p:sp>
        <p:nvSpPr>
          <p:cNvPr id="5" name="Footer Placeholder 4"/>
          <p:cNvSpPr>
            <a:spLocks noGrp="1"/>
          </p:cNvSpPr>
          <p:nvPr>
            <p:ph type="ftr" sz="quarter" idx="11"/>
          </p:nvPr>
        </p:nvSpPr>
        <p:spPr/>
        <p:txBody>
          <a:bodyPr/>
          <a:lstStyle/>
          <a:p>
            <a:r>
              <a:rPr lang="en-US"/>
              <a:t>Dr. Ahmed S. El-Tawargy</a:t>
            </a:r>
          </a:p>
        </p:txBody>
      </p:sp>
      <p:sp>
        <p:nvSpPr>
          <p:cNvPr id="6" name="Slide Number Placeholder 5"/>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33058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BCAA56-FA16-447B-8BBA-625C71721E1E}" type="datetime1">
              <a:rPr lang="en-US" smtClean="0"/>
              <a:t>4/10/2020</a:t>
            </a:fld>
            <a:endParaRPr lang="en-US"/>
          </a:p>
        </p:txBody>
      </p:sp>
      <p:sp>
        <p:nvSpPr>
          <p:cNvPr id="5" name="Footer Placeholder 4"/>
          <p:cNvSpPr>
            <a:spLocks noGrp="1"/>
          </p:cNvSpPr>
          <p:nvPr>
            <p:ph type="ftr" sz="quarter" idx="11"/>
          </p:nvPr>
        </p:nvSpPr>
        <p:spPr/>
        <p:txBody>
          <a:bodyPr/>
          <a:lstStyle/>
          <a:p>
            <a:r>
              <a:rPr lang="en-US"/>
              <a:t>Dr. Ahmed S. El-Tawargy</a:t>
            </a:r>
          </a:p>
        </p:txBody>
      </p:sp>
      <p:sp>
        <p:nvSpPr>
          <p:cNvPr id="6" name="Slide Number Placeholder 5"/>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273257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ACCC8F-0FDB-46D2-BF71-6BC0B208804C}" type="datetime1">
              <a:rPr lang="en-US" smtClean="0"/>
              <a:t>4/10/2020</a:t>
            </a:fld>
            <a:endParaRPr lang="en-US"/>
          </a:p>
        </p:txBody>
      </p:sp>
      <p:sp>
        <p:nvSpPr>
          <p:cNvPr id="6" name="Footer Placeholder 5"/>
          <p:cNvSpPr>
            <a:spLocks noGrp="1"/>
          </p:cNvSpPr>
          <p:nvPr>
            <p:ph type="ftr" sz="quarter" idx="11"/>
          </p:nvPr>
        </p:nvSpPr>
        <p:spPr/>
        <p:txBody>
          <a:bodyPr/>
          <a:lstStyle/>
          <a:p>
            <a:r>
              <a:rPr lang="en-US"/>
              <a:t>Dr. Ahmed S. El-Tawargy</a:t>
            </a:r>
          </a:p>
        </p:txBody>
      </p:sp>
      <p:sp>
        <p:nvSpPr>
          <p:cNvPr id="7" name="Slide Number Placeholder 6"/>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144605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04EE26-CFC0-4DD9-973E-BEBCD735D718}" type="datetime1">
              <a:rPr lang="en-US" smtClean="0"/>
              <a:t>4/10/2020</a:t>
            </a:fld>
            <a:endParaRPr lang="en-US"/>
          </a:p>
        </p:txBody>
      </p:sp>
      <p:sp>
        <p:nvSpPr>
          <p:cNvPr id="8" name="Footer Placeholder 7"/>
          <p:cNvSpPr>
            <a:spLocks noGrp="1"/>
          </p:cNvSpPr>
          <p:nvPr>
            <p:ph type="ftr" sz="quarter" idx="11"/>
          </p:nvPr>
        </p:nvSpPr>
        <p:spPr/>
        <p:txBody>
          <a:bodyPr/>
          <a:lstStyle/>
          <a:p>
            <a:r>
              <a:rPr lang="en-US"/>
              <a:t>Dr. Ahmed S. El-Tawargy</a:t>
            </a:r>
          </a:p>
        </p:txBody>
      </p:sp>
      <p:sp>
        <p:nvSpPr>
          <p:cNvPr id="9" name="Slide Number Placeholder 8"/>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112145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45EBA-3E54-4963-B90E-05AC5E3BB89B}" type="datetime1">
              <a:rPr lang="en-US" smtClean="0"/>
              <a:t>4/10/2020</a:t>
            </a:fld>
            <a:endParaRPr lang="en-US"/>
          </a:p>
        </p:txBody>
      </p:sp>
      <p:sp>
        <p:nvSpPr>
          <p:cNvPr id="4" name="Footer Placeholder 3"/>
          <p:cNvSpPr>
            <a:spLocks noGrp="1"/>
          </p:cNvSpPr>
          <p:nvPr>
            <p:ph type="ftr" sz="quarter" idx="11"/>
          </p:nvPr>
        </p:nvSpPr>
        <p:spPr/>
        <p:txBody>
          <a:bodyPr/>
          <a:lstStyle/>
          <a:p>
            <a:r>
              <a:rPr lang="en-US"/>
              <a:t>Dr. Ahmed S. El-Tawargy</a:t>
            </a:r>
          </a:p>
        </p:txBody>
      </p:sp>
      <p:sp>
        <p:nvSpPr>
          <p:cNvPr id="5" name="Slide Number Placeholder 4"/>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1102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F4749-506A-4DFC-B9B7-82BD71720080}" type="datetime1">
              <a:rPr lang="en-US" smtClean="0"/>
              <a:t>4/10/2020</a:t>
            </a:fld>
            <a:endParaRPr lang="en-US"/>
          </a:p>
        </p:txBody>
      </p:sp>
      <p:sp>
        <p:nvSpPr>
          <p:cNvPr id="3" name="Footer Placeholder 2"/>
          <p:cNvSpPr>
            <a:spLocks noGrp="1"/>
          </p:cNvSpPr>
          <p:nvPr>
            <p:ph type="ftr" sz="quarter" idx="11"/>
          </p:nvPr>
        </p:nvSpPr>
        <p:spPr/>
        <p:txBody>
          <a:bodyPr/>
          <a:lstStyle/>
          <a:p>
            <a:r>
              <a:rPr lang="en-US"/>
              <a:t>Dr. Ahmed S. El-Tawargy</a:t>
            </a:r>
          </a:p>
        </p:txBody>
      </p:sp>
      <p:sp>
        <p:nvSpPr>
          <p:cNvPr id="4" name="Slide Number Placeholder 3"/>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365533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F306CC-4A46-423C-B70E-733B71B23658}" type="datetime1">
              <a:rPr lang="en-US" smtClean="0"/>
              <a:t>4/10/2020</a:t>
            </a:fld>
            <a:endParaRPr lang="en-US"/>
          </a:p>
        </p:txBody>
      </p:sp>
      <p:sp>
        <p:nvSpPr>
          <p:cNvPr id="6" name="Footer Placeholder 5"/>
          <p:cNvSpPr>
            <a:spLocks noGrp="1"/>
          </p:cNvSpPr>
          <p:nvPr>
            <p:ph type="ftr" sz="quarter" idx="11"/>
          </p:nvPr>
        </p:nvSpPr>
        <p:spPr/>
        <p:txBody>
          <a:bodyPr/>
          <a:lstStyle/>
          <a:p>
            <a:r>
              <a:rPr lang="en-US"/>
              <a:t>Dr. Ahmed S. El-Tawargy</a:t>
            </a:r>
          </a:p>
        </p:txBody>
      </p:sp>
      <p:sp>
        <p:nvSpPr>
          <p:cNvPr id="7" name="Slide Number Placeholder 6"/>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211923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E54EB-7B61-4391-A529-360296945706}" type="datetime1">
              <a:rPr lang="en-US" smtClean="0"/>
              <a:t>4/10/2020</a:t>
            </a:fld>
            <a:endParaRPr lang="en-US"/>
          </a:p>
        </p:txBody>
      </p:sp>
      <p:sp>
        <p:nvSpPr>
          <p:cNvPr id="6" name="Footer Placeholder 5"/>
          <p:cNvSpPr>
            <a:spLocks noGrp="1"/>
          </p:cNvSpPr>
          <p:nvPr>
            <p:ph type="ftr" sz="quarter" idx="11"/>
          </p:nvPr>
        </p:nvSpPr>
        <p:spPr/>
        <p:txBody>
          <a:bodyPr/>
          <a:lstStyle/>
          <a:p>
            <a:r>
              <a:rPr lang="en-US"/>
              <a:t>Dr. Ahmed S. El-Tawargy</a:t>
            </a:r>
          </a:p>
        </p:txBody>
      </p:sp>
      <p:sp>
        <p:nvSpPr>
          <p:cNvPr id="7" name="Slide Number Placeholder 6"/>
          <p:cNvSpPr>
            <a:spLocks noGrp="1"/>
          </p:cNvSpPr>
          <p:nvPr>
            <p:ph type="sldNum" sz="quarter" idx="12"/>
          </p:nvPr>
        </p:nvSpPr>
        <p:spPr/>
        <p:txBody>
          <a:bodyPr/>
          <a:lstStyle/>
          <a:p>
            <a:fld id="{586582B8-0579-441E-B98B-5834914E88B5}" type="slidenum">
              <a:rPr lang="en-US" smtClean="0"/>
              <a:pPr/>
              <a:t>‹#›</a:t>
            </a:fld>
            <a:endParaRPr lang="en-US"/>
          </a:p>
        </p:txBody>
      </p:sp>
    </p:spTree>
    <p:extLst>
      <p:ext uri="{BB962C8B-B14F-4D97-AF65-F5344CB8AC3E}">
        <p14:creationId xmlns:p14="http://schemas.microsoft.com/office/powerpoint/2010/main" val="27334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2D386-B45B-4778-A91E-8F53267D1952}" type="datetime1">
              <a:rPr lang="en-US" smtClean="0"/>
              <a:t>4/10/2020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Ahmed S. El-Tawargy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582B8-0579-441E-B98B-5834914E88B5}" type="slidenum">
              <a:rPr lang="en-US" smtClean="0"/>
              <a:pPr/>
              <a:t>‹#›</a:t>
            </a:fld>
            <a:endParaRPr lang="en-US"/>
          </a:p>
        </p:txBody>
      </p:sp>
    </p:spTree>
    <p:extLst>
      <p:ext uri="{BB962C8B-B14F-4D97-AF65-F5344CB8AC3E}">
        <p14:creationId xmlns:p14="http://schemas.microsoft.com/office/powerpoint/2010/main" val="2293039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BOOKS,%20MEDIA,%20LINKS,/Detailed%20thermal%20imaging%20reveals%20heat%20map%20of%20a%20badminton%20player.mkv" TargetMode="External"/><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hyperlink" Target="https://www.youtube.com/watch?v=MXuL5FteSDc"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8" Type="http://schemas.openxmlformats.org/officeDocument/2006/relationships/image" Target="../media/image1260.png"/><Relationship Id="rId3" Type="http://schemas.openxmlformats.org/officeDocument/2006/relationships/image" Target="../media/image136.png"/><Relationship Id="rId7" Type="http://schemas.openxmlformats.org/officeDocument/2006/relationships/image" Target="../media/image1250.png"/><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240.png"/><Relationship Id="rId5" Type="http://schemas.openxmlformats.org/officeDocument/2006/relationships/image" Target="../media/image1230.png"/><Relationship Id="rId4" Type="http://schemas.openxmlformats.org/officeDocument/2006/relationships/image" Target="../media/image1220.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jpe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1300.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1440.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1430.png"/><Relationship Id="rId4" Type="http://schemas.openxmlformats.org/officeDocument/2006/relationships/image" Target="../media/image1420.png"/></Relationships>
</file>

<file path=ppt/slides/_rels/slide3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 TargetMode="External"/><Relationship Id="rId2" Type="http://schemas.openxmlformats.org/officeDocument/2006/relationships/hyperlink" Target="https://ar.wikipedia.or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161.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hyperlink" Target="https://phet.colorado.edu/en/simulation/legacy/membrane-channels" TargetMode="External"/><Relationship Id="rId4" Type="http://schemas.openxmlformats.org/officeDocument/2006/relationships/hyperlink" Target="../../../../../BOOKS,%20MEDIA,%20LINKS,/membrane-channels_en.jar"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gif"/><Relationship Id="rId1" Type="http://schemas.openxmlformats.org/officeDocument/2006/relationships/slideLayout" Target="../slideLayouts/slideLayout7.xml"/><Relationship Id="rId5" Type="http://schemas.openxmlformats.org/officeDocument/2006/relationships/hyperlink" Target="../../../../../BOOKS,%20MEDIA,%20LINKS,/neuron_en.html" TargetMode="External"/><Relationship Id="rId4" Type="http://schemas.openxmlformats.org/officeDocument/2006/relationships/hyperlink" Target="https://phet.colorado.edu/en/simulation/neuron"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685800"/>
            <a:ext cx="7467600" cy="369332"/>
          </a:xfrm>
          <a:prstGeom prst="rect">
            <a:avLst/>
          </a:prstGeom>
          <a:noFill/>
        </p:spPr>
        <p:txBody>
          <a:bodyPr wrap="square" rtlCol="0">
            <a:spAutoFit/>
          </a:bodyPr>
          <a:lstStyle/>
          <a:p>
            <a:endParaRPr lang="en-US" dirty="0"/>
          </a:p>
        </p:txBody>
      </p:sp>
      <p:sp>
        <p:nvSpPr>
          <p:cNvPr id="5" name="Subtitle 2"/>
          <p:cNvSpPr>
            <a:spLocks noGrp="1"/>
          </p:cNvSpPr>
          <p:nvPr>
            <p:ph type="subTitle" idx="1"/>
          </p:nvPr>
        </p:nvSpPr>
        <p:spPr>
          <a:xfrm>
            <a:off x="1143000" y="3886200"/>
            <a:ext cx="7391400" cy="2819400"/>
          </a:xfrm>
        </p:spPr>
        <p:txBody>
          <a:bodyPr>
            <a:noAutofit/>
          </a:bodyPr>
          <a:lstStyle/>
          <a:p>
            <a:pPr algn="ctr"/>
            <a:r>
              <a:rPr lang="en-US" sz="2800" dirty="0">
                <a:solidFill>
                  <a:schemeClr val="tx1"/>
                </a:solidFill>
                <a:latin typeface="Times New Roman" pitchFamily="18" charset="0"/>
                <a:cs typeface="Times New Roman" pitchFamily="18" charset="0"/>
              </a:rPr>
              <a:t>A course Presented by:</a:t>
            </a:r>
          </a:p>
          <a:p>
            <a:pPr algn="ctr"/>
            <a:r>
              <a:rPr lang="en-US" sz="4000" dirty="0">
                <a:solidFill>
                  <a:schemeClr val="tx1"/>
                </a:solidFill>
                <a:latin typeface="Bernard MT Condensed" pitchFamily="18" charset="0"/>
              </a:rPr>
              <a:t>Dr./ Asmaa Mohamed Abdelghany</a:t>
            </a:r>
            <a:endParaRPr lang="ar-EG" sz="4000" dirty="0">
              <a:solidFill>
                <a:schemeClr val="tx1"/>
              </a:solidFill>
              <a:latin typeface="Bernard MT Condensed" pitchFamily="18" charset="0"/>
            </a:endParaRPr>
          </a:p>
          <a:p>
            <a:pPr algn="ctr"/>
            <a:r>
              <a:rPr lang="ar-EG" sz="4000" dirty="0">
                <a:solidFill>
                  <a:schemeClr val="tx1"/>
                </a:solidFill>
                <a:latin typeface="Bernard MT Condensed" pitchFamily="18" charset="0"/>
              </a:rPr>
              <a:t>د./ أسماء محمد عبد الغني</a:t>
            </a:r>
            <a:endParaRPr lang="en-US" sz="4000" dirty="0">
              <a:solidFill>
                <a:schemeClr val="tx1"/>
              </a:solidFill>
              <a:latin typeface="Bernard MT Condensed" pitchFamily="18" charset="0"/>
            </a:endParaRPr>
          </a:p>
          <a:p>
            <a:pPr algn="ctr"/>
            <a:r>
              <a:rPr lang="en-US" sz="2800" dirty="0">
                <a:latin typeface="Times New Roman" pitchFamily="18" charset="0"/>
                <a:cs typeface="Times New Roman" pitchFamily="18" charset="0"/>
              </a:rPr>
              <a:t>Lecturer of theoretical physics </a:t>
            </a:r>
            <a:endParaRPr lang="en-US" sz="2800" dirty="0">
              <a:solidFill>
                <a:schemeClr val="tx1"/>
              </a:solidFill>
              <a:latin typeface="Times New Roman" pitchFamily="18" charset="0"/>
              <a:cs typeface="Times New Roman" pitchFamily="18" charset="0"/>
            </a:endParaRPr>
          </a:p>
        </p:txBody>
      </p:sp>
      <p:pic>
        <p:nvPicPr>
          <p:cNvPr id="23558" name="Picture 6" descr="نتيجة بحث الصور عن ‪biophysics‬‏"/>
          <p:cNvPicPr>
            <a:picLocks noChangeAspect="1" noChangeArrowheads="1"/>
          </p:cNvPicPr>
          <p:nvPr/>
        </p:nvPicPr>
        <p:blipFill>
          <a:blip r:embed="rId2"/>
          <a:srcRect b="8163"/>
          <a:stretch>
            <a:fillRect/>
          </a:stretch>
        </p:blipFill>
        <p:spPr bwMode="auto">
          <a:xfrm>
            <a:off x="0" y="-2223"/>
            <a:ext cx="9138468" cy="388842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10</a:t>
            </a:fld>
            <a:endParaRPr lang="en-US"/>
          </a:p>
        </p:txBody>
      </p:sp>
      <p:sp>
        <p:nvSpPr>
          <p:cNvPr id="4" name="TextBox 3"/>
          <p:cNvSpPr txBox="1"/>
          <p:nvPr/>
        </p:nvSpPr>
        <p:spPr>
          <a:xfrm>
            <a:off x="381000" y="304800"/>
            <a:ext cx="8534400" cy="6463308"/>
          </a:xfrm>
          <a:prstGeom prst="rect">
            <a:avLst/>
          </a:prstGeom>
          <a:noFill/>
        </p:spPr>
        <p:txBody>
          <a:bodyPr wrap="square" rtlCol="0">
            <a:spAutoFit/>
          </a:bodyPr>
          <a:lstStyle/>
          <a:p>
            <a:pPr algn="r" rtl="1"/>
            <a:r>
              <a:rPr lang="ar-EG" b="1" dirty="0"/>
              <a:t>3- كمية الحرارة وتغير الحالة.</a:t>
            </a:r>
            <a:endParaRPr lang="en-US" b="1" dirty="0"/>
          </a:p>
          <a:p>
            <a:pPr algn="r" rtl="1"/>
            <a:endParaRPr lang="ar-EG" b="1" dirty="0"/>
          </a:p>
          <a:p>
            <a:pPr algn="r" rtl="1"/>
            <a:r>
              <a:rPr lang="ar-EG" dirty="0"/>
              <a:t>كمية الحرارة المكتسبة أو المفقودة من نظام حراري ما تكافئ مقدار التغير في الطاقة الداخلية الكلية للجسم.</a:t>
            </a:r>
          </a:p>
          <a:p>
            <a:pPr algn="r" rtl="1"/>
            <a:r>
              <a:rPr lang="ar-EG" dirty="0"/>
              <a:t>وتقاس كمية الحرارة بوحدة السعر أو الكيلوسعر أو الوحدة الحرارية البريطانية (</a:t>
            </a:r>
            <a:r>
              <a:rPr lang="en-US" dirty="0"/>
              <a:t>British thermal unit Btu </a:t>
            </a:r>
            <a:r>
              <a:rPr lang="ar-EG" dirty="0"/>
              <a:t>)</a:t>
            </a:r>
          </a:p>
          <a:p>
            <a:pPr algn="r" rtl="1"/>
            <a:endParaRPr lang="ar-EG" dirty="0"/>
          </a:p>
          <a:p>
            <a:pPr algn="r" rtl="1"/>
            <a:r>
              <a:rPr lang="ar-EG" u="sng" dirty="0">
                <a:solidFill>
                  <a:srgbClr val="FF0000"/>
                </a:solidFill>
              </a:rPr>
              <a:t>تعريف السعر</a:t>
            </a:r>
            <a:r>
              <a:rPr lang="en-US" u="sng" dirty="0">
                <a:solidFill>
                  <a:srgbClr val="FF0000"/>
                </a:solidFill>
              </a:rPr>
              <a:t>  calorie </a:t>
            </a:r>
            <a:r>
              <a:rPr lang="ar-EG" dirty="0"/>
              <a:t>: هو كمية الحرارة اللازمة لرفع درجة حرارة جرام واحد من الماء درجة واحدة مئوية</a:t>
            </a:r>
            <a:r>
              <a:rPr lang="en-US" dirty="0"/>
              <a:t> </a:t>
            </a:r>
            <a:r>
              <a:rPr lang="ar-EG" dirty="0"/>
              <a:t>(</a:t>
            </a:r>
            <a:r>
              <a:rPr lang="en-US" dirty="0"/>
              <a:t>14.5 °C-15.5 °C</a:t>
            </a:r>
            <a:r>
              <a:rPr lang="ar-EG" dirty="0"/>
              <a:t>).</a:t>
            </a:r>
          </a:p>
          <a:p>
            <a:pPr algn="r" rtl="1"/>
            <a:r>
              <a:rPr lang="ar-EG" u="sng" dirty="0">
                <a:solidFill>
                  <a:srgbClr val="FF0000"/>
                </a:solidFill>
              </a:rPr>
              <a:t>تعريف الكيلوسعر</a:t>
            </a:r>
            <a:r>
              <a:rPr lang="en-US" u="sng" dirty="0">
                <a:solidFill>
                  <a:srgbClr val="FF0000"/>
                </a:solidFill>
              </a:rPr>
              <a:t> k calorie</a:t>
            </a:r>
            <a:r>
              <a:rPr lang="ar-EG" dirty="0"/>
              <a:t>: هو كمية الحرارة اللازمة لرفع درجة حرارة كجم واحد من الماء درجة واحدة مئوية</a:t>
            </a:r>
            <a:r>
              <a:rPr lang="en-US" dirty="0"/>
              <a:t> </a:t>
            </a:r>
            <a:r>
              <a:rPr lang="ar-EG" dirty="0"/>
              <a:t>(</a:t>
            </a:r>
            <a:r>
              <a:rPr lang="en-US" dirty="0"/>
              <a:t>14.5 °C-15.5 °C</a:t>
            </a:r>
            <a:r>
              <a:rPr lang="ar-EG" dirty="0"/>
              <a:t>).</a:t>
            </a:r>
          </a:p>
          <a:p>
            <a:pPr algn="r" rtl="1"/>
            <a:endParaRPr lang="ar-EG" dirty="0"/>
          </a:p>
          <a:p>
            <a:pPr algn="r" rtl="1"/>
            <a:r>
              <a:rPr lang="ar-EG" u="sng" dirty="0">
                <a:solidFill>
                  <a:srgbClr val="FF0000"/>
                </a:solidFill>
              </a:rPr>
              <a:t>تعريف الوحدة الحرارية البريطانية (</a:t>
            </a:r>
            <a:r>
              <a:rPr lang="en-US" u="sng" dirty="0">
                <a:solidFill>
                  <a:srgbClr val="FF0000"/>
                </a:solidFill>
              </a:rPr>
              <a:t>BTU</a:t>
            </a:r>
            <a:r>
              <a:rPr lang="ar-EG" u="sng" dirty="0">
                <a:solidFill>
                  <a:srgbClr val="FF0000"/>
                </a:solidFill>
              </a:rPr>
              <a:t>): </a:t>
            </a:r>
            <a:r>
              <a:rPr lang="ar-EG" dirty="0"/>
              <a:t>هو كمية الحرارة اللازمة لرفع درجة حرارة باوند قياسي واحد من الماء درجة واحدة فهرنهيتية</a:t>
            </a:r>
            <a:r>
              <a:rPr lang="en-US" dirty="0"/>
              <a:t> </a:t>
            </a:r>
            <a:r>
              <a:rPr lang="ar-EG" dirty="0"/>
              <a:t>(</a:t>
            </a:r>
            <a:r>
              <a:rPr lang="en-US" dirty="0"/>
              <a:t> 64 F -63 F </a:t>
            </a:r>
            <a:r>
              <a:rPr lang="ar-EG" dirty="0"/>
              <a:t>).</a:t>
            </a:r>
          </a:p>
          <a:p>
            <a:pPr algn="r" rtl="1"/>
            <a:r>
              <a:rPr lang="ar-EG" dirty="0"/>
              <a:t>.</a:t>
            </a:r>
          </a:p>
          <a:p>
            <a:pPr algn="r" rtl="1"/>
            <a:r>
              <a:rPr lang="ar-EG" u="sng" dirty="0">
                <a:solidFill>
                  <a:srgbClr val="FF0000"/>
                </a:solidFill>
              </a:rPr>
              <a:t>تعريف الطاقة الداخلية الكلية للجسم: </a:t>
            </a:r>
            <a:r>
              <a:rPr lang="ar-EG" dirty="0"/>
              <a:t>هي مجموع طاقتي الحركة والوضع لجميع الدقائق المكونة لهذا الجسم.</a:t>
            </a:r>
          </a:p>
          <a:p>
            <a:pPr algn="r" rtl="1"/>
            <a:endParaRPr lang="ar-EG" dirty="0"/>
          </a:p>
          <a:p>
            <a:pPr algn="r" rtl="1"/>
            <a:r>
              <a:rPr lang="ar-EG" u="sng" dirty="0"/>
              <a:t>وفي ضوء النظرية الحركية لجزيئات الماده </a:t>
            </a:r>
            <a:r>
              <a:rPr lang="ar-EG" dirty="0"/>
              <a:t>يمكن تفسير التغير في كمية حرارة الجسم كالتالي: اذا اكتسب جسم ما كمية من الحرارة فإن طاقة الحركة لجزيئاتة تزداد بزيادة سرعتها وتزداد تبعا لذلك الطاقة الداخلية للجسم. وبالعكس في حالة فقد الجسم لكمية من الحرارة.</a:t>
            </a:r>
          </a:p>
          <a:p>
            <a:pPr algn="r" rtl="1"/>
            <a:endParaRPr lang="ar-EG" dirty="0"/>
          </a:p>
          <a:p>
            <a:pPr algn="r" rtl="1"/>
            <a:r>
              <a:rPr lang="ar-EG" b="1" dirty="0"/>
              <a:t>تغير الحالة:</a:t>
            </a:r>
          </a:p>
          <a:p>
            <a:pPr algn="r" rtl="1"/>
            <a:r>
              <a:rPr lang="ar-EG" dirty="0"/>
              <a:t>نتيجة ارتفاع درجة حرارة المادة تزداد سعة </a:t>
            </a:r>
            <a:endParaRPr lang="en-US" dirty="0"/>
          </a:p>
          <a:p>
            <a:pPr algn="r" rtl="1"/>
            <a:r>
              <a:rPr lang="ar-EG" dirty="0"/>
              <a:t>اهتزازة جزيئاتها وتزداد تبعا لذلك المسافات </a:t>
            </a:r>
            <a:endParaRPr lang="en-US" dirty="0"/>
          </a:p>
          <a:p>
            <a:pPr algn="r" rtl="1"/>
            <a:r>
              <a:rPr lang="ar-EG" dirty="0"/>
              <a:t>الجزيئية وتتحول المادة من صورة لأخرى </a:t>
            </a:r>
            <a:endParaRPr lang="en-US" dirty="0"/>
          </a:p>
        </p:txBody>
      </p:sp>
      <p:pic>
        <p:nvPicPr>
          <p:cNvPr id="44034" name="Picture 2" descr="نتيجة بحث الصور عن تغير حالة المادة"/>
          <p:cNvPicPr>
            <a:picLocks noChangeAspect="1" noChangeArrowheads="1"/>
          </p:cNvPicPr>
          <p:nvPr/>
        </p:nvPicPr>
        <p:blipFill>
          <a:blip r:embed="rId2"/>
          <a:srcRect/>
          <a:stretch>
            <a:fillRect/>
          </a:stretch>
        </p:blipFill>
        <p:spPr bwMode="auto">
          <a:xfrm>
            <a:off x="3048000" y="5181600"/>
            <a:ext cx="2590800" cy="1227221"/>
          </a:xfrm>
          <a:prstGeom prst="rect">
            <a:avLst/>
          </a:prstGeom>
          <a:noFill/>
        </p:spPr>
      </p:pic>
      <p:pic>
        <p:nvPicPr>
          <p:cNvPr id="44036" name="Picture 4" descr="صورة ذات صلة"/>
          <p:cNvPicPr>
            <a:picLocks noChangeAspect="1" noChangeArrowheads="1"/>
          </p:cNvPicPr>
          <p:nvPr/>
        </p:nvPicPr>
        <p:blipFill>
          <a:blip r:embed="rId3"/>
          <a:srcRect l="15439" t="38503" r="15789" b="35829"/>
          <a:stretch>
            <a:fillRect/>
          </a:stretch>
        </p:blipFill>
        <p:spPr bwMode="auto">
          <a:xfrm>
            <a:off x="82550" y="5820610"/>
            <a:ext cx="2819400" cy="614265"/>
          </a:xfrm>
          <a:prstGeom prst="rect">
            <a:avLst/>
          </a:prstGeom>
          <a:noFill/>
        </p:spPr>
      </p:pic>
      <p:pic>
        <p:nvPicPr>
          <p:cNvPr id="5122" name="Picture 2" descr="صورة ذات صلة"/>
          <p:cNvPicPr>
            <a:picLocks noChangeAspect="1" noChangeArrowheads="1"/>
          </p:cNvPicPr>
          <p:nvPr/>
        </p:nvPicPr>
        <p:blipFill>
          <a:blip r:embed="rId4"/>
          <a:srcRect l="62338" t="24540" b="31288"/>
          <a:stretch>
            <a:fillRect/>
          </a:stretch>
        </p:blipFill>
        <p:spPr bwMode="auto">
          <a:xfrm>
            <a:off x="69850" y="5058610"/>
            <a:ext cx="2819400" cy="685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11</a:t>
            </a:fld>
            <a:endParaRPr lang="en-US"/>
          </a:p>
        </p:txBody>
      </p:sp>
      <p:sp>
        <p:nvSpPr>
          <p:cNvPr id="4" name="TextBox 3"/>
          <p:cNvSpPr txBox="1"/>
          <p:nvPr/>
        </p:nvSpPr>
        <p:spPr>
          <a:xfrm>
            <a:off x="342900" y="111035"/>
            <a:ext cx="8686800" cy="400110"/>
          </a:xfrm>
          <a:prstGeom prst="rect">
            <a:avLst/>
          </a:prstGeom>
          <a:noFill/>
        </p:spPr>
        <p:txBody>
          <a:bodyPr wrap="square" rtlCol="0">
            <a:spAutoFit/>
          </a:bodyPr>
          <a:lstStyle/>
          <a:p>
            <a:pPr algn="r" rtl="1"/>
            <a:r>
              <a:rPr lang="ar-EG" sz="2000" b="1" dirty="0"/>
              <a:t>الفرق بين وكمية الحرارة و الشغل</a:t>
            </a:r>
            <a:endParaRPr lang="en-US" sz="2000" b="1" dirty="0"/>
          </a:p>
        </p:txBody>
      </p:sp>
      <p:sp>
        <p:nvSpPr>
          <p:cNvPr id="5" name="TextBox 4"/>
          <p:cNvSpPr txBox="1"/>
          <p:nvPr/>
        </p:nvSpPr>
        <p:spPr>
          <a:xfrm>
            <a:off x="228600" y="533400"/>
            <a:ext cx="8686800" cy="1200329"/>
          </a:xfrm>
          <a:prstGeom prst="rect">
            <a:avLst/>
          </a:prstGeom>
          <a:noFill/>
          <a:ln>
            <a:solidFill>
              <a:schemeClr val="bg1"/>
            </a:solidFill>
          </a:ln>
        </p:spPr>
        <p:txBody>
          <a:bodyPr wrap="square" rtlCol="0">
            <a:spAutoFit/>
          </a:bodyPr>
          <a:lstStyle/>
          <a:p>
            <a:pPr algn="r" rtl="1"/>
            <a:r>
              <a:rPr lang="ar-EG" b="1" dirty="0">
                <a:solidFill>
                  <a:srgbClr val="FF0000"/>
                </a:solidFill>
              </a:rPr>
              <a:t>تعرف كمية الحرارة </a:t>
            </a:r>
            <a:r>
              <a:rPr lang="ar-EG" dirty="0"/>
              <a:t>بأنها الطاقة التي تنتقل من جسم إلى جسم أخر ملاصق له نتيجة لوجود اختلاف في درجتي حرارتيهما</a:t>
            </a:r>
          </a:p>
          <a:p>
            <a:pPr algn="r" rtl="1"/>
            <a:r>
              <a:rPr lang="ar-EG" b="1" dirty="0">
                <a:solidFill>
                  <a:srgbClr val="FF0000"/>
                </a:solidFill>
              </a:rPr>
              <a:t>أما الشغل </a:t>
            </a:r>
            <a:r>
              <a:rPr lang="ar-EG" dirty="0"/>
              <a:t>فهو الطاقة التي تنتقل من جسم الى أخر بشرط ثبوت درجة الحرارة</a:t>
            </a:r>
          </a:p>
          <a:p>
            <a:pPr algn="r" rtl="1"/>
            <a:r>
              <a:rPr lang="ar-EG" b="1" dirty="0"/>
              <a:t>قانون بقاء الطاقة في جسم الإنسان:</a:t>
            </a:r>
            <a:r>
              <a:rPr lang="en-US" b="1" dirty="0"/>
              <a:t>    </a:t>
            </a:r>
            <a:r>
              <a:rPr lang="ar-EG" b="1" dirty="0"/>
              <a:t>    (</a:t>
            </a:r>
            <a:r>
              <a:rPr lang="ar-EG" u="sng" dirty="0"/>
              <a:t>هو تطبيق للقانون الأول للديناميكا الحرارية</a:t>
            </a:r>
            <a:r>
              <a:rPr lang="ar-EG" b="1" dirty="0"/>
              <a:t>)</a:t>
            </a:r>
          </a:p>
        </p:txBody>
      </p:sp>
      <p:sp>
        <p:nvSpPr>
          <p:cNvPr id="8" name="TextBox 7"/>
          <p:cNvSpPr txBox="1"/>
          <p:nvPr/>
        </p:nvSpPr>
        <p:spPr>
          <a:xfrm>
            <a:off x="609600" y="1868269"/>
            <a:ext cx="8001000" cy="646331"/>
          </a:xfrm>
          <a:prstGeom prst="rect">
            <a:avLst/>
          </a:prstGeom>
          <a:solidFill>
            <a:schemeClr val="bg2"/>
          </a:solidFill>
        </p:spPr>
        <p:txBody>
          <a:bodyPr wrap="square" rtlCol="0">
            <a:spAutoFit/>
          </a:bodyPr>
          <a:lstStyle/>
          <a:p>
            <a:pPr algn="ctr" rtl="1"/>
            <a:r>
              <a:rPr lang="ar-EG" b="1" dirty="0">
                <a:solidFill>
                  <a:srgbClr val="FF0000"/>
                </a:solidFill>
              </a:rPr>
              <a:t>التغير في الطاقة المختزنة داخل الجسم</a:t>
            </a:r>
            <a:r>
              <a:rPr lang="en-US" b="1" dirty="0">
                <a:solidFill>
                  <a:srgbClr val="FF0000"/>
                </a:solidFill>
              </a:rPr>
              <a:t> </a:t>
            </a:r>
            <a:r>
              <a:rPr lang="ar-EG" b="1" dirty="0">
                <a:solidFill>
                  <a:srgbClr val="FF0000"/>
                </a:solidFill>
              </a:rPr>
              <a:t> </a:t>
            </a:r>
            <a:r>
              <a:rPr lang="en-US" b="1" dirty="0"/>
              <a:t>ΔU</a:t>
            </a:r>
            <a:r>
              <a:rPr lang="ar-EG" b="1" dirty="0">
                <a:solidFill>
                  <a:srgbClr val="FF0000"/>
                </a:solidFill>
              </a:rPr>
              <a:t>= الحرارة المفقودة أو المكتسبة للجسم</a:t>
            </a:r>
            <a:r>
              <a:rPr lang="el-GR" b="1" dirty="0"/>
              <a:t>Δ</a:t>
            </a:r>
            <a:r>
              <a:rPr lang="en-US" b="1" dirty="0"/>
              <a:t>Q</a:t>
            </a:r>
            <a:r>
              <a:rPr lang="en-US" b="1" dirty="0">
                <a:solidFill>
                  <a:srgbClr val="FF0000"/>
                </a:solidFill>
              </a:rPr>
              <a:t> </a:t>
            </a:r>
            <a:r>
              <a:rPr lang="ar-EG" b="1" dirty="0">
                <a:solidFill>
                  <a:srgbClr val="FF0000"/>
                </a:solidFill>
              </a:rPr>
              <a:t>+ الشغل المبذول</a:t>
            </a:r>
            <a:r>
              <a:rPr lang="en-US" b="1" dirty="0">
                <a:solidFill>
                  <a:srgbClr val="FF0000"/>
                </a:solidFill>
              </a:rPr>
              <a:t> </a:t>
            </a:r>
            <a:r>
              <a:rPr lang="ar-EG" b="1" dirty="0">
                <a:solidFill>
                  <a:srgbClr val="FF0000"/>
                </a:solidFill>
              </a:rPr>
              <a:t> من الجسم </a:t>
            </a:r>
            <a:r>
              <a:rPr lang="el-GR" b="1" dirty="0"/>
              <a:t>Δ</a:t>
            </a:r>
            <a:r>
              <a:rPr lang="en-US" b="1" dirty="0"/>
              <a:t>W</a:t>
            </a:r>
            <a:r>
              <a:rPr lang="en-US" b="1" dirty="0">
                <a:solidFill>
                  <a:srgbClr val="FF0000"/>
                </a:solidFill>
              </a:rPr>
              <a:t> </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3"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352800" y="2590800"/>
            <a:ext cx="2667000" cy="533400"/>
          </a:xfrm>
          <a:prstGeom prst="rect">
            <a:avLst/>
          </a:prstGeom>
          <a:noFill/>
        </p:spPr>
      </p:pic>
      <p:sp>
        <p:nvSpPr>
          <p:cNvPr id="15" name="TextBox 14"/>
          <p:cNvSpPr txBox="1"/>
          <p:nvPr/>
        </p:nvSpPr>
        <p:spPr>
          <a:xfrm>
            <a:off x="609600" y="3383726"/>
            <a:ext cx="8458200" cy="3139321"/>
          </a:xfrm>
          <a:prstGeom prst="rect">
            <a:avLst/>
          </a:prstGeom>
          <a:noFill/>
        </p:spPr>
        <p:txBody>
          <a:bodyPr wrap="square" rtlCol="0">
            <a:spAutoFit/>
          </a:bodyPr>
          <a:lstStyle/>
          <a:p>
            <a:pPr algn="r" rtl="1"/>
            <a:r>
              <a:rPr lang="ar-EG" dirty="0"/>
              <a:t>وحيث أن التغير في طاقة الجسم دائما يكون مرتبط </a:t>
            </a:r>
          </a:p>
          <a:p>
            <a:pPr algn="r" rtl="1"/>
            <a:r>
              <a:rPr lang="ar-EG" dirty="0"/>
              <a:t>بالزمن فإن المعادلة السابقة يمكن كتابتها (فى حالة </a:t>
            </a:r>
          </a:p>
          <a:p>
            <a:pPr algn="r" rtl="1"/>
            <a:r>
              <a:rPr lang="ar-EG" dirty="0"/>
              <a:t>فترات زمنية قصيرة) كالتالي:</a:t>
            </a:r>
            <a:endParaRPr lang="en-US" dirty="0"/>
          </a:p>
          <a:p>
            <a:pPr algn="r" rtl="1"/>
            <a:endParaRPr lang="en-US" dirty="0"/>
          </a:p>
          <a:p>
            <a:pPr algn="r" rtl="1"/>
            <a:endParaRPr lang="en-US" dirty="0"/>
          </a:p>
          <a:p>
            <a:pPr algn="r" rtl="1"/>
            <a:endParaRPr lang="en-US" dirty="0"/>
          </a:p>
          <a:p>
            <a:pPr algn="r" rtl="1"/>
            <a:endParaRPr lang="ar-EG" dirty="0"/>
          </a:p>
          <a:p>
            <a:pPr algn="r" rtl="1"/>
            <a:endParaRPr lang="ar-EG" dirty="0"/>
          </a:p>
          <a:p>
            <a:pPr algn="r" rtl="1"/>
            <a:endParaRPr lang="ar-EG" dirty="0"/>
          </a:p>
          <a:p>
            <a:pPr algn="r" rtl="1"/>
            <a:endParaRPr lang="en-US" dirty="0"/>
          </a:p>
          <a:p>
            <a:pPr algn="r" rtl="1"/>
            <a:r>
              <a:rPr lang="ar-EG" u="sng" dirty="0"/>
              <a:t>كما يجب الأخذ في الإعتبار أيضا أن هناك تغيرا مستمرا في الطاقه داخل جسم الإنسان سواء قام بعمل شغل أم لا.</a:t>
            </a:r>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34000" y="4461063"/>
            <a:ext cx="2362200" cy="856298"/>
          </a:xfrm>
          <a:prstGeom prst="rect">
            <a:avLst/>
          </a:prstGeom>
          <a:noFill/>
        </p:spPr>
      </p:pic>
      <p:sp>
        <p:nvSpPr>
          <p:cNvPr id="13" name="TextBox 12"/>
          <p:cNvSpPr txBox="1"/>
          <p:nvPr/>
        </p:nvSpPr>
        <p:spPr>
          <a:xfrm>
            <a:off x="838200" y="5410200"/>
            <a:ext cx="8001000" cy="646331"/>
          </a:xfrm>
          <a:prstGeom prst="rect">
            <a:avLst/>
          </a:prstGeom>
          <a:solidFill>
            <a:schemeClr val="bg2"/>
          </a:solidFill>
        </p:spPr>
        <p:txBody>
          <a:bodyPr wrap="square" rtlCol="0">
            <a:spAutoFit/>
          </a:bodyPr>
          <a:lstStyle/>
          <a:p>
            <a:pPr algn="ctr" rtl="1"/>
            <a:r>
              <a:rPr lang="ar-EG" b="1" dirty="0">
                <a:solidFill>
                  <a:srgbClr val="FF0000"/>
                </a:solidFill>
              </a:rPr>
              <a:t>أى أن  المعدل الزمنى للتغير في الطاقة المختزنة داخل الجسم</a:t>
            </a:r>
            <a:r>
              <a:rPr lang="en-US" b="1" dirty="0">
                <a:solidFill>
                  <a:srgbClr val="FF0000"/>
                </a:solidFill>
              </a:rPr>
              <a:t> </a:t>
            </a:r>
            <a:r>
              <a:rPr lang="ar-EG" b="1" dirty="0">
                <a:solidFill>
                  <a:srgbClr val="FF0000"/>
                </a:solidFill>
              </a:rPr>
              <a:t> = المعدل الزمنى لفقد أو اكتساب الحرارة للجسم+ المعدل الزمنى لبذل الشغل من الجسم </a:t>
            </a:r>
            <a:endParaRPr lang="en-US" b="1" dirty="0">
              <a:solidFill>
                <a:srgbClr val="FF0000"/>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12" y="3383726"/>
            <a:ext cx="4682888" cy="17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12</a:t>
            </a:fld>
            <a:endParaRPr lang="en-US"/>
          </a:p>
        </p:txBody>
      </p:sp>
      <p:sp>
        <p:nvSpPr>
          <p:cNvPr id="38916" name="AutoShape 4" descr="نتيجة بحث الصور عن انتقال الحرارة بالتوصيل"/>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نتيجة بحث الصور عن انتقال الحرارة بالتوصيل"/>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0" name="Picture 8" descr="نتيجة بحث الصور عن انتقال الحرارة بالتوصيل"/>
          <p:cNvPicPr>
            <a:picLocks noChangeAspect="1" noChangeArrowheads="1"/>
          </p:cNvPicPr>
          <p:nvPr/>
        </p:nvPicPr>
        <p:blipFill>
          <a:blip r:embed="rId2"/>
          <a:srcRect/>
          <a:stretch>
            <a:fillRect/>
          </a:stretch>
        </p:blipFill>
        <p:spPr bwMode="auto">
          <a:xfrm>
            <a:off x="155575" y="185738"/>
            <a:ext cx="3349625" cy="2438400"/>
          </a:xfrm>
          <a:prstGeom prst="rect">
            <a:avLst/>
          </a:prstGeom>
          <a:noFill/>
        </p:spPr>
      </p:pic>
      <p:sp>
        <p:nvSpPr>
          <p:cNvPr id="389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1" name="Group 10"/>
          <p:cNvGrpSpPr/>
          <p:nvPr/>
        </p:nvGrpSpPr>
        <p:grpSpPr>
          <a:xfrm>
            <a:off x="485775" y="318492"/>
            <a:ext cx="8458200" cy="6740307"/>
            <a:chOff x="485775" y="318492"/>
            <a:chExt cx="8458200" cy="6740307"/>
          </a:xfrm>
        </p:grpSpPr>
        <p:grpSp>
          <p:nvGrpSpPr>
            <p:cNvPr id="2" name="Group 1"/>
            <p:cNvGrpSpPr/>
            <p:nvPr/>
          </p:nvGrpSpPr>
          <p:grpSpPr>
            <a:xfrm>
              <a:off x="485775" y="318492"/>
              <a:ext cx="8458200" cy="6740307"/>
              <a:chOff x="485775" y="89892"/>
              <a:chExt cx="8458200" cy="6740307"/>
            </a:xfrm>
          </p:grpSpPr>
          <p:sp>
            <p:nvSpPr>
              <p:cNvPr id="4" name="TextBox 3"/>
              <p:cNvSpPr txBox="1"/>
              <p:nvPr/>
            </p:nvSpPr>
            <p:spPr>
              <a:xfrm>
                <a:off x="485775" y="89892"/>
                <a:ext cx="8458200" cy="6740307"/>
              </a:xfrm>
              <a:prstGeom prst="rect">
                <a:avLst/>
              </a:prstGeom>
              <a:noFill/>
            </p:spPr>
            <p:txBody>
              <a:bodyPr wrap="square" rtlCol="0">
                <a:spAutoFit/>
              </a:bodyPr>
              <a:lstStyle/>
              <a:p>
                <a:pPr algn="r" rtl="1"/>
                <a:endParaRPr lang="ar-EG" b="1" dirty="0">
                  <a:solidFill>
                    <a:srgbClr val="FF0000"/>
                  </a:solidFill>
                </a:endParaRPr>
              </a:p>
              <a:p>
                <a:pPr algn="r" rtl="1"/>
                <a:r>
                  <a:rPr lang="ar-EG" b="1" dirty="0">
                    <a:solidFill>
                      <a:srgbClr val="FF0000"/>
                    </a:solidFill>
                  </a:rPr>
                  <a:t>1- التوصيل </a:t>
                </a:r>
              </a:p>
              <a:p>
                <a:pPr algn="r" rtl="1"/>
                <a:r>
                  <a:rPr lang="ar-EG" dirty="0"/>
                  <a:t>يعرف بأنه هو: انتقال الحرارة خلال المادة من نقطة إلى أخرى فيها </a:t>
                </a:r>
                <a:r>
                  <a:rPr lang="ar-EG" b="1" i="1" u="sng" dirty="0"/>
                  <a:t>دون </a:t>
                </a:r>
              </a:p>
              <a:p>
                <a:pPr algn="r" rtl="1"/>
                <a:r>
                  <a:rPr lang="ar-EG" b="1" i="1" u="sng" dirty="0"/>
                  <a:t>انتقال جزيئات المادة.</a:t>
                </a:r>
              </a:p>
              <a:p>
                <a:pPr algn="r" rtl="1"/>
                <a:r>
                  <a:rPr lang="ar-EG" dirty="0"/>
                  <a:t>ويتم تفسير التوصيل الحراري في ضوء النظرية الجزيئية لتركيب المادة</a:t>
                </a:r>
              </a:p>
              <a:p>
                <a:pPr algn="r" rtl="1"/>
                <a:endParaRPr lang="ar-EG" dirty="0"/>
              </a:p>
              <a:p>
                <a:pPr algn="r" rtl="1"/>
                <a:r>
                  <a:rPr lang="ar-EG" b="1" dirty="0"/>
                  <a:t>العوامل التي يتوقف عليها التوصيل الحراري </a:t>
                </a:r>
                <a:r>
                  <a:rPr lang="en-US" b="1" dirty="0"/>
                  <a:t>H</a:t>
                </a:r>
                <a:r>
                  <a:rPr lang="ar-EG" b="1" dirty="0"/>
                  <a:t>:</a:t>
                </a:r>
              </a:p>
              <a:p>
                <a:pPr algn="r" rtl="1"/>
                <a:r>
                  <a:rPr lang="ar-EG" dirty="0"/>
                  <a:t>1- المسافة بين المقطعين </a:t>
                </a:r>
                <a:r>
                  <a:rPr lang="en-US" dirty="0"/>
                  <a:t>X</a:t>
                </a:r>
                <a:endParaRPr lang="ar-EG" dirty="0"/>
              </a:p>
              <a:p>
                <a:pPr algn="r" rtl="1"/>
                <a:r>
                  <a:rPr lang="ar-EG" dirty="0"/>
                  <a:t>2-</a:t>
                </a:r>
                <a:r>
                  <a:rPr lang="en-US" dirty="0"/>
                  <a:t> </a:t>
                </a:r>
                <a:r>
                  <a:rPr lang="ar-EG" dirty="0"/>
                  <a:t>مساحة المقطع </a:t>
                </a:r>
                <a:r>
                  <a:rPr lang="en-US" dirty="0"/>
                  <a:t>A</a:t>
                </a:r>
                <a:endParaRPr lang="ar-EG" dirty="0"/>
              </a:p>
              <a:p>
                <a:pPr algn="r" rtl="1"/>
                <a:r>
                  <a:rPr lang="ar-EG" dirty="0"/>
                  <a:t>3- الزمن اللازم لسريان الطاقة الحرارية </a:t>
                </a:r>
                <a:r>
                  <a:rPr lang="en-US" dirty="0"/>
                  <a:t>t</a:t>
                </a:r>
                <a:endParaRPr lang="ar-EG" dirty="0"/>
              </a:p>
              <a:p>
                <a:pPr algn="r" rtl="1"/>
                <a:r>
                  <a:rPr lang="ar-EG" dirty="0"/>
                  <a:t>4- الفرق بين درجتي حرارة المقطعين</a:t>
                </a:r>
                <a:endParaRPr lang="en-US" dirty="0"/>
              </a:p>
              <a:p>
                <a:pPr algn="r" rtl="1"/>
                <a:endParaRPr lang="en-US" dirty="0"/>
              </a:p>
              <a:p>
                <a:pPr algn="r" rtl="1"/>
                <a:endParaRPr lang="en-US" dirty="0"/>
              </a:p>
              <a:p>
                <a:pPr algn="r" rtl="1"/>
                <a:endParaRPr lang="en-US" dirty="0"/>
              </a:p>
              <a:p>
                <a:pPr algn="r" rtl="1"/>
                <a:endParaRPr lang="en-US" dirty="0"/>
              </a:p>
              <a:p>
                <a:pPr algn="r" rtl="1"/>
                <a:endParaRPr lang="en-US" dirty="0"/>
              </a:p>
              <a:p>
                <a:pPr algn="r" rtl="1"/>
                <a:r>
                  <a:rPr lang="ar-EG" dirty="0"/>
                  <a:t>                الميل الحراري</a:t>
                </a:r>
              </a:p>
              <a:p>
                <a:pPr algn="r" rtl="1"/>
                <a:r>
                  <a:rPr lang="ar-EG" b="1" dirty="0">
                    <a:solidFill>
                      <a:srgbClr val="FF0000"/>
                    </a:solidFill>
                  </a:rPr>
                  <a:t>                          </a:t>
                </a:r>
              </a:p>
              <a:p>
                <a:pPr algn="r" rtl="1"/>
                <a:r>
                  <a:rPr lang="ar-EG" b="1" dirty="0">
                    <a:solidFill>
                      <a:srgbClr val="FF0000"/>
                    </a:solidFill>
                  </a:rPr>
                  <a:t> معامل التوصيل الحراري للمادة</a:t>
                </a:r>
              </a:p>
              <a:p>
                <a:pPr algn="r" rtl="1"/>
                <a:r>
                  <a:rPr lang="ar-EG" b="1" dirty="0"/>
                  <a:t>ويعرف بأنه:</a:t>
                </a:r>
                <a:r>
                  <a:rPr lang="ar-EG" dirty="0"/>
                  <a:t> مقدار الطاقة الحرارية التي تسري في ثانية واحدة</a:t>
                </a:r>
              </a:p>
              <a:p>
                <a:pPr algn="r" rtl="1"/>
                <a:r>
                  <a:rPr lang="ar-EG" dirty="0"/>
                  <a:t> بين مقطعين مساحة كل منهما 1 م</a:t>
                </a:r>
                <a:r>
                  <a:rPr lang="ar-EG" baseline="30000" dirty="0"/>
                  <a:t>2</a:t>
                </a:r>
                <a:r>
                  <a:rPr lang="ar-EG" dirty="0"/>
                  <a:t> والبعد بينهما 1 م  والفرق بين</a:t>
                </a:r>
              </a:p>
              <a:p>
                <a:pPr algn="r" rtl="1"/>
                <a:r>
                  <a:rPr lang="ar-EG" dirty="0"/>
                  <a:t> درجتي حرارتيهما  1درجة مئوية</a:t>
                </a:r>
              </a:p>
              <a:p>
                <a:pPr algn="r" rtl="1"/>
                <a:endParaRPr lang="ar-EG" dirty="0"/>
              </a:p>
              <a:p>
                <a:pPr algn="r" rtl="1"/>
                <a:endParaRPr lang="ar-EG" dirty="0"/>
              </a:p>
            </p:txBody>
          </p:sp>
          <p:pic>
            <p:nvPicPr>
              <p:cNvPr id="38923"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86400" y="4038600"/>
                <a:ext cx="2438400" cy="561975"/>
              </a:xfrm>
              <a:prstGeom prst="rect">
                <a:avLst/>
              </a:prstGeom>
              <a:noFill/>
            </p:spPr>
          </p:pic>
          <p:sp>
            <p:nvSpPr>
              <p:cNvPr id="13" name="Oval 12"/>
              <p:cNvSpPr/>
              <p:nvPr/>
            </p:nvSpPr>
            <p:spPr>
              <a:xfrm>
                <a:off x="6096000" y="3962400"/>
                <a:ext cx="990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6858000" y="4572000"/>
                <a:ext cx="3810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867400" y="4038600"/>
                <a:ext cx="381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6019800" y="4648200"/>
                <a:ext cx="457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9"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72025" y="3641725"/>
              <a:ext cx="1895475" cy="561975"/>
            </a:xfrm>
            <a:prstGeom prst="rect">
              <a:avLst/>
            </a:prstGeom>
            <a:noFill/>
          </p:spPr>
        </p:pic>
      </p:grpSp>
      <p:sp>
        <p:nvSpPr>
          <p:cNvPr id="7" name="AutoShape 4" descr="ÙØªÙØ¬Ø© Ø¨Ø­Ø« Ø§ÙØµÙØ± Ø¹Ù Ø§ÙØªÙØ§Ù Ø§ÙØ­Ø±Ø§Ø±Ø© Ø¨Ø§ÙØ¥Ø´Ø¹Ø§Ø¹"/>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307975" y="2739249"/>
            <a:ext cx="3321844" cy="2176462"/>
            <a:chOff x="-1905000" y="1323976"/>
            <a:chExt cx="3611562" cy="2590800"/>
          </a:xfrm>
        </p:grpSpPr>
        <p:pic>
          <p:nvPicPr>
            <p:cNvPr id="3078" name="Picture 6" descr="ÙØªÙØ¬Ø© Ø¨Ø­Ø« Ø§ÙØµÙØ± Ø¹Ù Ø§ÙØªÙØ§Ù Ø§ÙØ­Ø±Ø§Ø±Ø© Ø¨Ø§ÙØ¥Ø´Ø¹Ø§Ø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323976"/>
              <a:ext cx="3454399" cy="25908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701674" y="2362200"/>
              <a:ext cx="1004888" cy="990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29777" y="4838700"/>
            <a:ext cx="3352007" cy="1870922"/>
            <a:chOff x="129777" y="4838700"/>
            <a:chExt cx="3352007" cy="1870922"/>
          </a:xfrm>
        </p:grpSpPr>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777" y="4838700"/>
              <a:ext cx="3352007" cy="187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600" y="5193268"/>
              <a:ext cx="304800" cy="369332"/>
            </a:xfrm>
            <a:prstGeom prst="rect">
              <a:avLst/>
            </a:prstGeom>
            <a:solidFill>
              <a:schemeClr val="bg1"/>
            </a:solidFill>
          </p:spPr>
          <p:txBody>
            <a:bodyPr wrap="square" rtlCol="0">
              <a:spAutoFit/>
            </a:bodyPr>
            <a:lstStyle/>
            <a:p>
              <a:r>
                <a:rPr lang="en-US" dirty="0"/>
                <a:t>X</a:t>
              </a:r>
            </a:p>
          </p:txBody>
        </p:sp>
      </p:grpSp>
      <p:sp>
        <p:nvSpPr>
          <p:cNvPr id="10" name="Rectangle 9"/>
          <p:cNvSpPr/>
          <p:nvPr/>
        </p:nvSpPr>
        <p:spPr>
          <a:xfrm>
            <a:off x="4381500" y="5226"/>
            <a:ext cx="4572000" cy="646331"/>
          </a:xfrm>
          <a:prstGeom prst="rect">
            <a:avLst/>
          </a:prstGeom>
        </p:spPr>
        <p:txBody>
          <a:bodyPr>
            <a:spAutoFit/>
          </a:bodyPr>
          <a:lstStyle/>
          <a:p>
            <a:pPr lvl="0" algn="r" rtl="1"/>
            <a:r>
              <a:rPr lang="ar-EG" b="1" dirty="0">
                <a:solidFill>
                  <a:prstClr val="black"/>
                </a:solidFill>
              </a:rPr>
              <a:t>طرق انتقال الحرارة:</a:t>
            </a:r>
          </a:p>
          <a:p>
            <a:pPr lvl="0" algn="r" rtl="1"/>
            <a:r>
              <a:rPr lang="ar-EG" dirty="0">
                <a:solidFill>
                  <a:prstClr val="black"/>
                </a:solidFill>
              </a:rPr>
              <a:t>تنتقل الحرارة من نقطة إلى أخرى بطرق ثلاث هي: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13</a:t>
            </a:fld>
            <a:endParaRPr lang="en-US"/>
          </a:p>
        </p:txBody>
      </p:sp>
      <p:sp>
        <p:nvSpPr>
          <p:cNvPr id="4" name="TextBox 3"/>
          <p:cNvSpPr txBox="1"/>
          <p:nvPr/>
        </p:nvSpPr>
        <p:spPr>
          <a:xfrm>
            <a:off x="2438400" y="304800"/>
            <a:ext cx="6477000" cy="1938992"/>
          </a:xfrm>
          <a:prstGeom prst="rect">
            <a:avLst/>
          </a:prstGeom>
          <a:noFill/>
        </p:spPr>
        <p:txBody>
          <a:bodyPr wrap="square" rtlCol="0">
            <a:spAutoFit/>
          </a:bodyPr>
          <a:lstStyle/>
          <a:p>
            <a:pPr algn="r" rtl="1"/>
            <a:r>
              <a:rPr lang="ar-EG" sz="2000" b="1" dirty="0">
                <a:solidFill>
                  <a:srgbClr val="FF0000"/>
                </a:solidFill>
              </a:rPr>
              <a:t>2- الحمل </a:t>
            </a:r>
          </a:p>
          <a:p>
            <a:pPr algn="r" rtl="1"/>
            <a:r>
              <a:rPr lang="ar-EG" sz="2000" dirty="0"/>
              <a:t>يعرف بأنه هو: انتقال الحرارة خلال المادة من نقطة إلى أخرى فيها </a:t>
            </a:r>
            <a:r>
              <a:rPr lang="ar-EG" sz="2000" b="1" i="1" u="sng" dirty="0"/>
              <a:t>بانتقال جزيئات المادة</a:t>
            </a:r>
            <a:r>
              <a:rPr lang="ar-EG" sz="2000" dirty="0"/>
              <a:t>.</a:t>
            </a:r>
          </a:p>
          <a:p>
            <a:pPr algn="r" rtl="1"/>
            <a:r>
              <a:rPr lang="ar-EG" sz="2000" dirty="0"/>
              <a:t>ويتم تفسير الحمل الحراري بأن حجم الجزء الساخن يزداد وتقل كثافتة ويرتفع الى أعلى ويحل محلة جزء بارد وهكذا تتكون تيارات الحمل التي تعمل على نقل الحرارة من جزء إلى أخر خلال المائع.</a:t>
            </a:r>
          </a:p>
        </p:txBody>
      </p:sp>
      <p:grpSp>
        <p:nvGrpSpPr>
          <p:cNvPr id="2" name="Group 1"/>
          <p:cNvGrpSpPr/>
          <p:nvPr/>
        </p:nvGrpSpPr>
        <p:grpSpPr>
          <a:xfrm>
            <a:off x="0" y="180975"/>
            <a:ext cx="2324100" cy="2428875"/>
            <a:chOff x="0" y="180975"/>
            <a:chExt cx="2324100" cy="242887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975"/>
              <a:ext cx="23241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362200"/>
              <a:ext cx="20097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01" name="Picture 5" descr="https://upload.wikimedia.org/wikipedia/commons/thumb/a/a9/Hot_metalwork.jpg/220px-Hot_metalwo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2" y="4800600"/>
            <a:ext cx="2636838" cy="191770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7" descr="ÙØªÙØ¬Ø© Ø¨Ø­Ø« Ø§ÙØµÙØ± Ø¹Ù Ø´Ø¹Ø§Ø¹ Ø§ÙØ´ÙØ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ÙØªÙØ¬Ø© Ø¨Ø­Ø« Ø§ÙØµÙØ± Ø¹Ù Ø§ÙØ´ÙØ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3209925"/>
            <a:ext cx="30099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52281" y="2523797"/>
            <a:ext cx="5638800" cy="4401205"/>
          </a:xfrm>
          <a:prstGeom prst="rect">
            <a:avLst/>
          </a:prstGeom>
        </p:spPr>
        <p:txBody>
          <a:bodyPr wrap="square">
            <a:spAutoFit/>
          </a:bodyPr>
          <a:lstStyle/>
          <a:p>
            <a:pPr lvl="0" algn="r" rtl="1"/>
            <a:r>
              <a:rPr lang="ar-EG" sz="2000" b="1" dirty="0">
                <a:solidFill>
                  <a:srgbClr val="FF0000"/>
                </a:solidFill>
              </a:rPr>
              <a:t>3- الإشعاع</a:t>
            </a:r>
          </a:p>
          <a:p>
            <a:pPr lvl="0" algn="r" rtl="1"/>
            <a:endParaRPr lang="ar-EG" sz="2000" b="1" dirty="0">
              <a:solidFill>
                <a:srgbClr val="FF0000"/>
              </a:solidFill>
            </a:endParaRPr>
          </a:p>
          <a:p>
            <a:pPr lvl="0" algn="r" rtl="1"/>
            <a:r>
              <a:rPr lang="ar-EG" sz="2000" dirty="0">
                <a:solidFill>
                  <a:prstClr val="black"/>
                </a:solidFill>
              </a:rPr>
              <a:t>لا يحتاج الإشعاع إلى وجود وسط مادي لنقل الحرارة من مكان الى أخر </a:t>
            </a:r>
          </a:p>
          <a:p>
            <a:pPr lvl="0" algn="r" rtl="1"/>
            <a:r>
              <a:rPr lang="ar-EG" sz="2000" dirty="0">
                <a:solidFill>
                  <a:prstClr val="black"/>
                </a:solidFill>
              </a:rPr>
              <a:t>كما في الطريقتين السابقتين بل قد ينتقل في الأوساط أو في الفراغ.</a:t>
            </a:r>
          </a:p>
          <a:p>
            <a:pPr lvl="0" algn="r" rtl="1"/>
            <a:endParaRPr lang="ar-EG" sz="2000" dirty="0">
              <a:solidFill>
                <a:prstClr val="black"/>
              </a:solidFill>
            </a:endParaRPr>
          </a:p>
          <a:p>
            <a:pPr lvl="0" algn="r" rtl="1"/>
            <a:r>
              <a:rPr lang="ar-EG" sz="2000" dirty="0">
                <a:solidFill>
                  <a:prstClr val="black"/>
                </a:solidFill>
              </a:rPr>
              <a:t>مثال وصول حرارة الشمس الينا و تسخينها لاجسامنا و لسطح الأرض عن</a:t>
            </a:r>
          </a:p>
          <a:p>
            <a:pPr lvl="0" algn="r" rtl="1"/>
            <a:r>
              <a:rPr lang="ar-EG" sz="2000" dirty="0">
                <a:solidFill>
                  <a:prstClr val="black"/>
                </a:solidFill>
              </a:rPr>
              <a:t>طريق الإشعاع.</a:t>
            </a:r>
          </a:p>
          <a:p>
            <a:pPr lvl="0" algn="r" rtl="1"/>
            <a:endParaRPr lang="ar-EG" sz="2000" dirty="0">
              <a:solidFill>
                <a:prstClr val="black"/>
              </a:solidFill>
            </a:endParaRPr>
          </a:p>
          <a:p>
            <a:pPr lvl="0" algn="r" rtl="1"/>
            <a:r>
              <a:rPr lang="ar-EG" sz="2000" dirty="0">
                <a:solidFill>
                  <a:prstClr val="black"/>
                </a:solidFill>
              </a:rPr>
              <a:t>تمتص الارض معظم الإشعاع و بالتالى يتم تسخين طبقات الهواء الملامسة </a:t>
            </a:r>
          </a:p>
          <a:p>
            <a:pPr lvl="0" algn="r" rtl="1"/>
            <a:r>
              <a:rPr lang="ar-EG" sz="2000" dirty="0">
                <a:solidFill>
                  <a:prstClr val="black"/>
                </a:solidFill>
              </a:rPr>
              <a:t>لسطح الأرض. فتقوم هذه الطبقات بالانتقال لأعلى فى عملية حمل حرارى.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14</a:t>
            </a:fld>
            <a:endParaRPr lang="en-US" dirty="0"/>
          </a:p>
        </p:txBody>
      </p:sp>
      <p:sp>
        <p:nvSpPr>
          <p:cNvPr id="4" name="TextBox 3"/>
          <p:cNvSpPr txBox="1"/>
          <p:nvPr/>
        </p:nvSpPr>
        <p:spPr>
          <a:xfrm>
            <a:off x="304800" y="152400"/>
            <a:ext cx="8619787" cy="6247864"/>
          </a:xfrm>
          <a:prstGeom prst="rect">
            <a:avLst/>
          </a:prstGeom>
          <a:noFill/>
        </p:spPr>
        <p:txBody>
          <a:bodyPr wrap="square" rtlCol="0">
            <a:spAutoFit/>
          </a:bodyPr>
          <a:lstStyle/>
          <a:p>
            <a:pPr algn="ctr" rtl="1"/>
            <a:r>
              <a:rPr lang="ar-EG" sz="3600" b="1" dirty="0">
                <a:solidFill>
                  <a:srgbClr val="FF0000"/>
                </a:solidFill>
              </a:rPr>
              <a:t>الإشعاع الحراري و جهاز الراسم الحراري </a:t>
            </a:r>
          </a:p>
          <a:p>
            <a:pPr algn="just" rtl="1"/>
            <a:endParaRPr lang="ar-EG" sz="3600" b="1" dirty="0">
              <a:solidFill>
                <a:srgbClr val="FF0000"/>
              </a:solidFill>
            </a:endParaRPr>
          </a:p>
          <a:p>
            <a:pPr algn="just" rtl="1"/>
            <a:r>
              <a:rPr lang="ar-EG" sz="2400" dirty="0"/>
              <a:t>أي جسم يُشع حرارة مهما كانت درجة حراراته، فإذا زادت درجة الإشعاع فمعنى هذا أن الجسم ساخن جداً و أصبح من السهل رؤية ذلك بدلالة الاحمرار في الجسم. و هذا لأن الإشعاع أصبح فى المدى المرئي بالعين المجردة و ما دون ذلك من درجات الحرارة فهو ذو طاقة اقل و يقع في منطقة </a:t>
            </a:r>
            <a:r>
              <a:rPr lang="en-US" sz="2400" dirty="0"/>
              <a:t>IR </a:t>
            </a:r>
            <a:r>
              <a:rPr lang="ar-EG" sz="2400" dirty="0"/>
              <a:t> و لا يُرى بالعين البشرية.</a:t>
            </a:r>
          </a:p>
          <a:p>
            <a:pPr algn="just" rtl="1"/>
            <a:endParaRPr lang="ar-EG" sz="2400" dirty="0">
              <a:solidFill>
                <a:srgbClr val="FF0000"/>
              </a:solidFill>
            </a:endParaRPr>
          </a:p>
          <a:p>
            <a:pPr algn="just" rtl="1"/>
            <a:r>
              <a:rPr lang="ar-EG" sz="2400" dirty="0"/>
              <a:t>يستخدم جهاز الراسم الحراري لقياس التغيرات الحرارية المنبعثة من سطح الجسم لأنه وجد عمليا أن درجة الحرارة فوق ورم ما بداخل جسم الإنسان تكون أعلى من نظيرتها العادية بمقدار درجة واحدة.</a:t>
            </a:r>
          </a:p>
          <a:p>
            <a:pPr algn="just" rtl="1"/>
            <a:endParaRPr lang="ar-EG" sz="2400" dirty="0"/>
          </a:p>
          <a:p>
            <a:pPr algn="just" rtl="1"/>
            <a:r>
              <a:rPr lang="ar-EG" sz="2400" dirty="0"/>
              <a:t>ويتم استخدام قانون استيفان- بولتزمان لقياس الإشعاع الصادر من سطح الجسم</a:t>
            </a:r>
          </a:p>
          <a:p>
            <a:pPr algn="just" rtl="1"/>
            <a:endParaRPr lang="ar-EG" sz="2400" dirty="0"/>
          </a:p>
          <a:p>
            <a:pPr algn="just" rtl="1"/>
            <a:endParaRPr lang="ar-EG" sz="2400" dirty="0"/>
          </a:p>
          <a:p>
            <a:pPr algn="just" rtl="1"/>
            <a:r>
              <a:rPr lang="ar-EG" sz="2000" dirty="0"/>
              <a:t>حيث</a:t>
            </a:r>
            <a:r>
              <a:rPr lang="en-US" sz="2000" dirty="0"/>
              <a:t> E </a:t>
            </a:r>
            <a:r>
              <a:rPr lang="ar-EG" sz="2000" dirty="0"/>
              <a:t> هي (القدرة الإشعاعية) و  </a:t>
            </a:r>
            <a:r>
              <a:rPr lang="en-US" sz="2000" dirty="0"/>
              <a:t>e</a:t>
            </a:r>
            <a:r>
              <a:rPr lang="ar-EG" sz="2000" dirty="0"/>
              <a:t> هي معامل الانبعاثية و </a:t>
            </a:r>
            <a:r>
              <a:rPr lang="el-GR" sz="2000" dirty="0"/>
              <a:t>σ</a:t>
            </a:r>
            <a:r>
              <a:rPr lang="ar-EG" sz="2000" dirty="0"/>
              <a:t> هي </a:t>
            </a:r>
            <a:r>
              <a:rPr lang="ar-EG" sz="2000"/>
              <a:t>ثابت ستيفان-بولتزمان  </a:t>
            </a:r>
            <a:r>
              <a:rPr lang="ar-EG" sz="2000" dirty="0"/>
              <a:t>ويساوي </a:t>
            </a:r>
            <a:r>
              <a:rPr lang="en-US" sz="2000" dirty="0"/>
              <a:t>5.7 x 10</a:t>
            </a:r>
            <a:r>
              <a:rPr lang="en-US" sz="2000" baseline="30000" dirty="0"/>
              <a:t>-12</a:t>
            </a:r>
            <a:r>
              <a:rPr lang="en-US" sz="2000" dirty="0"/>
              <a:t> W/cm</a:t>
            </a:r>
            <a:r>
              <a:rPr lang="en-US" sz="2000" baseline="30000" dirty="0"/>
              <a:t>2</a:t>
            </a:r>
            <a:r>
              <a:rPr lang="en-US" sz="2000" dirty="0"/>
              <a:t>K</a:t>
            </a:r>
            <a:r>
              <a:rPr lang="en-US" sz="2000" baseline="30000" dirty="0"/>
              <a:t>4</a:t>
            </a:r>
            <a:r>
              <a:rPr lang="ar-EG" sz="2000" dirty="0"/>
              <a:t> وبالنسبة لجسم الإنسان فإن </a:t>
            </a:r>
            <a:r>
              <a:rPr lang="en-US" sz="2000" dirty="0"/>
              <a:t>e = 1</a:t>
            </a:r>
            <a:r>
              <a:rPr lang="ar-EG" sz="2000" dirty="0"/>
              <a:t> و </a:t>
            </a:r>
            <a:r>
              <a:rPr lang="en-US" sz="2000" dirty="0"/>
              <a:t>T </a:t>
            </a:r>
            <a:r>
              <a:rPr lang="ar-EG" sz="2000" dirty="0"/>
              <a:t> درجة الحرارة بالكلفن، </a:t>
            </a:r>
            <a:r>
              <a:rPr lang="en-US" sz="2000" dirty="0"/>
              <a:t>A</a:t>
            </a:r>
            <a:r>
              <a:rPr lang="ar-EG" sz="2000" dirty="0"/>
              <a:t> المساحة بالسم</a:t>
            </a:r>
            <a:r>
              <a:rPr lang="ar-EG" sz="2000" baseline="30000" dirty="0"/>
              <a:t>2</a:t>
            </a:r>
            <a:r>
              <a:rPr lang="ar-EG" sz="2000" dirty="0"/>
              <a:t>.</a:t>
            </a:r>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85" name="Picture 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81400" y="5154038"/>
            <a:ext cx="1828800" cy="45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15</a:t>
            </a:fld>
            <a:endParaRPr lang="en-US"/>
          </a:p>
        </p:txBody>
      </p:sp>
      <p:sp>
        <p:nvSpPr>
          <p:cNvPr id="3" name="TextBox 2"/>
          <p:cNvSpPr txBox="1"/>
          <p:nvPr/>
        </p:nvSpPr>
        <p:spPr>
          <a:xfrm>
            <a:off x="25400" y="243126"/>
            <a:ext cx="8915400" cy="2985433"/>
          </a:xfrm>
          <a:prstGeom prst="rect">
            <a:avLst/>
          </a:prstGeom>
          <a:noFill/>
        </p:spPr>
        <p:txBody>
          <a:bodyPr wrap="square" rtlCol="0">
            <a:spAutoFit/>
          </a:bodyPr>
          <a:lstStyle/>
          <a:p>
            <a:pPr algn="r" rtl="1"/>
            <a:endParaRPr lang="ar-EG" sz="2800" dirty="0"/>
          </a:p>
          <a:p>
            <a:pPr algn="r" rtl="1"/>
            <a:r>
              <a:rPr lang="ar-EG" sz="2800" dirty="0">
                <a:solidFill>
                  <a:srgbClr val="FF0000"/>
                </a:solidFill>
              </a:rPr>
              <a:t>مثال:</a:t>
            </a:r>
          </a:p>
          <a:p>
            <a:pPr algn="r" rtl="1"/>
            <a:r>
              <a:rPr lang="ar-EG" sz="2800" dirty="0"/>
              <a:t>(أ) ما هي القدرة الإشعاعية لكل سم</a:t>
            </a:r>
            <a:r>
              <a:rPr lang="ar-EG" sz="2800" baseline="30000" dirty="0"/>
              <a:t>2</a:t>
            </a:r>
            <a:r>
              <a:rPr lang="ar-EG" sz="2800" dirty="0"/>
              <a:t> من الطاقة التي يتم اشعاعها عن طريق الجلد عند درجة حرارة </a:t>
            </a:r>
            <a:r>
              <a:rPr lang="en-US" sz="2800" dirty="0"/>
              <a:t>306 K</a:t>
            </a:r>
            <a:r>
              <a:rPr lang="ar-EG" sz="2800" dirty="0"/>
              <a:t>؟</a:t>
            </a:r>
          </a:p>
          <a:p>
            <a:pPr algn="r" rtl="1"/>
            <a:r>
              <a:rPr lang="ar-EG" sz="2800" dirty="0"/>
              <a:t>(ب) ما هي القدرة الإشعاعية لجسم مساحة سطحه </a:t>
            </a:r>
            <a:r>
              <a:rPr lang="en-US" sz="2800" dirty="0"/>
              <a:t>1.75 m</a:t>
            </a:r>
            <a:r>
              <a:rPr lang="en-US" sz="2800" baseline="30000" dirty="0"/>
              <a:t>2</a:t>
            </a:r>
            <a:r>
              <a:rPr lang="ar-EG" sz="2800" dirty="0"/>
              <a:t>؟</a:t>
            </a:r>
          </a:p>
          <a:p>
            <a:pPr algn="r" rtl="1"/>
            <a:endParaRPr lang="ar-EG" sz="2400" dirty="0"/>
          </a:p>
          <a:p>
            <a:pPr algn="r" rtl="1"/>
            <a:r>
              <a:rPr lang="ar-EG" sz="2400" dirty="0">
                <a:solidFill>
                  <a:srgbClr val="FF0000"/>
                </a:solidFill>
              </a:rPr>
              <a:t>الحل:</a:t>
            </a:r>
          </a:p>
        </p:txBody>
      </p:sp>
      <p:pic>
        <p:nvPicPr>
          <p:cNvPr id="4"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10172" y="4094832"/>
            <a:ext cx="7728573" cy="788326"/>
          </a:xfrm>
          <a:prstGeom prst="rect">
            <a:avLst/>
          </a:prstGeom>
          <a:noFill/>
        </p:spPr>
      </p:pic>
      <p:pic>
        <p:nvPicPr>
          <p:cNvPr id="5"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9766" y="5715000"/>
            <a:ext cx="8238837" cy="609600"/>
          </a:xfrm>
          <a:prstGeom prst="rect">
            <a:avLst/>
          </a:prstGeom>
          <a:noFill/>
        </p:spPr>
      </p:pic>
      <p:sp>
        <p:nvSpPr>
          <p:cNvPr id="6" name="Rectangle 5"/>
          <p:cNvSpPr/>
          <p:nvPr/>
        </p:nvSpPr>
        <p:spPr>
          <a:xfrm>
            <a:off x="3886200" y="3475362"/>
            <a:ext cx="4572000" cy="738664"/>
          </a:xfrm>
          <a:prstGeom prst="rect">
            <a:avLst/>
          </a:prstGeom>
        </p:spPr>
        <p:txBody>
          <a:bodyPr>
            <a:spAutoFit/>
          </a:bodyPr>
          <a:lstStyle/>
          <a:p>
            <a:pPr algn="r" rtl="1"/>
            <a:r>
              <a:rPr lang="ar-EG" sz="2400" dirty="0"/>
              <a:t>(أ)</a:t>
            </a:r>
          </a:p>
          <a:p>
            <a:pPr algn="r" rtl="1"/>
            <a:endParaRPr lang="ar-EG" dirty="0"/>
          </a:p>
        </p:txBody>
      </p:sp>
      <p:sp>
        <p:nvSpPr>
          <p:cNvPr id="7" name="Rectangle 6"/>
          <p:cNvSpPr/>
          <p:nvPr/>
        </p:nvSpPr>
        <p:spPr>
          <a:xfrm>
            <a:off x="7916772" y="4933225"/>
            <a:ext cx="694421" cy="461665"/>
          </a:xfrm>
          <a:prstGeom prst="rect">
            <a:avLst/>
          </a:prstGeom>
        </p:spPr>
        <p:txBody>
          <a:bodyPr wrap="none">
            <a:spAutoFit/>
          </a:bodyPr>
          <a:lstStyle/>
          <a:p>
            <a:pPr algn="r" rtl="1"/>
            <a:r>
              <a:rPr lang="ar-EG" sz="2400" dirty="0"/>
              <a:t>(ب) </a:t>
            </a:r>
            <a:endParaRPr lang="en-US" sz="2400" dirty="0"/>
          </a:p>
        </p:txBody>
      </p:sp>
    </p:spTree>
    <p:extLst>
      <p:ext uri="{BB962C8B-B14F-4D97-AF65-F5344CB8AC3E}">
        <p14:creationId xmlns:p14="http://schemas.microsoft.com/office/powerpoint/2010/main" val="209375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16</a:t>
            </a:fld>
            <a:endParaRPr lang="en-US"/>
          </a:p>
        </p:txBody>
      </p:sp>
      <p:sp>
        <p:nvSpPr>
          <p:cNvPr id="4" name="Rectangle 3"/>
          <p:cNvSpPr/>
          <p:nvPr/>
        </p:nvSpPr>
        <p:spPr>
          <a:xfrm>
            <a:off x="685800" y="76200"/>
            <a:ext cx="8305800" cy="3046988"/>
          </a:xfrm>
          <a:prstGeom prst="rect">
            <a:avLst/>
          </a:prstGeom>
        </p:spPr>
        <p:txBody>
          <a:bodyPr wrap="square">
            <a:spAutoFit/>
          </a:bodyPr>
          <a:lstStyle/>
          <a:p>
            <a:pPr lvl="0" algn="just" rtl="1"/>
            <a:r>
              <a:rPr lang="ar-EG" sz="3200" dirty="0">
                <a:solidFill>
                  <a:prstClr val="black"/>
                </a:solidFill>
              </a:rPr>
              <a:t>وجد أن درجة حرارة الجلد للجسم الصحيح الساكن تختلف من منطقة لأخرى حيث إنها تعتمد على عوامل بعضها يتعلق بالبيئة المحيطة و بعضها يتعلق بعوامل داخلية مثل معدل البناء أو الأيض </a:t>
            </a:r>
            <a:r>
              <a:rPr lang="en-US" sz="3200" dirty="0">
                <a:solidFill>
                  <a:prstClr val="black"/>
                </a:solidFill>
              </a:rPr>
              <a:t>metabolic rate</a:t>
            </a:r>
            <a:r>
              <a:rPr lang="ar-EG" sz="3200" dirty="0">
                <a:solidFill>
                  <a:prstClr val="black"/>
                </a:solidFill>
              </a:rPr>
              <a:t> و كذلك أثر الدورة الدموية بالقرب من سطح الجلد و معدل تبخر العرق. </a:t>
            </a:r>
            <a:r>
              <a:rPr lang="ar-EG" sz="3200" dirty="0">
                <a:solidFill>
                  <a:srgbClr val="FF0000"/>
                </a:solidFill>
              </a:rPr>
              <a:t>و لذلك تُقاس درجة حرارة الجسم بالترمومتر في مناطق مُعينة مثل الإبط.</a:t>
            </a:r>
          </a:p>
        </p:txBody>
      </p:sp>
      <p:sp>
        <p:nvSpPr>
          <p:cNvPr id="5" name="Rectangle 4"/>
          <p:cNvSpPr/>
          <p:nvPr/>
        </p:nvSpPr>
        <p:spPr>
          <a:xfrm>
            <a:off x="368012" y="4009417"/>
            <a:ext cx="8484158" cy="1569660"/>
          </a:xfrm>
          <a:prstGeom prst="rect">
            <a:avLst/>
          </a:prstGeom>
        </p:spPr>
        <p:txBody>
          <a:bodyPr wrap="square">
            <a:spAutoFit/>
          </a:bodyPr>
          <a:lstStyle/>
          <a:p>
            <a:pPr algn="just" rtl="1"/>
            <a:r>
              <a:rPr lang="ar-EG" sz="3200" dirty="0">
                <a:solidFill>
                  <a:prstClr val="black"/>
                </a:solidFill>
              </a:rPr>
              <a:t>إذا ما تغيرت الظروف الصحية و قيست درجة في موضع مُعين من الجسم فإن الاختلاف في درجة الحرارة يُستدل به لتشخيص مرض معين.</a:t>
            </a:r>
          </a:p>
        </p:txBody>
      </p:sp>
      <p:sp>
        <p:nvSpPr>
          <p:cNvPr id="6" name="Rectangle 5"/>
          <p:cNvSpPr/>
          <p:nvPr/>
        </p:nvSpPr>
        <p:spPr>
          <a:xfrm>
            <a:off x="339007" y="5562600"/>
            <a:ext cx="8415744" cy="1077218"/>
          </a:xfrm>
          <a:prstGeom prst="rect">
            <a:avLst/>
          </a:prstGeom>
        </p:spPr>
        <p:txBody>
          <a:bodyPr wrap="square">
            <a:spAutoFit/>
          </a:bodyPr>
          <a:lstStyle/>
          <a:p>
            <a:pPr algn="just" rtl="1"/>
            <a:r>
              <a:rPr lang="ar-EG" sz="3200" b="1" dirty="0">
                <a:solidFill>
                  <a:prstClr val="black"/>
                </a:solidFill>
              </a:rPr>
              <a:t>مثال:</a:t>
            </a:r>
            <a:r>
              <a:rPr lang="ar-EG" sz="3200" dirty="0">
                <a:solidFill>
                  <a:prstClr val="black"/>
                </a:solidFill>
              </a:rPr>
              <a:t> مرض السرطان يؤدي لرفع درجة حرارة المنطقة المتأثرة به و لو بدرجة واحدة يمكن بها تشخيص وجود المرض.</a:t>
            </a:r>
            <a:endParaRPr lang="en-US" sz="3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18893"/>
            <a:ext cx="2514600" cy="139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67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17</a:t>
            </a:fld>
            <a:endParaRPr lang="en-US"/>
          </a:p>
        </p:txBody>
      </p:sp>
      <p:pic>
        <p:nvPicPr>
          <p:cNvPr id="5124" name="Picture 4" descr="https://ar.iliveok.com/sites/default/files/styles/term_image/public/gallery/teplovidenie-termografiya.jpg?itok=Hln5eO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304800"/>
            <a:ext cx="3616927" cy="30204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4849266"/>
            <a:ext cx="4724400" cy="1846659"/>
          </a:xfrm>
          <a:prstGeom prst="rect">
            <a:avLst/>
          </a:prstGeom>
        </p:spPr>
        <p:txBody>
          <a:bodyPr wrap="square">
            <a:spAutoFit/>
          </a:bodyPr>
          <a:lstStyle/>
          <a:p>
            <a:pPr algn="r" rtl="1"/>
            <a:r>
              <a:rPr lang="ar-EG" sz="2400" b="1" i="1" u="sng" dirty="0"/>
              <a:t>من أشهر استخدامات التصوير الحراري:</a:t>
            </a:r>
          </a:p>
          <a:p>
            <a:pPr algn="r" rtl="1"/>
            <a:endParaRPr lang="ar-EG" sz="2400" dirty="0"/>
          </a:p>
          <a:p>
            <a:pPr marL="285750" indent="-285750" algn="r" rtl="1">
              <a:buFont typeface="Arial" pitchFamily="34" charset="0"/>
              <a:buChar char="•"/>
            </a:pPr>
            <a:r>
              <a:rPr lang="ar-EG" sz="2200" dirty="0"/>
              <a:t>تشخيص الأورام وبعض الأمراض الجلدية.</a:t>
            </a:r>
          </a:p>
          <a:p>
            <a:pPr marL="285750" indent="-285750" algn="r" rtl="1">
              <a:buFont typeface="Arial" pitchFamily="34" charset="0"/>
              <a:buChar char="•"/>
            </a:pPr>
            <a:r>
              <a:rPr lang="ar-EG" sz="2200" dirty="0"/>
              <a:t>التعرف على الآفات السابقة للأورام.</a:t>
            </a:r>
          </a:p>
          <a:p>
            <a:pPr marL="285750" indent="-285750" algn="r" rtl="1">
              <a:buFont typeface="Arial" pitchFamily="34" charset="0"/>
              <a:buChar char="•"/>
            </a:pPr>
            <a:r>
              <a:rPr lang="ar-EG" sz="2200" dirty="0"/>
              <a:t>تشخيص أمراض المفاصل.</a:t>
            </a:r>
          </a:p>
        </p:txBody>
      </p:sp>
      <p:sp>
        <p:nvSpPr>
          <p:cNvPr id="4" name="Rectangle 3"/>
          <p:cNvSpPr/>
          <p:nvPr/>
        </p:nvSpPr>
        <p:spPr>
          <a:xfrm>
            <a:off x="3962400" y="304800"/>
            <a:ext cx="5029200" cy="5878532"/>
          </a:xfrm>
          <a:prstGeom prst="rect">
            <a:avLst/>
          </a:prstGeom>
        </p:spPr>
        <p:txBody>
          <a:bodyPr wrap="square">
            <a:spAutoFit/>
          </a:bodyPr>
          <a:lstStyle/>
          <a:p>
            <a:pPr algn="r" rtl="1"/>
            <a:r>
              <a:rPr lang="ar-EG" sz="3200" b="1" dirty="0"/>
              <a:t>جهاز الراسم الحراري</a:t>
            </a:r>
          </a:p>
          <a:p>
            <a:pPr algn="r" rtl="1"/>
            <a:endParaRPr lang="ar-EG" sz="3200" b="1" dirty="0"/>
          </a:p>
          <a:p>
            <a:pPr marL="342900" indent="-342900" algn="just" rtl="1">
              <a:buFont typeface="Arial" pitchFamily="34" charset="0"/>
              <a:buChar char="•"/>
            </a:pPr>
            <a:r>
              <a:rPr lang="ar-EG" sz="2400" dirty="0"/>
              <a:t>يُستخدم جهاز الراسم الحراري لالتقاط الآشعة الحرارية الصادرة من جزء معين من جسم الإنسان ثم يتم ترشيح هذا الإشعاع باستخدام مُرشح </a:t>
            </a:r>
            <a:r>
              <a:rPr lang="en-US" sz="2400" dirty="0"/>
              <a:t>filter </a:t>
            </a:r>
            <a:r>
              <a:rPr lang="ar-EG" sz="2400" dirty="0"/>
              <a:t>  يُسمح فقط بإمرار الآشعة الحمراء و تحت الحمراء و التى تعبر عن الحرارة.</a:t>
            </a:r>
          </a:p>
          <a:p>
            <a:pPr marL="342900" indent="-342900" algn="just" rtl="1">
              <a:buFont typeface="Arial" pitchFamily="34" charset="0"/>
              <a:buChar char="•"/>
            </a:pPr>
            <a:endParaRPr lang="ar-EG" sz="2400" dirty="0"/>
          </a:p>
          <a:p>
            <a:pPr marL="342900" indent="-342900" algn="just" rtl="1">
              <a:buFont typeface="Arial" pitchFamily="34" charset="0"/>
              <a:buChar char="•"/>
            </a:pPr>
            <a:r>
              <a:rPr lang="ar-EG" sz="2400" dirty="0"/>
              <a:t>يتم تحويل هذه القياسات الحرارية المُقاسة بالراسم الحرارى إلى اشارات كهربية ليتم رسم خريطة لونية للجسم الذى يتم فحصه.</a:t>
            </a:r>
          </a:p>
          <a:p>
            <a:pPr marL="342900" indent="-342900" algn="just" rtl="1">
              <a:buFont typeface="Arial" pitchFamily="34" charset="0"/>
              <a:buChar char="•"/>
            </a:pPr>
            <a:r>
              <a:rPr lang="ar-EG" sz="2400" dirty="0"/>
              <a:t> </a:t>
            </a:r>
          </a:p>
          <a:p>
            <a:pPr marL="342900" indent="-342900" algn="just" rtl="1">
              <a:buFont typeface="Arial" pitchFamily="34" charset="0"/>
              <a:buChar char="•"/>
            </a:pPr>
            <a:r>
              <a:rPr lang="ar-EG" sz="2400" dirty="0"/>
              <a:t>و من خلال الخريطة اللونية يتم التعرف </a:t>
            </a:r>
          </a:p>
          <a:p>
            <a:pPr marL="342900" indent="-342900" algn="just" rtl="1">
              <a:buFont typeface="Arial" pitchFamily="34" charset="0"/>
              <a:buChar char="•"/>
            </a:pPr>
            <a:r>
              <a:rPr lang="ar-EG" sz="2400" dirty="0"/>
              <a:t>على و تشخيص بعض الأمراض.</a:t>
            </a:r>
            <a:endParaRPr lang="en-US" sz="2400" dirty="0"/>
          </a:p>
        </p:txBody>
      </p:sp>
      <p:sp>
        <p:nvSpPr>
          <p:cNvPr id="5" name="Rectangle 4"/>
          <p:cNvSpPr/>
          <p:nvPr/>
        </p:nvSpPr>
        <p:spPr>
          <a:xfrm>
            <a:off x="105382" y="3474395"/>
            <a:ext cx="3252281" cy="646331"/>
          </a:xfrm>
          <a:prstGeom prst="rect">
            <a:avLst/>
          </a:prstGeom>
        </p:spPr>
        <p:txBody>
          <a:bodyPr wrap="square">
            <a:spAutoFit/>
          </a:bodyPr>
          <a:lstStyle/>
          <a:p>
            <a:r>
              <a:rPr lang="en-US" dirty="0">
                <a:hlinkClick r:id="rId3" action="ppaction://hlinkfile"/>
              </a:rPr>
              <a:t>Detailed thermal imaging reveals heat map of a badminton player</a:t>
            </a:r>
            <a:endParaRPr lang="en-US" dirty="0"/>
          </a:p>
        </p:txBody>
      </p:sp>
      <p:sp>
        <p:nvSpPr>
          <p:cNvPr id="6" name="Rectangle 5"/>
          <p:cNvSpPr/>
          <p:nvPr/>
        </p:nvSpPr>
        <p:spPr>
          <a:xfrm>
            <a:off x="132062" y="4267200"/>
            <a:ext cx="3505200" cy="646331"/>
          </a:xfrm>
          <a:prstGeom prst="rect">
            <a:avLst/>
          </a:prstGeom>
        </p:spPr>
        <p:txBody>
          <a:bodyPr wrap="square">
            <a:spAutoFit/>
          </a:bodyPr>
          <a:lstStyle/>
          <a:p>
            <a:r>
              <a:rPr lang="en-US" dirty="0">
                <a:hlinkClick r:id="rId4"/>
              </a:rPr>
              <a:t>https://www.youtube.com/watch?v=MXuL5FteSDc</a:t>
            </a:r>
            <a:endParaRPr lang="en-US" dirty="0"/>
          </a:p>
        </p:txBody>
      </p:sp>
    </p:spTree>
    <p:extLst>
      <p:ext uri="{BB962C8B-B14F-4D97-AF65-F5344CB8AC3E}">
        <p14:creationId xmlns:p14="http://schemas.microsoft.com/office/powerpoint/2010/main" val="17342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18</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04800"/>
            <a:ext cx="8869191"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5405735"/>
            <a:ext cx="8382000" cy="1015663"/>
          </a:xfrm>
          <a:prstGeom prst="rect">
            <a:avLst/>
          </a:prstGeom>
        </p:spPr>
        <p:txBody>
          <a:bodyPr wrap="square">
            <a:spAutoFit/>
          </a:bodyPr>
          <a:lstStyle/>
          <a:p>
            <a:pPr algn="just" rtl="1"/>
            <a:r>
              <a:rPr lang="ar-EG" sz="2000" dirty="0"/>
              <a:t>وفي أبحاث أمراض السرطان وجد أن العلاج بالحرارة مفيد جدا في بعض الحالات حيث يتم تسخين الورم السرطاني الى درجة حرارة 42 درجة مئوية لمدة من 20 الى 30 دقيقة ثم بعد ذلك يعطى العلاج الإشعاعي.</a:t>
            </a:r>
          </a:p>
        </p:txBody>
      </p:sp>
    </p:spTree>
    <p:extLst>
      <p:ext uri="{BB962C8B-B14F-4D97-AF65-F5344CB8AC3E}">
        <p14:creationId xmlns:p14="http://schemas.microsoft.com/office/powerpoint/2010/main" val="3482194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19</a:t>
            </a:fld>
            <a:endParaRPr lang="en-US"/>
          </a:p>
        </p:txBody>
      </p:sp>
      <p:sp>
        <p:nvSpPr>
          <p:cNvPr id="4" name="TextBox 3"/>
          <p:cNvSpPr txBox="1"/>
          <p:nvPr/>
        </p:nvSpPr>
        <p:spPr>
          <a:xfrm>
            <a:off x="304800" y="224909"/>
            <a:ext cx="8610600" cy="6401753"/>
          </a:xfrm>
          <a:prstGeom prst="rect">
            <a:avLst/>
          </a:prstGeom>
          <a:noFill/>
        </p:spPr>
        <p:txBody>
          <a:bodyPr wrap="square" rtlCol="0">
            <a:spAutoFit/>
          </a:bodyPr>
          <a:lstStyle/>
          <a:p>
            <a:pPr algn="r" rtl="1"/>
            <a:r>
              <a:rPr lang="ar-EG" sz="2800" b="1" dirty="0"/>
              <a:t>التطبيقات البيولوجية للحرارة والتبريد (</a:t>
            </a:r>
            <a:r>
              <a:rPr lang="ar-EG" sz="2800" b="1" dirty="0">
                <a:solidFill>
                  <a:srgbClr val="FF0000"/>
                </a:solidFill>
              </a:rPr>
              <a:t>العلاج بالتسخين و التبريد</a:t>
            </a:r>
            <a:r>
              <a:rPr lang="ar-EG" sz="2800" b="1" dirty="0"/>
              <a:t>): </a:t>
            </a:r>
          </a:p>
          <a:p>
            <a:pPr algn="r" rtl="1"/>
            <a:endParaRPr lang="en-US" dirty="0"/>
          </a:p>
          <a:p>
            <a:pPr algn="r" rtl="1"/>
            <a:endParaRPr lang="ar-EG" sz="2400" dirty="0"/>
          </a:p>
          <a:p>
            <a:pPr algn="r" rtl="1"/>
            <a:r>
              <a:rPr lang="ar-EG" sz="2400" b="1" dirty="0">
                <a:solidFill>
                  <a:srgbClr val="FF0000"/>
                </a:solidFill>
              </a:rPr>
              <a:t>1- العلاج بالتسخين </a:t>
            </a:r>
            <a:r>
              <a:rPr lang="en-US" sz="2400" b="1" dirty="0">
                <a:solidFill>
                  <a:srgbClr val="FF0000"/>
                </a:solidFill>
              </a:rPr>
              <a:t>Heat therapy </a:t>
            </a:r>
            <a:endParaRPr lang="ar-EG" sz="2400" b="1" dirty="0">
              <a:solidFill>
                <a:srgbClr val="FF0000"/>
              </a:solidFill>
            </a:endParaRPr>
          </a:p>
          <a:p>
            <a:pPr algn="r" rtl="1"/>
            <a:endParaRPr lang="ar-EG" sz="2400" b="1" dirty="0">
              <a:solidFill>
                <a:srgbClr val="FF0000"/>
              </a:solidFill>
            </a:endParaRPr>
          </a:p>
          <a:p>
            <a:pPr algn="r" rtl="1"/>
            <a:r>
              <a:rPr lang="ar-EG" sz="2400" dirty="0"/>
              <a:t>هناك تأثيران أوليان للعلاج بالتسخين:</a:t>
            </a:r>
          </a:p>
          <a:p>
            <a:pPr marL="457200" indent="-457200" algn="r" rtl="1">
              <a:buAutoNum type="arabicPeriod"/>
            </a:pPr>
            <a:r>
              <a:rPr lang="ar-EG" sz="2400" dirty="0"/>
              <a:t>زيادة في (تحفيز) عمليات بناء البروتوبلازم </a:t>
            </a:r>
          </a:p>
          <a:p>
            <a:pPr algn="r" rtl="1"/>
            <a:r>
              <a:rPr lang="ar-EG" sz="2400" dirty="0"/>
              <a:t>اللازم للعمليات الحيوية و الأيض</a:t>
            </a:r>
          </a:p>
          <a:p>
            <a:pPr algn="r" rtl="1"/>
            <a:r>
              <a:rPr lang="ar-EG" sz="2400" b="1" dirty="0"/>
              <a:t>2. </a:t>
            </a:r>
            <a:r>
              <a:rPr lang="ar-EG" sz="2400" dirty="0"/>
              <a:t>زيادة في معدل حركة الدم بحيث ينساب لتبريد </a:t>
            </a:r>
          </a:p>
          <a:p>
            <a:pPr algn="r" rtl="1"/>
            <a:r>
              <a:rPr lang="ar-EG" sz="2400" dirty="0"/>
              <a:t>المناطق المُعرضة للحرارة.</a:t>
            </a:r>
            <a:endParaRPr lang="en-US" sz="2400" dirty="0"/>
          </a:p>
          <a:p>
            <a:pPr algn="r" rtl="1">
              <a:buFont typeface="Arial" pitchFamily="34" charset="0"/>
              <a:buChar char="•"/>
            </a:pPr>
            <a:endParaRPr lang="ar-EG" sz="2400" dirty="0"/>
          </a:p>
          <a:p>
            <a:pPr algn="r" rtl="1"/>
            <a:r>
              <a:rPr lang="ar-EG" sz="2800" b="1" dirty="0">
                <a:solidFill>
                  <a:srgbClr val="FF0000"/>
                </a:solidFill>
              </a:rPr>
              <a:t>الطرق الفيزيائية لإنتاج الحرارة في جسم الإنسان هي:</a:t>
            </a:r>
          </a:p>
          <a:p>
            <a:pPr algn="r" rtl="1"/>
            <a:endParaRPr lang="ar-EG" sz="2000" dirty="0"/>
          </a:p>
          <a:p>
            <a:pPr lvl="1" algn="r" rtl="1"/>
            <a:r>
              <a:rPr lang="ar-EG" sz="2000" dirty="0"/>
              <a:t>(أ) التسخين بالتوصيل </a:t>
            </a:r>
          </a:p>
          <a:p>
            <a:pPr lvl="1" algn="r" rtl="1"/>
            <a:r>
              <a:rPr lang="ar-EG" sz="2000" dirty="0"/>
              <a:t>(ب) التسخين بالإشعاع و تتضمن التعريض لواحدة مما يلي:</a:t>
            </a:r>
          </a:p>
          <a:p>
            <a:pPr marL="1714500" lvl="3" indent="-342900" algn="r" rtl="1">
              <a:buFont typeface="+mj-lt"/>
              <a:buAutoNum type="arabicPeriod"/>
            </a:pPr>
            <a:r>
              <a:rPr lang="ar-EG" sz="2000" dirty="0"/>
              <a:t>الآشعة تحت الحمراء       (موجات كهرومغناطيسية)</a:t>
            </a:r>
          </a:p>
          <a:p>
            <a:pPr marL="1714500" lvl="3" indent="-342900" algn="r" rtl="1">
              <a:buFont typeface="+mj-lt"/>
              <a:buAutoNum type="arabicPeriod"/>
            </a:pPr>
            <a:r>
              <a:rPr lang="ar-EG" sz="2000" dirty="0"/>
              <a:t>موجات الراديو              (موجات كهرومغناطيسية)</a:t>
            </a:r>
          </a:p>
          <a:p>
            <a:pPr marL="1714500" lvl="3" indent="-342900" algn="r" rtl="1">
              <a:buFont typeface="+mj-lt"/>
              <a:buAutoNum type="arabicPeriod"/>
            </a:pPr>
            <a:r>
              <a:rPr lang="ar-EG" sz="2000" dirty="0"/>
              <a:t>الموجات فوق الصوتية     (موجات ميكانيكية)</a:t>
            </a:r>
          </a:p>
        </p:txBody>
      </p:sp>
      <p:pic>
        <p:nvPicPr>
          <p:cNvPr id="38914" name="Picture 2" descr="نتيجة بحث الصور عن قربة الماء الساخن  للعلاج الحراري"/>
          <p:cNvPicPr>
            <a:picLocks noChangeAspect="1" noChangeArrowheads="1"/>
          </p:cNvPicPr>
          <p:nvPr/>
        </p:nvPicPr>
        <p:blipFill>
          <a:blip r:embed="rId2"/>
          <a:srcRect/>
          <a:stretch>
            <a:fillRect/>
          </a:stretch>
        </p:blipFill>
        <p:spPr bwMode="auto">
          <a:xfrm>
            <a:off x="152400" y="990600"/>
            <a:ext cx="33528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9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2</a:t>
            </a:fld>
            <a:endParaRPr lang="en-US"/>
          </a:p>
        </p:txBody>
      </p:sp>
      <p:sp>
        <p:nvSpPr>
          <p:cNvPr id="5" name="TextBox 4"/>
          <p:cNvSpPr txBox="1"/>
          <p:nvPr/>
        </p:nvSpPr>
        <p:spPr>
          <a:xfrm>
            <a:off x="2017486" y="264130"/>
            <a:ext cx="4800600" cy="1200329"/>
          </a:xfrm>
          <a:prstGeom prst="rect">
            <a:avLst/>
          </a:prstGeom>
          <a:noFill/>
        </p:spPr>
        <p:txBody>
          <a:bodyPr wrap="square" rtlCol="0">
            <a:spAutoFit/>
          </a:bodyPr>
          <a:lstStyle/>
          <a:p>
            <a:pPr algn="ctr" rtl="1"/>
            <a:r>
              <a:rPr lang="ar-EG" sz="2400" b="1" dirty="0"/>
              <a:t>مقرر الفيزياء الحيوية</a:t>
            </a:r>
          </a:p>
          <a:p>
            <a:pPr algn="ctr" rtl="1"/>
            <a:r>
              <a:rPr lang="ar-EG" sz="2400" b="1" dirty="0"/>
              <a:t>الفرقة الثانية – كلية التربية</a:t>
            </a:r>
          </a:p>
          <a:p>
            <a:pPr algn="ctr" rtl="1"/>
            <a:r>
              <a:rPr lang="ar-EG" sz="2400" b="1" dirty="0"/>
              <a:t>شعبة: فيزياء+كيمياء </a:t>
            </a:r>
            <a:r>
              <a:rPr lang="en-US" sz="2400" b="1" dirty="0"/>
              <a:t>Ph 222</a:t>
            </a:r>
            <a:endParaRPr lang="ar-EG" sz="2400" b="1" dirty="0"/>
          </a:p>
        </p:txBody>
      </p:sp>
      <p:graphicFrame>
        <p:nvGraphicFramePr>
          <p:cNvPr id="4" name="Table 3"/>
          <p:cNvGraphicFramePr>
            <a:graphicFrameLocks noGrp="1"/>
          </p:cNvGraphicFramePr>
          <p:nvPr>
            <p:extLst>
              <p:ext uri="{D42A27DB-BD31-4B8C-83A1-F6EECF244321}">
                <p14:modId xmlns:p14="http://schemas.microsoft.com/office/powerpoint/2010/main" val="493773911"/>
              </p:ext>
            </p:extLst>
          </p:nvPr>
        </p:nvGraphicFramePr>
        <p:xfrm>
          <a:off x="58056" y="2209800"/>
          <a:ext cx="8991598" cy="2560906"/>
        </p:xfrm>
        <a:graphic>
          <a:graphicData uri="http://schemas.openxmlformats.org/drawingml/2006/table">
            <a:tbl>
              <a:tblPr firstRow="1" bandRow="1">
                <a:tableStyleId>{5C22544A-7EE6-4342-B048-85BDC9FD1C3A}</a:tableStyleId>
              </a:tblPr>
              <a:tblGrid>
                <a:gridCol w="817418">
                  <a:extLst>
                    <a:ext uri="{9D8B030D-6E8A-4147-A177-3AD203B41FA5}">
                      <a16:colId xmlns:a16="http://schemas.microsoft.com/office/drawing/2014/main" xmlns="" val="20000"/>
                    </a:ext>
                  </a:extLst>
                </a:gridCol>
                <a:gridCol w="817418">
                  <a:extLst>
                    <a:ext uri="{9D8B030D-6E8A-4147-A177-3AD203B41FA5}">
                      <a16:colId xmlns:a16="http://schemas.microsoft.com/office/drawing/2014/main" xmlns="" val="20001"/>
                    </a:ext>
                  </a:extLst>
                </a:gridCol>
                <a:gridCol w="817418">
                  <a:extLst>
                    <a:ext uri="{9D8B030D-6E8A-4147-A177-3AD203B41FA5}">
                      <a16:colId xmlns:a16="http://schemas.microsoft.com/office/drawing/2014/main" xmlns="" val="20002"/>
                    </a:ext>
                  </a:extLst>
                </a:gridCol>
                <a:gridCol w="817418">
                  <a:extLst>
                    <a:ext uri="{9D8B030D-6E8A-4147-A177-3AD203B41FA5}">
                      <a16:colId xmlns:a16="http://schemas.microsoft.com/office/drawing/2014/main" xmlns="" val="20003"/>
                    </a:ext>
                  </a:extLst>
                </a:gridCol>
                <a:gridCol w="817418">
                  <a:extLst>
                    <a:ext uri="{9D8B030D-6E8A-4147-A177-3AD203B41FA5}">
                      <a16:colId xmlns:a16="http://schemas.microsoft.com/office/drawing/2014/main" xmlns="" val="20004"/>
                    </a:ext>
                  </a:extLst>
                </a:gridCol>
                <a:gridCol w="817418">
                  <a:extLst>
                    <a:ext uri="{9D8B030D-6E8A-4147-A177-3AD203B41FA5}">
                      <a16:colId xmlns:a16="http://schemas.microsoft.com/office/drawing/2014/main" xmlns="" val="20005"/>
                    </a:ext>
                  </a:extLst>
                </a:gridCol>
                <a:gridCol w="817418">
                  <a:extLst>
                    <a:ext uri="{9D8B030D-6E8A-4147-A177-3AD203B41FA5}">
                      <a16:colId xmlns:a16="http://schemas.microsoft.com/office/drawing/2014/main" xmlns="" val="20006"/>
                    </a:ext>
                  </a:extLst>
                </a:gridCol>
                <a:gridCol w="1634836">
                  <a:extLst>
                    <a:ext uri="{9D8B030D-6E8A-4147-A177-3AD203B41FA5}">
                      <a16:colId xmlns:a16="http://schemas.microsoft.com/office/drawing/2014/main" xmlns="" val="20007"/>
                    </a:ext>
                  </a:extLst>
                </a:gridCol>
                <a:gridCol w="817418">
                  <a:extLst>
                    <a:ext uri="{9D8B030D-6E8A-4147-A177-3AD203B41FA5}">
                      <a16:colId xmlns:a16="http://schemas.microsoft.com/office/drawing/2014/main" xmlns="" val="20008"/>
                    </a:ext>
                  </a:extLst>
                </a:gridCol>
                <a:gridCol w="817418">
                  <a:extLst>
                    <a:ext uri="{9D8B030D-6E8A-4147-A177-3AD203B41FA5}">
                      <a16:colId xmlns:a16="http://schemas.microsoft.com/office/drawing/2014/main" xmlns="" val="20009"/>
                    </a:ext>
                  </a:extLst>
                </a:gridCol>
              </a:tblGrid>
              <a:tr h="762000">
                <a:tc rowSpan="2">
                  <a:txBody>
                    <a:bodyPr/>
                    <a:lstStyle/>
                    <a:p>
                      <a:pPr algn="ctr" rtl="1"/>
                      <a:r>
                        <a:rPr lang="ar-EG" dirty="0"/>
                        <a:t>زمن</a:t>
                      </a:r>
                      <a:r>
                        <a:rPr lang="ar-EG" baseline="0" dirty="0"/>
                        <a:t> الامتحان (ساعة)</a:t>
                      </a:r>
                      <a:endParaRPr lang="en-US" dirty="0"/>
                    </a:p>
                  </a:txBody>
                  <a:tcPr/>
                </a:tc>
                <a:tc gridSpan="5">
                  <a:txBody>
                    <a:bodyPr/>
                    <a:lstStyle/>
                    <a:p>
                      <a:pPr algn="ctr" rtl="1"/>
                      <a:endParaRPr lang="ar-EG" dirty="0"/>
                    </a:p>
                    <a:p>
                      <a:pPr algn="ctr" rtl="1"/>
                      <a:r>
                        <a:rPr lang="ar-EG" dirty="0"/>
                        <a:t>النهايات العظمى للدرجات </a:t>
                      </a:r>
                      <a:r>
                        <a:rPr lang="ar-EG" baseline="0" dirty="0"/>
                        <a:t> </a:t>
                      </a:r>
                      <a:r>
                        <a:rPr lang="ar-EG" dirty="0"/>
                        <a:t>(درجة)</a:t>
                      </a:r>
                      <a:endParaRPr lang="en-US" dirty="0"/>
                    </a:p>
                  </a:txBody>
                  <a:tcPr/>
                </a:tc>
                <a:tc hMerge="1">
                  <a:txBody>
                    <a:bodyPr/>
                    <a:lstStyle/>
                    <a:p>
                      <a:pPr algn="ctr" rtl="1"/>
                      <a:endParaRPr lang="en-US" dirty="0"/>
                    </a:p>
                  </a:txBody>
                  <a:tcPr/>
                </a:tc>
                <a:tc hMerge="1">
                  <a:txBody>
                    <a:bodyPr/>
                    <a:lstStyle/>
                    <a:p>
                      <a:pPr algn="ctr" rtl="1"/>
                      <a:endParaRPr lang="en-US" dirty="0"/>
                    </a:p>
                  </a:txBody>
                  <a:tcPr/>
                </a:tc>
                <a:tc hMerge="1">
                  <a:txBody>
                    <a:bodyPr/>
                    <a:lstStyle/>
                    <a:p>
                      <a:pPr algn="ctr" rtl="1"/>
                      <a:endParaRPr lang="en-US" dirty="0"/>
                    </a:p>
                  </a:txBody>
                  <a:tcPr/>
                </a:tc>
                <a:tc hMerge="1">
                  <a:txBody>
                    <a:bodyPr/>
                    <a:lstStyle/>
                    <a:p>
                      <a:pPr algn="ctr" rtl="1"/>
                      <a:endParaRPr lang="en-US" dirty="0"/>
                    </a:p>
                  </a:txBody>
                  <a:tcPr/>
                </a:tc>
                <a:tc gridSpan="3">
                  <a:txBody>
                    <a:bodyPr/>
                    <a:lstStyle/>
                    <a:p>
                      <a:pPr algn="ctr" rtl="1"/>
                      <a:endParaRPr lang="ar-EG" dirty="0"/>
                    </a:p>
                    <a:p>
                      <a:pPr algn="ctr" rtl="1"/>
                      <a:r>
                        <a:rPr lang="ar-EG" dirty="0"/>
                        <a:t>الساعات الأسبوعية (ساعة)</a:t>
                      </a:r>
                    </a:p>
                    <a:p>
                      <a:pPr algn="ctr" rtl="1"/>
                      <a:endParaRPr lang="en-US" dirty="0"/>
                    </a:p>
                  </a:txBody>
                  <a:tcPr/>
                </a:tc>
                <a:tc hMerge="1">
                  <a:txBody>
                    <a:bodyPr/>
                    <a:lstStyle/>
                    <a:p>
                      <a:pPr algn="ctr" rtl="1"/>
                      <a:endParaRPr lang="en-US" dirty="0"/>
                    </a:p>
                  </a:txBody>
                  <a:tcPr/>
                </a:tc>
                <a:tc hMerge="1">
                  <a:txBody>
                    <a:bodyPr/>
                    <a:lstStyle/>
                    <a:p>
                      <a:pPr algn="ctr" rtl="1"/>
                      <a:endParaRPr lang="en-US" dirty="0"/>
                    </a:p>
                  </a:txBody>
                  <a:tcPr/>
                </a:tc>
                <a:tc rowSpan="2">
                  <a:txBody>
                    <a:bodyPr/>
                    <a:lstStyle/>
                    <a:p>
                      <a:pPr algn="ctr" rtl="1"/>
                      <a:r>
                        <a:rPr lang="ar-EG" dirty="0"/>
                        <a:t>الفرقة و</a:t>
                      </a:r>
                    </a:p>
                    <a:p>
                      <a:pPr algn="ctr" rtl="1"/>
                      <a:r>
                        <a:rPr lang="ar-EG" dirty="0"/>
                        <a:t>الشعبة</a:t>
                      </a:r>
                      <a:endParaRPr lang="en-US" dirty="0"/>
                    </a:p>
                  </a:txBody>
                  <a:tcPr/>
                </a:tc>
                <a:extLst>
                  <a:ext uri="{0D108BD9-81ED-4DB2-BD59-A6C34878D82A}">
                    <a16:rowId xmlns:a16="http://schemas.microsoft.com/office/drawing/2014/main" xmlns="" val="10000"/>
                  </a:ext>
                </a:extLst>
              </a:tr>
              <a:tr h="457786">
                <a:tc vMerge="1">
                  <a:txBody>
                    <a:bodyPr/>
                    <a:lstStyle/>
                    <a:p>
                      <a:endParaRPr lang="en-US"/>
                    </a:p>
                  </a:txBody>
                  <a:tcPr/>
                </a:tc>
                <a:tc>
                  <a:txBody>
                    <a:bodyPr/>
                    <a:lstStyle/>
                    <a:p>
                      <a:pPr algn="ctr" rtl="1"/>
                      <a:r>
                        <a:rPr lang="ar-EG" dirty="0"/>
                        <a:t>المجموع</a:t>
                      </a:r>
                      <a:endParaRPr lang="en-US" dirty="0"/>
                    </a:p>
                  </a:txBody>
                  <a:tcPr/>
                </a:tc>
                <a:tc>
                  <a:txBody>
                    <a:bodyPr/>
                    <a:lstStyle/>
                    <a:p>
                      <a:pPr algn="ctr" rtl="1"/>
                      <a:r>
                        <a:rPr lang="ar-EG" dirty="0"/>
                        <a:t>تحريرى</a:t>
                      </a:r>
                      <a:endParaRPr lang="en-US" dirty="0"/>
                    </a:p>
                  </a:txBody>
                  <a:tcPr/>
                </a:tc>
                <a:tc>
                  <a:txBody>
                    <a:bodyPr/>
                    <a:lstStyle/>
                    <a:p>
                      <a:pPr algn="ctr" rtl="1"/>
                      <a:r>
                        <a:rPr lang="ar-EG" dirty="0"/>
                        <a:t>شفهى</a:t>
                      </a:r>
                      <a:endParaRPr lang="en-US" dirty="0"/>
                    </a:p>
                  </a:txBody>
                  <a:tcPr/>
                </a:tc>
                <a:tc>
                  <a:txBody>
                    <a:bodyPr/>
                    <a:lstStyle/>
                    <a:p>
                      <a:pPr algn="ctr" rtl="1"/>
                      <a:r>
                        <a:rPr lang="ar-EG" dirty="0"/>
                        <a:t>عملى</a:t>
                      </a:r>
                      <a:endParaRPr lang="en-US" dirty="0"/>
                    </a:p>
                  </a:txBody>
                  <a:tcPr/>
                </a:tc>
                <a:tc>
                  <a:txBody>
                    <a:bodyPr/>
                    <a:lstStyle/>
                    <a:p>
                      <a:pPr algn="ctr" rtl="1"/>
                      <a:r>
                        <a:rPr lang="ar-EG" dirty="0"/>
                        <a:t>فصل</a:t>
                      </a:r>
                      <a:endParaRPr lang="en-US" dirty="0"/>
                    </a:p>
                  </a:txBody>
                  <a:tcPr/>
                </a:tc>
                <a:tc>
                  <a:txBody>
                    <a:bodyPr/>
                    <a:lstStyle/>
                    <a:p>
                      <a:pPr algn="ctr" rtl="1"/>
                      <a:r>
                        <a:rPr lang="ar-EG" dirty="0"/>
                        <a:t>مجموع</a:t>
                      </a:r>
                      <a:endParaRPr lang="en-US" dirty="0"/>
                    </a:p>
                  </a:txBody>
                  <a:tcPr/>
                </a:tc>
                <a:tc>
                  <a:txBody>
                    <a:bodyPr/>
                    <a:lstStyle/>
                    <a:p>
                      <a:pPr algn="ctr" rtl="1"/>
                      <a:r>
                        <a:rPr lang="ar-EG" dirty="0"/>
                        <a:t>تمرين أو عملى</a:t>
                      </a:r>
                      <a:endParaRPr lang="en-US" dirty="0"/>
                    </a:p>
                  </a:txBody>
                  <a:tcPr/>
                </a:tc>
                <a:tc>
                  <a:txBody>
                    <a:bodyPr/>
                    <a:lstStyle/>
                    <a:p>
                      <a:pPr algn="ctr" rtl="1"/>
                      <a:r>
                        <a:rPr lang="ar-EG" dirty="0"/>
                        <a:t>محاضرة</a:t>
                      </a:r>
                      <a:endParaRPr lang="en-US" dirty="0"/>
                    </a:p>
                  </a:txBody>
                  <a:tcPr/>
                </a:tc>
                <a:tc vMerge="1">
                  <a:txBody>
                    <a:bodyPr/>
                    <a:lstStyle/>
                    <a:p>
                      <a:endParaRPr lang="en-US"/>
                    </a:p>
                  </a:txBody>
                  <a:tcPr/>
                </a:tc>
                <a:extLst>
                  <a:ext uri="{0D108BD9-81ED-4DB2-BD59-A6C34878D82A}">
                    <a16:rowId xmlns:a16="http://schemas.microsoft.com/office/drawing/2014/main" xmlns="" val="10001"/>
                  </a:ext>
                </a:extLst>
              </a:tr>
              <a:tr h="640900">
                <a:tc>
                  <a:txBody>
                    <a:bodyPr/>
                    <a:lstStyle/>
                    <a:p>
                      <a:pPr algn="ctr" rtl="1"/>
                      <a:r>
                        <a:rPr lang="en-US" dirty="0"/>
                        <a:t>2</a:t>
                      </a:r>
                    </a:p>
                  </a:txBody>
                  <a:tcPr/>
                </a:tc>
                <a:tc>
                  <a:txBody>
                    <a:bodyPr/>
                    <a:lstStyle/>
                    <a:p>
                      <a:pPr algn="ctr" rtl="1"/>
                      <a:r>
                        <a:rPr lang="en-US" dirty="0"/>
                        <a:t>125</a:t>
                      </a:r>
                    </a:p>
                  </a:txBody>
                  <a:tcPr/>
                </a:tc>
                <a:tc>
                  <a:txBody>
                    <a:bodyPr/>
                    <a:lstStyle/>
                    <a:p>
                      <a:pPr algn="ctr" rtl="1"/>
                      <a:r>
                        <a:rPr lang="ar-EG" dirty="0"/>
                        <a:t>85</a:t>
                      </a:r>
                      <a:endParaRPr lang="en-US" dirty="0"/>
                    </a:p>
                  </a:txBody>
                  <a:tcPr/>
                </a:tc>
                <a:tc>
                  <a:txBody>
                    <a:bodyPr/>
                    <a:lstStyle/>
                    <a:p>
                      <a:pPr algn="ctr" rtl="1"/>
                      <a:r>
                        <a:rPr lang="en-US" dirty="0"/>
                        <a:t>10</a:t>
                      </a:r>
                    </a:p>
                  </a:txBody>
                  <a:tcPr/>
                </a:tc>
                <a:tc>
                  <a:txBody>
                    <a:bodyPr/>
                    <a:lstStyle/>
                    <a:p>
                      <a:pPr algn="ctr" rtl="1"/>
                      <a:r>
                        <a:rPr lang="en-US" dirty="0"/>
                        <a:t>10</a:t>
                      </a:r>
                    </a:p>
                  </a:txBody>
                  <a:tcPr/>
                </a:tc>
                <a:tc>
                  <a:txBody>
                    <a:bodyPr/>
                    <a:lstStyle/>
                    <a:p>
                      <a:pPr algn="ctr" rtl="1"/>
                      <a:r>
                        <a:rPr lang="ar-EG" dirty="0"/>
                        <a:t>20</a:t>
                      </a:r>
                      <a:endParaRPr lang="en-US" dirty="0"/>
                    </a:p>
                  </a:txBody>
                  <a:tcPr/>
                </a:tc>
                <a:tc>
                  <a:txBody>
                    <a:bodyPr/>
                    <a:lstStyle/>
                    <a:p>
                      <a:pPr algn="ctr" rtl="1"/>
                      <a:r>
                        <a:rPr lang="en-US" dirty="0"/>
                        <a:t>3</a:t>
                      </a:r>
                    </a:p>
                  </a:txBody>
                  <a:tcPr/>
                </a:tc>
                <a:tc>
                  <a:txBody>
                    <a:bodyPr/>
                    <a:lstStyle/>
                    <a:p>
                      <a:pPr algn="ctr" rtl="1"/>
                      <a:r>
                        <a:rPr lang="en-US" dirty="0"/>
                        <a:t>1</a:t>
                      </a:r>
                    </a:p>
                  </a:txBody>
                  <a:tcPr/>
                </a:tc>
                <a:tc>
                  <a:txBody>
                    <a:bodyPr/>
                    <a:lstStyle/>
                    <a:p>
                      <a:pPr algn="ctr" rtl="1"/>
                      <a:r>
                        <a:rPr lang="en-US" dirty="0"/>
                        <a:t>2</a:t>
                      </a:r>
                    </a:p>
                  </a:txBody>
                  <a:tcPr/>
                </a:tc>
                <a:tc>
                  <a:txBody>
                    <a:bodyPr/>
                    <a:lstStyle/>
                    <a:p>
                      <a:pPr algn="ctr" rtl="1"/>
                      <a:r>
                        <a:rPr lang="ar-EG" baseline="0" dirty="0"/>
                        <a:t>2 </a:t>
                      </a:r>
                      <a:endParaRPr lang="en-US" baseline="0" dirty="0"/>
                    </a:p>
                    <a:p>
                      <a:pPr algn="ctr" rtl="1"/>
                      <a:r>
                        <a:rPr lang="ar-EG" baseline="0" dirty="0"/>
                        <a:t>تربية </a:t>
                      </a:r>
                      <a:r>
                        <a:rPr lang="en-US" baseline="0" dirty="0"/>
                        <a:t> </a:t>
                      </a:r>
                      <a:r>
                        <a:rPr lang="ar-EG" dirty="0"/>
                        <a:t>ف+ك</a:t>
                      </a:r>
                      <a:endParaRPr lang="en-US" dirty="0"/>
                    </a:p>
                    <a:p>
                      <a:pPr algn="ctr" rtl="1"/>
                      <a:r>
                        <a:rPr lang="en-US" dirty="0"/>
                        <a:t>222ph</a:t>
                      </a:r>
                    </a:p>
                  </a:txBody>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20</a:t>
            </a:fld>
            <a:endParaRPr lang="en-US"/>
          </a:p>
        </p:txBody>
      </p:sp>
      <p:sp>
        <p:nvSpPr>
          <p:cNvPr id="3" name="Rectangle 2"/>
          <p:cNvSpPr/>
          <p:nvPr/>
        </p:nvSpPr>
        <p:spPr>
          <a:xfrm>
            <a:off x="381000" y="197346"/>
            <a:ext cx="8229600" cy="6386364"/>
          </a:xfrm>
          <a:prstGeom prst="rect">
            <a:avLst/>
          </a:prstGeom>
        </p:spPr>
        <p:txBody>
          <a:bodyPr wrap="square">
            <a:spAutoFit/>
          </a:bodyPr>
          <a:lstStyle/>
          <a:p>
            <a:pPr algn="r" rtl="1"/>
            <a:r>
              <a:rPr lang="ar-EG" sz="2800" u="sng" dirty="0">
                <a:solidFill>
                  <a:srgbClr val="FF0000"/>
                </a:solidFill>
              </a:rPr>
              <a:t>(أ) الحرارة التوصيلية  (انتقال الحرارة بالتوصيل من جسم ساخن الى جسم أبرد منه)</a:t>
            </a:r>
          </a:p>
          <a:p>
            <a:pPr algn="r" rtl="1"/>
            <a:endParaRPr lang="ar-EG" sz="2800" u="sng" dirty="0">
              <a:solidFill>
                <a:srgbClr val="FF0000"/>
              </a:solidFill>
            </a:endParaRPr>
          </a:p>
          <a:p>
            <a:pPr algn="r" rtl="1"/>
            <a:r>
              <a:rPr lang="ar-EG" sz="2800" dirty="0"/>
              <a:t> </a:t>
            </a:r>
            <a:r>
              <a:rPr lang="ar-EG" sz="2700" dirty="0"/>
              <a:t>مثل الحمام الساخن والملفات الحرارية وزيت</a:t>
            </a:r>
          </a:p>
          <a:p>
            <a:pPr algn="r" rtl="1"/>
            <a:r>
              <a:rPr lang="ar-EG" sz="2700" dirty="0"/>
              <a:t> البرافين يمد الجسم بالحرارة عند ملامستة لسطح </a:t>
            </a:r>
          </a:p>
          <a:p>
            <a:pPr algn="r" rtl="1"/>
            <a:r>
              <a:rPr lang="ar-EG" sz="2700" dirty="0"/>
              <a:t>الجسم . </a:t>
            </a:r>
          </a:p>
          <a:p>
            <a:pPr algn="r" rtl="1"/>
            <a:r>
              <a:rPr lang="ar-EG" sz="2700" dirty="0"/>
              <a:t>هذه الحرارة التوصيلية تؤدي الى التسخين </a:t>
            </a:r>
          </a:p>
          <a:p>
            <a:pPr algn="r" rtl="1"/>
            <a:r>
              <a:rPr lang="ar-EG" sz="2700" dirty="0"/>
              <a:t>الموضعي للسطح ويقوم الدم بعملية نقل الحرارة </a:t>
            </a:r>
          </a:p>
          <a:p>
            <a:pPr algn="r" rtl="1"/>
            <a:r>
              <a:rPr lang="ar-EG" sz="2700" dirty="0"/>
              <a:t>الى الأنسجة الأكثر عمقا.</a:t>
            </a:r>
          </a:p>
          <a:p>
            <a:pPr algn="r" rtl="1"/>
            <a:r>
              <a:rPr lang="ar-EG" sz="2700" dirty="0"/>
              <a:t>تعتمد كمية الحرارة المنتقلة من جسم لآخر على: مساحة التلاصة و الفرق بين درجتي حرارة الجسمين و زمن التلاصق و معامل التوصيل الحرري للجسمين.</a:t>
            </a:r>
          </a:p>
          <a:p>
            <a:pPr algn="r" rtl="1"/>
            <a:r>
              <a:rPr lang="ar-EG" sz="2700" b="1" u="sng" dirty="0">
                <a:solidFill>
                  <a:srgbClr val="FF0000"/>
                </a:solidFill>
              </a:rPr>
              <a:t>وتستخدم هذه الطريقة في علاج </a:t>
            </a:r>
            <a:r>
              <a:rPr lang="ar-EG" sz="2700" b="1" dirty="0"/>
              <a:t>حالات التهاب المفاصل و التهاب الأعصاب و لي المفصل أو التهابه  و الإجهاد و الكدمات و التهاب الجيوب الأنفية و آلام الظهر.</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29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21</a:t>
            </a:fld>
            <a:endParaRPr lang="en-US"/>
          </a:p>
        </p:txBody>
      </p:sp>
      <p:sp>
        <p:nvSpPr>
          <p:cNvPr id="3" name="Rectangle 2"/>
          <p:cNvSpPr/>
          <p:nvPr/>
        </p:nvSpPr>
        <p:spPr>
          <a:xfrm>
            <a:off x="304800" y="304800"/>
            <a:ext cx="8610600" cy="3785652"/>
          </a:xfrm>
          <a:prstGeom prst="rect">
            <a:avLst/>
          </a:prstGeom>
        </p:spPr>
        <p:txBody>
          <a:bodyPr wrap="square">
            <a:spAutoFit/>
          </a:bodyPr>
          <a:lstStyle/>
          <a:p>
            <a:pPr algn="r" rtl="1"/>
            <a:r>
              <a:rPr lang="ar-EG" sz="2400" u="sng" dirty="0">
                <a:solidFill>
                  <a:srgbClr val="FF0000"/>
                </a:solidFill>
              </a:rPr>
              <a:t>(ب) التسخين بالإشعاع </a:t>
            </a:r>
            <a:r>
              <a:rPr lang="en-US" sz="2400" u="sng" dirty="0">
                <a:solidFill>
                  <a:srgbClr val="FF0000"/>
                </a:solidFill>
              </a:rPr>
              <a:t>radiant heat    </a:t>
            </a:r>
            <a:endParaRPr lang="ar-EG" sz="2400" u="sng" dirty="0">
              <a:solidFill>
                <a:srgbClr val="FF0000"/>
              </a:solidFill>
            </a:endParaRPr>
          </a:p>
          <a:p>
            <a:pPr algn="r" rtl="1"/>
            <a:r>
              <a:rPr lang="ar-EG" sz="2400" u="sng" dirty="0">
                <a:solidFill>
                  <a:srgbClr val="FF0000"/>
                </a:solidFill>
              </a:rPr>
              <a:t> (1) الآشعة (الموجات) تحت الحمراء</a:t>
            </a:r>
            <a:r>
              <a:rPr lang="en-US" sz="2400" u="sng" dirty="0">
                <a:solidFill>
                  <a:srgbClr val="FF0000"/>
                </a:solidFill>
              </a:rPr>
              <a:t>  Infrared waves    </a:t>
            </a:r>
            <a:endParaRPr lang="ar-EG" sz="2400" u="sng" dirty="0">
              <a:solidFill>
                <a:srgbClr val="FF0000"/>
              </a:solidFill>
            </a:endParaRPr>
          </a:p>
          <a:p>
            <a:pPr algn="r" rtl="1"/>
            <a:r>
              <a:rPr lang="ar-EG" sz="2400" dirty="0"/>
              <a:t>هي عبارة عن مصدر ضوئي صناعي ينتج ضوء له طول موجي يتراوح بين </a:t>
            </a:r>
          </a:p>
          <a:p>
            <a:pPr algn="r" rtl="1"/>
            <a:r>
              <a:rPr lang="ar-EG" sz="2400" dirty="0"/>
              <a:t>800 الى 40000 نانومتر.</a:t>
            </a:r>
          </a:p>
          <a:p>
            <a:pPr algn="r" rtl="1"/>
            <a:endParaRPr lang="ar-EG" sz="2400" dirty="0"/>
          </a:p>
          <a:p>
            <a:pPr algn="r" rtl="1"/>
            <a:r>
              <a:rPr lang="ar-EG" sz="2400" dirty="0"/>
              <a:t>هذا النوع من التسخين الحراري يعتبر </a:t>
            </a:r>
            <a:r>
              <a:rPr lang="ar-EG" sz="2400" b="1" u="sng" dirty="0"/>
              <a:t>أكثر فاعلية </a:t>
            </a:r>
            <a:r>
              <a:rPr lang="ar-EG" sz="2400" dirty="0"/>
              <a:t>لأن الحرارة في هذه الحالة تنفذ إلى عمق حوالي </a:t>
            </a:r>
            <a:r>
              <a:rPr lang="en-US" sz="2400" dirty="0"/>
              <a:t>3mm</a:t>
            </a:r>
            <a:r>
              <a:rPr lang="ar-EG" sz="2400" dirty="0"/>
              <a:t> تحت سطح الجلد. </a:t>
            </a:r>
          </a:p>
          <a:p>
            <a:pPr algn="r" rtl="1"/>
            <a:endParaRPr lang="ar-EG" sz="2400" dirty="0"/>
          </a:p>
          <a:p>
            <a:pPr algn="r" rtl="1"/>
            <a:r>
              <a:rPr lang="ar-EG" sz="2400" dirty="0"/>
              <a:t> </a:t>
            </a:r>
            <a:r>
              <a:rPr lang="ar-EG" sz="2400" b="1" u="sng" dirty="0"/>
              <a:t>ولكن يجب الحذر </a:t>
            </a:r>
            <a:r>
              <a:rPr lang="ar-EG" sz="2400" dirty="0"/>
              <a:t>من التعرض الزائد لهذة الأشعة لأنه ربما يسبب احمرار الجلد أو تكوين تجمعات مائية تحت سطح الجلد أو التهابات جلدية. </a:t>
            </a:r>
            <a:endParaRPr lang="en-US" sz="2400" dirty="0"/>
          </a:p>
        </p:txBody>
      </p:sp>
      <p:grpSp>
        <p:nvGrpSpPr>
          <p:cNvPr id="5" name="Group 4"/>
          <p:cNvGrpSpPr/>
          <p:nvPr/>
        </p:nvGrpSpPr>
        <p:grpSpPr>
          <a:xfrm>
            <a:off x="304800" y="3962400"/>
            <a:ext cx="2282997" cy="2579132"/>
            <a:chOff x="574503" y="3962400"/>
            <a:chExt cx="2282997" cy="2579132"/>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503" y="3962400"/>
              <a:ext cx="2282997"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4503" y="6172200"/>
              <a:ext cx="2282997" cy="369332"/>
            </a:xfrm>
            <a:prstGeom prst="rect">
              <a:avLst/>
            </a:prstGeom>
          </p:spPr>
          <p:txBody>
            <a:bodyPr wrap="none">
              <a:spAutoFit/>
            </a:bodyPr>
            <a:lstStyle/>
            <a:p>
              <a:r>
                <a:rPr lang="ar-EG" dirty="0"/>
                <a:t>مصباح الاشعة تحت الحمراء</a:t>
              </a:r>
            </a:p>
          </p:txBody>
        </p:sp>
      </p:gr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147163"/>
            <a:ext cx="3581400" cy="239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743200" y="4056637"/>
            <a:ext cx="2143125" cy="2746504"/>
            <a:chOff x="2743200" y="4056637"/>
            <a:chExt cx="2143125" cy="2746504"/>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05663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981325" y="6218366"/>
              <a:ext cx="1905000" cy="584775"/>
            </a:xfrm>
            <a:prstGeom prst="rect">
              <a:avLst/>
            </a:prstGeom>
          </p:spPr>
          <p:txBody>
            <a:bodyPr wrap="square">
              <a:spAutoFit/>
            </a:bodyPr>
            <a:lstStyle/>
            <a:p>
              <a:pPr algn="ctr"/>
              <a:r>
                <a:rPr lang="ar-EG" sz="1600" dirty="0"/>
                <a:t>الآشعة تحت الحمراء لتدفئة الركبة</a:t>
              </a:r>
              <a:endParaRPr lang="en-US" sz="1600" dirty="0"/>
            </a:p>
          </p:txBody>
        </p:sp>
      </p:grpSp>
    </p:spTree>
    <p:extLst>
      <p:ext uri="{BB962C8B-B14F-4D97-AF65-F5344CB8AC3E}">
        <p14:creationId xmlns:p14="http://schemas.microsoft.com/office/powerpoint/2010/main" val="107364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22</a:t>
            </a:fld>
            <a:endParaRPr lang="en-US"/>
          </a:p>
        </p:txBody>
      </p:sp>
      <p:sp>
        <p:nvSpPr>
          <p:cNvPr id="4" name="TextBox 3"/>
          <p:cNvSpPr txBox="1"/>
          <p:nvPr/>
        </p:nvSpPr>
        <p:spPr>
          <a:xfrm>
            <a:off x="152400" y="196199"/>
            <a:ext cx="8915400" cy="1877437"/>
          </a:xfrm>
          <a:prstGeom prst="rect">
            <a:avLst/>
          </a:prstGeom>
          <a:noFill/>
        </p:spPr>
        <p:txBody>
          <a:bodyPr wrap="square" rtlCol="0">
            <a:spAutoFit/>
          </a:bodyPr>
          <a:lstStyle/>
          <a:p>
            <a:pPr algn="r" rtl="1"/>
            <a:r>
              <a:rPr lang="ar-EG" sz="2000" dirty="0">
                <a:solidFill>
                  <a:srgbClr val="FF0000"/>
                </a:solidFill>
              </a:rPr>
              <a:t>(2) موجات الراديو الحرارية</a:t>
            </a:r>
            <a:r>
              <a:rPr lang="en-US" sz="2000" dirty="0">
                <a:solidFill>
                  <a:srgbClr val="FF0000"/>
                </a:solidFill>
              </a:rPr>
              <a:t>  Radio waves       </a:t>
            </a:r>
            <a:endParaRPr lang="ar-EG" sz="2000" dirty="0">
              <a:solidFill>
                <a:srgbClr val="FF0000"/>
              </a:solidFill>
            </a:endParaRPr>
          </a:p>
          <a:p>
            <a:pPr algn="just" rtl="1"/>
            <a:r>
              <a:rPr lang="ar-EG" sz="2400" dirty="0"/>
              <a:t>هذه الطريقة تعتمد على إمرار تيار متردد خلال الجسم فيتسبب في إنتاج حرارة تزيد كلما ازداد تردد التيار المار. وهذه الموجات الكهرومغناطيسية  الناتجة تكون أطوالها الموجية </a:t>
            </a:r>
            <a:r>
              <a:rPr lang="ar-EG" sz="2400" u="sng" dirty="0"/>
              <a:t>فى حدود </a:t>
            </a:r>
            <a:r>
              <a:rPr lang="en-US" sz="2400" u="sng" dirty="0"/>
              <a:t> 10 cm</a:t>
            </a:r>
            <a:r>
              <a:rPr lang="ar-EG" sz="2400" u="sng" dirty="0"/>
              <a:t>فتنفذ إلى أعماق كبيرة</a:t>
            </a:r>
            <a:r>
              <a:rPr lang="ar-EG" sz="2400" dirty="0"/>
              <a:t> ..... أكثر من الأشعة تحت الحمراء ولذلك فهي مفيدة في التسخين الداخلي  </a:t>
            </a:r>
            <a:r>
              <a:rPr lang="ar-EG" sz="2400" b="1" u="sng" dirty="0"/>
              <a:t>وتستخدم في علاج الإلتهابات الخاصة بالعظام والألام العصبية</a:t>
            </a:r>
            <a:r>
              <a:rPr lang="ar-EG" sz="2400" dirty="0"/>
              <a:t>.</a:t>
            </a:r>
          </a:p>
        </p:txBody>
      </p:sp>
      <p:pic>
        <p:nvPicPr>
          <p:cNvPr id="53253" name="Picture 5" descr="صورة ذات صلة"/>
          <p:cNvPicPr>
            <a:picLocks noChangeAspect="1" noChangeArrowheads="1"/>
          </p:cNvPicPr>
          <p:nvPr/>
        </p:nvPicPr>
        <p:blipFill>
          <a:blip r:embed="rId2"/>
          <a:srcRect/>
          <a:stretch>
            <a:fillRect/>
          </a:stretch>
        </p:blipFill>
        <p:spPr bwMode="auto">
          <a:xfrm>
            <a:off x="5410200" y="4087053"/>
            <a:ext cx="3695700" cy="2652687"/>
          </a:xfrm>
          <a:prstGeom prst="rect">
            <a:avLst/>
          </a:prstGeom>
          <a:noFill/>
        </p:spPr>
      </p:pic>
      <p:sp>
        <p:nvSpPr>
          <p:cNvPr id="9" name="TextBox 8"/>
          <p:cNvSpPr txBox="1"/>
          <p:nvPr/>
        </p:nvSpPr>
        <p:spPr>
          <a:xfrm>
            <a:off x="4953000" y="2719967"/>
            <a:ext cx="3886200" cy="1200329"/>
          </a:xfrm>
          <a:prstGeom prst="rect">
            <a:avLst/>
          </a:prstGeom>
          <a:noFill/>
        </p:spPr>
        <p:txBody>
          <a:bodyPr wrap="square" rtlCol="0">
            <a:spAutoFit/>
          </a:bodyPr>
          <a:lstStyle/>
          <a:p>
            <a:pPr algn="r" rtl="1"/>
            <a:r>
              <a:rPr lang="ar-EG" b="1" dirty="0"/>
              <a:t>(1) الأقطاب الكهربائية</a:t>
            </a:r>
          </a:p>
          <a:p>
            <a:pPr algn="just" rtl="1"/>
            <a:r>
              <a:rPr lang="ar-EG" dirty="0"/>
              <a:t>يتم وضع قطبين من جهد عالى التردد حول العضو المراد علاجه لانتاج الموجات الكهرومغناطيسية بين القطبين و خلال العضو.</a:t>
            </a:r>
            <a:endParaRPr lang="en-US" dirty="0"/>
          </a:p>
        </p:txBody>
      </p:sp>
      <p:sp>
        <p:nvSpPr>
          <p:cNvPr id="10" name="TextBox 9"/>
          <p:cNvSpPr txBox="1"/>
          <p:nvPr/>
        </p:nvSpPr>
        <p:spPr>
          <a:xfrm>
            <a:off x="144294" y="2719967"/>
            <a:ext cx="3352800" cy="923330"/>
          </a:xfrm>
          <a:prstGeom prst="rect">
            <a:avLst/>
          </a:prstGeom>
          <a:noFill/>
        </p:spPr>
        <p:txBody>
          <a:bodyPr wrap="square" rtlCol="0">
            <a:spAutoFit/>
          </a:bodyPr>
          <a:lstStyle/>
          <a:p>
            <a:pPr algn="r" rtl="1"/>
            <a:r>
              <a:rPr lang="ar-EG" b="1" dirty="0"/>
              <a:t>(2) الحث المغناطيسي</a:t>
            </a:r>
          </a:p>
          <a:p>
            <a:pPr algn="r" rtl="1"/>
            <a:r>
              <a:rPr lang="ar-EG" dirty="0"/>
              <a:t>وضع ملف حول العضو أو بالقرب منه لانتاج موجات كهرومغناطيسية</a:t>
            </a:r>
            <a:endParaRPr lang="en-US" dirty="0"/>
          </a:p>
        </p:txBody>
      </p:sp>
      <p:pic>
        <p:nvPicPr>
          <p:cNvPr id="6146" name="Picture 2" descr="ÙØªÙØ¬Ø© Ø¨Ø­Ø« Ø§ÙØµÙØ± Ø¹Ù Ø§ÙØ¹ÙØ§Ø¬ Ø¨Ø§ÙØ­Ø« Ø§ÙÙØºÙØ§Ø·ÙØ³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476" y="3897809"/>
            <a:ext cx="3083852" cy="284193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44294" y="4236033"/>
            <a:ext cx="2066318" cy="2503707"/>
            <a:chOff x="144294" y="4236033"/>
            <a:chExt cx="2066318" cy="2503707"/>
          </a:xfrm>
        </p:grpSpPr>
        <p:pic>
          <p:nvPicPr>
            <p:cNvPr id="6148" name="Picture 4" descr="ÙØªÙØ¬Ø© Ø¨Ø­Ø« Ø§ÙØµÙØ± Ø¹Ù Ø§ÙØ¹ÙØ§Ø¬ Ø¨Ø§ÙØ­Ø« Ø§ÙÙØºÙØ§Ø·ÙØ³Ù"/>
            <p:cNvPicPr>
              <a:picLocks noChangeAspect="1" noChangeArrowheads="1"/>
            </p:cNvPicPr>
            <p:nvPr/>
          </p:nvPicPr>
          <p:blipFill rotWithShape="1">
            <a:blip r:embed="rId4">
              <a:extLst>
                <a:ext uri="{28A0092B-C50C-407E-A947-70E740481C1C}">
                  <a14:useLocalDpi xmlns:a14="http://schemas.microsoft.com/office/drawing/2010/main" val="0"/>
                </a:ext>
              </a:extLst>
            </a:blip>
            <a:srcRect l="15916"/>
            <a:stretch/>
          </p:blipFill>
          <p:spPr bwMode="auto">
            <a:xfrm>
              <a:off x="144294" y="4236033"/>
              <a:ext cx="2066318" cy="18573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8009" y="6093409"/>
              <a:ext cx="1588897" cy="646331"/>
            </a:xfrm>
            <a:prstGeom prst="rect">
              <a:avLst/>
            </a:prstGeom>
          </p:spPr>
          <p:txBody>
            <a:bodyPr wrap="none">
              <a:spAutoFit/>
            </a:bodyPr>
            <a:lstStyle/>
            <a:p>
              <a:r>
                <a:rPr lang="ar-EG" dirty="0"/>
                <a:t>التحفيز المغناطيسى</a:t>
              </a:r>
            </a:p>
            <a:p>
              <a:r>
                <a:rPr lang="ar-EG" dirty="0"/>
                <a:t> لعلاج الاكتئاب</a:t>
              </a:r>
              <a:endParaRPr lang="en-US" dirty="0"/>
            </a:p>
          </p:txBody>
        </p:sp>
      </p:grpSp>
      <p:sp>
        <p:nvSpPr>
          <p:cNvPr id="6" name="Rectangle 5"/>
          <p:cNvSpPr/>
          <p:nvPr/>
        </p:nvSpPr>
        <p:spPr>
          <a:xfrm>
            <a:off x="-228600" y="2209800"/>
            <a:ext cx="9144000" cy="461665"/>
          </a:xfrm>
          <a:prstGeom prst="rect">
            <a:avLst/>
          </a:prstGeom>
        </p:spPr>
        <p:txBody>
          <a:bodyPr wrap="square">
            <a:spAutoFit/>
          </a:bodyPr>
          <a:lstStyle/>
          <a:p>
            <a:pPr lvl="0" algn="r" rtl="1"/>
            <a:r>
              <a:rPr lang="ar-EG" sz="2400" dirty="0">
                <a:solidFill>
                  <a:srgbClr val="FF0000"/>
                </a:solidFill>
              </a:rPr>
              <a:t>وهناك طريقتان لانتقال تلك الموجات الكهرومغناطيسية (تحت الحمراء و الراديوية) للجسم: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23</a:t>
            </a:fld>
            <a:endParaRPr lang="en-US"/>
          </a:p>
        </p:txBody>
      </p:sp>
      <p:sp>
        <p:nvSpPr>
          <p:cNvPr id="4" name="TextBox 3"/>
          <p:cNvSpPr txBox="1"/>
          <p:nvPr/>
        </p:nvSpPr>
        <p:spPr>
          <a:xfrm>
            <a:off x="447675" y="379462"/>
            <a:ext cx="8534400" cy="3785652"/>
          </a:xfrm>
          <a:prstGeom prst="rect">
            <a:avLst/>
          </a:prstGeom>
          <a:noFill/>
        </p:spPr>
        <p:txBody>
          <a:bodyPr wrap="square" rtlCol="0">
            <a:spAutoFit/>
          </a:bodyPr>
          <a:lstStyle/>
          <a:p>
            <a:pPr algn="r" rtl="1"/>
            <a:r>
              <a:rPr lang="ar-EG" sz="2400" dirty="0">
                <a:solidFill>
                  <a:srgbClr val="FF0000"/>
                </a:solidFill>
              </a:rPr>
              <a:t>(3) الموجات فوق الصوتية </a:t>
            </a:r>
            <a:r>
              <a:rPr lang="en-US" sz="2400" dirty="0">
                <a:solidFill>
                  <a:srgbClr val="FF0000"/>
                </a:solidFill>
              </a:rPr>
              <a:t> </a:t>
            </a:r>
            <a:r>
              <a:rPr lang="ar-EG" sz="2400" dirty="0">
                <a:solidFill>
                  <a:srgbClr val="FF0000"/>
                </a:solidFill>
              </a:rPr>
              <a:t> </a:t>
            </a:r>
            <a:r>
              <a:rPr lang="en-US" sz="2400" dirty="0">
                <a:solidFill>
                  <a:srgbClr val="FF0000"/>
                </a:solidFill>
              </a:rPr>
              <a:t> Ultrasonic waves</a:t>
            </a:r>
            <a:r>
              <a:rPr lang="ar-EG" sz="2400" dirty="0">
                <a:solidFill>
                  <a:srgbClr val="FF0000"/>
                </a:solidFill>
              </a:rPr>
              <a:t>:</a:t>
            </a:r>
          </a:p>
          <a:p>
            <a:pPr algn="r" rtl="1"/>
            <a:endParaRPr lang="ar-EG" sz="2400" dirty="0">
              <a:solidFill>
                <a:srgbClr val="FF0000"/>
              </a:solidFill>
            </a:endParaRPr>
          </a:p>
          <a:p>
            <a:pPr algn="r" rtl="1"/>
            <a:r>
              <a:rPr lang="ar-EG" sz="2400" dirty="0"/>
              <a:t>تستخدم الموجات فوق الصوتية (ترددها أكبر من 20000 هرتز) في إنتاج حرارة في الأنسجة داخل أعماق الجسم. </a:t>
            </a:r>
          </a:p>
          <a:p>
            <a:pPr algn="r" rtl="1"/>
            <a:endParaRPr lang="ar-EG" sz="2400" dirty="0"/>
          </a:p>
          <a:p>
            <a:pPr algn="just" rtl="1"/>
            <a:r>
              <a:rPr lang="ar-EG" sz="2400" dirty="0"/>
              <a:t>وتختلف هذه الموجات عن الموجات الكهرومغناطيسية </a:t>
            </a:r>
          </a:p>
          <a:p>
            <a:pPr algn="just" rtl="1"/>
            <a:r>
              <a:rPr lang="ar-EG" sz="2400" dirty="0"/>
              <a:t>في أنها تنتج حركة ميكانيكية وتتسبب في حركة </a:t>
            </a:r>
          </a:p>
          <a:p>
            <a:pPr algn="just" rtl="1"/>
            <a:r>
              <a:rPr lang="ar-EG" sz="2400" dirty="0"/>
              <a:t>الجسيمات للأمام وإلى الخلف فتتسبب في تسخين </a:t>
            </a:r>
          </a:p>
          <a:p>
            <a:pPr algn="just" rtl="1"/>
            <a:r>
              <a:rPr lang="ar-EG" sz="2400" dirty="0"/>
              <a:t>العضو المراد علاجه.</a:t>
            </a:r>
          </a:p>
          <a:p>
            <a:pPr algn="r" rtl="1"/>
            <a:endParaRPr lang="ar-EG" sz="2400" dirty="0"/>
          </a:p>
        </p:txBody>
      </p:sp>
      <p:sp>
        <p:nvSpPr>
          <p:cNvPr id="50178" name="AutoShape 2" descr="نتيجة بحث الصور عن الموجات فوق الصوتية العلاجي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0" name="AutoShape 4" descr="نتيجة بحث الصور عن الموجات فوق الصوتية العلاجي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2" name="AutoShape 6" descr="نتيجة بحث الصور عن الموجات فوق الصوتية العلاجي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48200"/>
            <a:ext cx="4419600" cy="204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726714"/>
            <a:ext cx="3510131" cy="262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67200" y="4780545"/>
            <a:ext cx="4572000" cy="1815882"/>
          </a:xfrm>
          <a:prstGeom prst="rect">
            <a:avLst/>
          </a:prstGeom>
        </p:spPr>
        <p:txBody>
          <a:bodyPr>
            <a:spAutoFit/>
          </a:bodyPr>
          <a:lstStyle/>
          <a:p>
            <a:pPr lvl="0" algn="just" rtl="1"/>
            <a:r>
              <a:rPr lang="ar-EG" sz="2800" dirty="0">
                <a:solidFill>
                  <a:prstClr val="black"/>
                </a:solidFill>
              </a:rPr>
              <a:t>هذا  إلى جانب استخدام السونار فى التشخيص و هو جهاز قائم على استخدام الموجات فوق الصوتية فى الفحص الطبي.</a:t>
            </a:r>
            <a:endParaRPr lang="en-US" sz="28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24</a:t>
            </a:fld>
            <a:endParaRPr lang="en-US"/>
          </a:p>
        </p:txBody>
      </p:sp>
      <p:sp>
        <p:nvSpPr>
          <p:cNvPr id="4" name="TextBox 3"/>
          <p:cNvSpPr txBox="1"/>
          <p:nvPr/>
        </p:nvSpPr>
        <p:spPr>
          <a:xfrm>
            <a:off x="304800" y="457200"/>
            <a:ext cx="8610600" cy="1015663"/>
          </a:xfrm>
          <a:prstGeom prst="rect">
            <a:avLst/>
          </a:prstGeom>
          <a:noFill/>
        </p:spPr>
        <p:txBody>
          <a:bodyPr wrap="square" rtlCol="0">
            <a:spAutoFit/>
          </a:bodyPr>
          <a:lstStyle/>
          <a:p>
            <a:pPr algn="r" rtl="1"/>
            <a:r>
              <a:rPr lang="ar-EG" sz="2400" dirty="0">
                <a:solidFill>
                  <a:srgbClr val="FF0000"/>
                </a:solidFill>
              </a:rPr>
              <a:t>تأثيرات الحرارة المنخفضة ( التبريد ) </a:t>
            </a:r>
            <a:r>
              <a:rPr lang="en-US" sz="2400" dirty="0">
                <a:solidFill>
                  <a:srgbClr val="FF0000"/>
                </a:solidFill>
              </a:rPr>
              <a:t>Cooling therapy </a:t>
            </a:r>
            <a:endParaRPr lang="ar-EG" sz="2400" dirty="0">
              <a:solidFill>
                <a:srgbClr val="FF0000"/>
              </a:solidFill>
            </a:endParaRPr>
          </a:p>
          <a:p>
            <a:pPr algn="r" rtl="1"/>
            <a:endParaRPr lang="ar-EG" dirty="0">
              <a:solidFill>
                <a:srgbClr val="FF0000"/>
              </a:solidFill>
            </a:endParaRPr>
          </a:p>
          <a:p>
            <a:pPr algn="r" rtl="1"/>
            <a:r>
              <a:rPr lang="ar-EG" dirty="0">
                <a:solidFill>
                  <a:srgbClr val="FF0000"/>
                </a:solidFill>
              </a:rPr>
              <a:t>(أ) تأثيرات بيولوجية</a:t>
            </a:r>
            <a:endParaRPr lang="en-US" dirty="0">
              <a:solidFill>
                <a:srgbClr val="FF0000"/>
              </a:solidFill>
            </a:endParaRPr>
          </a:p>
        </p:txBody>
      </p:sp>
      <p:sp>
        <p:nvSpPr>
          <p:cNvPr id="5" name="TextBox 4"/>
          <p:cNvSpPr txBox="1"/>
          <p:nvPr/>
        </p:nvSpPr>
        <p:spPr>
          <a:xfrm>
            <a:off x="381000" y="1600200"/>
            <a:ext cx="8534400" cy="4247317"/>
          </a:xfrm>
          <a:prstGeom prst="rect">
            <a:avLst/>
          </a:prstGeom>
          <a:noFill/>
        </p:spPr>
        <p:txBody>
          <a:bodyPr wrap="square" rtlCol="0">
            <a:spAutoFit/>
          </a:bodyPr>
          <a:lstStyle/>
          <a:p>
            <a:pPr algn="r" rtl="1"/>
            <a:r>
              <a:rPr lang="ar-EG" dirty="0"/>
              <a:t>أول مشكلة ستواجهنا في علم التبريد هي الأوعية المخصصة التي تحفظ سوائل التبريد بعيدا عن امتصاص حرارة الوسط الخارجي  ...... </a:t>
            </a:r>
            <a:r>
              <a:rPr lang="ar-EG" b="1" dirty="0">
                <a:solidFill>
                  <a:srgbClr val="FF0000"/>
                </a:solidFill>
              </a:rPr>
              <a:t>تصميم الديوار ..... التُرمس</a:t>
            </a:r>
          </a:p>
          <a:p>
            <a:pPr algn="r" rtl="1"/>
            <a:endParaRPr lang="ar-EG" b="1" dirty="0">
              <a:solidFill>
                <a:srgbClr val="FF0000"/>
              </a:solidFill>
            </a:endParaRPr>
          </a:p>
          <a:p>
            <a:pPr algn="just" rtl="1"/>
            <a:r>
              <a:rPr lang="ar-EG" b="1" dirty="0"/>
              <a:t>هذا الوعاء من تصميم «جيمس ديوار» و تم تصميمه بحيث يحتوى</a:t>
            </a:r>
          </a:p>
          <a:p>
            <a:pPr algn="just" rtl="1"/>
            <a:r>
              <a:rPr lang="ar-EG" b="1" dirty="0"/>
              <a:t> على جزء مفرغ لمنع تيارات الحمل كما أن جدرانه مفضضة أو ملمعة لتقليل </a:t>
            </a:r>
          </a:p>
          <a:p>
            <a:pPr algn="just" rtl="1"/>
            <a:r>
              <a:rPr lang="ar-EG" b="1" dirty="0"/>
              <a:t>الإشعاع و به جدار زجاجى لمنع الفقد الحرارى بالتوصيل.</a:t>
            </a:r>
          </a:p>
          <a:p>
            <a:pPr algn="just" rtl="1"/>
            <a:endParaRPr lang="ar-EG" b="1" dirty="0"/>
          </a:p>
          <a:p>
            <a:pPr algn="just" rtl="1"/>
            <a:r>
              <a:rPr lang="ar-EG" b="1" dirty="0"/>
              <a:t>مكنت هذه الطريقة حفظ بعض فئران التجارب عند درجة </a:t>
            </a:r>
            <a:r>
              <a:rPr lang="en-US" b="1" dirty="0"/>
              <a:t>– 5 C</a:t>
            </a:r>
            <a:r>
              <a:rPr lang="ar-EG" b="1" dirty="0"/>
              <a:t> و تم بعد ذلك </a:t>
            </a:r>
          </a:p>
          <a:p>
            <a:pPr algn="just" rtl="1"/>
            <a:r>
              <a:rPr lang="ar-EG" b="1" dirty="0"/>
              <a:t>اعادتها لطبيعتها بارجاعها لدرجة الحرارة الطبيعية.</a:t>
            </a:r>
          </a:p>
          <a:p>
            <a:pPr algn="just" rtl="1"/>
            <a:endParaRPr lang="ar-EG" b="1" dirty="0"/>
          </a:p>
          <a:p>
            <a:pPr algn="just" rtl="1"/>
            <a:r>
              <a:rPr lang="ar-EG" b="1" dirty="0"/>
              <a:t>و لكن هذه الطريقة غير ناجحة مع الحيوانات الأعقد و حتى مع الانسان</a:t>
            </a:r>
          </a:p>
          <a:p>
            <a:pPr algn="just" rtl="1"/>
            <a:r>
              <a:rPr lang="ar-EG" b="1" dirty="0"/>
              <a:t>حيث لا تتفق كفاءة جميع الاعضاء أو الأنسجة عند معدل تبريد واحد.</a:t>
            </a:r>
          </a:p>
          <a:p>
            <a:pPr algn="just" rtl="1"/>
            <a:r>
              <a:rPr lang="ar-EG" b="1" dirty="0"/>
              <a:t>أحيانا يتم اللجوء لإضافة مواد كيميائية مثل الجلسرين للمواد الحيوية قبل </a:t>
            </a:r>
          </a:p>
          <a:p>
            <a:pPr algn="just" rtl="1"/>
            <a:r>
              <a:rPr lang="ar-EG" b="1" dirty="0"/>
              <a:t>تبريدها و لكن يكون من الصعب فصل هذه المواد بعد انهاء عملية التبريد.</a:t>
            </a:r>
          </a:p>
          <a:p>
            <a:pPr algn="r" rtl="1"/>
            <a:endParaRPr lang="en-US" dirty="0"/>
          </a:p>
        </p:txBody>
      </p:sp>
      <p:pic>
        <p:nvPicPr>
          <p:cNvPr id="54274" name="Picture 2" descr="نتيجة بحث الصور عن وعاء ديوار"/>
          <p:cNvPicPr>
            <a:picLocks noChangeAspect="1" noChangeArrowheads="1"/>
          </p:cNvPicPr>
          <p:nvPr/>
        </p:nvPicPr>
        <p:blipFill>
          <a:blip r:embed="rId2"/>
          <a:srcRect/>
          <a:stretch>
            <a:fillRect/>
          </a:stretch>
        </p:blipFill>
        <p:spPr bwMode="auto">
          <a:xfrm>
            <a:off x="0" y="2133600"/>
            <a:ext cx="3124200" cy="4165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25</a:t>
            </a:fld>
            <a:endParaRPr lang="en-US"/>
          </a:p>
        </p:txBody>
      </p:sp>
      <p:sp>
        <p:nvSpPr>
          <p:cNvPr id="3" name="Rectangle 2"/>
          <p:cNvSpPr/>
          <p:nvPr/>
        </p:nvSpPr>
        <p:spPr>
          <a:xfrm>
            <a:off x="152400" y="457200"/>
            <a:ext cx="8686800" cy="5632311"/>
          </a:xfrm>
          <a:prstGeom prst="rect">
            <a:avLst/>
          </a:prstGeom>
        </p:spPr>
        <p:txBody>
          <a:bodyPr wrap="square">
            <a:spAutoFit/>
          </a:bodyPr>
          <a:lstStyle/>
          <a:p>
            <a:pPr algn="r" rtl="1"/>
            <a:r>
              <a:rPr lang="ar-EG" dirty="0">
                <a:solidFill>
                  <a:srgbClr val="FF0000"/>
                </a:solidFill>
              </a:rPr>
              <a:t>(ب) تخزين الدم</a:t>
            </a:r>
          </a:p>
          <a:p>
            <a:pPr algn="r" rtl="1"/>
            <a:endParaRPr lang="ar-EG" dirty="0">
              <a:solidFill>
                <a:srgbClr val="FF0000"/>
              </a:solidFill>
            </a:endParaRPr>
          </a:p>
          <a:p>
            <a:pPr algn="r" rtl="1">
              <a:buFont typeface="Arial" pitchFamily="34" charset="0"/>
              <a:buChar char="•"/>
            </a:pPr>
            <a:r>
              <a:rPr lang="ar-EG" dirty="0"/>
              <a:t> تخزين الدم في درجة حرارة </a:t>
            </a:r>
            <a:r>
              <a:rPr lang="en-US" dirty="0"/>
              <a:t>-4</a:t>
            </a:r>
            <a:r>
              <a:rPr lang="ar-EG" dirty="0"/>
              <a:t> مئوية بعد خلطه بمادة مانعة للتجلط  و هذه هي الطريقة لقديمة و التقليدية.... </a:t>
            </a:r>
          </a:p>
          <a:p>
            <a:pPr algn="r" rtl="1"/>
            <a:r>
              <a:rPr lang="ar-EG" dirty="0"/>
              <a:t>ولكن بهذه الطريقة يحدث تكسير لكرات الدم الحمراء بمعدل </a:t>
            </a:r>
            <a:r>
              <a:rPr lang="en-US" dirty="0"/>
              <a:t>1%</a:t>
            </a:r>
            <a:r>
              <a:rPr lang="ar-EG" dirty="0"/>
              <a:t> يوميا</a:t>
            </a:r>
          </a:p>
          <a:p>
            <a:pPr algn="r" rtl="1"/>
            <a:r>
              <a:rPr lang="ar-EG" dirty="0"/>
              <a:t> لذلك لايصلح استخدام الدم المخزن لأكثر من 21 يوم.</a:t>
            </a:r>
          </a:p>
          <a:p>
            <a:pPr algn="r" rtl="1"/>
            <a:endParaRPr lang="ar-EG" dirty="0"/>
          </a:p>
          <a:p>
            <a:pPr algn="r" rtl="1"/>
            <a:r>
              <a:rPr lang="ar-EG" u="sng" dirty="0">
                <a:solidFill>
                  <a:srgbClr val="FF0000"/>
                </a:solidFill>
              </a:rPr>
              <a:t>ولحل هذة المشكلة ولنتمكن من تخزين الدم لفترات طويلة فإننا نعمل على تبريد الدم بشكل فجائي</a:t>
            </a:r>
          </a:p>
          <a:p>
            <a:pPr algn="r" rtl="1"/>
            <a:r>
              <a:rPr lang="ar-EG" dirty="0"/>
              <a:t>بإحدى طريقتين</a:t>
            </a:r>
            <a:endParaRPr lang="en-US" dirty="0"/>
          </a:p>
          <a:p>
            <a:pPr algn="r" rtl="1"/>
            <a:r>
              <a:rPr lang="ar-EG" dirty="0"/>
              <a:t>1- إمرار الدم في أنابيب دقيقة حتى تمتلئ ثم تبريدها فجائيا باستخدام النيتروجين السائل الذى درجة حرارته </a:t>
            </a:r>
            <a:r>
              <a:rPr lang="en-US" dirty="0"/>
              <a:t>-196</a:t>
            </a:r>
            <a:r>
              <a:rPr lang="ar-EG" dirty="0"/>
              <a:t> درجة مئوية.</a:t>
            </a:r>
          </a:p>
          <a:p>
            <a:pPr algn="r" rtl="1"/>
            <a:endParaRPr lang="ar-EG" dirty="0"/>
          </a:p>
          <a:p>
            <a:pPr algn="r" rtl="1"/>
            <a:endParaRPr lang="ar-EG" dirty="0"/>
          </a:p>
          <a:p>
            <a:pPr algn="r" rtl="1"/>
            <a:r>
              <a:rPr lang="ar-EG" dirty="0"/>
              <a:t>2- نثر الدم على سطح سائل النيتروجين فيتجمد على شكل حبيبات يتم تجميعها </a:t>
            </a:r>
          </a:p>
          <a:p>
            <a:pPr algn="r" rtl="1"/>
            <a:r>
              <a:rPr lang="ar-EG" dirty="0"/>
              <a:t>وحفظها عند درجة حرارة النيتروجين السائل </a:t>
            </a:r>
            <a:r>
              <a:rPr lang="en-US" dirty="0"/>
              <a:t>-196 </a:t>
            </a:r>
            <a:r>
              <a:rPr lang="ar-EG" dirty="0"/>
              <a:t> درجة مئوية.</a:t>
            </a:r>
          </a:p>
          <a:p>
            <a:pPr algn="r" rtl="1"/>
            <a:endParaRPr lang="ar-EG" dirty="0"/>
          </a:p>
          <a:p>
            <a:pPr algn="r" rtl="1"/>
            <a:r>
              <a:rPr lang="ar-EG" b="1" dirty="0">
                <a:solidFill>
                  <a:srgbClr val="FF0000"/>
                </a:solidFill>
              </a:rPr>
              <a:t>وبنفس الطريقة يمكن عمل بنوك لحفظ الجلد والعظم والعضلات وقرنية العين  ولكن هذة المواد حفظها يكون أصعب كثيرا من حفظ الدم للأسباب الأتية:</a:t>
            </a:r>
          </a:p>
          <a:p>
            <a:pPr algn="r" rtl="1"/>
            <a:endParaRPr lang="ar-EG" b="1" dirty="0">
              <a:solidFill>
                <a:srgbClr val="FF0000"/>
              </a:solidFill>
            </a:endParaRPr>
          </a:p>
          <a:p>
            <a:pPr algn="r" rtl="1"/>
            <a:r>
              <a:rPr lang="ar-EG" dirty="0"/>
              <a:t>1- كبر وسماكة هذة الأعضاء تحتاج لمدى كبير في معدل التبريد</a:t>
            </a:r>
          </a:p>
          <a:p>
            <a:pPr algn="r" rtl="1"/>
            <a:r>
              <a:rPr lang="ar-EG" dirty="0"/>
              <a:t>2- مشكلة إضافة المواد الحافظة عند التبريد ثم التخلص منها عند الاستخدام</a:t>
            </a:r>
            <a:endParaRPr lang="en-US" dirty="0"/>
          </a:p>
        </p:txBody>
      </p:sp>
    </p:spTree>
    <p:extLst>
      <p:ext uri="{BB962C8B-B14F-4D97-AF65-F5344CB8AC3E}">
        <p14:creationId xmlns:p14="http://schemas.microsoft.com/office/powerpoint/2010/main" val="2157478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26</a:t>
            </a:fld>
            <a:endParaRPr lang="en-US"/>
          </a:p>
        </p:txBody>
      </p:sp>
      <p:sp>
        <p:nvSpPr>
          <p:cNvPr id="4" name="TextBox 3"/>
          <p:cNvSpPr txBox="1"/>
          <p:nvPr/>
        </p:nvSpPr>
        <p:spPr>
          <a:xfrm>
            <a:off x="228600" y="117693"/>
            <a:ext cx="8458200" cy="6740307"/>
          </a:xfrm>
          <a:prstGeom prst="rect">
            <a:avLst/>
          </a:prstGeom>
          <a:noFill/>
        </p:spPr>
        <p:txBody>
          <a:bodyPr wrap="square" rtlCol="0">
            <a:spAutoFit/>
          </a:bodyPr>
          <a:lstStyle/>
          <a:p>
            <a:pPr algn="r" rtl="1"/>
            <a:r>
              <a:rPr lang="ar-EG" sz="2400" b="1" dirty="0">
                <a:solidFill>
                  <a:srgbClr val="FF0000"/>
                </a:solidFill>
              </a:rPr>
              <a:t>(ج) جراحات الصقيع:</a:t>
            </a:r>
          </a:p>
          <a:p>
            <a:pPr algn="r" rtl="1"/>
            <a:endParaRPr lang="ar-EG" sz="2400" dirty="0"/>
          </a:p>
          <a:p>
            <a:pPr algn="r" rtl="1"/>
            <a:r>
              <a:rPr lang="ar-EG" sz="2400" dirty="0"/>
              <a:t>يستخدم هذا النوع من الجراحات لتدمير الخلايا بالتبريد المفاجئ مثل الأورام و جراحات العين (الانفصال الشبكى </a:t>
            </a:r>
          </a:p>
          <a:p>
            <a:pPr algn="r" rtl="1"/>
            <a:r>
              <a:rPr lang="ar-EG" sz="2400" dirty="0"/>
              <a:t>و العتامة أو الكتاراكت).</a:t>
            </a:r>
          </a:p>
          <a:p>
            <a:pPr algn="r" rtl="1"/>
            <a:endParaRPr lang="ar-EG" sz="2400" dirty="0"/>
          </a:p>
          <a:p>
            <a:pPr algn="r" rtl="1"/>
            <a:r>
              <a:rPr lang="ar-EG" sz="2400" b="1" dirty="0">
                <a:solidFill>
                  <a:srgbClr val="FF0000"/>
                </a:solidFill>
              </a:rPr>
              <a:t>ويمتاز عن الجراحات العادية بأنه:</a:t>
            </a:r>
          </a:p>
          <a:p>
            <a:pPr algn="r" rtl="1"/>
            <a:endParaRPr lang="ar-EG" sz="2400" dirty="0"/>
          </a:p>
          <a:p>
            <a:pPr algn="r" rtl="1"/>
            <a:r>
              <a:rPr lang="ar-EG" sz="2400" dirty="0"/>
              <a:t>1- أقل نزفا للدماء في المناطق المدمرة</a:t>
            </a:r>
          </a:p>
          <a:p>
            <a:pPr algn="r" rtl="1"/>
            <a:endParaRPr lang="ar-EG" sz="2400" dirty="0"/>
          </a:p>
          <a:p>
            <a:pPr algn="r" rtl="1"/>
            <a:r>
              <a:rPr lang="ar-EG" sz="2400" dirty="0"/>
              <a:t>2- يتم التحكم في حجم النسيج المدمر بتقدير درجة التبريد المناسبة</a:t>
            </a:r>
          </a:p>
          <a:p>
            <a:pPr algn="r" rtl="1"/>
            <a:endParaRPr lang="ar-EG" sz="2400" dirty="0"/>
          </a:p>
          <a:p>
            <a:pPr algn="r" rtl="1"/>
            <a:r>
              <a:rPr lang="ar-EG" sz="2400" dirty="0"/>
              <a:t>3- أقل قدر من الإحساس بالألم وذلك لأن البرودة تخدر الخلايا </a:t>
            </a:r>
            <a:endParaRPr lang="en-US" sz="2400" dirty="0"/>
          </a:p>
          <a:p>
            <a:pPr algn="r" rtl="1"/>
            <a:r>
              <a:rPr lang="ar-EG" sz="2400" dirty="0"/>
              <a:t>العصبية فتفقدها الإحساس.</a:t>
            </a:r>
          </a:p>
          <a:p>
            <a:pPr algn="r" rtl="1"/>
            <a:endParaRPr lang="ar-EG" sz="2400" dirty="0"/>
          </a:p>
          <a:p>
            <a:pPr algn="r" rtl="1"/>
            <a:r>
              <a:rPr lang="ar-EG" sz="2400" dirty="0"/>
              <a:t>إحدى أهم استخداماته هو </a:t>
            </a:r>
            <a:r>
              <a:rPr lang="ar-EG" sz="2400" b="1" dirty="0">
                <a:solidFill>
                  <a:srgbClr val="FF0000"/>
                </a:solidFill>
              </a:rPr>
              <a:t>علاج مرض الشلل </a:t>
            </a:r>
            <a:r>
              <a:rPr lang="ar-EG" sz="2400" dirty="0"/>
              <a:t>الرعاش ويتم في هذه الجراحة تدمير جزء من المهاد البصري الموجود في المخ والذي يتحكم في الإشارات العصبية لبقية الخلايا العصبية.</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27</a:t>
            </a:fld>
            <a:endParaRPr lang="en-US"/>
          </a:p>
        </p:txBody>
      </p:sp>
      <p:sp>
        <p:nvSpPr>
          <p:cNvPr id="4" name="TextBox 3"/>
          <p:cNvSpPr txBox="1"/>
          <p:nvPr/>
        </p:nvSpPr>
        <p:spPr>
          <a:xfrm>
            <a:off x="1295400" y="76200"/>
            <a:ext cx="6019800" cy="954107"/>
          </a:xfrm>
          <a:prstGeom prst="rect">
            <a:avLst/>
          </a:prstGeom>
          <a:noFill/>
        </p:spPr>
        <p:txBody>
          <a:bodyPr wrap="square" rtlCol="0">
            <a:spAutoFit/>
          </a:bodyPr>
          <a:lstStyle/>
          <a:p>
            <a:pPr algn="ctr"/>
            <a:r>
              <a:rPr lang="ar-EG" sz="2800" b="1" dirty="0"/>
              <a:t>الفصل الثالث</a:t>
            </a:r>
          </a:p>
          <a:p>
            <a:pPr algn="ctr" rtl="1"/>
            <a:r>
              <a:rPr lang="ar-EG" sz="2800" b="1" dirty="0"/>
              <a:t>الكهربية الحيوية      </a:t>
            </a:r>
            <a:r>
              <a:rPr lang="en-US" sz="2800" b="1" dirty="0" err="1"/>
              <a:t>BioElectricity</a:t>
            </a:r>
            <a:endParaRPr lang="en-US" sz="2800" b="1" dirty="0"/>
          </a:p>
        </p:txBody>
      </p:sp>
      <p:sp>
        <p:nvSpPr>
          <p:cNvPr id="5" name="TextBox 4"/>
          <p:cNvSpPr txBox="1"/>
          <p:nvPr/>
        </p:nvSpPr>
        <p:spPr>
          <a:xfrm>
            <a:off x="3352800" y="938510"/>
            <a:ext cx="5410200" cy="5016758"/>
          </a:xfrm>
          <a:prstGeom prst="rect">
            <a:avLst/>
          </a:prstGeom>
          <a:noFill/>
        </p:spPr>
        <p:txBody>
          <a:bodyPr wrap="square" rtlCol="0">
            <a:spAutoFit/>
          </a:bodyPr>
          <a:lstStyle/>
          <a:p>
            <a:pPr algn="r" rtl="1"/>
            <a:r>
              <a:rPr lang="ar-EG" sz="2800" b="1" dirty="0"/>
              <a:t>المحتوى العام للفصل:</a:t>
            </a:r>
          </a:p>
          <a:p>
            <a:pPr algn="r" rtl="1"/>
            <a:endParaRPr lang="ar-EG" sz="2800" b="1" dirty="0"/>
          </a:p>
          <a:p>
            <a:pPr marL="342900" indent="-342900" algn="r" rtl="1">
              <a:buFont typeface="+mj-lt"/>
              <a:buAutoNum type="arabicPeriod"/>
            </a:pPr>
            <a:r>
              <a:rPr lang="ar-EG" sz="2400" b="1" dirty="0"/>
              <a:t>مقدمة</a:t>
            </a:r>
          </a:p>
          <a:p>
            <a:pPr marL="342900" indent="-342900" algn="r" rtl="1">
              <a:buFont typeface="+mj-lt"/>
              <a:buAutoNum type="arabicPeriod"/>
            </a:pPr>
            <a:r>
              <a:rPr lang="ar-EG" sz="2400" b="1" dirty="0"/>
              <a:t>القوى الكهربية</a:t>
            </a:r>
          </a:p>
          <a:p>
            <a:pPr marL="342900" indent="-342900" algn="r" rtl="1">
              <a:buFont typeface="+mj-lt"/>
              <a:buAutoNum type="arabicPeriod"/>
            </a:pPr>
            <a:r>
              <a:rPr lang="ar-EG" sz="2400" b="1" dirty="0"/>
              <a:t>المجال الكهربي</a:t>
            </a:r>
          </a:p>
          <a:p>
            <a:pPr marL="342900" indent="-342900" algn="r" rtl="1">
              <a:buFont typeface="+mj-lt"/>
              <a:buAutoNum type="arabicPeriod"/>
            </a:pPr>
            <a:r>
              <a:rPr lang="ar-EG" sz="2400" b="1" dirty="0"/>
              <a:t>التيار والجهد المستمر</a:t>
            </a:r>
          </a:p>
          <a:p>
            <a:pPr marL="342900" indent="-342900" algn="r" rtl="1">
              <a:buFont typeface="+mj-lt"/>
              <a:buAutoNum type="arabicPeriod"/>
            </a:pPr>
            <a:r>
              <a:rPr lang="ar-EG" sz="2400" b="1" dirty="0"/>
              <a:t>التحليل الكهربي</a:t>
            </a:r>
          </a:p>
          <a:p>
            <a:pPr marL="342900" indent="-342900" algn="r" rtl="1">
              <a:buFont typeface="+mj-lt"/>
              <a:buAutoNum type="arabicPeriod"/>
            </a:pPr>
            <a:r>
              <a:rPr lang="ar-EG" sz="2400" b="1" dirty="0"/>
              <a:t>التيار والجهد المتردد</a:t>
            </a:r>
          </a:p>
          <a:p>
            <a:pPr marL="342900" indent="-342900" algn="r" rtl="1">
              <a:buFont typeface="+mj-lt"/>
              <a:buAutoNum type="arabicPeriod"/>
            </a:pPr>
            <a:r>
              <a:rPr lang="ar-EG" sz="2400" b="1" dirty="0"/>
              <a:t>الدائرة الكهربية ذات المنبع المستمر والمتردد</a:t>
            </a:r>
          </a:p>
          <a:p>
            <a:pPr marL="457200" indent="-457200" algn="r" rtl="1">
              <a:buAutoNum type="arabicPeriod" startAt="7"/>
            </a:pPr>
            <a:r>
              <a:rPr lang="ar-EG" sz="2400" b="1" dirty="0"/>
              <a:t>بعض نماذج الدوائر الكهربية</a:t>
            </a:r>
          </a:p>
          <a:p>
            <a:pPr marL="457200" indent="-457200" algn="r" rtl="1">
              <a:buAutoNum type="arabicPeriod" startAt="7"/>
            </a:pPr>
            <a:r>
              <a:rPr lang="ar-EG" sz="2400" b="1" dirty="0"/>
              <a:t>كهربية الخلية الحية</a:t>
            </a:r>
          </a:p>
          <a:p>
            <a:pPr marL="457200" indent="-457200" algn="r" rtl="1">
              <a:buAutoNum type="arabicPeriod" startAt="7"/>
            </a:pPr>
            <a:r>
              <a:rPr lang="ar-EG" sz="2400" b="1" dirty="0"/>
              <a:t>نموذج لنظام الأغشية</a:t>
            </a:r>
          </a:p>
          <a:p>
            <a:pPr marL="457200" indent="-457200" algn="r" rtl="1">
              <a:buAutoNum type="arabicPeriod" startAt="7"/>
            </a:pPr>
            <a:r>
              <a:rPr lang="ar-EG" sz="2400" b="1" dirty="0"/>
              <a:t>أسئلة ومسائل على الفصل الثالث</a:t>
            </a:r>
            <a:endParaRPr lang="en-US"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28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21" y="561975"/>
            <a:ext cx="8685179"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047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29</a:t>
            </a:fld>
            <a:endParaRPr lang="en-US"/>
          </a:p>
        </p:txBody>
      </p:sp>
      <p:pic>
        <p:nvPicPr>
          <p:cNvPr id="3" name="Picture 2" descr="Image may contain: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427396" cy="510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79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3</a:t>
            </a:fld>
            <a:endParaRPr lang="en-US"/>
          </a:p>
        </p:txBody>
      </p:sp>
      <p:sp>
        <p:nvSpPr>
          <p:cNvPr id="4" name="TextBox 3"/>
          <p:cNvSpPr txBox="1"/>
          <p:nvPr/>
        </p:nvSpPr>
        <p:spPr>
          <a:xfrm>
            <a:off x="2667000" y="838200"/>
            <a:ext cx="6096000" cy="5693866"/>
          </a:xfrm>
          <a:prstGeom prst="rect">
            <a:avLst/>
          </a:prstGeom>
          <a:noFill/>
        </p:spPr>
        <p:txBody>
          <a:bodyPr wrap="square" rtlCol="0">
            <a:spAutoFit/>
          </a:bodyPr>
          <a:lstStyle/>
          <a:p>
            <a:pPr algn="r" rtl="1"/>
            <a:r>
              <a:rPr lang="ar-EG" sz="2800" b="1" dirty="0"/>
              <a:t>المحتوى العام للمقرر:</a:t>
            </a:r>
          </a:p>
          <a:p>
            <a:pPr algn="r" rtl="1"/>
            <a:r>
              <a:rPr lang="ar-EG" sz="2400" b="1" dirty="0">
                <a:solidFill>
                  <a:srgbClr val="FF0000"/>
                </a:solidFill>
              </a:rPr>
              <a:t>القسم الأول</a:t>
            </a:r>
            <a:r>
              <a:rPr lang="ar-EG" sz="2400" b="1" dirty="0"/>
              <a:t>: الميكانيكا الحيوية والديناميكا الحرارية</a:t>
            </a:r>
          </a:p>
          <a:p>
            <a:pPr algn="r" rtl="1"/>
            <a:r>
              <a:rPr lang="ar-EG" sz="2400" b="1" dirty="0">
                <a:solidFill>
                  <a:schemeClr val="accent5"/>
                </a:solidFill>
              </a:rPr>
              <a:t>	الفصل الأول</a:t>
            </a:r>
            <a:r>
              <a:rPr lang="ar-EG" sz="2400" b="1" dirty="0"/>
              <a:t>: الميكانيكا الحيوية</a:t>
            </a:r>
          </a:p>
          <a:p>
            <a:pPr algn="r" rtl="1"/>
            <a:r>
              <a:rPr lang="ar-EG" sz="2400" b="1" dirty="0">
                <a:solidFill>
                  <a:schemeClr val="accent5"/>
                </a:solidFill>
              </a:rPr>
              <a:t>	الفصل الثاني</a:t>
            </a:r>
            <a:r>
              <a:rPr lang="ar-EG" sz="2400" b="1" dirty="0"/>
              <a:t>: الديناميكا الحرارية</a:t>
            </a:r>
          </a:p>
          <a:p>
            <a:pPr algn="r" rtl="1"/>
            <a:r>
              <a:rPr lang="ar-EG" sz="2400" b="1" dirty="0">
                <a:solidFill>
                  <a:srgbClr val="FF0000"/>
                </a:solidFill>
              </a:rPr>
              <a:t>القسم الثاني</a:t>
            </a:r>
            <a:r>
              <a:rPr lang="ar-EG" sz="2400" b="1" dirty="0"/>
              <a:t>: الكهربية و الإلكترونيات و المغناطيسية الحيوية</a:t>
            </a:r>
          </a:p>
          <a:p>
            <a:pPr algn="r" rtl="1"/>
            <a:r>
              <a:rPr lang="ar-EG" sz="2400" b="1" dirty="0">
                <a:solidFill>
                  <a:schemeClr val="accent5"/>
                </a:solidFill>
              </a:rPr>
              <a:t>	الفصل الثالث</a:t>
            </a:r>
            <a:r>
              <a:rPr lang="ar-EG" sz="2400" b="1" dirty="0"/>
              <a:t>: الكهربية الحيوية</a:t>
            </a:r>
          </a:p>
          <a:p>
            <a:pPr algn="r" rtl="1"/>
            <a:r>
              <a:rPr lang="ar-EG" sz="2400" b="1" dirty="0">
                <a:solidFill>
                  <a:schemeClr val="accent5"/>
                </a:solidFill>
              </a:rPr>
              <a:t>	الفصل الرابع</a:t>
            </a:r>
            <a:r>
              <a:rPr lang="ar-EG" sz="2400" b="1" dirty="0"/>
              <a:t>: الإلكترونيات الحيوية</a:t>
            </a:r>
          </a:p>
          <a:p>
            <a:pPr algn="r" rtl="1"/>
            <a:r>
              <a:rPr lang="ar-EG" sz="2400" b="1" dirty="0">
                <a:solidFill>
                  <a:schemeClr val="accent5"/>
                </a:solidFill>
              </a:rPr>
              <a:t>	الفصل الخامس</a:t>
            </a:r>
            <a:r>
              <a:rPr lang="ar-EG" sz="2400" b="1" dirty="0"/>
              <a:t>: المغناطيسية الحيوية</a:t>
            </a:r>
          </a:p>
          <a:p>
            <a:pPr algn="r" rtl="1"/>
            <a:r>
              <a:rPr lang="ar-EG" sz="2400" b="1" dirty="0">
                <a:solidFill>
                  <a:srgbClr val="FF0000"/>
                </a:solidFill>
              </a:rPr>
              <a:t>القسم الثالث</a:t>
            </a:r>
            <a:r>
              <a:rPr lang="ar-EG" sz="2400" b="1" dirty="0"/>
              <a:t>: البصريات الحيوية</a:t>
            </a:r>
          </a:p>
          <a:p>
            <a:pPr algn="r" rtl="1"/>
            <a:r>
              <a:rPr lang="ar-EG" sz="2400" b="1" dirty="0">
                <a:solidFill>
                  <a:schemeClr val="accent5"/>
                </a:solidFill>
              </a:rPr>
              <a:t>	الفصل السادس</a:t>
            </a:r>
            <a:r>
              <a:rPr lang="ar-EG" sz="2400" b="1" dirty="0"/>
              <a:t>: نظرية الضوء وتطبيقاتها</a:t>
            </a:r>
          </a:p>
          <a:p>
            <a:pPr algn="r" rtl="1"/>
            <a:r>
              <a:rPr lang="ar-EG" sz="2400" b="1" dirty="0">
                <a:solidFill>
                  <a:schemeClr val="accent5"/>
                </a:solidFill>
              </a:rPr>
              <a:t>	الفصل السابع</a:t>
            </a:r>
            <a:r>
              <a:rPr lang="ar-EG" sz="2400" b="1" dirty="0"/>
              <a:t>: بصريات الليزر الحيوية</a:t>
            </a:r>
          </a:p>
          <a:p>
            <a:pPr algn="r" rtl="1"/>
            <a:r>
              <a:rPr lang="ar-EG" sz="2400" b="1" dirty="0">
                <a:solidFill>
                  <a:srgbClr val="FF0000"/>
                </a:solidFill>
              </a:rPr>
              <a:t>القسم الرابع</a:t>
            </a:r>
            <a:r>
              <a:rPr lang="ar-EG" sz="2400" b="1" dirty="0"/>
              <a:t>: الإشعاعية الحيوية</a:t>
            </a:r>
          </a:p>
          <a:p>
            <a:pPr algn="r" rtl="1"/>
            <a:r>
              <a:rPr lang="ar-EG" sz="2400" b="1" dirty="0">
                <a:solidFill>
                  <a:schemeClr val="accent5"/>
                </a:solidFill>
              </a:rPr>
              <a:t>	الفصل الثامن</a:t>
            </a:r>
            <a:r>
              <a:rPr lang="ar-EG" sz="2400" b="1" dirty="0"/>
              <a:t>: الأثار البيولوجية للإشعاعات المؤينة</a:t>
            </a:r>
          </a:p>
          <a:p>
            <a:pPr algn="r" rtl="1"/>
            <a:r>
              <a:rPr lang="ar-EG" sz="2400" b="1" dirty="0">
                <a:solidFill>
                  <a:schemeClr val="accent5"/>
                </a:solidFill>
              </a:rPr>
              <a:t>	الفصل التاسع</a:t>
            </a:r>
            <a:r>
              <a:rPr lang="ar-EG" sz="2400" b="1" dirty="0"/>
              <a:t>: وحدات قياس الجرعات الإشعاعية</a:t>
            </a:r>
            <a:endParaRPr lang="en-US" sz="2400" b="1" dirty="0"/>
          </a:p>
        </p:txBody>
      </p:sp>
      <p:sp>
        <p:nvSpPr>
          <p:cNvPr id="5" name="TextBox 4"/>
          <p:cNvSpPr txBox="1"/>
          <p:nvPr/>
        </p:nvSpPr>
        <p:spPr>
          <a:xfrm>
            <a:off x="1828800" y="152400"/>
            <a:ext cx="5410200" cy="646331"/>
          </a:xfrm>
          <a:prstGeom prst="rect">
            <a:avLst/>
          </a:prstGeom>
          <a:noFill/>
        </p:spPr>
        <p:txBody>
          <a:bodyPr wrap="square" rtlCol="0">
            <a:spAutoFit/>
          </a:bodyPr>
          <a:lstStyle/>
          <a:p>
            <a:pPr algn="ctr" rtl="1"/>
            <a:r>
              <a:rPr lang="ar-EG" sz="3600" b="1" dirty="0"/>
              <a:t>الفيزياء الحيوية</a:t>
            </a:r>
            <a:endParaRPr lang="en-US" sz="3600" b="1" dirty="0"/>
          </a:p>
        </p:txBody>
      </p:sp>
      <p:pic>
        <p:nvPicPr>
          <p:cNvPr id="6" name="Picture 4" descr="نتيجة بحث الصور عن ‪biophysics‬‏"/>
          <p:cNvPicPr>
            <a:picLocks noChangeAspect="1" noChangeArrowheads="1"/>
          </p:cNvPicPr>
          <p:nvPr/>
        </p:nvPicPr>
        <p:blipFill>
          <a:blip r:embed="rId2"/>
          <a:srcRect/>
          <a:stretch>
            <a:fillRect/>
          </a:stretch>
        </p:blipFill>
        <p:spPr bwMode="auto">
          <a:xfrm>
            <a:off x="76201" y="714040"/>
            <a:ext cx="3352799" cy="401036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30</a:t>
            </a:fld>
            <a:endParaRPr lang="en-US"/>
          </a:p>
        </p:txBody>
      </p:sp>
      <p:sp>
        <p:nvSpPr>
          <p:cNvPr id="4" name="TextBox 3"/>
          <p:cNvSpPr txBox="1"/>
          <p:nvPr/>
        </p:nvSpPr>
        <p:spPr>
          <a:xfrm>
            <a:off x="457200" y="367498"/>
            <a:ext cx="8382000" cy="646331"/>
          </a:xfrm>
          <a:prstGeom prst="rect">
            <a:avLst/>
          </a:prstGeom>
          <a:noFill/>
        </p:spPr>
        <p:txBody>
          <a:bodyPr wrap="square" rtlCol="0">
            <a:spAutoFit/>
          </a:bodyPr>
          <a:lstStyle/>
          <a:p>
            <a:pPr algn="r" rtl="1"/>
            <a:r>
              <a:rPr lang="ar-EG" b="1" dirty="0"/>
              <a:t>القوى الكهربية  </a:t>
            </a:r>
            <a:r>
              <a:rPr lang="en-US" b="1" dirty="0"/>
              <a:t>Electric Forces:</a:t>
            </a:r>
            <a:endParaRPr lang="ar-EG" b="1" dirty="0"/>
          </a:p>
          <a:p>
            <a:pPr algn="r" rtl="1"/>
            <a:endParaRPr lang="en-US" dirty="0"/>
          </a:p>
        </p:txBody>
      </p:sp>
      <p:pic>
        <p:nvPicPr>
          <p:cNvPr id="5" name="Picture 2"/>
          <p:cNvPicPr>
            <a:picLocks noChangeAspect="1" noChangeArrowheads="1"/>
          </p:cNvPicPr>
          <p:nvPr/>
        </p:nvPicPr>
        <p:blipFill rotWithShape="1">
          <a:blip r:embed="rId2"/>
          <a:srcRect b="25265"/>
          <a:stretch/>
        </p:blipFill>
        <p:spPr bwMode="auto">
          <a:xfrm>
            <a:off x="1371600" y="990601"/>
            <a:ext cx="6343650" cy="11176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381000" y="3810000"/>
            <a:ext cx="7620000" cy="2562225"/>
          </a:xfrm>
          <a:prstGeom prst="rect">
            <a:avLst/>
          </a:prstGeom>
          <a:noFill/>
          <a:ln w="9525">
            <a:noFill/>
            <a:miter lim="800000"/>
            <a:headEnd/>
            <a:tailEnd/>
          </a:ln>
          <a:effectLst/>
        </p:spPr>
      </p:pic>
      <p:pic>
        <p:nvPicPr>
          <p:cNvPr id="6" name="Picture 6"/>
          <p:cNvPicPr>
            <a:picLocks noChangeAspect="1" noChangeArrowheads="1"/>
          </p:cNvPicPr>
          <p:nvPr/>
        </p:nvPicPr>
        <p:blipFill>
          <a:blip r:embed="rId4"/>
          <a:srcRect/>
          <a:stretch>
            <a:fillRect/>
          </a:stretch>
        </p:blipFill>
        <p:spPr bwMode="auto">
          <a:xfrm>
            <a:off x="2885404" y="2362200"/>
            <a:ext cx="3525592" cy="1143000"/>
          </a:xfrm>
          <a:prstGeom prst="rect">
            <a:avLst/>
          </a:prstGeom>
          <a:solidFill>
            <a:schemeClr val="accent5">
              <a:lumMod val="60000"/>
              <a:lumOff val="40000"/>
              <a:alpha val="83000"/>
            </a:schemeClr>
          </a:solidFill>
          <a:ln>
            <a:headEnd/>
            <a:tailEnd/>
          </a:ln>
        </p:spPr>
        <p:style>
          <a:lnRef idx="1">
            <a:schemeClr val="accent4"/>
          </a:lnRef>
          <a:fillRef idx="2">
            <a:schemeClr val="accent4"/>
          </a:fillRef>
          <a:effectRef idx="1">
            <a:schemeClr val="accent4"/>
          </a:effectRef>
          <a:fontRef idx="minor">
            <a:schemeClr val="dk1"/>
          </a:fontRef>
        </p:style>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31</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381000" y="228600"/>
                <a:ext cx="8534400" cy="2554545"/>
              </a:xfrm>
              <a:prstGeom prst="rect">
                <a:avLst/>
              </a:prstGeom>
              <a:noFill/>
            </p:spPr>
            <p:txBody>
              <a:bodyPr wrap="square" rtlCol="0">
                <a:spAutoFit/>
              </a:bodyPr>
              <a:lstStyle/>
              <a:p>
                <a:pPr algn="r" rtl="1"/>
                <a:r>
                  <a:rPr lang="ar-EG" sz="2000" b="1" dirty="0">
                    <a:solidFill>
                      <a:srgbClr val="FF0000"/>
                    </a:solidFill>
                  </a:rPr>
                  <a:t>مثال:</a:t>
                </a:r>
              </a:p>
              <a:p>
                <a:pPr algn="r" rtl="1"/>
                <a:r>
                  <a:rPr lang="ar-EG" sz="2000" dirty="0"/>
                  <a:t>ما مقدار القوة المؤثرة على شحنة </a:t>
                </a:r>
                <a:r>
                  <a:rPr lang="en-US" sz="2000" dirty="0"/>
                  <a:t>+10 C</a:t>
                </a:r>
                <a:r>
                  <a:rPr lang="ar-EG" sz="2000" dirty="0"/>
                  <a:t> بواسطة شحنة </a:t>
                </a:r>
                <a:r>
                  <a:rPr lang="en-US" sz="2000" dirty="0"/>
                  <a:t>+6 C</a:t>
                </a:r>
                <a:r>
                  <a:rPr lang="ar-EG" sz="2000" dirty="0"/>
                  <a:t> على مسافة </a:t>
                </a:r>
                <a:r>
                  <a:rPr lang="en-US" sz="2000" dirty="0"/>
                  <a:t>1 m</a:t>
                </a:r>
                <a:r>
                  <a:rPr lang="ar-EG" sz="2000" dirty="0"/>
                  <a:t> منها؟ هل هذة القوة تجاذب أم تنافر؟</a:t>
                </a:r>
                <a:endParaRPr lang="en-US" sz="2000" dirty="0"/>
              </a:p>
              <a:p>
                <a:pPr algn="r" rtl="1"/>
                <a:endParaRPr lang="en-US" sz="2000" dirty="0"/>
              </a:p>
              <a:p>
                <a:pPr algn="r" rtl="1"/>
                <a:r>
                  <a:rPr lang="ar-EG" sz="2000" b="1" dirty="0">
                    <a:solidFill>
                      <a:srgbClr val="FF0000"/>
                    </a:solidFill>
                  </a:rPr>
                  <a:t>الحل: </a:t>
                </a:r>
                <a:endParaRPr lang="ar-EG" sz="2000" dirty="0"/>
              </a:p>
              <a:p>
                <a:pPr algn="r" rtl="1"/>
                <a14:m>
                  <m:oMathPara xmlns:m="http://schemas.openxmlformats.org/officeDocument/2006/math">
                    <m:oMathParaPr>
                      <m:jc m:val="centerGroup"/>
                    </m:oMathParaPr>
                    <m:oMath xmlns:m="http://schemas.openxmlformats.org/officeDocument/2006/math">
                      <m:r>
                        <a:rPr lang="en-US" sz="2000" b="0" i="1" smtClean="0">
                          <a:latin typeface="Cambria Math"/>
                        </a:rPr>
                        <m:t>𝐹</m:t>
                      </m:r>
                      <m:r>
                        <a:rPr lang="en-US" sz="2000" b="0" i="1" smtClean="0">
                          <a:latin typeface="Cambria Math"/>
                        </a:rPr>
                        <m:t>=</m:t>
                      </m:r>
                      <m:r>
                        <a:rPr lang="en-US" sz="2000" b="0" i="1" smtClean="0">
                          <a:latin typeface="Cambria Math"/>
                        </a:rPr>
                        <m:t>𝐾</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𝑞</m:t>
                              </m:r>
                            </m:e>
                            <m:sub>
                              <m:r>
                                <a:rPr lang="en-US" sz="2000" b="0" i="1" smtClean="0">
                                  <a:latin typeface="Cambria Math"/>
                                </a:rPr>
                                <m:t>1</m:t>
                              </m:r>
                            </m:sub>
                          </m:sSub>
                          <m:sSub>
                            <m:sSubPr>
                              <m:ctrlPr>
                                <a:rPr lang="en-US" sz="2000" b="0" i="1" smtClean="0">
                                  <a:latin typeface="Cambria Math"/>
                                </a:rPr>
                              </m:ctrlPr>
                            </m:sSubPr>
                            <m:e>
                              <m:r>
                                <a:rPr lang="en-US" sz="2000" b="0" i="1" smtClean="0">
                                  <a:latin typeface="Cambria Math"/>
                                </a:rPr>
                                <m:t>𝑞</m:t>
                              </m:r>
                            </m:e>
                            <m:sub>
                              <m:r>
                                <a:rPr lang="en-US" sz="2000" b="0" i="1" smtClean="0">
                                  <a:latin typeface="Cambria Math"/>
                                </a:rPr>
                                <m:t>2</m:t>
                              </m:r>
                            </m:sub>
                          </m:sSub>
                        </m:num>
                        <m:den>
                          <m:sSup>
                            <m:sSupPr>
                              <m:ctrlPr>
                                <a:rPr lang="en-US" sz="2000" b="0" i="1" smtClean="0">
                                  <a:latin typeface="Cambria Math"/>
                                </a:rPr>
                              </m:ctrlPr>
                            </m:sSupPr>
                            <m:e>
                              <m:r>
                                <a:rPr lang="en-US" sz="2000" b="0" i="1" smtClean="0">
                                  <a:latin typeface="Cambria Math"/>
                                </a:rPr>
                                <m:t>𝑟</m:t>
                              </m:r>
                            </m:e>
                            <m:sup>
                              <m:r>
                                <a:rPr lang="en-US" sz="2000" b="0" i="1" smtClean="0">
                                  <a:latin typeface="Cambria Math"/>
                                </a:rPr>
                                <m:t>2</m:t>
                              </m:r>
                            </m:sup>
                          </m:sSup>
                        </m:den>
                      </m:f>
                      <m:r>
                        <a:rPr lang="en-US" sz="2000" b="0" i="1" smtClean="0">
                          <a:latin typeface="Cambria Math"/>
                        </a:rPr>
                        <m:t>=</m:t>
                      </m:r>
                      <m:f>
                        <m:fPr>
                          <m:ctrlPr>
                            <a:rPr lang="en-US" sz="2000" b="0" i="1" smtClean="0">
                              <a:latin typeface="Cambria Math"/>
                            </a:rPr>
                          </m:ctrlPr>
                        </m:fPr>
                        <m:num>
                          <m:r>
                            <a:rPr lang="en-US" sz="2000" b="0" i="1" smtClean="0">
                              <a:latin typeface="Cambria Math"/>
                            </a:rPr>
                            <m:t>9</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9</m:t>
                              </m:r>
                            </m:sup>
                          </m:sSup>
                          <m:r>
                            <a:rPr lang="en-US" sz="2000" b="0" i="1" smtClean="0">
                              <a:latin typeface="Cambria Math"/>
                              <a:ea typeface="Cambria Math"/>
                            </a:rPr>
                            <m:t>×</m:t>
                          </m:r>
                          <m:r>
                            <a:rPr lang="en-US" sz="2000" b="0" i="1" smtClean="0">
                              <a:latin typeface="Cambria Math"/>
                              <a:ea typeface="Cambria Math"/>
                            </a:rPr>
                            <m:t>10</m:t>
                          </m:r>
                          <m:r>
                            <a:rPr lang="en-US" sz="2000" b="0" i="1" smtClean="0">
                              <a:latin typeface="Cambria Math"/>
                              <a:ea typeface="Cambria Math"/>
                            </a:rPr>
                            <m:t>×</m:t>
                          </m:r>
                          <m:r>
                            <a:rPr lang="en-US" sz="2000" b="0" i="1" smtClean="0">
                              <a:latin typeface="Cambria Math"/>
                              <a:ea typeface="Cambria Math"/>
                            </a:rPr>
                            <m:t>6</m:t>
                          </m:r>
                        </m:num>
                        <m:den>
                          <m:sSup>
                            <m:sSupPr>
                              <m:ctrlPr>
                                <a:rPr lang="en-US" sz="2000" b="0" i="1" smtClean="0">
                                  <a:latin typeface="Cambria Math"/>
                                </a:rPr>
                              </m:ctrlPr>
                            </m:sSupPr>
                            <m:e>
                              <m:r>
                                <a:rPr lang="en-US" sz="2000" b="0" i="1" smtClean="0">
                                  <a:latin typeface="Cambria Math"/>
                                </a:rPr>
                                <m:t>1</m:t>
                              </m:r>
                            </m:e>
                            <m:sup>
                              <m:r>
                                <a:rPr lang="en-US" sz="2000" b="0" i="1" smtClean="0">
                                  <a:latin typeface="Cambria Math"/>
                                </a:rPr>
                                <m:t>2</m:t>
                              </m:r>
                            </m:sup>
                          </m:sSup>
                        </m:den>
                      </m:f>
                      <m:r>
                        <a:rPr lang="en-US" sz="2000" b="0" i="1" smtClean="0">
                          <a:latin typeface="Cambria Math"/>
                        </a:rPr>
                        <m:t>=</m:t>
                      </m:r>
                      <m:r>
                        <a:rPr lang="en-US" sz="2000" b="0" i="1" smtClean="0">
                          <a:latin typeface="Cambria Math"/>
                        </a:rPr>
                        <m:t>54</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10</m:t>
                          </m:r>
                        </m:sup>
                      </m:sSup>
                      <m:r>
                        <a:rPr lang="en-US" sz="2000" b="0" i="1" smtClean="0">
                          <a:latin typeface="Cambria Math"/>
                          <a:ea typeface="Cambria Math"/>
                        </a:rPr>
                        <m:t> </m:t>
                      </m:r>
                      <m:r>
                        <a:rPr lang="en-US" sz="2000" b="0" i="1" smtClean="0">
                          <a:latin typeface="Cambria Math"/>
                          <a:ea typeface="Cambria Math"/>
                        </a:rPr>
                        <m:t>𝑁</m:t>
                      </m:r>
                    </m:oMath>
                  </m:oMathPara>
                </a14:m>
                <a:endParaRPr lang="en-US" sz="2000" dirty="0"/>
              </a:p>
              <a:p>
                <a:pPr algn="r" rtl="1"/>
                <a:r>
                  <a:rPr lang="ar-EG" sz="2000" dirty="0"/>
                  <a:t>و هى قوة تنافر لتشابه الشحنات (الشحنتان موجبتان).</a:t>
                </a:r>
              </a:p>
            </p:txBody>
          </p:sp>
        </mc:Choice>
        <mc:Fallback xmlns="">
          <p:sp>
            <p:nvSpPr>
              <p:cNvPr id="4" name="TextBox 3"/>
              <p:cNvSpPr txBox="1">
                <a:spLocks noRot="1" noChangeAspect="1" noMove="1" noResize="1" noEditPoints="1" noAdjustHandles="1" noChangeArrowheads="1" noChangeShapeType="1" noTextEdit="1"/>
              </p:cNvSpPr>
              <p:nvPr/>
            </p:nvSpPr>
            <p:spPr>
              <a:xfrm>
                <a:off x="381000" y="228600"/>
                <a:ext cx="8534400" cy="2554545"/>
              </a:xfrm>
              <a:prstGeom prst="rect">
                <a:avLst/>
              </a:prstGeom>
              <a:blipFill rotWithShape="1">
                <a:blip r:embed="rId2"/>
                <a:stretch>
                  <a:fillRect t="-955" r="-714" b="-3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743200" y="2590800"/>
                <a:ext cx="6248400" cy="3898888"/>
              </a:xfrm>
              <a:prstGeom prst="rect">
                <a:avLst/>
              </a:prstGeom>
            </p:spPr>
            <p:txBody>
              <a:bodyPr wrap="square">
                <a:spAutoFit/>
              </a:bodyPr>
              <a:lstStyle/>
              <a:p>
                <a:pPr algn="r" rtl="1"/>
                <a:endParaRPr lang="ar-EG" sz="2000" dirty="0"/>
              </a:p>
              <a:p>
                <a:pPr algn="r" rtl="1"/>
                <a:r>
                  <a:rPr lang="ar-EG" sz="2000" b="1" dirty="0">
                    <a:solidFill>
                      <a:srgbClr val="FF0000"/>
                    </a:solidFill>
                  </a:rPr>
                  <a:t>مثال:</a:t>
                </a:r>
              </a:p>
              <a:p>
                <a:pPr algn="r" rtl="1"/>
                <a:r>
                  <a:rPr lang="ar-EG" sz="2000" dirty="0"/>
                  <a:t>ما مقدار واتجاه القوة التي يؤثر بها ثنائي القطب الموضح بالشكل على شحنة اختبار </a:t>
                </a:r>
                <a:r>
                  <a:rPr lang="en-US" sz="2000" dirty="0"/>
                  <a:t>q=+ 10</a:t>
                </a:r>
                <a:r>
                  <a:rPr lang="en-US" sz="2000" baseline="30000" dirty="0"/>
                  <a:t>-10</a:t>
                </a:r>
                <a:r>
                  <a:rPr lang="en-US" sz="2000" dirty="0"/>
                  <a:t> C</a:t>
                </a:r>
                <a:r>
                  <a:rPr lang="ar-EG" sz="2000" dirty="0"/>
                  <a:t> عند النقطة </a:t>
                </a:r>
                <a:r>
                  <a:rPr lang="en-US" sz="2000" dirty="0"/>
                  <a:t>a</a:t>
                </a:r>
                <a:r>
                  <a:rPr lang="ar-EG" sz="2000" dirty="0"/>
                  <a:t>؟</a:t>
                </a:r>
                <a:endParaRPr lang="en-US" sz="2000" dirty="0"/>
              </a:p>
              <a:p>
                <a:pPr algn="r" rtl="1"/>
                <a:r>
                  <a:rPr lang="ar-EG" sz="2000" b="1" dirty="0">
                    <a:solidFill>
                      <a:srgbClr val="FF0000"/>
                    </a:solidFill>
                  </a:rPr>
                  <a:t>الحل: </a:t>
                </a:r>
              </a:p>
              <a:p>
                <a:pPr algn="r" rtl="1"/>
                <a:r>
                  <a:rPr lang="ar-EG" sz="2000" dirty="0"/>
                  <a:t>قوة التجاذب بين شحنة الاختبار و </a:t>
                </a:r>
                <a14:m>
                  <m:oMath xmlns:m="http://schemas.openxmlformats.org/officeDocument/2006/math">
                    <m:sSub>
                      <m:sSubPr>
                        <m:ctrlPr>
                          <a:rPr lang="ar-EG" sz="2000" i="1" smtClean="0">
                            <a:latin typeface="Cambria Math"/>
                          </a:rPr>
                        </m:ctrlPr>
                      </m:sSubPr>
                      <m:e>
                        <m:r>
                          <a:rPr lang="en-US" sz="2000" b="0" i="1" smtClean="0">
                            <a:latin typeface="Cambria Math"/>
                          </a:rPr>
                          <m:t>𝑞</m:t>
                        </m:r>
                      </m:e>
                      <m:sub>
                        <m:r>
                          <a:rPr lang="en-US" sz="2000" b="0" i="1" smtClean="0">
                            <a:latin typeface="Cambria Math"/>
                          </a:rPr>
                          <m:t>1</m:t>
                        </m:r>
                      </m:sub>
                    </m:sSub>
                  </m:oMath>
                </a14:m>
                <a:endParaRPr lang="en-US" sz="2000" dirty="0"/>
              </a:p>
              <a:p>
                <a:pPr algn="r" rtl="1"/>
                <a14:m>
                  <m:oMathPara xmlns:m="http://schemas.openxmlformats.org/officeDocument/2006/math">
                    <m:oMathParaPr>
                      <m:jc m:val="centerGroup"/>
                    </m:oMathParaPr>
                    <m:oMath xmlns:m="http://schemas.openxmlformats.org/officeDocument/2006/math">
                      <m:sSub>
                        <m:sSubPr>
                          <m:ctrlPr>
                            <a:rPr lang="ar-EG" sz="2000" i="1" smtClean="0">
                              <a:latin typeface="Cambria Math"/>
                            </a:rPr>
                          </m:ctrlPr>
                        </m:sSubPr>
                        <m:e>
                          <m:r>
                            <a:rPr lang="en-US" sz="2000" b="0" i="1" smtClean="0">
                              <a:latin typeface="Cambria Math"/>
                            </a:rPr>
                            <m:t>𝐹</m:t>
                          </m:r>
                        </m:e>
                        <m:sub>
                          <m:r>
                            <a:rPr lang="en-US" sz="2000" b="0" i="1" smtClean="0">
                              <a:latin typeface="Cambria Math"/>
                            </a:rPr>
                            <m:t>1</m:t>
                          </m:r>
                        </m:sub>
                      </m:sSub>
                      <m:r>
                        <a:rPr lang="en-US" sz="2000" b="0" i="1" smtClean="0">
                          <a:latin typeface="Cambria Math"/>
                        </a:rPr>
                        <m:t>=</m:t>
                      </m:r>
                      <m:r>
                        <a:rPr lang="en-US" sz="2000" b="0" i="1" smtClean="0">
                          <a:latin typeface="Cambria Math"/>
                        </a:rPr>
                        <m:t>𝐾</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𝑞</m:t>
                              </m:r>
                            </m:e>
                            <m:sub>
                              <m:r>
                                <a:rPr lang="en-US" sz="2000" b="0" i="1" smtClean="0">
                                  <a:latin typeface="Cambria Math"/>
                                </a:rPr>
                                <m:t>1</m:t>
                              </m:r>
                            </m:sub>
                          </m:sSub>
                          <m:r>
                            <a:rPr lang="en-US" sz="2000" b="0" i="1" smtClean="0">
                              <a:latin typeface="Cambria Math"/>
                            </a:rPr>
                            <m:t>𝑞</m:t>
                          </m:r>
                        </m:num>
                        <m:den>
                          <m:sSup>
                            <m:sSupPr>
                              <m:ctrlPr>
                                <a:rPr lang="en-US" sz="2000" b="0" i="1" smtClean="0">
                                  <a:latin typeface="Cambria Math"/>
                                </a:rPr>
                              </m:ctrlPr>
                            </m:sSupPr>
                            <m:e>
                              <m:r>
                                <a:rPr lang="en-US" sz="2000" b="0" i="1" smtClean="0">
                                  <a:latin typeface="Cambria Math"/>
                                </a:rPr>
                                <m:t>(</m:t>
                              </m:r>
                              <m:sSub>
                                <m:sSubPr>
                                  <m:ctrlPr>
                                    <a:rPr lang="en-US" sz="2000" i="1">
                                      <a:latin typeface="Cambria Math"/>
                                    </a:rPr>
                                  </m:ctrlPr>
                                </m:sSubPr>
                                <m:e>
                                  <m:r>
                                    <a:rPr lang="en-US" sz="2000" i="1">
                                      <a:latin typeface="Cambria Math"/>
                                    </a:rPr>
                                    <m:t>𝑟</m:t>
                                  </m:r>
                                </m:e>
                                <m:sub>
                                  <m:r>
                                    <a:rPr lang="en-US" sz="2000" i="1">
                                      <a:latin typeface="Cambria Math"/>
                                    </a:rPr>
                                    <m:t>1</m:t>
                                  </m:r>
                                </m:sub>
                              </m:sSub>
                              <m:r>
                                <a:rPr lang="en-US" sz="2000" b="0" i="1" smtClean="0">
                                  <a:latin typeface="Cambria Math"/>
                                </a:rPr>
                                <m:t>)</m:t>
                              </m:r>
                            </m:e>
                            <m:sup>
                              <m:r>
                                <a:rPr lang="en-US" sz="2000" b="0" i="1" smtClean="0">
                                  <a:latin typeface="Cambria Math"/>
                                </a:rPr>
                                <m:t>2</m:t>
                              </m:r>
                            </m:sup>
                          </m:sSup>
                        </m:den>
                      </m:f>
                      <m:r>
                        <a:rPr lang="en-US" sz="2000" b="0" i="1" smtClean="0">
                          <a:latin typeface="Cambria Math"/>
                        </a:rPr>
                        <m:t>=</m:t>
                      </m:r>
                      <m:r>
                        <a:rPr lang="en-US" sz="2000" b="0" i="1" smtClean="0">
                          <a:latin typeface="Cambria Math"/>
                        </a:rPr>
                        <m:t>9</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9</m:t>
                          </m:r>
                        </m:sup>
                      </m:sSup>
                      <m:f>
                        <m:fPr>
                          <m:ctrlPr>
                            <a:rPr lang="en-US" sz="2000" b="0" i="1" smtClean="0">
                              <a:latin typeface="Cambria Math"/>
                              <a:ea typeface="Cambria Math"/>
                            </a:rPr>
                          </m:ctrlPr>
                        </m:fPr>
                        <m:num>
                          <m:r>
                            <a:rPr lang="en-US" sz="2000" b="0" i="1" smtClean="0">
                              <a:latin typeface="Cambria Math"/>
                              <a:ea typeface="Cambria Math"/>
                            </a:rPr>
                            <m:t>−</m:t>
                          </m:r>
                          <m:r>
                            <a:rPr lang="en-US" sz="2000" b="0" i="1" smtClean="0">
                              <a:latin typeface="Cambria Math"/>
                              <a:ea typeface="Cambria Math"/>
                            </a:rPr>
                            <m:t>4</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m:t>
                              </m:r>
                              <m:r>
                                <a:rPr lang="en-US" sz="2000" b="0" i="1" smtClean="0">
                                  <a:latin typeface="Cambria Math"/>
                                  <a:ea typeface="Cambria Math"/>
                                </a:rPr>
                                <m:t>10</m:t>
                              </m:r>
                            </m:sup>
                          </m:sSup>
                        </m:num>
                        <m:den>
                          <m:sSup>
                            <m:sSupPr>
                              <m:ctrlPr>
                                <a:rPr lang="en-US" sz="2000" b="0" i="1" smtClean="0">
                                  <a:latin typeface="Cambria Math"/>
                                  <a:ea typeface="Cambria Math"/>
                                </a:rPr>
                              </m:ctrlPr>
                            </m:sSupPr>
                            <m:e>
                              <m:r>
                                <a:rPr lang="en-US" sz="2000" b="0" i="1" smtClean="0">
                                  <a:latin typeface="Cambria Math"/>
                                  <a:ea typeface="Cambria Math"/>
                                </a:rPr>
                                <m:t>2</m:t>
                              </m:r>
                              <m:r>
                                <a:rPr lang="en-US" sz="2000" b="0" i="1" smtClean="0">
                                  <a:latin typeface="Cambria Math"/>
                                  <a:ea typeface="Cambria Math"/>
                                </a:rPr>
                                <m:t>.</m:t>
                              </m:r>
                              <m:r>
                                <a:rPr lang="en-US" sz="2000" b="0" i="1" smtClean="0">
                                  <a:latin typeface="Cambria Math"/>
                                  <a:ea typeface="Cambria Math"/>
                                </a:rPr>
                                <m:t>5</m:t>
                              </m:r>
                            </m:e>
                            <m:sup>
                              <m:r>
                                <a:rPr lang="en-US" sz="2000" b="0" i="1" smtClean="0">
                                  <a:latin typeface="Cambria Math"/>
                                  <a:ea typeface="Cambria Math"/>
                                </a:rPr>
                                <m:t>2</m:t>
                              </m:r>
                            </m:sup>
                          </m:sSup>
                        </m:den>
                      </m:f>
                      <m:r>
                        <a:rPr lang="en-US" sz="2000" b="0" i="1" smtClean="0">
                          <a:latin typeface="Cambria Math"/>
                          <a:ea typeface="Cambria Math"/>
                        </a:rPr>
                        <m:t>=−</m:t>
                      </m:r>
                      <m:r>
                        <a:rPr lang="en-US" sz="2000" b="0" i="1" smtClean="0">
                          <a:latin typeface="Cambria Math"/>
                          <a:ea typeface="Cambria Math"/>
                        </a:rPr>
                        <m:t>0</m:t>
                      </m:r>
                      <m:r>
                        <a:rPr lang="en-US" sz="2000" b="0" i="1" smtClean="0">
                          <a:latin typeface="Cambria Math"/>
                          <a:ea typeface="Cambria Math"/>
                        </a:rPr>
                        <m:t>.</m:t>
                      </m:r>
                      <m:r>
                        <a:rPr lang="en-US" sz="2000" b="0" i="1" smtClean="0">
                          <a:latin typeface="Cambria Math"/>
                          <a:ea typeface="Cambria Math"/>
                        </a:rPr>
                        <m:t>576</m:t>
                      </m:r>
                      <m:r>
                        <a:rPr lang="en-US" sz="2000" b="0" i="1" smtClean="0">
                          <a:latin typeface="Cambria Math"/>
                          <a:ea typeface="Cambria Math"/>
                        </a:rPr>
                        <m:t> </m:t>
                      </m:r>
                      <m:r>
                        <a:rPr lang="en-US" sz="2000" b="0" i="1" smtClean="0">
                          <a:latin typeface="Cambria Math"/>
                          <a:ea typeface="Cambria Math"/>
                        </a:rPr>
                        <m:t>𝑁</m:t>
                      </m:r>
                    </m:oMath>
                  </m:oMathPara>
                </a14:m>
                <a:endParaRPr lang="ar-EG" sz="2000" dirty="0"/>
              </a:p>
              <a:p>
                <a:pPr algn="r" rtl="1"/>
                <a:r>
                  <a:rPr lang="ar-EG" sz="2000" dirty="0"/>
                  <a:t> قوة التنافر بين شحنة الاختبار و </a:t>
                </a:r>
                <a14:m>
                  <m:oMath xmlns:m="http://schemas.openxmlformats.org/officeDocument/2006/math">
                    <m:sSub>
                      <m:sSubPr>
                        <m:ctrlPr>
                          <a:rPr lang="ar-EG" sz="2000" i="1">
                            <a:latin typeface="Cambria Math"/>
                          </a:rPr>
                        </m:ctrlPr>
                      </m:sSubPr>
                      <m:e>
                        <m:r>
                          <a:rPr lang="en-US" sz="2000" i="1">
                            <a:latin typeface="Cambria Math"/>
                          </a:rPr>
                          <m:t>𝑞</m:t>
                        </m:r>
                      </m:e>
                      <m:sub>
                        <m:r>
                          <a:rPr lang="en-US" sz="2000" b="0" i="1" smtClean="0">
                            <a:latin typeface="Cambria Math"/>
                          </a:rPr>
                          <m:t>2</m:t>
                        </m:r>
                      </m:sub>
                    </m:sSub>
                  </m:oMath>
                </a14:m>
                <a:endParaRPr lang="en-US" sz="2000" dirty="0"/>
              </a:p>
              <a:p>
                <a:pPr algn="r" rtl="1"/>
                <a14:m>
                  <m:oMathPara xmlns:m="http://schemas.openxmlformats.org/officeDocument/2006/math">
                    <m:oMathParaPr>
                      <m:jc m:val="centerGroup"/>
                    </m:oMathParaPr>
                    <m:oMath xmlns:m="http://schemas.openxmlformats.org/officeDocument/2006/math">
                      <m:sSub>
                        <m:sSubPr>
                          <m:ctrlPr>
                            <a:rPr lang="ar-EG" sz="2000" i="1">
                              <a:latin typeface="Cambria Math"/>
                            </a:rPr>
                          </m:ctrlPr>
                        </m:sSubPr>
                        <m:e>
                          <m:r>
                            <a:rPr lang="en-US" sz="2000" i="1">
                              <a:latin typeface="Cambria Math"/>
                            </a:rPr>
                            <m:t>𝐹</m:t>
                          </m:r>
                        </m:e>
                        <m:sub>
                          <m:r>
                            <a:rPr lang="en-US" sz="2000" b="0" i="1" smtClean="0">
                              <a:latin typeface="Cambria Math"/>
                            </a:rPr>
                            <m:t>2</m:t>
                          </m:r>
                        </m:sub>
                      </m:sSub>
                      <m:r>
                        <a:rPr lang="en-US" sz="2000" i="1">
                          <a:latin typeface="Cambria Math"/>
                        </a:rPr>
                        <m:t>=</m:t>
                      </m:r>
                      <m:r>
                        <a:rPr lang="en-US" sz="2000" i="1">
                          <a:latin typeface="Cambria Math"/>
                        </a:rPr>
                        <m:t>𝐾</m:t>
                      </m:r>
                      <m:f>
                        <m:fPr>
                          <m:ctrlPr>
                            <a:rPr lang="en-US" sz="2000" i="1">
                              <a:latin typeface="Cambria Math"/>
                            </a:rPr>
                          </m:ctrlPr>
                        </m:fPr>
                        <m:num>
                          <m:sSub>
                            <m:sSubPr>
                              <m:ctrlPr>
                                <a:rPr lang="en-US" sz="2000" i="1">
                                  <a:latin typeface="Cambria Math"/>
                                </a:rPr>
                              </m:ctrlPr>
                            </m:sSubPr>
                            <m:e>
                              <m:r>
                                <a:rPr lang="en-US" sz="2000" i="1">
                                  <a:latin typeface="Cambria Math"/>
                                </a:rPr>
                                <m:t>𝑞</m:t>
                              </m:r>
                            </m:e>
                            <m:sub>
                              <m:r>
                                <a:rPr lang="en-US" sz="2000" b="0" i="1" smtClean="0">
                                  <a:latin typeface="Cambria Math"/>
                                </a:rPr>
                                <m:t>2</m:t>
                              </m:r>
                            </m:sub>
                          </m:sSub>
                          <m:r>
                            <a:rPr lang="en-US" sz="2000" b="0" i="1" smtClean="0">
                              <a:latin typeface="Cambria Math"/>
                            </a:rPr>
                            <m:t>𝑞</m:t>
                          </m:r>
                        </m:num>
                        <m:den>
                          <m:sSup>
                            <m:sSupPr>
                              <m:ctrlPr>
                                <a:rPr lang="en-US" sz="2000" i="1">
                                  <a:latin typeface="Cambria Math"/>
                                </a:rPr>
                              </m:ctrlPr>
                            </m:sSupPr>
                            <m:e>
                              <m:r>
                                <a:rPr lang="en-US" sz="2000" i="1">
                                  <a:latin typeface="Cambria Math"/>
                                </a:rPr>
                                <m:t>(</m:t>
                              </m:r>
                              <m:sSub>
                                <m:sSubPr>
                                  <m:ctrlPr>
                                    <a:rPr lang="en-US" sz="2000" i="1" smtClean="0">
                                      <a:latin typeface="Cambria Math"/>
                                    </a:rPr>
                                  </m:ctrlPr>
                                </m:sSubPr>
                                <m:e>
                                  <m:r>
                                    <a:rPr lang="en-US" sz="2000" i="1">
                                      <a:latin typeface="Cambria Math"/>
                                    </a:rPr>
                                    <m:t>𝑟</m:t>
                                  </m:r>
                                </m:e>
                                <m:sub>
                                  <m:r>
                                    <a:rPr lang="en-US" sz="2000" b="0" i="1" smtClean="0">
                                      <a:latin typeface="Cambria Math"/>
                                    </a:rPr>
                                    <m:t>2</m:t>
                                  </m:r>
                                </m:sub>
                              </m:sSub>
                              <m:r>
                                <a:rPr lang="en-US" sz="2000" i="1">
                                  <a:latin typeface="Cambria Math"/>
                                </a:rPr>
                                <m:t>)</m:t>
                              </m:r>
                            </m:e>
                            <m:sup>
                              <m:r>
                                <a:rPr lang="en-US" sz="2000" i="1">
                                  <a:latin typeface="Cambria Math"/>
                                </a:rPr>
                                <m:t>2</m:t>
                              </m:r>
                            </m:sup>
                          </m:sSup>
                        </m:den>
                      </m:f>
                      <m:r>
                        <a:rPr lang="en-US" sz="2000" i="1">
                          <a:latin typeface="Cambria Math"/>
                        </a:rPr>
                        <m:t>=</m:t>
                      </m:r>
                      <m:r>
                        <a:rPr lang="en-US" sz="2000" i="1">
                          <a:latin typeface="Cambria Math"/>
                        </a:rPr>
                        <m:t>9</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9</m:t>
                          </m:r>
                        </m:sup>
                      </m:sSup>
                      <m:f>
                        <m:fPr>
                          <m:ctrlPr>
                            <a:rPr lang="en-US" sz="2000" i="1">
                              <a:latin typeface="Cambria Math"/>
                              <a:ea typeface="Cambria Math"/>
                            </a:rPr>
                          </m:ctrlPr>
                        </m:fPr>
                        <m:num>
                          <m:r>
                            <a:rPr lang="en-US" sz="2000" b="0" i="1" smtClean="0">
                              <a:latin typeface="Cambria Math"/>
                              <a:ea typeface="Cambria Math"/>
                            </a:rPr>
                            <m:t>+</m:t>
                          </m:r>
                          <m:r>
                            <a:rPr lang="en-US" sz="2000" i="1">
                              <a:latin typeface="Cambria Math"/>
                              <a:ea typeface="Cambria Math"/>
                            </a:rPr>
                            <m:t>4</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m:t>
                              </m:r>
                              <m:r>
                                <a:rPr lang="en-US" sz="2000" i="1">
                                  <a:latin typeface="Cambria Math"/>
                                  <a:ea typeface="Cambria Math"/>
                                </a:rPr>
                                <m:t>10</m:t>
                              </m:r>
                            </m:sup>
                          </m:sSup>
                        </m:num>
                        <m:den>
                          <m:sSup>
                            <m:sSupPr>
                              <m:ctrlPr>
                                <a:rPr lang="en-US" sz="2000" i="1">
                                  <a:latin typeface="Cambria Math"/>
                                  <a:ea typeface="Cambria Math"/>
                                </a:rPr>
                              </m:ctrlPr>
                            </m:sSupPr>
                            <m:e>
                              <m:r>
                                <a:rPr lang="en-US" sz="2000" b="0" i="1" smtClean="0">
                                  <a:latin typeface="Cambria Math"/>
                                  <a:ea typeface="Cambria Math"/>
                                </a:rPr>
                                <m:t>3</m:t>
                              </m:r>
                            </m:e>
                            <m:sup>
                              <m:r>
                                <a:rPr lang="en-US" sz="2000" i="1">
                                  <a:latin typeface="Cambria Math"/>
                                  <a:ea typeface="Cambria Math"/>
                                </a:rPr>
                                <m:t>2</m:t>
                              </m:r>
                            </m:sup>
                          </m:sSup>
                        </m:den>
                      </m:f>
                      <m:r>
                        <a:rPr lang="en-US" sz="2000" i="1">
                          <a:latin typeface="Cambria Math"/>
                          <a:ea typeface="Cambria Math"/>
                        </a:rPr>
                        <m:t>=</m:t>
                      </m:r>
                      <m:r>
                        <a:rPr lang="en-US" sz="2000" b="0" i="1" smtClean="0">
                          <a:latin typeface="Cambria Math"/>
                          <a:ea typeface="Cambria Math"/>
                        </a:rPr>
                        <m:t>+</m:t>
                      </m:r>
                      <m:r>
                        <a:rPr lang="en-US" sz="2000" b="0" i="1" smtClean="0">
                          <a:latin typeface="Cambria Math"/>
                          <a:ea typeface="Cambria Math"/>
                        </a:rPr>
                        <m:t>0</m:t>
                      </m:r>
                      <m:r>
                        <a:rPr lang="en-US" sz="2000" b="0" i="1" smtClean="0">
                          <a:latin typeface="Cambria Math"/>
                          <a:ea typeface="Cambria Math"/>
                        </a:rPr>
                        <m:t>.</m:t>
                      </m:r>
                      <m:r>
                        <a:rPr lang="en-US" sz="2000" b="0" i="1" smtClean="0">
                          <a:latin typeface="Cambria Math"/>
                          <a:ea typeface="Cambria Math"/>
                        </a:rPr>
                        <m:t>4</m:t>
                      </m:r>
                      <m:r>
                        <a:rPr lang="en-US" sz="2000" b="0" i="1" smtClean="0">
                          <a:latin typeface="Cambria Math"/>
                          <a:ea typeface="Cambria Math"/>
                        </a:rPr>
                        <m:t> </m:t>
                      </m:r>
                      <m:r>
                        <a:rPr lang="en-US" sz="2000" i="1">
                          <a:latin typeface="Cambria Math"/>
                          <a:ea typeface="Cambria Math"/>
                        </a:rPr>
                        <m:t>𝑁</m:t>
                      </m:r>
                    </m:oMath>
                  </m:oMathPara>
                </a14:m>
                <a:endParaRPr lang="ar-EG" sz="2000" dirty="0"/>
              </a:p>
              <a:p>
                <a:pPr algn="r" rtl="1"/>
                <a:r>
                  <a:rPr lang="ar-EG" sz="2000" dirty="0"/>
                  <a:t>تكون القوة المحصلة قوة تجاذب و فى اتجاه </a:t>
                </a:r>
                <a14:m>
                  <m:oMath xmlns:m="http://schemas.openxmlformats.org/officeDocument/2006/math">
                    <m:sSub>
                      <m:sSubPr>
                        <m:ctrlPr>
                          <a:rPr lang="ar-EG" sz="2000" i="1" smtClean="0">
                            <a:latin typeface="Cambria Math"/>
                          </a:rPr>
                        </m:ctrlPr>
                      </m:sSubPr>
                      <m:e>
                        <m:r>
                          <a:rPr lang="en-US" sz="2000" b="0" i="1" smtClean="0">
                            <a:latin typeface="Cambria Math"/>
                          </a:rPr>
                          <m:t>𝐹</m:t>
                        </m:r>
                      </m:e>
                      <m:sub>
                        <m:r>
                          <a:rPr lang="en-US" sz="2000" b="0" i="1" smtClean="0">
                            <a:latin typeface="Cambria Math"/>
                          </a:rPr>
                          <m:t>1</m:t>
                        </m:r>
                      </m:sub>
                    </m:sSub>
                  </m:oMath>
                </a14:m>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2743200" y="2590800"/>
                <a:ext cx="6248400" cy="3898888"/>
              </a:xfrm>
              <a:prstGeom prst="rect">
                <a:avLst/>
              </a:prstGeom>
              <a:blipFill rotWithShape="1">
                <a:blip r:embed="rId3"/>
                <a:stretch>
                  <a:fillRect l="-1268" t="-625" r="-976" b="-1875"/>
                </a:stretch>
              </a:blipFill>
            </p:spPr>
            <p:txBody>
              <a:bodyPr/>
              <a:lstStyle/>
              <a:p>
                <a:r>
                  <a:rPr lang="en-US">
                    <a:noFill/>
                  </a:rPr>
                  <a:t> </a:t>
                </a:r>
              </a:p>
            </p:txBody>
          </p:sp>
        </mc:Fallback>
      </mc:AlternateContent>
      <p:grpSp>
        <p:nvGrpSpPr>
          <p:cNvPr id="28" name="Group 27"/>
          <p:cNvGrpSpPr/>
          <p:nvPr/>
        </p:nvGrpSpPr>
        <p:grpSpPr>
          <a:xfrm>
            <a:off x="147313" y="2941826"/>
            <a:ext cx="2829573" cy="3091240"/>
            <a:chOff x="0" y="2809458"/>
            <a:chExt cx="2829573" cy="3091240"/>
          </a:xfrm>
        </p:grpSpPr>
        <p:grpSp>
          <p:nvGrpSpPr>
            <p:cNvPr id="14" name="Group 13"/>
            <p:cNvGrpSpPr/>
            <p:nvPr/>
          </p:nvGrpSpPr>
          <p:grpSpPr>
            <a:xfrm>
              <a:off x="0" y="2809458"/>
              <a:ext cx="1981200" cy="3091240"/>
              <a:chOff x="0" y="2809458"/>
              <a:chExt cx="1981200" cy="3091240"/>
            </a:xfrm>
          </p:grpSpPr>
          <p:grpSp>
            <p:nvGrpSpPr>
              <p:cNvPr id="18" name="Group 17"/>
              <p:cNvGrpSpPr/>
              <p:nvPr/>
            </p:nvGrpSpPr>
            <p:grpSpPr>
              <a:xfrm>
                <a:off x="0" y="3169166"/>
                <a:ext cx="1981200" cy="2731532"/>
                <a:chOff x="-228600" y="1600200"/>
                <a:chExt cx="1981200" cy="2731532"/>
              </a:xfrm>
            </p:grpSpPr>
            <p:sp>
              <p:nvSpPr>
                <p:cNvPr id="5" name="Oval 4"/>
                <p:cNvSpPr/>
                <p:nvPr/>
              </p:nvSpPr>
              <p:spPr>
                <a:xfrm>
                  <a:off x="838200" y="1676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3276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38200" y="4038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228599" y="3200400"/>
                      <a:ext cx="1033462" cy="369332"/>
                    </a:xfrm>
                    <a:prstGeom prst="rect">
                      <a:avLst/>
                    </a:prstGeom>
                    <a:noFill/>
                  </p:spPr>
                  <p:txBody>
                    <a:bodyPr wrap="square" rtlCol="0">
                      <a:spAutoFit/>
                    </a:bodyPr>
                    <a:lstStyle/>
                    <a:p>
                      <a14:m>
                        <m:oMath xmlns:m="http://schemas.openxmlformats.org/officeDocument/2006/math">
                          <m:sSub>
                            <m:sSubPr>
                              <m:ctrlPr>
                                <a:rPr lang="ar-EG" i="1" smtClean="0">
                                  <a:latin typeface="Cambria Math"/>
                                </a:rPr>
                              </m:ctrlPr>
                            </m:sSubPr>
                            <m:e>
                              <m:r>
                                <a:rPr lang="en-US" b="0" i="1" smtClean="0">
                                  <a:latin typeface="Cambria Math"/>
                                </a:rPr>
                                <m:t>𝑞</m:t>
                              </m:r>
                            </m:e>
                            <m:sub>
                              <m:r>
                                <a:rPr lang="en-US" i="1">
                                  <a:latin typeface="Cambria Math"/>
                                </a:rPr>
                                <m:t>1</m:t>
                              </m:r>
                            </m:sub>
                          </m:sSub>
                          <m:r>
                            <a:rPr lang="en-US" i="1">
                              <a:latin typeface="Cambria Math"/>
                            </a:rPr>
                            <m:t> </m:t>
                          </m:r>
                        </m:oMath>
                      </a14:m>
                      <a:r>
                        <a:rPr lang="en-US" dirty="0"/>
                        <a:t>=-4C</a:t>
                      </a:r>
                    </a:p>
                  </p:txBody>
                </p:sp>
              </mc:Choice>
              <mc:Fallback xmlns="">
                <p:sp>
                  <p:nvSpPr>
                    <p:cNvPr id="8" name="TextBox 7"/>
                    <p:cNvSpPr txBox="1">
                      <a:spLocks noRot="1" noChangeAspect="1" noMove="1" noResize="1" noEditPoints="1" noAdjustHandles="1" noChangeArrowheads="1" noChangeShapeType="1" noTextEdit="1"/>
                    </p:cNvSpPr>
                    <p:nvPr/>
                  </p:nvSpPr>
                  <p:spPr>
                    <a:xfrm>
                      <a:off x="-228599" y="3200400"/>
                      <a:ext cx="1033462" cy="369332"/>
                    </a:xfrm>
                    <a:prstGeom prst="rect">
                      <a:avLst/>
                    </a:prstGeom>
                    <a:blipFill rotWithShape="1">
                      <a:blip r:embed="rId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28600" y="3962400"/>
                      <a:ext cx="990600" cy="369332"/>
                    </a:xfrm>
                    <a:prstGeom prst="rect">
                      <a:avLst/>
                    </a:prstGeom>
                    <a:noFill/>
                  </p:spPr>
                  <p:txBody>
                    <a:bodyPr wrap="square" rtlCol="0">
                      <a:spAutoFit/>
                    </a:bodyPr>
                    <a:lstStyle/>
                    <a:p>
                      <a14:m>
                        <m:oMath xmlns:m="http://schemas.openxmlformats.org/officeDocument/2006/math">
                          <m:sSub>
                            <m:sSubPr>
                              <m:ctrlPr>
                                <a:rPr lang="ar-EG" i="1" smtClean="0">
                                  <a:latin typeface="Cambria Math"/>
                                </a:rPr>
                              </m:ctrlPr>
                            </m:sSubPr>
                            <m:e>
                              <m:r>
                                <a:rPr lang="en-US" b="0" i="1" smtClean="0">
                                  <a:latin typeface="Cambria Math"/>
                                </a:rPr>
                                <m:t>𝑞</m:t>
                              </m:r>
                            </m:e>
                            <m:sub>
                              <m:r>
                                <a:rPr lang="en-US" b="0" i="1" smtClean="0">
                                  <a:latin typeface="Cambria Math"/>
                                </a:rPr>
                                <m:t>2</m:t>
                              </m:r>
                            </m:sub>
                          </m:sSub>
                          <m:r>
                            <a:rPr lang="en-US" i="1">
                              <a:latin typeface="Cambria Math"/>
                            </a:rPr>
                            <m:t> </m:t>
                          </m:r>
                        </m:oMath>
                      </a14:m>
                      <a:r>
                        <a:rPr lang="en-US" dirty="0"/>
                        <a:t>=+4C</a:t>
                      </a:r>
                    </a:p>
                  </p:txBody>
                </p:sp>
              </mc:Choice>
              <mc:Fallback xmlns="">
                <p:sp>
                  <p:nvSpPr>
                    <p:cNvPr id="9" name="TextBox 8"/>
                    <p:cNvSpPr txBox="1">
                      <a:spLocks noRot="1" noChangeAspect="1" noMove="1" noResize="1" noEditPoints="1" noAdjustHandles="1" noChangeArrowheads="1" noChangeShapeType="1" noTextEdit="1"/>
                    </p:cNvSpPr>
                    <p:nvPr/>
                  </p:nvSpPr>
                  <p:spPr>
                    <a:xfrm>
                      <a:off x="-228600" y="3962400"/>
                      <a:ext cx="990600" cy="369332"/>
                    </a:xfrm>
                    <a:prstGeom prst="rect">
                      <a:avLst/>
                    </a:prstGeom>
                    <a:blipFill rotWithShape="1">
                      <a:blip r:embed="rId5"/>
                      <a:stretch>
                        <a:fillRect t="-8197" b="-24590"/>
                      </a:stretch>
                    </a:blipFill>
                  </p:spPr>
                  <p:txBody>
                    <a:bodyPr/>
                    <a:lstStyle/>
                    <a:p>
                      <a:r>
                        <a:rPr lang="en-US">
                          <a:noFill/>
                        </a:rPr>
                        <a:t> </a:t>
                      </a:r>
                    </a:p>
                  </p:txBody>
                </p:sp>
              </mc:Fallback>
            </mc:AlternateContent>
            <p:sp>
              <p:nvSpPr>
                <p:cNvPr id="10" name="TextBox 9"/>
                <p:cNvSpPr txBox="1"/>
                <p:nvPr/>
              </p:nvSpPr>
              <p:spPr>
                <a:xfrm>
                  <a:off x="-228599" y="1600200"/>
                  <a:ext cx="1371599" cy="369332"/>
                </a:xfrm>
                <a:prstGeom prst="rect">
                  <a:avLst/>
                </a:prstGeom>
                <a:noFill/>
              </p:spPr>
              <p:txBody>
                <a:bodyPr wrap="square" rtlCol="0">
                  <a:spAutoFit/>
                </a:bodyPr>
                <a:lstStyle/>
                <a:p>
                  <a:r>
                    <a:rPr lang="en-US" dirty="0"/>
                    <a:t>q=+10</a:t>
                  </a:r>
                  <a:r>
                    <a:rPr lang="en-US" baseline="30000" dirty="0"/>
                    <a:t>-10</a:t>
                  </a:r>
                  <a:r>
                    <a:rPr lang="en-US" dirty="0"/>
                    <a:t>C</a:t>
                  </a:r>
                </a:p>
              </p:txBody>
            </p:sp>
            <p:cxnSp>
              <p:nvCxnSpPr>
                <p:cNvPr id="12" name="Straight Arrow Connector 11"/>
                <p:cNvCxnSpPr/>
                <p:nvPr/>
              </p:nvCxnSpPr>
              <p:spPr>
                <a:xfrm rot="5400000">
                  <a:off x="876300" y="3771900"/>
                  <a:ext cx="838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34194" y="2513806"/>
                  <a:ext cx="1524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4400" y="3581400"/>
                  <a:ext cx="838200" cy="369332"/>
                </a:xfrm>
                <a:prstGeom prst="rect">
                  <a:avLst/>
                </a:prstGeom>
                <a:solidFill>
                  <a:schemeClr val="bg1"/>
                </a:solidFill>
              </p:spPr>
              <p:txBody>
                <a:bodyPr wrap="square" rtlCol="0">
                  <a:spAutoFit/>
                </a:bodyPr>
                <a:lstStyle/>
                <a:p>
                  <a:r>
                    <a:rPr lang="en-US" dirty="0"/>
                    <a:t>0. 5 m</a:t>
                  </a:r>
                </a:p>
              </p:txBody>
            </p:sp>
            <p:sp>
              <p:nvSpPr>
                <p:cNvPr id="17" name="TextBox 16"/>
                <p:cNvSpPr txBox="1"/>
                <p:nvPr/>
              </p:nvSpPr>
              <p:spPr>
                <a:xfrm>
                  <a:off x="838200" y="2286000"/>
                  <a:ext cx="838200" cy="369332"/>
                </a:xfrm>
                <a:prstGeom prst="rect">
                  <a:avLst/>
                </a:prstGeom>
                <a:solidFill>
                  <a:schemeClr val="bg1"/>
                </a:solidFill>
              </p:spPr>
              <p:txBody>
                <a:bodyPr wrap="square" rtlCol="0">
                  <a:spAutoFit/>
                </a:bodyPr>
                <a:lstStyle/>
                <a:p>
                  <a:r>
                    <a:rPr lang="en-US" dirty="0"/>
                    <a:t>2. 5 m</a:t>
                  </a:r>
                </a:p>
              </p:txBody>
            </p:sp>
          </p:grpSp>
          <p:sp>
            <p:nvSpPr>
              <p:cNvPr id="11" name="Rectangle 10"/>
              <p:cNvSpPr/>
              <p:nvPr/>
            </p:nvSpPr>
            <p:spPr>
              <a:xfrm>
                <a:off x="1033463" y="2809458"/>
                <a:ext cx="295274" cy="369332"/>
              </a:xfrm>
              <a:prstGeom prst="rect">
                <a:avLst/>
              </a:prstGeom>
            </p:spPr>
            <p:txBody>
              <a:bodyPr wrap="none">
                <a:spAutoFit/>
              </a:bodyPr>
              <a:lstStyle/>
              <a:p>
                <a:r>
                  <a:rPr lang="en-US" dirty="0"/>
                  <a:t>a</a:t>
                </a:r>
              </a:p>
            </p:txBody>
          </p:sp>
        </p:grpSp>
        <mc:AlternateContent xmlns:mc="http://schemas.openxmlformats.org/markup-compatibility/2006" xmlns:a14="http://schemas.microsoft.com/office/drawing/2010/main">
          <mc:Choice Requires="a14">
            <p:sp>
              <p:nvSpPr>
                <p:cNvPr id="15" name="Rectangle 14"/>
                <p:cNvSpPr/>
                <p:nvPr/>
              </p:nvSpPr>
              <p:spPr>
                <a:xfrm>
                  <a:off x="1981200" y="3898900"/>
                  <a:ext cx="4553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ar-EG" i="1">
                                <a:latin typeface="Cambria Math"/>
                              </a:rPr>
                            </m:ctrlPr>
                          </m:sSubPr>
                          <m:e>
                            <m:r>
                              <a:rPr lang="en-US" i="1">
                                <a:latin typeface="Cambria Math"/>
                              </a:rPr>
                              <m:t>𝐹</m:t>
                            </m:r>
                          </m:e>
                          <m:sub>
                            <m:r>
                              <a:rPr lang="en-US" i="1">
                                <a:latin typeface="Cambria Math"/>
                              </a:rPr>
                              <m:t>1</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1981200" y="3898900"/>
                  <a:ext cx="455381" cy="369332"/>
                </a:xfrm>
                <a:prstGeom prst="rect">
                  <a:avLst/>
                </a:prstGeom>
                <a:blipFill rotWithShape="1">
                  <a:blip r:embed="rId6"/>
                  <a:stretch>
                    <a:fillRect/>
                  </a:stretch>
                </a:blipFill>
              </p:spPr>
              <p:txBody>
                <a:bodyPr/>
                <a:lstStyle/>
                <a:p>
                  <a:r>
                    <a:rPr lang="en-US">
                      <a:noFill/>
                    </a:rPr>
                    <a:t> </a:t>
                  </a:r>
                </a:p>
              </p:txBody>
            </p:sp>
          </mc:Fallback>
        </mc:AlternateContent>
        <p:cxnSp>
          <p:nvCxnSpPr>
            <p:cNvPr id="20" name="Straight Arrow Connector 19"/>
            <p:cNvCxnSpPr>
              <a:endCxn id="15" idx="1"/>
            </p:cNvCxnSpPr>
            <p:nvPr/>
          </p:nvCxnSpPr>
          <p:spPr>
            <a:xfrm>
              <a:off x="1981200" y="3538498"/>
              <a:ext cx="0" cy="5450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981200" y="5289500"/>
                  <a:ext cx="4607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ar-EG" i="1" smtClean="0">
                                <a:latin typeface="Cambria Math"/>
                              </a:rPr>
                            </m:ctrlPr>
                          </m:sSubPr>
                          <m:e>
                            <m:r>
                              <a:rPr lang="en-US" i="1">
                                <a:latin typeface="Cambria Math"/>
                              </a:rPr>
                              <m:t>𝐹</m:t>
                            </m:r>
                          </m:e>
                          <m:sub>
                            <m:r>
                              <a:rPr lang="en-US" b="0" i="1" smtClean="0">
                                <a:latin typeface="Cambria Math"/>
                              </a:rPr>
                              <m:t>2</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981200" y="5289500"/>
                  <a:ext cx="460703" cy="369332"/>
                </a:xfrm>
                <a:prstGeom prst="rect">
                  <a:avLst/>
                </a:prstGeom>
                <a:blipFill rotWithShape="1">
                  <a:blip r:embed="rId7"/>
                  <a:stretch>
                    <a:fillRect/>
                  </a:stretch>
                </a:blipFill>
              </p:spPr>
              <p:txBody>
                <a:bodyPr/>
                <a:lstStyle/>
                <a:p>
                  <a:r>
                    <a:rPr lang="en-US">
                      <a:noFill/>
                    </a:rPr>
                    <a:t> </a:t>
                  </a:r>
                </a:p>
              </p:txBody>
            </p:sp>
          </mc:Fallback>
        </mc:AlternateContent>
        <p:cxnSp>
          <p:nvCxnSpPr>
            <p:cNvPr id="24" name="Straight Arrow Connector 23"/>
            <p:cNvCxnSpPr/>
            <p:nvPr/>
          </p:nvCxnSpPr>
          <p:spPr>
            <a:xfrm flipV="1">
              <a:off x="1981200" y="5218340"/>
              <a:ext cx="0" cy="4404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441903" y="4487446"/>
                  <a:ext cx="3876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𝐹</m:t>
                        </m:r>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2441903" y="4487446"/>
                  <a:ext cx="387670" cy="369332"/>
                </a:xfrm>
                <a:prstGeom prst="rect">
                  <a:avLst/>
                </a:prstGeom>
                <a:blipFill rotWithShape="1">
                  <a:blip r:embed="rId8"/>
                  <a:stretch>
                    <a:fillRect/>
                  </a:stretch>
                </a:blipFill>
              </p:spPr>
              <p:txBody>
                <a:bodyPr/>
                <a:lstStyle/>
                <a:p>
                  <a:r>
                    <a:rPr lang="en-US">
                      <a:noFill/>
                    </a:rPr>
                    <a:t> </a:t>
                  </a:r>
                </a:p>
              </p:txBody>
            </p:sp>
          </mc:Fallback>
        </mc:AlternateContent>
        <p:cxnSp>
          <p:nvCxnSpPr>
            <p:cNvPr id="27" name="Straight Arrow Connector 26"/>
            <p:cNvCxnSpPr>
              <a:endCxn id="26" idx="1"/>
            </p:cNvCxnSpPr>
            <p:nvPr/>
          </p:nvCxnSpPr>
          <p:spPr>
            <a:xfrm>
              <a:off x="2441903" y="4127044"/>
              <a:ext cx="0" cy="5450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32</a:t>
            </a:fld>
            <a:endParaRPr lang="en-US"/>
          </a:p>
        </p:txBody>
      </p:sp>
      <p:sp>
        <p:nvSpPr>
          <p:cNvPr id="4" name="TextBox 3"/>
          <p:cNvSpPr txBox="1"/>
          <p:nvPr/>
        </p:nvSpPr>
        <p:spPr>
          <a:xfrm>
            <a:off x="304800" y="228600"/>
            <a:ext cx="8610600" cy="2031325"/>
          </a:xfrm>
          <a:prstGeom prst="rect">
            <a:avLst/>
          </a:prstGeom>
          <a:noFill/>
        </p:spPr>
        <p:txBody>
          <a:bodyPr wrap="square" rtlCol="0">
            <a:spAutoFit/>
          </a:bodyPr>
          <a:lstStyle/>
          <a:p>
            <a:pPr algn="r" rtl="1"/>
            <a:r>
              <a:rPr lang="ar-EG" b="1" dirty="0"/>
              <a:t>المجال الكهربي </a:t>
            </a:r>
            <a:r>
              <a:rPr lang="en-US" b="1" dirty="0"/>
              <a:t>Electric Field</a:t>
            </a:r>
            <a:r>
              <a:rPr lang="ar-EG" b="1" dirty="0"/>
              <a:t>............... كمية متجهة </a:t>
            </a:r>
            <a:endParaRPr lang="en-US" b="1" dirty="0"/>
          </a:p>
          <a:p>
            <a:pPr algn="r" rtl="1"/>
            <a:endParaRPr lang="ar-EG" b="1" dirty="0"/>
          </a:p>
          <a:p>
            <a:pPr algn="r" rtl="1"/>
            <a:r>
              <a:rPr lang="ar-EG" dirty="0">
                <a:solidFill>
                  <a:srgbClr val="FF0000"/>
                </a:solidFill>
              </a:rPr>
              <a:t>المجال الكهربي هو الحيز المحيط بالشحنة الكهربية والذي تظهر فيه تأثير القوى الكهربية لهذة الشحنه على غيرها من الشحنات الموجوده داخل هذا الحيز.</a:t>
            </a:r>
          </a:p>
          <a:p>
            <a:pPr algn="r" rtl="1"/>
            <a:endParaRPr lang="ar-EG" dirty="0">
              <a:solidFill>
                <a:srgbClr val="FF0000"/>
              </a:solidFill>
            </a:endParaRPr>
          </a:p>
          <a:p>
            <a:pPr algn="r" rtl="1"/>
            <a:r>
              <a:rPr lang="ar-EG" dirty="0">
                <a:solidFill>
                  <a:srgbClr val="FF0000"/>
                </a:solidFill>
              </a:rPr>
              <a:t>كما يمكن تعريف شدة المجال الكهربي عند نقطة ما في الفراغ بأنه </a:t>
            </a:r>
            <a:r>
              <a:rPr lang="ar-EG" b="1" u="sng" dirty="0">
                <a:solidFill>
                  <a:srgbClr val="FF0000"/>
                </a:solidFill>
              </a:rPr>
              <a:t>القوة الواقعة على وحدة الشحنات عند تلك النقطة</a:t>
            </a:r>
            <a:r>
              <a:rPr lang="ar-EG" dirty="0">
                <a:solidFill>
                  <a:srgbClr val="FF0000"/>
                </a:solidFill>
              </a:rPr>
              <a:t>.</a:t>
            </a:r>
            <a:endParaRPr lang="en-US" dirty="0">
              <a:solidFill>
                <a:srgbClr val="FF0000"/>
              </a:solidFill>
            </a:endParaRPr>
          </a:p>
          <a:p>
            <a:pPr algn="r" rtl="1"/>
            <a:endParaRPr lang="en-US" dirty="0"/>
          </a:p>
        </p:txBody>
      </p:sp>
      <p:pic>
        <p:nvPicPr>
          <p:cNvPr id="1026" name="Picture 2" descr="ÙØªÙØ¬Ø© Ø¨Ø­Ø« Ø§ÙØµÙØ± Ø¹Ù Ø´Ø­ÙØ© ÙÙØ·ÙØ© Ø³Ø§ÙØ¨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7726"/>
            <a:ext cx="1812786" cy="1812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ectric field induced by a negative electric ch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7726"/>
            <a:ext cx="1674674" cy="16746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e/ed/VFPt_charges_plus_minus_thumb.svg/300px-VFPt_charges_plus_minus_thumb.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4403168"/>
            <a:ext cx="2857500" cy="21431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111124" y="2171700"/>
                <a:ext cx="2362763" cy="7205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𝑬</m:t>
                      </m:r>
                      <m:r>
                        <a:rPr lang="en-US" sz="2000" b="1" i="1" smtClean="0">
                          <a:latin typeface="Cambria Math"/>
                        </a:rPr>
                        <m:t>=</m:t>
                      </m:r>
                      <m:r>
                        <a:rPr lang="en-US" sz="2000" b="1" i="1" smtClean="0">
                          <a:latin typeface="Cambria Math"/>
                        </a:rPr>
                        <m:t>𝑲</m:t>
                      </m:r>
                      <m:f>
                        <m:fPr>
                          <m:ctrlPr>
                            <a:rPr lang="en-US" sz="2000" b="1" i="1" smtClean="0">
                              <a:latin typeface="Cambria Math"/>
                            </a:rPr>
                          </m:ctrlPr>
                        </m:fPr>
                        <m:num>
                          <m:r>
                            <a:rPr lang="en-US" sz="2000" b="1" i="1" smtClean="0">
                              <a:latin typeface="Cambria Math"/>
                            </a:rPr>
                            <m:t>𝒒</m:t>
                          </m:r>
                        </m:num>
                        <m:den>
                          <m:sSup>
                            <m:sSupPr>
                              <m:ctrlPr>
                                <a:rPr lang="en-US" sz="2000" b="1" i="1" smtClean="0">
                                  <a:latin typeface="Cambria Math"/>
                                </a:rPr>
                              </m:ctrlPr>
                            </m:sSupPr>
                            <m:e>
                              <m:r>
                                <a:rPr lang="en-US" sz="2000" b="1" i="1" smtClean="0">
                                  <a:latin typeface="Cambria Math"/>
                                </a:rPr>
                                <m:t>𝒓</m:t>
                              </m:r>
                            </m:e>
                            <m:sup>
                              <m:r>
                                <a:rPr lang="en-US" sz="2000" b="1" i="1" smtClean="0">
                                  <a:latin typeface="Cambria Math"/>
                                </a:rPr>
                                <m:t>𝟐</m:t>
                              </m:r>
                            </m:sup>
                          </m:sSup>
                        </m:den>
                      </m:f>
                      <m:r>
                        <a:rPr lang="en-US" sz="2000" b="1" i="1" smtClean="0">
                          <a:latin typeface="Cambria Math"/>
                        </a:rPr>
                        <m:t>=</m:t>
                      </m:r>
                      <m:f>
                        <m:fPr>
                          <m:ctrlPr>
                            <a:rPr lang="en-US" sz="2000" b="1" i="1" smtClean="0">
                              <a:latin typeface="Cambria Math"/>
                            </a:rPr>
                          </m:ctrlPr>
                        </m:fPr>
                        <m:num>
                          <m:r>
                            <a:rPr lang="en-US" sz="2000" b="1" i="1" smtClean="0">
                              <a:latin typeface="Cambria Math"/>
                            </a:rPr>
                            <m:t>𝑭</m:t>
                          </m:r>
                        </m:num>
                        <m:den>
                          <m:r>
                            <a:rPr lang="en-US" sz="2000" b="1" i="1" smtClean="0">
                              <a:latin typeface="Cambria Math"/>
                            </a:rPr>
                            <m:t>𝒒</m:t>
                          </m:r>
                        </m:den>
                      </m:f>
                      <m:r>
                        <a:rPr lang="en-US" sz="2000" b="1" i="1" smtClean="0">
                          <a:latin typeface="Cambria Math"/>
                        </a:rPr>
                        <m:t>   (</m:t>
                      </m:r>
                      <m:f>
                        <m:fPr>
                          <m:ctrlPr>
                            <a:rPr lang="en-US" sz="2000" b="1" i="1" smtClean="0">
                              <a:latin typeface="Cambria Math"/>
                            </a:rPr>
                          </m:ctrlPr>
                        </m:fPr>
                        <m:num>
                          <m:r>
                            <a:rPr lang="en-US" sz="2000" b="1" i="1" smtClean="0">
                              <a:latin typeface="Cambria Math"/>
                            </a:rPr>
                            <m:t>𝑵</m:t>
                          </m:r>
                        </m:num>
                        <m:den>
                          <m:r>
                            <a:rPr lang="en-US" sz="2000" b="1" i="1" smtClean="0">
                              <a:latin typeface="Cambria Math"/>
                            </a:rPr>
                            <m:t>𝑪</m:t>
                          </m:r>
                        </m:den>
                      </m:f>
                      <m:r>
                        <a:rPr lang="en-US" sz="2000" b="1" i="1" smtClean="0">
                          <a:latin typeface="Cambria Math"/>
                        </a:rPr>
                        <m:t>)</m:t>
                      </m:r>
                    </m:oMath>
                  </m:oMathPara>
                </a14:m>
                <a:endParaRPr lang="en-US" sz="20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111124" y="2171700"/>
                <a:ext cx="2362763" cy="720518"/>
              </a:xfrm>
              <a:prstGeom prst="rect">
                <a:avLst/>
              </a:prstGeom>
              <a:blipFill rotWithShape="1">
                <a:blip r:embed="rId5"/>
                <a:stretch>
                  <a:fillRect/>
                </a:stretch>
              </a:blipFill>
            </p:spPr>
            <p:txBody>
              <a:bodyPr/>
              <a:lstStyle/>
              <a:p>
                <a:r>
                  <a:rPr lang="en-US">
                    <a:noFill/>
                  </a:rPr>
                  <a:t> </a:t>
                </a:r>
              </a:p>
            </p:txBody>
          </p:sp>
        </mc:Fallback>
      </mc:AlternateContent>
      <p:pic>
        <p:nvPicPr>
          <p:cNvPr id="1033"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t="8658"/>
          <a:stretch/>
        </p:blipFill>
        <p:spPr bwMode="auto">
          <a:xfrm>
            <a:off x="6426061" y="4469844"/>
            <a:ext cx="20859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ÙØªÙØ¬Ø© Ø¨Ø­Ø« Ø§ÙØµÙØ± Ø¹Ù Ø´Ø­ÙØ© ÙÙØ·ÙØ© Ø³Ø§ÙØ¨Ø©"/>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24" y="3489840"/>
            <a:ext cx="2533650" cy="1800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69100" y="4100512"/>
            <a:ext cx="1905000" cy="369332"/>
          </a:xfrm>
          <a:prstGeom prst="rect">
            <a:avLst/>
          </a:prstGeom>
          <a:noFill/>
        </p:spPr>
        <p:txBody>
          <a:bodyPr wrap="square" rtlCol="0">
            <a:spAutoFit/>
          </a:bodyPr>
          <a:lstStyle/>
          <a:p>
            <a:r>
              <a:rPr lang="ar-EG" dirty="0"/>
              <a:t>مجال شحنة نقطية سالبة </a:t>
            </a:r>
            <a:endParaRPr lang="en-US" dirty="0"/>
          </a:p>
        </p:txBody>
      </p:sp>
      <p:sp>
        <p:nvSpPr>
          <p:cNvPr id="11" name="TextBox 10"/>
          <p:cNvSpPr txBox="1"/>
          <p:nvPr/>
        </p:nvSpPr>
        <p:spPr>
          <a:xfrm>
            <a:off x="3810000" y="4100512"/>
            <a:ext cx="2133600" cy="369332"/>
          </a:xfrm>
          <a:prstGeom prst="rect">
            <a:avLst/>
          </a:prstGeom>
          <a:noFill/>
        </p:spPr>
        <p:txBody>
          <a:bodyPr wrap="square" rtlCol="0">
            <a:spAutoFit/>
          </a:bodyPr>
          <a:lstStyle/>
          <a:p>
            <a:r>
              <a:rPr lang="ar-EG" dirty="0"/>
              <a:t>مجال شحنة نقطية موجبة</a:t>
            </a:r>
            <a:endParaRPr lang="en-US" dirty="0"/>
          </a:p>
        </p:txBody>
      </p:sp>
      <p:sp>
        <p:nvSpPr>
          <p:cNvPr id="12" name="TextBox 11"/>
          <p:cNvSpPr txBox="1"/>
          <p:nvPr/>
        </p:nvSpPr>
        <p:spPr>
          <a:xfrm>
            <a:off x="6164917" y="6466363"/>
            <a:ext cx="2908439" cy="369332"/>
          </a:xfrm>
          <a:prstGeom prst="rect">
            <a:avLst/>
          </a:prstGeom>
          <a:noFill/>
        </p:spPr>
        <p:txBody>
          <a:bodyPr wrap="square" rtlCol="0">
            <a:spAutoFit/>
          </a:bodyPr>
          <a:lstStyle/>
          <a:p>
            <a:r>
              <a:rPr lang="ar-EG" dirty="0"/>
              <a:t>مجال بين شحنتين متماثلتين (تنافر)</a:t>
            </a:r>
            <a:endParaRPr lang="en-US" dirty="0"/>
          </a:p>
        </p:txBody>
      </p:sp>
      <p:sp>
        <p:nvSpPr>
          <p:cNvPr id="13" name="TextBox 12"/>
          <p:cNvSpPr txBox="1"/>
          <p:nvPr/>
        </p:nvSpPr>
        <p:spPr>
          <a:xfrm>
            <a:off x="2355780" y="6487992"/>
            <a:ext cx="2908439" cy="369332"/>
          </a:xfrm>
          <a:prstGeom prst="rect">
            <a:avLst/>
          </a:prstGeom>
          <a:noFill/>
        </p:spPr>
        <p:txBody>
          <a:bodyPr wrap="square" rtlCol="0">
            <a:spAutoFit/>
          </a:bodyPr>
          <a:lstStyle/>
          <a:p>
            <a:r>
              <a:rPr lang="ar-EG" dirty="0"/>
              <a:t>مجال بين شحنتين مختلفتين (تجاذب)</a:t>
            </a:r>
            <a:endParaRPr lang="en-US" dirty="0"/>
          </a:p>
        </p:txBody>
      </p:sp>
      <p:sp>
        <p:nvSpPr>
          <p:cNvPr id="14" name="TextBox 13"/>
          <p:cNvSpPr txBox="1"/>
          <p:nvPr/>
        </p:nvSpPr>
        <p:spPr>
          <a:xfrm>
            <a:off x="41205" y="5290065"/>
            <a:ext cx="2908439" cy="369332"/>
          </a:xfrm>
          <a:prstGeom prst="rect">
            <a:avLst/>
          </a:prstGeom>
          <a:noFill/>
        </p:spPr>
        <p:txBody>
          <a:bodyPr wrap="square" rtlCol="0">
            <a:spAutoFit/>
          </a:bodyPr>
          <a:lstStyle/>
          <a:p>
            <a:r>
              <a:rPr lang="ar-EG" dirty="0"/>
              <a:t>مجال بين لوحين متوازيين</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33</a:t>
            </a:fld>
            <a:endParaRPr lang="en-US"/>
          </a:p>
        </p:txBody>
      </p:sp>
      <p:sp>
        <p:nvSpPr>
          <p:cNvPr id="4" name="TextBox 3"/>
          <p:cNvSpPr txBox="1"/>
          <p:nvPr/>
        </p:nvSpPr>
        <p:spPr>
          <a:xfrm>
            <a:off x="304800" y="685800"/>
            <a:ext cx="8534400" cy="369332"/>
          </a:xfrm>
          <a:prstGeom prst="rect">
            <a:avLst/>
          </a:prstGeom>
          <a:noFill/>
        </p:spPr>
        <p:txBody>
          <a:bodyPr wrap="square" rtlCol="0">
            <a:spAutoFit/>
          </a:bodyPr>
          <a:lstStyle/>
          <a:p>
            <a:endParaRPr lang="en-US"/>
          </a:p>
        </p:txBody>
      </p:sp>
      <p:sp>
        <p:nvSpPr>
          <p:cNvPr id="5" name="TextBox 4"/>
          <p:cNvSpPr txBox="1"/>
          <p:nvPr/>
        </p:nvSpPr>
        <p:spPr>
          <a:xfrm>
            <a:off x="424391" y="316468"/>
            <a:ext cx="8534400" cy="369332"/>
          </a:xfrm>
          <a:prstGeom prst="rect">
            <a:avLst/>
          </a:prstGeom>
          <a:noFill/>
        </p:spPr>
        <p:txBody>
          <a:bodyPr wrap="square" rtlCol="0">
            <a:spAutoFit/>
          </a:bodyPr>
          <a:lstStyle/>
          <a:p>
            <a:pPr algn="r" rtl="1"/>
            <a:r>
              <a:rPr lang="ar-EG" b="1" dirty="0">
                <a:solidFill>
                  <a:srgbClr val="FF0000"/>
                </a:solidFill>
              </a:rPr>
              <a:t>وبالنسبة للمجالات الحيوية </a:t>
            </a:r>
            <a:r>
              <a:rPr lang="ar-EG" dirty="0"/>
              <a:t>فإن الأهم هو معرفة المجال الكهربي بين لوحين متوازيين مشحونين بشحنتين مختلفتين</a:t>
            </a:r>
            <a:endParaRPr lang="en-US" dirty="0"/>
          </a:p>
        </p:txBody>
      </p:sp>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1066800" y="3613649"/>
            <a:ext cx="7632700" cy="1631216"/>
          </a:xfrm>
          <a:prstGeom prst="rect">
            <a:avLst/>
          </a:prstGeom>
          <a:noFill/>
        </p:spPr>
        <p:txBody>
          <a:bodyPr wrap="square" rtlCol="0">
            <a:spAutoFit/>
          </a:bodyPr>
          <a:lstStyle/>
          <a:p>
            <a:pPr algn="r" rtl="1"/>
            <a:r>
              <a:rPr lang="ar-EG" sz="2000" b="1" dirty="0">
                <a:solidFill>
                  <a:srgbClr val="FF0000"/>
                </a:solidFill>
              </a:rPr>
              <a:t>مثال:</a:t>
            </a:r>
          </a:p>
          <a:p>
            <a:pPr algn="r" rtl="1"/>
            <a:r>
              <a:rPr lang="ar-EG" sz="2000" dirty="0"/>
              <a:t>اعتبر فرق الجهد بين طرفي اللوحين </a:t>
            </a:r>
            <a:r>
              <a:rPr lang="en-US" sz="2000" dirty="0"/>
              <a:t>A , B</a:t>
            </a:r>
            <a:r>
              <a:rPr lang="ar-EG" sz="2000" dirty="0"/>
              <a:t> هو </a:t>
            </a:r>
            <a:r>
              <a:rPr lang="en-US" sz="2000" dirty="0"/>
              <a:t>24V</a:t>
            </a:r>
            <a:r>
              <a:rPr lang="ar-EG" sz="2000" dirty="0"/>
              <a:t> . إحسب شدة المجال </a:t>
            </a:r>
            <a:endParaRPr lang="en-US" sz="2000" dirty="0"/>
          </a:p>
          <a:p>
            <a:pPr algn="r" rtl="1"/>
            <a:r>
              <a:rPr lang="ar-EG" sz="2000" dirty="0"/>
              <a:t>الكهربي بين اللوحين إذا كانت المسافة بين اللوحين </a:t>
            </a:r>
            <a:r>
              <a:rPr lang="en-US" sz="2000" dirty="0"/>
              <a:t>4 mm</a:t>
            </a:r>
            <a:r>
              <a:rPr lang="ar-EG" sz="2000" dirty="0"/>
              <a:t>؟</a:t>
            </a:r>
          </a:p>
          <a:p>
            <a:pPr algn="r" rtl="1"/>
            <a:r>
              <a:rPr lang="ar-EG" sz="2000" b="1" dirty="0">
                <a:solidFill>
                  <a:srgbClr val="FF0000"/>
                </a:solidFill>
              </a:rPr>
              <a:t>الحل:</a:t>
            </a:r>
          </a:p>
          <a:p>
            <a:pPr algn="r" rtl="1"/>
            <a:endParaRPr lang="ar-EG" sz="2000" dirty="0"/>
          </a:p>
        </p:txBody>
      </p:sp>
      <p:sp>
        <p:nvSpPr>
          <p:cNvPr id="389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2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3200400" y="831360"/>
            <a:ext cx="5878597" cy="1477328"/>
          </a:xfrm>
          <a:prstGeom prst="rect">
            <a:avLst/>
          </a:prstGeom>
        </p:spPr>
        <p:txBody>
          <a:bodyPr wrap="none">
            <a:spAutoFit/>
          </a:bodyPr>
          <a:lstStyle/>
          <a:p>
            <a:pPr algn="r" rtl="1"/>
            <a:r>
              <a:rPr lang="ar-EG" dirty="0"/>
              <a:t>لتحريك وحدة الشحنات الموجبة فى عكس اتجاه المجال </a:t>
            </a:r>
            <a:r>
              <a:rPr lang="en-US" dirty="0"/>
              <a:t>E</a:t>
            </a:r>
            <a:r>
              <a:rPr lang="ar-EG" dirty="0"/>
              <a:t> أى من  </a:t>
            </a:r>
            <a:r>
              <a:rPr lang="en-US" dirty="0"/>
              <a:t>A </a:t>
            </a:r>
            <a:r>
              <a:rPr lang="ar-EG" dirty="0"/>
              <a:t> إلى </a:t>
            </a:r>
            <a:r>
              <a:rPr lang="en-US" dirty="0"/>
              <a:t>B</a:t>
            </a:r>
            <a:r>
              <a:rPr lang="ar-EG" dirty="0"/>
              <a:t>, </a:t>
            </a:r>
            <a:endParaRPr lang="en-US" dirty="0"/>
          </a:p>
          <a:p>
            <a:pPr algn="r" rtl="1"/>
            <a:r>
              <a:rPr lang="ar-EG" dirty="0"/>
              <a:t>يجب التأثير عليها بقوة قيمتها العددية تساوى </a:t>
            </a:r>
            <a:r>
              <a:rPr lang="en-US" dirty="0"/>
              <a:t>E</a:t>
            </a:r>
            <a:r>
              <a:rPr lang="ar-EG" dirty="0"/>
              <a:t>. حيث </a:t>
            </a:r>
            <a:r>
              <a:rPr lang="en-US" dirty="0"/>
              <a:t>E</a:t>
            </a:r>
            <a:r>
              <a:rPr lang="ar-EG" dirty="0"/>
              <a:t> هى قوة لوحدة الشحنة.</a:t>
            </a:r>
          </a:p>
          <a:p>
            <a:pPr algn="r" rtl="1"/>
            <a:r>
              <a:rPr lang="ar-EG" dirty="0"/>
              <a:t>مقدار الشغل المبذول لنقل وحدة الشحنة المسافة </a:t>
            </a:r>
            <a:r>
              <a:rPr lang="en-US" dirty="0"/>
              <a:t>d</a:t>
            </a:r>
            <a:r>
              <a:rPr lang="ar-EG" dirty="0"/>
              <a:t> بين النقطتين </a:t>
            </a:r>
            <a:r>
              <a:rPr lang="en-US" dirty="0"/>
              <a:t>A, B</a:t>
            </a:r>
            <a:r>
              <a:rPr lang="ar-EG" dirty="0"/>
              <a:t> يكون</a:t>
            </a:r>
            <a:endParaRPr lang="en-US" dirty="0"/>
          </a:p>
          <a:p>
            <a:pPr algn="r" rtl="1"/>
            <a:r>
              <a:rPr lang="ar-EG" dirty="0"/>
              <a:t> مساويا </a:t>
            </a:r>
            <a:r>
              <a:rPr lang="en-US" dirty="0"/>
              <a:t>Ed</a:t>
            </a:r>
            <a:r>
              <a:rPr lang="ar-EG" dirty="0"/>
              <a:t>. و يسمى بفرق الجهد.</a:t>
            </a:r>
          </a:p>
          <a:p>
            <a:pPr algn="r" rtl="1"/>
            <a:endParaRPr lang="en-US" dirty="0"/>
          </a:p>
        </p:txBody>
      </p:sp>
      <p:pic>
        <p:nvPicPr>
          <p:cNvPr id="2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691591" y="2310044"/>
            <a:ext cx="1943100" cy="457200"/>
          </a:xfrm>
          <a:prstGeom prst="rect">
            <a:avLst/>
          </a:prstGeom>
          <a:noFill/>
        </p:spPr>
      </p:pic>
      <p:pic>
        <p:nvPicPr>
          <p:cNvPr id="27"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23908" y="2859590"/>
            <a:ext cx="1496483" cy="533400"/>
          </a:xfrm>
          <a:prstGeom prst="rect">
            <a:avLst/>
          </a:prstGeom>
          <a:noFill/>
        </p:spPr>
      </p:pic>
      <p:grpSp>
        <p:nvGrpSpPr>
          <p:cNvPr id="13" name="Group 12"/>
          <p:cNvGrpSpPr/>
          <p:nvPr/>
        </p:nvGrpSpPr>
        <p:grpSpPr>
          <a:xfrm>
            <a:off x="0" y="894785"/>
            <a:ext cx="3276600" cy="3071728"/>
            <a:chOff x="-1371600" y="1424072"/>
            <a:chExt cx="3467100" cy="3071728"/>
          </a:xfrm>
        </p:grpSpPr>
        <p:grpSp>
          <p:nvGrpSpPr>
            <p:cNvPr id="6" name="Group 5"/>
            <p:cNvGrpSpPr/>
            <p:nvPr/>
          </p:nvGrpSpPr>
          <p:grpSpPr>
            <a:xfrm>
              <a:off x="-1371600" y="1424072"/>
              <a:ext cx="3467100" cy="3071728"/>
              <a:chOff x="57150" y="983188"/>
              <a:chExt cx="3467100" cy="3071728"/>
            </a:xfrm>
          </p:grpSpPr>
          <p:pic>
            <p:nvPicPr>
              <p:cNvPr id="7" name="Picture 2"/>
              <p:cNvPicPr>
                <a:picLocks noChangeAspect="1" noChangeArrowheads="1"/>
              </p:cNvPicPr>
              <p:nvPr/>
            </p:nvPicPr>
            <p:blipFill>
              <a:blip r:embed="rId4"/>
              <a:srcRect/>
              <a:stretch>
                <a:fillRect/>
              </a:stretch>
            </p:blipFill>
            <p:spPr bwMode="auto">
              <a:xfrm>
                <a:off x="57150" y="983188"/>
                <a:ext cx="3467100" cy="3071728"/>
              </a:xfrm>
              <a:prstGeom prst="rect">
                <a:avLst/>
              </a:prstGeom>
              <a:noFill/>
              <a:ln w="9525">
                <a:noFill/>
                <a:miter lim="800000"/>
                <a:headEnd/>
                <a:tailEnd/>
              </a:ln>
              <a:effectLst/>
            </p:spPr>
          </p:pic>
          <p:sp>
            <p:nvSpPr>
              <p:cNvPr id="8" name="TextBox 7"/>
              <p:cNvSpPr txBox="1"/>
              <p:nvPr/>
            </p:nvSpPr>
            <p:spPr>
              <a:xfrm>
                <a:off x="1524000" y="2449744"/>
                <a:ext cx="685800" cy="369332"/>
              </a:xfrm>
              <a:prstGeom prst="rect">
                <a:avLst/>
              </a:prstGeom>
              <a:noFill/>
            </p:spPr>
            <p:txBody>
              <a:bodyPr wrap="square" rtlCol="0">
                <a:spAutoFit/>
              </a:bodyPr>
              <a:lstStyle/>
              <a:p>
                <a:r>
                  <a:rPr lang="en-US" dirty="0"/>
                  <a:t>V</a:t>
                </a:r>
                <a:r>
                  <a:rPr lang="en-US" baseline="-25000" dirty="0"/>
                  <a:t>B</a:t>
                </a:r>
              </a:p>
            </p:txBody>
          </p:sp>
          <p:sp>
            <p:nvSpPr>
              <p:cNvPr id="9" name="TextBox 8"/>
              <p:cNvSpPr txBox="1"/>
              <p:nvPr/>
            </p:nvSpPr>
            <p:spPr>
              <a:xfrm>
                <a:off x="2057400" y="2449744"/>
                <a:ext cx="685800" cy="369332"/>
              </a:xfrm>
              <a:prstGeom prst="rect">
                <a:avLst/>
              </a:prstGeom>
              <a:noFill/>
            </p:spPr>
            <p:txBody>
              <a:bodyPr wrap="square" rtlCol="0">
                <a:spAutoFit/>
              </a:bodyPr>
              <a:lstStyle/>
              <a:p>
                <a:r>
                  <a:rPr lang="en-US" dirty="0"/>
                  <a:t>V</a:t>
                </a:r>
                <a:r>
                  <a:rPr lang="en-US" baseline="-25000" dirty="0"/>
                  <a:t>A</a:t>
                </a:r>
              </a:p>
            </p:txBody>
          </p:sp>
          <p:sp>
            <p:nvSpPr>
              <p:cNvPr id="10" name="TextBox 9"/>
              <p:cNvSpPr txBox="1"/>
              <p:nvPr/>
            </p:nvSpPr>
            <p:spPr>
              <a:xfrm>
                <a:off x="1447800" y="2057400"/>
                <a:ext cx="685800" cy="369332"/>
              </a:xfrm>
              <a:prstGeom prst="rect">
                <a:avLst/>
              </a:prstGeom>
              <a:noFill/>
            </p:spPr>
            <p:txBody>
              <a:bodyPr wrap="square" rtlCol="0">
                <a:spAutoFit/>
              </a:bodyPr>
              <a:lstStyle/>
              <a:p>
                <a:r>
                  <a:rPr lang="en-US" dirty="0"/>
                  <a:t>B</a:t>
                </a:r>
              </a:p>
            </p:txBody>
          </p:sp>
          <p:sp>
            <p:nvSpPr>
              <p:cNvPr id="11" name="TextBox 10"/>
              <p:cNvSpPr txBox="1"/>
              <p:nvPr/>
            </p:nvSpPr>
            <p:spPr>
              <a:xfrm>
                <a:off x="2286000" y="2057400"/>
                <a:ext cx="685800" cy="369332"/>
              </a:xfrm>
              <a:prstGeom prst="rect">
                <a:avLst/>
              </a:prstGeom>
              <a:noFill/>
            </p:spPr>
            <p:txBody>
              <a:bodyPr wrap="square" rtlCol="0">
                <a:spAutoFit/>
              </a:bodyPr>
              <a:lstStyle/>
              <a:p>
                <a:r>
                  <a:rPr lang="en-US" dirty="0"/>
                  <a:t>A</a:t>
                </a:r>
              </a:p>
            </p:txBody>
          </p:sp>
        </p:grpSp>
        <p:sp>
          <p:nvSpPr>
            <p:cNvPr id="12" name="TextBox 11"/>
            <p:cNvSpPr txBox="1"/>
            <p:nvPr/>
          </p:nvSpPr>
          <p:spPr>
            <a:xfrm>
              <a:off x="381000" y="2057400"/>
              <a:ext cx="190500" cy="369332"/>
            </a:xfrm>
            <a:prstGeom prst="rect">
              <a:avLst/>
            </a:prstGeom>
            <a:noFill/>
          </p:spPr>
          <p:txBody>
            <a:bodyPr wrap="square" rtlCol="0">
              <a:spAutoFit/>
            </a:bodyPr>
            <a:lstStyle/>
            <a:p>
              <a:r>
                <a:rPr lang="en-US" dirty="0"/>
                <a:t>d</a:t>
              </a:r>
            </a:p>
          </p:txBody>
        </p:sp>
      </p:grpSp>
      <mc:AlternateContent xmlns:mc="http://schemas.openxmlformats.org/markup-compatibility/2006" xmlns:a14="http://schemas.microsoft.com/office/drawing/2010/main">
        <mc:Choice Requires="a14">
          <p:sp>
            <p:nvSpPr>
              <p:cNvPr id="15" name="Rectangle 14"/>
              <p:cNvSpPr/>
              <p:nvPr/>
            </p:nvSpPr>
            <p:spPr>
              <a:xfrm>
                <a:off x="3200400" y="5014032"/>
                <a:ext cx="280769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a:ea typeface="Cambria Math"/>
                        </a:rPr>
                        <m:t>∆</m:t>
                      </m:r>
                      <m:r>
                        <a:rPr lang="en-US" sz="2400" b="0" i="1" smtClean="0">
                          <a:solidFill>
                            <a:prstClr val="black"/>
                          </a:solidFill>
                          <a:latin typeface="Cambria Math"/>
                          <a:ea typeface="Cambria Math"/>
                        </a:rPr>
                        <m:t>𝑉</m:t>
                      </m:r>
                      <m:r>
                        <a:rPr lang="en-US" sz="2400" b="0" i="1" smtClean="0">
                          <a:solidFill>
                            <a:prstClr val="black"/>
                          </a:solidFill>
                          <a:latin typeface="Cambria Math"/>
                          <a:ea typeface="Cambria Math"/>
                        </a:rPr>
                        <m:t>=</m:t>
                      </m:r>
                      <m:sSub>
                        <m:sSubPr>
                          <m:ctrlPr>
                            <a:rPr lang="en-US" sz="2400" b="0" i="1" smtClean="0">
                              <a:solidFill>
                                <a:prstClr val="black"/>
                              </a:solidFill>
                              <a:latin typeface="Cambria Math"/>
                              <a:ea typeface="Cambria Math"/>
                            </a:rPr>
                          </m:ctrlPr>
                        </m:sSubPr>
                        <m:e>
                          <m:r>
                            <a:rPr lang="en-US" sz="2400" b="0" i="1" smtClean="0">
                              <a:solidFill>
                                <a:prstClr val="black"/>
                              </a:solidFill>
                              <a:latin typeface="Cambria Math"/>
                              <a:ea typeface="Cambria Math"/>
                            </a:rPr>
                            <m:t>𝑉</m:t>
                          </m:r>
                        </m:e>
                        <m:sub>
                          <m:r>
                            <a:rPr lang="en-US" sz="2400" b="0" i="1" smtClean="0">
                              <a:solidFill>
                                <a:prstClr val="black"/>
                              </a:solidFill>
                              <a:latin typeface="Cambria Math"/>
                              <a:ea typeface="Cambria Math"/>
                            </a:rPr>
                            <m:t>𝐴</m:t>
                          </m:r>
                        </m:sub>
                      </m:sSub>
                      <m:r>
                        <a:rPr lang="en-US" sz="2400" b="0" i="1" smtClean="0">
                          <a:solidFill>
                            <a:prstClr val="black"/>
                          </a:solidFill>
                          <a:latin typeface="Cambria Math"/>
                          <a:ea typeface="Cambria Math"/>
                        </a:rPr>
                        <m:t>−</m:t>
                      </m:r>
                      <m:sSub>
                        <m:sSubPr>
                          <m:ctrlPr>
                            <a:rPr lang="en-US" sz="2400" b="0" i="1" smtClean="0">
                              <a:solidFill>
                                <a:prstClr val="black"/>
                              </a:solidFill>
                              <a:latin typeface="Cambria Math"/>
                              <a:ea typeface="Cambria Math"/>
                            </a:rPr>
                          </m:ctrlPr>
                        </m:sSubPr>
                        <m:e>
                          <m:r>
                            <a:rPr lang="en-US" sz="2400" b="0" i="1" smtClean="0">
                              <a:solidFill>
                                <a:prstClr val="black"/>
                              </a:solidFill>
                              <a:latin typeface="Cambria Math"/>
                              <a:ea typeface="Cambria Math"/>
                            </a:rPr>
                            <m:t>𝑉</m:t>
                          </m:r>
                        </m:e>
                        <m:sub>
                          <m:r>
                            <a:rPr lang="en-US" sz="2400" b="0" i="1" smtClean="0">
                              <a:solidFill>
                                <a:prstClr val="black"/>
                              </a:solidFill>
                              <a:latin typeface="Cambria Math"/>
                              <a:ea typeface="Cambria Math"/>
                            </a:rPr>
                            <m:t>𝐵</m:t>
                          </m:r>
                        </m:sub>
                      </m:sSub>
                      <m:r>
                        <a:rPr lang="en-US" sz="2400" b="0" i="1" smtClean="0">
                          <a:solidFill>
                            <a:prstClr val="black"/>
                          </a:solidFill>
                          <a:latin typeface="Cambria Math"/>
                          <a:ea typeface="Cambria Math"/>
                        </a:rPr>
                        <m:t>=</m:t>
                      </m:r>
                      <m:r>
                        <a:rPr lang="en-US" sz="2400" b="0" i="1" smtClean="0">
                          <a:solidFill>
                            <a:prstClr val="black"/>
                          </a:solidFill>
                          <a:latin typeface="Cambria Math"/>
                          <a:ea typeface="Cambria Math"/>
                        </a:rPr>
                        <m:t>𝐸𝑑</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200400" y="5014032"/>
                <a:ext cx="2807692" cy="461665"/>
              </a:xfrm>
              <a:prstGeom prst="rect">
                <a:avLst/>
              </a:prstGeom>
              <a:blipFill rotWithShape="1">
                <a:blip r:embed="rId5"/>
                <a:stretch>
                  <a:fillRect t="-10667" r="-3905"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670726" y="5638800"/>
                <a:ext cx="5905335" cy="7862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𝐸</m:t>
                      </m:r>
                      <m:r>
                        <a:rPr lang="en-US" sz="2400" b="0" i="1" smtClean="0">
                          <a:latin typeface="Cambria Math"/>
                        </a:rPr>
                        <m:t>=</m:t>
                      </m:r>
                      <m:f>
                        <m:fPr>
                          <m:ctrlPr>
                            <a:rPr lang="en-US" sz="2400" b="0" i="1" smtClean="0">
                              <a:latin typeface="Cambria Math"/>
                            </a:rPr>
                          </m:ctrlPr>
                        </m:fPr>
                        <m:num>
                          <m:r>
                            <a:rPr lang="en-US" sz="2400" b="0" i="1" smtClean="0">
                              <a:latin typeface="Cambria Math"/>
                              <a:ea typeface="Cambria Math"/>
                            </a:rPr>
                            <m:t>∆</m:t>
                          </m:r>
                          <m:r>
                            <a:rPr lang="en-US" sz="2400" b="0" i="1" smtClean="0">
                              <a:latin typeface="Cambria Math"/>
                              <a:ea typeface="Cambria Math"/>
                            </a:rPr>
                            <m:t>𝑉</m:t>
                          </m:r>
                        </m:num>
                        <m:den>
                          <m:r>
                            <a:rPr lang="en-US" sz="2400" b="0" i="1" smtClean="0">
                              <a:latin typeface="Cambria Math"/>
                            </a:rPr>
                            <m:t>𝑑</m:t>
                          </m:r>
                        </m:den>
                      </m:f>
                      <m:r>
                        <a:rPr lang="en-US" sz="2400" b="0" i="1" smtClean="0">
                          <a:latin typeface="Cambria Math"/>
                        </a:rPr>
                        <m:t>=</m:t>
                      </m:r>
                      <m:f>
                        <m:fPr>
                          <m:ctrlPr>
                            <a:rPr lang="en-US" sz="2400" b="0" i="1" smtClean="0">
                              <a:latin typeface="Cambria Math"/>
                            </a:rPr>
                          </m:ctrlPr>
                        </m:fPr>
                        <m:num>
                          <m:r>
                            <a:rPr lang="en-US" sz="2400" b="0" i="1" smtClean="0">
                              <a:latin typeface="Cambria Math"/>
                            </a:rPr>
                            <m:t>24</m:t>
                          </m:r>
                          <m:r>
                            <a:rPr lang="en-US" sz="2400" b="0" i="1" smtClean="0">
                              <a:latin typeface="Cambria Math"/>
                            </a:rPr>
                            <m:t> </m:t>
                          </m:r>
                          <m:r>
                            <a:rPr lang="en-US" sz="2400" b="0" i="1" smtClean="0">
                              <a:latin typeface="Cambria Math"/>
                            </a:rPr>
                            <m:t>𝑉</m:t>
                          </m:r>
                        </m:num>
                        <m:den>
                          <m:r>
                            <a:rPr lang="en-US" sz="2400" b="0" i="1" smtClean="0">
                              <a:latin typeface="Cambria Math"/>
                            </a:rPr>
                            <m:t>4</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m:t>
                              </m:r>
                              <m:r>
                                <a:rPr lang="en-US" sz="2400" b="0" i="1" smtClean="0">
                                  <a:latin typeface="Cambria Math"/>
                                  <a:ea typeface="Cambria Math"/>
                                </a:rPr>
                                <m:t>3</m:t>
                              </m:r>
                            </m:sup>
                          </m:sSup>
                          <m:r>
                            <a:rPr lang="en-US" sz="2400" b="0" i="1" smtClean="0">
                              <a:latin typeface="Cambria Math"/>
                              <a:ea typeface="Cambria Math"/>
                            </a:rPr>
                            <m:t> </m:t>
                          </m:r>
                          <m:r>
                            <a:rPr lang="en-US" sz="2400" b="0" i="1" smtClean="0">
                              <a:latin typeface="Cambria Math"/>
                              <a:ea typeface="Cambria Math"/>
                            </a:rPr>
                            <m:t>𝑚</m:t>
                          </m:r>
                        </m:den>
                      </m:f>
                      <m:r>
                        <a:rPr lang="en-US" sz="2400" b="0" i="1" smtClean="0">
                          <a:latin typeface="Cambria Math"/>
                        </a:rPr>
                        <m:t>=</m:t>
                      </m:r>
                      <m:r>
                        <a:rPr lang="en-US" sz="2400" b="0" i="1" smtClean="0">
                          <a:latin typeface="Cambria Math"/>
                        </a:rPr>
                        <m:t>6000</m:t>
                      </m:r>
                      <m:f>
                        <m:fPr>
                          <m:ctrlPr>
                            <a:rPr lang="en-US" sz="2400" b="0" i="1" smtClean="0">
                              <a:latin typeface="Cambria Math"/>
                            </a:rPr>
                          </m:ctrlPr>
                        </m:fPr>
                        <m:num>
                          <m:r>
                            <a:rPr lang="en-US" sz="2400" b="0" i="1" smtClean="0">
                              <a:latin typeface="Cambria Math"/>
                            </a:rPr>
                            <m:t>𝑉</m:t>
                          </m:r>
                        </m:num>
                        <m:den>
                          <m:r>
                            <a:rPr lang="en-US" sz="2400" b="0" i="1" smtClean="0">
                              <a:latin typeface="Cambria Math"/>
                            </a:rPr>
                            <m:t>𝑚</m:t>
                          </m:r>
                        </m:den>
                      </m:f>
                      <m:r>
                        <a:rPr lang="en-US" sz="2400" b="0" i="1" smtClean="0">
                          <a:latin typeface="Cambria Math"/>
                        </a:rPr>
                        <m:t>=</m:t>
                      </m:r>
                      <m:r>
                        <a:rPr lang="en-US" sz="2400" b="0" i="1" smtClean="0">
                          <a:latin typeface="Cambria Math"/>
                        </a:rPr>
                        <m:t>6000</m:t>
                      </m:r>
                      <m:f>
                        <m:fPr>
                          <m:ctrlPr>
                            <a:rPr lang="en-US" sz="2400" b="0" i="1" smtClean="0">
                              <a:latin typeface="Cambria Math"/>
                            </a:rPr>
                          </m:ctrlPr>
                        </m:fPr>
                        <m:num>
                          <m:r>
                            <a:rPr lang="en-US" sz="2400" b="0" i="1" smtClean="0">
                              <a:latin typeface="Cambria Math"/>
                            </a:rPr>
                            <m:t>𝑁</m:t>
                          </m:r>
                        </m:num>
                        <m:den>
                          <m:r>
                            <a:rPr lang="en-US" sz="2400" b="0" i="1" smtClean="0">
                              <a:latin typeface="Cambria Math"/>
                            </a:rPr>
                            <m:t>𝐶</m:t>
                          </m:r>
                        </m:den>
                      </m:f>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1670726" y="5638800"/>
                <a:ext cx="5905335" cy="786241"/>
              </a:xfrm>
              <a:prstGeom prst="rect">
                <a:avLst/>
              </a:prstGeom>
              <a:blipFill rotWithShape="1">
                <a:blip r:embed="rId6"/>
                <a:stretch>
                  <a:fillRect r="-1651" b="-775"/>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34</a:t>
            </a:fld>
            <a:endParaRPr lang="en-US"/>
          </a:p>
        </p:txBody>
      </p:sp>
      <mc:AlternateContent xmlns:mc="http://schemas.openxmlformats.org/markup-compatibility/2006" xmlns:a14="http://schemas.microsoft.com/office/drawing/2010/main">
        <mc:Choice Requires="a14">
          <p:sp>
            <p:nvSpPr>
              <p:cNvPr id="7" name="Rectangle 6"/>
              <p:cNvSpPr/>
              <p:nvPr/>
            </p:nvSpPr>
            <p:spPr>
              <a:xfrm>
                <a:off x="2349500" y="124599"/>
                <a:ext cx="6629400" cy="1811137"/>
              </a:xfrm>
              <a:prstGeom prst="rect">
                <a:avLst/>
              </a:prstGeom>
            </p:spPr>
            <p:txBody>
              <a:bodyPr wrap="square">
                <a:spAutoFit/>
              </a:bodyPr>
              <a:lstStyle/>
              <a:p>
                <a:pPr algn="r" rtl="1"/>
                <a:r>
                  <a:rPr lang="ar-EG" b="1" dirty="0">
                    <a:solidFill>
                      <a:srgbClr val="FF0000"/>
                    </a:solidFill>
                    <a:effectLst/>
                  </a:rPr>
                  <a:t>مثال:</a:t>
                </a:r>
              </a:p>
              <a:p>
                <a:pPr algn="r" rtl="1"/>
                <a:r>
                  <a:rPr lang="ar-EG" dirty="0">
                    <a:effectLst/>
                  </a:rPr>
                  <a:t>ما قيمة الجهد الكهربي على مسافة </a:t>
                </a:r>
                <a:r>
                  <a:rPr lang="en-US" dirty="0">
                    <a:effectLst/>
                  </a:rPr>
                  <a:t>r= 5.3 x 10</a:t>
                </a:r>
                <a:r>
                  <a:rPr lang="en-US" baseline="30000" dirty="0">
                    <a:effectLst/>
                  </a:rPr>
                  <a:t>-11</a:t>
                </a:r>
                <a:r>
                  <a:rPr lang="en-US" dirty="0">
                    <a:effectLst/>
                  </a:rPr>
                  <a:t> m</a:t>
                </a:r>
                <a:r>
                  <a:rPr lang="ar-EG" dirty="0">
                    <a:effectLst/>
                  </a:rPr>
                  <a:t> من بروتون؟</a:t>
                </a:r>
              </a:p>
              <a:p>
                <a:pPr algn="r" rtl="1"/>
                <a:r>
                  <a:rPr lang="ar-EG" b="1" dirty="0">
                    <a:solidFill>
                      <a:srgbClr val="FF0000"/>
                    </a:solidFill>
                    <a:effectLst/>
                  </a:rPr>
                  <a:t>الحل:</a:t>
                </a:r>
                <a:endParaRPr lang="en-US" b="1" dirty="0">
                  <a:solidFill>
                    <a:srgbClr val="FF0000"/>
                  </a:solidFill>
                  <a:effectLst/>
                </a:endParaRPr>
              </a:p>
              <a:p>
                <a:pPr algn="r" rtl="1"/>
                <a:endParaRPr lang="en-US" b="1" dirty="0">
                  <a:solidFill>
                    <a:srgbClr val="FF0000"/>
                  </a:solidFill>
                  <a:effectLst/>
                </a:endParaRPr>
              </a:p>
              <a:p>
                <a:pPr algn="r" rtl="1"/>
                <a14:m>
                  <m:oMathPara xmlns:m="http://schemas.openxmlformats.org/officeDocument/2006/math">
                    <m:oMathParaPr>
                      <m:jc m:val="centerGroup"/>
                    </m:oMathParaPr>
                    <m:oMath xmlns:m="http://schemas.openxmlformats.org/officeDocument/2006/math">
                      <m:r>
                        <a:rPr lang="en-US" b="1" i="1" smtClean="0">
                          <a:solidFill>
                            <a:schemeClr val="tx1"/>
                          </a:solidFill>
                          <a:effectLst/>
                          <a:latin typeface="Cambria Math"/>
                        </a:rPr>
                        <m:t>𝑽</m:t>
                      </m:r>
                      <m:r>
                        <a:rPr lang="en-US" b="1" i="1" smtClean="0">
                          <a:solidFill>
                            <a:schemeClr val="tx1"/>
                          </a:solidFill>
                          <a:effectLst/>
                          <a:latin typeface="Cambria Math"/>
                        </a:rPr>
                        <m:t>=</m:t>
                      </m:r>
                      <m:r>
                        <a:rPr lang="en-US" b="1" i="1" smtClean="0">
                          <a:solidFill>
                            <a:schemeClr val="tx1"/>
                          </a:solidFill>
                          <a:effectLst/>
                          <a:latin typeface="Cambria Math"/>
                        </a:rPr>
                        <m:t>𝑲</m:t>
                      </m:r>
                      <m:f>
                        <m:fPr>
                          <m:ctrlPr>
                            <a:rPr lang="en-US" b="1" i="1" smtClean="0">
                              <a:solidFill>
                                <a:schemeClr val="tx1"/>
                              </a:solidFill>
                              <a:effectLst/>
                              <a:latin typeface="Cambria Math"/>
                            </a:rPr>
                          </m:ctrlPr>
                        </m:fPr>
                        <m:num>
                          <m:r>
                            <a:rPr lang="en-US" b="1" i="1" smtClean="0">
                              <a:solidFill>
                                <a:schemeClr val="tx1"/>
                              </a:solidFill>
                              <a:effectLst/>
                              <a:latin typeface="Cambria Math"/>
                            </a:rPr>
                            <m:t>𝒒</m:t>
                          </m:r>
                        </m:num>
                        <m:den>
                          <m:r>
                            <a:rPr lang="en-US" b="1" i="1" smtClean="0">
                              <a:solidFill>
                                <a:schemeClr val="tx1"/>
                              </a:solidFill>
                              <a:effectLst/>
                              <a:latin typeface="Cambria Math"/>
                            </a:rPr>
                            <m:t>𝒓</m:t>
                          </m:r>
                        </m:den>
                      </m:f>
                      <m:r>
                        <a:rPr lang="en-US" b="1" i="1" smtClean="0">
                          <a:solidFill>
                            <a:schemeClr val="tx1"/>
                          </a:solidFill>
                          <a:effectLst/>
                          <a:latin typeface="Cambria Math"/>
                        </a:rPr>
                        <m:t>=</m:t>
                      </m:r>
                      <m:d>
                        <m:dPr>
                          <m:ctrlPr>
                            <a:rPr lang="en-US" b="1" i="1" smtClean="0">
                              <a:solidFill>
                                <a:schemeClr val="tx1"/>
                              </a:solidFill>
                              <a:effectLst/>
                              <a:latin typeface="Cambria Math"/>
                            </a:rPr>
                          </m:ctrlPr>
                        </m:dPr>
                        <m:e>
                          <m:r>
                            <a:rPr lang="en-US" b="1" i="1" smtClean="0">
                              <a:solidFill>
                                <a:schemeClr val="tx1"/>
                              </a:solidFill>
                              <a:effectLst/>
                              <a:latin typeface="Cambria Math"/>
                            </a:rPr>
                            <m:t>𝟗</m:t>
                          </m:r>
                          <m:r>
                            <a:rPr lang="en-US" b="1" i="1" smtClean="0">
                              <a:solidFill>
                                <a:schemeClr val="tx1"/>
                              </a:solidFill>
                              <a:effectLst/>
                              <a:latin typeface="Cambria Math"/>
                              <a:ea typeface="Cambria Math"/>
                            </a:rPr>
                            <m:t>×</m:t>
                          </m:r>
                          <m:sSup>
                            <m:sSupPr>
                              <m:ctrlPr>
                                <a:rPr lang="en-US" b="1" i="1" smtClean="0">
                                  <a:solidFill>
                                    <a:schemeClr val="tx1"/>
                                  </a:solidFill>
                                  <a:effectLst/>
                                  <a:latin typeface="Cambria Math"/>
                                  <a:ea typeface="Cambria Math"/>
                                </a:rPr>
                              </m:ctrlPr>
                            </m:sSupPr>
                            <m:e>
                              <m:r>
                                <a:rPr lang="en-US" b="1" i="1" smtClean="0">
                                  <a:solidFill>
                                    <a:schemeClr val="tx1"/>
                                  </a:solidFill>
                                  <a:effectLst/>
                                  <a:latin typeface="Cambria Math"/>
                                  <a:ea typeface="Cambria Math"/>
                                </a:rPr>
                                <m:t>𝟏𝟎</m:t>
                              </m:r>
                            </m:e>
                            <m:sup>
                              <m:r>
                                <a:rPr lang="en-US" b="1" i="1" smtClean="0">
                                  <a:solidFill>
                                    <a:schemeClr val="tx1"/>
                                  </a:solidFill>
                                  <a:effectLst/>
                                  <a:latin typeface="Cambria Math"/>
                                  <a:ea typeface="Cambria Math"/>
                                </a:rPr>
                                <m:t>𝟗</m:t>
                              </m:r>
                            </m:sup>
                          </m:sSup>
                        </m:e>
                      </m:d>
                      <m:f>
                        <m:fPr>
                          <m:ctrlPr>
                            <a:rPr lang="en-US" b="1" i="1" smtClean="0">
                              <a:solidFill>
                                <a:schemeClr val="tx1"/>
                              </a:solidFill>
                              <a:effectLst/>
                              <a:latin typeface="Cambria Math"/>
                            </a:rPr>
                          </m:ctrlPr>
                        </m:fPr>
                        <m:num>
                          <m:d>
                            <m:dPr>
                              <m:ctrlPr>
                                <a:rPr lang="en-US" b="1" i="1" smtClean="0">
                                  <a:solidFill>
                                    <a:schemeClr val="tx1"/>
                                  </a:solidFill>
                                  <a:effectLst/>
                                  <a:latin typeface="Cambria Math"/>
                                </a:rPr>
                              </m:ctrlPr>
                            </m:dPr>
                            <m:e>
                              <m:r>
                                <a:rPr lang="en-US" b="1" i="1" smtClean="0">
                                  <a:solidFill>
                                    <a:schemeClr val="tx1"/>
                                  </a:solidFill>
                                  <a:effectLst/>
                                  <a:latin typeface="Cambria Math"/>
                                </a:rPr>
                                <m:t>+</m:t>
                              </m:r>
                              <m:r>
                                <a:rPr lang="en-US" b="1" i="1" smtClean="0">
                                  <a:solidFill>
                                    <a:schemeClr val="tx1"/>
                                  </a:solidFill>
                                  <a:effectLst/>
                                  <a:latin typeface="Cambria Math"/>
                                </a:rPr>
                                <m:t>𝟏</m:t>
                              </m:r>
                              <m:r>
                                <a:rPr lang="en-US" b="1" i="1" smtClean="0">
                                  <a:solidFill>
                                    <a:schemeClr val="tx1"/>
                                  </a:solidFill>
                                  <a:effectLst/>
                                  <a:latin typeface="Cambria Math"/>
                                </a:rPr>
                                <m:t>.</m:t>
                              </m:r>
                              <m:r>
                                <a:rPr lang="en-US" b="1" i="1" smtClean="0">
                                  <a:solidFill>
                                    <a:schemeClr val="tx1"/>
                                  </a:solidFill>
                                  <a:effectLst/>
                                  <a:latin typeface="Cambria Math"/>
                                </a:rPr>
                                <m:t>𝟔</m:t>
                              </m:r>
                              <m:r>
                                <a:rPr lang="en-US" b="1" i="1" smtClean="0">
                                  <a:solidFill>
                                    <a:schemeClr val="tx1"/>
                                  </a:solidFill>
                                  <a:effectLst/>
                                  <a:latin typeface="Cambria Math"/>
                                  <a:ea typeface="Cambria Math"/>
                                </a:rPr>
                                <m:t>×</m:t>
                              </m:r>
                              <m:sSup>
                                <m:sSupPr>
                                  <m:ctrlPr>
                                    <a:rPr lang="en-US" b="1" i="1" smtClean="0">
                                      <a:solidFill>
                                        <a:schemeClr val="tx1"/>
                                      </a:solidFill>
                                      <a:effectLst/>
                                      <a:latin typeface="Cambria Math"/>
                                      <a:ea typeface="Cambria Math"/>
                                    </a:rPr>
                                  </m:ctrlPr>
                                </m:sSupPr>
                                <m:e>
                                  <m:r>
                                    <a:rPr lang="en-US" b="1" i="1" smtClean="0">
                                      <a:solidFill>
                                        <a:schemeClr val="tx1"/>
                                      </a:solidFill>
                                      <a:effectLst/>
                                      <a:latin typeface="Cambria Math"/>
                                      <a:ea typeface="Cambria Math"/>
                                    </a:rPr>
                                    <m:t>𝟏𝟎</m:t>
                                  </m:r>
                                </m:e>
                                <m:sup>
                                  <m:r>
                                    <a:rPr lang="en-US" b="1" i="1" smtClean="0">
                                      <a:solidFill>
                                        <a:schemeClr val="tx1"/>
                                      </a:solidFill>
                                      <a:effectLst/>
                                      <a:latin typeface="Cambria Math"/>
                                      <a:ea typeface="Cambria Math"/>
                                    </a:rPr>
                                    <m:t>−</m:t>
                                  </m:r>
                                  <m:r>
                                    <a:rPr lang="en-US" b="1" i="1" smtClean="0">
                                      <a:solidFill>
                                        <a:schemeClr val="tx1"/>
                                      </a:solidFill>
                                      <a:effectLst/>
                                      <a:latin typeface="Cambria Math"/>
                                      <a:ea typeface="Cambria Math"/>
                                    </a:rPr>
                                    <m:t>𝟏𝟗</m:t>
                                  </m:r>
                                </m:sup>
                              </m:sSup>
                            </m:e>
                          </m:d>
                        </m:num>
                        <m:den>
                          <m:d>
                            <m:dPr>
                              <m:ctrlPr>
                                <a:rPr lang="en-US" b="1" i="1" smtClean="0">
                                  <a:solidFill>
                                    <a:schemeClr val="tx1"/>
                                  </a:solidFill>
                                  <a:effectLst/>
                                  <a:latin typeface="Cambria Math"/>
                                </a:rPr>
                              </m:ctrlPr>
                            </m:dPr>
                            <m:e>
                              <m:r>
                                <a:rPr lang="en-US" b="1" i="1" smtClean="0">
                                  <a:solidFill>
                                    <a:schemeClr val="tx1"/>
                                  </a:solidFill>
                                  <a:effectLst/>
                                  <a:latin typeface="Cambria Math"/>
                                </a:rPr>
                                <m:t>𝟓</m:t>
                              </m:r>
                              <m:r>
                                <a:rPr lang="en-US" b="1" i="1" smtClean="0">
                                  <a:solidFill>
                                    <a:schemeClr val="tx1"/>
                                  </a:solidFill>
                                  <a:effectLst/>
                                  <a:latin typeface="Cambria Math"/>
                                </a:rPr>
                                <m:t>.</m:t>
                              </m:r>
                              <m:r>
                                <a:rPr lang="en-US" b="1" i="1" smtClean="0">
                                  <a:solidFill>
                                    <a:schemeClr val="tx1"/>
                                  </a:solidFill>
                                  <a:effectLst/>
                                  <a:latin typeface="Cambria Math"/>
                                </a:rPr>
                                <m:t>𝟑</m:t>
                              </m:r>
                              <m:r>
                                <a:rPr lang="en-US" b="1" i="1" smtClean="0">
                                  <a:solidFill>
                                    <a:schemeClr val="tx1"/>
                                  </a:solidFill>
                                  <a:effectLst/>
                                  <a:latin typeface="Cambria Math"/>
                                  <a:ea typeface="Cambria Math"/>
                                </a:rPr>
                                <m:t>×</m:t>
                              </m:r>
                              <m:sSup>
                                <m:sSupPr>
                                  <m:ctrlPr>
                                    <a:rPr lang="en-US" b="1" i="1" smtClean="0">
                                      <a:solidFill>
                                        <a:schemeClr val="tx1"/>
                                      </a:solidFill>
                                      <a:effectLst/>
                                      <a:latin typeface="Cambria Math"/>
                                      <a:ea typeface="Cambria Math"/>
                                    </a:rPr>
                                  </m:ctrlPr>
                                </m:sSupPr>
                                <m:e>
                                  <m:r>
                                    <a:rPr lang="en-US" b="1" i="1" smtClean="0">
                                      <a:solidFill>
                                        <a:schemeClr val="tx1"/>
                                      </a:solidFill>
                                      <a:effectLst/>
                                      <a:latin typeface="Cambria Math"/>
                                      <a:ea typeface="Cambria Math"/>
                                    </a:rPr>
                                    <m:t>𝟏𝟎</m:t>
                                  </m:r>
                                </m:e>
                                <m:sup>
                                  <m:r>
                                    <a:rPr lang="en-US" b="1" i="1" smtClean="0">
                                      <a:solidFill>
                                        <a:schemeClr val="tx1"/>
                                      </a:solidFill>
                                      <a:effectLst/>
                                      <a:latin typeface="Cambria Math"/>
                                      <a:ea typeface="Cambria Math"/>
                                    </a:rPr>
                                    <m:t>−</m:t>
                                  </m:r>
                                  <m:r>
                                    <a:rPr lang="en-US" b="1" i="1" smtClean="0">
                                      <a:solidFill>
                                        <a:schemeClr val="tx1"/>
                                      </a:solidFill>
                                      <a:effectLst/>
                                      <a:latin typeface="Cambria Math"/>
                                      <a:ea typeface="Cambria Math"/>
                                    </a:rPr>
                                    <m:t>𝟏𝟏</m:t>
                                  </m:r>
                                </m:sup>
                              </m:sSup>
                            </m:e>
                          </m:d>
                        </m:den>
                      </m:f>
                      <m:r>
                        <a:rPr lang="en-US" b="1" i="1" smtClean="0">
                          <a:solidFill>
                            <a:schemeClr val="tx1"/>
                          </a:solidFill>
                          <a:effectLst/>
                          <a:latin typeface="Cambria Math"/>
                        </a:rPr>
                        <m:t>=</m:t>
                      </m:r>
                      <m:r>
                        <a:rPr lang="en-US" b="1" i="1" smtClean="0">
                          <a:solidFill>
                            <a:schemeClr val="tx1"/>
                          </a:solidFill>
                          <a:effectLst/>
                          <a:latin typeface="Cambria Math"/>
                        </a:rPr>
                        <m:t>𝟐𝟑</m:t>
                      </m:r>
                      <m:r>
                        <a:rPr lang="en-US" b="1" i="1" smtClean="0">
                          <a:solidFill>
                            <a:schemeClr val="tx1"/>
                          </a:solidFill>
                          <a:effectLst/>
                          <a:latin typeface="Cambria Math"/>
                        </a:rPr>
                        <m:t>.</m:t>
                      </m:r>
                      <m:r>
                        <a:rPr lang="en-US" b="1" i="1" smtClean="0">
                          <a:solidFill>
                            <a:schemeClr val="tx1"/>
                          </a:solidFill>
                          <a:effectLst/>
                          <a:latin typeface="Cambria Math"/>
                        </a:rPr>
                        <m:t>𝟕</m:t>
                      </m:r>
                      <m:f>
                        <m:fPr>
                          <m:ctrlPr>
                            <a:rPr lang="en-US" b="1" i="1" smtClean="0">
                              <a:solidFill>
                                <a:schemeClr val="tx1"/>
                              </a:solidFill>
                              <a:effectLst/>
                              <a:latin typeface="Cambria Math"/>
                            </a:rPr>
                          </m:ctrlPr>
                        </m:fPr>
                        <m:num>
                          <m:r>
                            <a:rPr lang="en-US" b="1" i="1" smtClean="0">
                              <a:solidFill>
                                <a:schemeClr val="tx1"/>
                              </a:solidFill>
                              <a:effectLst/>
                              <a:latin typeface="Cambria Math"/>
                            </a:rPr>
                            <m:t>𝑵𝒎</m:t>
                          </m:r>
                        </m:num>
                        <m:den>
                          <m:r>
                            <a:rPr lang="en-US" b="1" i="1" smtClean="0">
                              <a:solidFill>
                                <a:schemeClr val="tx1"/>
                              </a:solidFill>
                              <a:effectLst/>
                              <a:latin typeface="Cambria Math"/>
                            </a:rPr>
                            <m:t>𝑪</m:t>
                          </m:r>
                        </m:den>
                      </m:f>
                      <m:r>
                        <a:rPr lang="en-US" b="1" i="1" smtClean="0">
                          <a:solidFill>
                            <a:schemeClr val="tx1"/>
                          </a:solidFill>
                          <a:effectLst/>
                          <a:latin typeface="Cambria Math"/>
                        </a:rPr>
                        <m:t>=</m:t>
                      </m:r>
                      <m:r>
                        <a:rPr lang="en-US" b="1" i="1" smtClean="0">
                          <a:solidFill>
                            <a:schemeClr val="tx1"/>
                          </a:solidFill>
                          <a:effectLst/>
                          <a:latin typeface="Cambria Math"/>
                        </a:rPr>
                        <m:t>𝟐𝟑</m:t>
                      </m:r>
                      <m:r>
                        <a:rPr lang="en-US" b="1" i="1" smtClean="0">
                          <a:solidFill>
                            <a:schemeClr val="tx1"/>
                          </a:solidFill>
                          <a:effectLst/>
                          <a:latin typeface="Cambria Math"/>
                        </a:rPr>
                        <m:t>.</m:t>
                      </m:r>
                      <m:r>
                        <a:rPr lang="en-US" b="1" i="1" smtClean="0">
                          <a:solidFill>
                            <a:schemeClr val="tx1"/>
                          </a:solidFill>
                          <a:effectLst/>
                          <a:latin typeface="Cambria Math"/>
                        </a:rPr>
                        <m:t>𝟕</m:t>
                      </m:r>
                      <m:r>
                        <a:rPr lang="en-US" b="1" i="1" smtClean="0">
                          <a:solidFill>
                            <a:schemeClr val="tx1"/>
                          </a:solidFill>
                          <a:effectLst/>
                          <a:latin typeface="Cambria Math"/>
                        </a:rPr>
                        <m:t> </m:t>
                      </m:r>
                      <m:r>
                        <a:rPr lang="en-US" b="1" i="1" smtClean="0">
                          <a:solidFill>
                            <a:schemeClr val="tx1"/>
                          </a:solidFill>
                          <a:effectLst/>
                          <a:latin typeface="Cambria Math"/>
                        </a:rPr>
                        <m:t>𝑽</m:t>
                      </m:r>
                    </m:oMath>
                  </m:oMathPara>
                </a14:m>
                <a:endParaRPr lang="en-US" b="1" dirty="0">
                  <a:solidFill>
                    <a:schemeClr val="tx1"/>
                  </a:solidFill>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2349500" y="124599"/>
                <a:ext cx="6629400" cy="1811137"/>
              </a:xfrm>
              <a:prstGeom prst="rect">
                <a:avLst/>
              </a:prstGeom>
              <a:blipFill>
                <a:blip r:embed="rId2"/>
                <a:stretch>
                  <a:fillRect t="-1678" r="-735"/>
                </a:stretch>
              </a:blipFill>
            </p:spPr>
            <p:txBody>
              <a:bodyPr/>
              <a:lstStyle/>
              <a:p>
                <a:r>
                  <a:rPr lang="en-US">
                    <a:noFill/>
                  </a:rPr>
                  <a:t> </a:t>
                </a:r>
              </a:p>
            </p:txBody>
          </p:sp>
        </mc:Fallback>
      </mc:AlternateContent>
    </p:spTree>
    <p:extLst>
      <p:ext uri="{BB962C8B-B14F-4D97-AF65-F5344CB8AC3E}">
        <p14:creationId xmlns:p14="http://schemas.microsoft.com/office/powerpoint/2010/main" val="1124155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35</a:t>
            </a:fld>
            <a:endParaRPr lang="en-US"/>
          </a:p>
        </p:txBody>
      </p:sp>
      <p:pic>
        <p:nvPicPr>
          <p:cNvPr id="4" name="Picture 2"/>
          <p:cNvPicPr>
            <a:picLocks noChangeAspect="1" noChangeArrowheads="1"/>
          </p:cNvPicPr>
          <p:nvPr/>
        </p:nvPicPr>
        <p:blipFill>
          <a:blip r:embed="rId2"/>
          <a:srcRect/>
          <a:stretch>
            <a:fillRect/>
          </a:stretch>
        </p:blipFill>
        <p:spPr bwMode="auto">
          <a:xfrm>
            <a:off x="-28481" y="152400"/>
            <a:ext cx="3609881" cy="3198227"/>
          </a:xfrm>
          <a:prstGeom prst="rect">
            <a:avLst/>
          </a:prstGeom>
          <a:noFill/>
          <a:ln w="9525">
            <a:noFill/>
            <a:miter lim="800000"/>
            <a:headEnd/>
            <a:tailEnd/>
          </a:ln>
          <a:effectLst/>
        </p:spPr>
      </p:pic>
      <p:sp>
        <p:nvSpPr>
          <p:cNvPr id="5" name="TextBox 4"/>
          <p:cNvSpPr txBox="1"/>
          <p:nvPr/>
        </p:nvSpPr>
        <p:spPr>
          <a:xfrm>
            <a:off x="3581400" y="685800"/>
            <a:ext cx="5334000" cy="2862322"/>
          </a:xfrm>
          <a:prstGeom prst="rect">
            <a:avLst/>
          </a:prstGeom>
          <a:noFill/>
        </p:spPr>
        <p:txBody>
          <a:bodyPr wrap="square" rtlCol="0">
            <a:spAutoFit/>
          </a:bodyPr>
          <a:lstStyle/>
          <a:p>
            <a:pPr algn="r" rtl="1"/>
            <a:r>
              <a:rPr lang="ar-EG" dirty="0"/>
              <a:t>كما يمكن تسمية الدائرة المجاورة باسم </a:t>
            </a:r>
            <a:r>
              <a:rPr lang="ar-EG" b="1" dirty="0"/>
              <a:t>دائرة المكثف </a:t>
            </a:r>
            <a:r>
              <a:rPr lang="ar-EG" dirty="0"/>
              <a:t>نظرا لأن المكثف في أبسط أشكاله هو عبارة عن لوحين متوازيين من مادة جيدة التوصيل يفصل بينهما مادة عازلة.</a:t>
            </a:r>
          </a:p>
          <a:p>
            <a:pPr algn="r" rtl="1"/>
            <a:endParaRPr lang="ar-EG" u="sng" dirty="0">
              <a:solidFill>
                <a:srgbClr val="FF0000"/>
              </a:solidFill>
            </a:endParaRPr>
          </a:p>
          <a:p>
            <a:pPr algn="r" rtl="1"/>
            <a:r>
              <a:rPr lang="ar-EG" u="sng" dirty="0">
                <a:solidFill>
                  <a:srgbClr val="FF0000"/>
                </a:solidFill>
              </a:rPr>
              <a:t>وتعرف سعة المكثف</a:t>
            </a:r>
            <a:r>
              <a:rPr lang="ar-EG" dirty="0"/>
              <a:t> </a:t>
            </a:r>
            <a:r>
              <a:rPr lang="en-US" dirty="0"/>
              <a:t>C</a:t>
            </a:r>
            <a:r>
              <a:rPr lang="ar-EG" dirty="0"/>
              <a:t> بأنها النسبة بين كمية الشحنة </a:t>
            </a:r>
            <a:r>
              <a:rPr lang="en-US" dirty="0"/>
              <a:t>Q</a:t>
            </a:r>
            <a:r>
              <a:rPr lang="ar-EG" dirty="0"/>
              <a:t> على أحد الموصلين وفرق الجهد بينهما:</a:t>
            </a:r>
          </a:p>
          <a:p>
            <a:pPr algn="r" rtl="1"/>
            <a:endParaRPr lang="ar-EG" dirty="0"/>
          </a:p>
          <a:p>
            <a:pPr algn="r" rtl="1"/>
            <a:endParaRPr lang="ar-EG" dirty="0"/>
          </a:p>
          <a:p>
            <a:pPr algn="r" rtl="1"/>
            <a:endParaRPr lang="ar-EG" dirty="0"/>
          </a:p>
          <a:p>
            <a:pPr algn="r" rtl="1"/>
            <a:r>
              <a:rPr lang="ar-EG" dirty="0"/>
              <a:t>كما يمكن حساب سعة المكثف من معرفة شكلة الهندسي:</a:t>
            </a:r>
            <a:endParaRPr lang="en-US"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1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34000" y="2514600"/>
            <a:ext cx="1857375" cy="552450"/>
          </a:xfrm>
          <a:prstGeom prst="rect">
            <a:avLst/>
          </a:prstGeom>
          <a:noFill/>
        </p:spPr>
      </p:pic>
      <p:sp>
        <p:nvSpPr>
          <p:cNvPr id="389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TextBox 1"/>
              <p:cNvSpPr txBox="1"/>
              <p:nvPr/>
            </p:nvSpPr>
            <p:spPr>
              <a:xfrm>
                <a:off x="1790700" y="4076484"/>
                <a:ext cx="1301190"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𝐶</m:t>
                          </m:r>
                        </m:e>
                        <m:sub>
                          <m:r>
                            <a:rPr lang="en-US" b="0" i="1" smtClean="0">
                              <a:latin typeface="Cambria Math"/>
                            </a:rPr>
                            <m:t>𝑎𝑖𝑟</m:t>
                          </m:r>
                        </m:sub>
                      </m:sSub>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ea typeface="Cambria Math"/>
                                </a:rPr>
                                <m:t>𝜖</m:t>
                              </m:r>
                            </m:e>
                            <m:sub>
                              <m:r>
                                <a:rPr lang="en-US" b="0" i="1" smtClean="0">
                                  <a:latin typeface="Cambria Math"/>
                                </a:rPr>
                                <m:t>𝑜</m:t>
                              </m:r>
                            </m:sub>
                          </m:sSub>
                          <m:r>
                            <a:rPr lang="en-US" b="0" i="1" smtClean="0">
                              <a:latin typeface="Cambria Math"/>
                            </a:rPr>
                            <m:t>𝐴</m:t>
                          </m:r>
                        </m:num>
                        <m:den>
                          <m:r>
                            <a:rPr lang="en-US" b="0" i="1" smtClean="0">
                              <a:latin typeface="Cambria Math"/>
                            </a:rPr>
                            <m:t>𝑑</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790700" y="4076484"/>
                <a:ext cx="1301190" cy="6127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350010" y="4114584"/>
                <a:ext cx="2099293"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𝐶</m:t>
                      </m:r>
                      <m:r>
                        <a:rPr lang="en-US" b="0" i="1" smtClean="0">
                          <a:latin typeface="Cambria Math"/>
                        </a:rPr>
                        <m:t>=</m:t>
                      </m:r>
                      <m:r>
                        <a:rPr lang="en-US" b="0" i="1" smtClean="0">
                          <a:latin typeface="Cambria Math"/>
                          <a:ea typeface="Cambria Math"/>
                        </a:rPr>
                        <m:t>𝜖</m:t>
                      </m:r>
                      <m:f>
                        <m:fPr>
                          <m:ctrlPr>
                            <a:rPr lang="en-US" b="0" i="1" smtClean="0">
                              <a:latin typeface="Cambria Math"/>
                            </a:rPr>
                          </m:ctrlPr>
                        </m:fPr>
                        <m:num>
                          <m:sSub>
                            <m:sSubPr>
                              <m:ctrlPr>
                                <a:rPr lang="en-US" b="0" i="1" smtClean="0">
                                  <a:latin typeface="Cambria Math"/>
                                </a:rPr>
                              </m:ctrlPr>
                            </m:sSubPr>
                            <m:e>
                              <m:r>
                                <a:rPr lang="en-US" b="0" i="1" smtClean="0">
                                  <a:latin typeface="Cambria Math"/>
                                  <a:ea typeface="Cambria Math"/>
                                </a:rPr>
                                <m:t>𝜖</m:t>
                              </m:r>
                            </m:e>
                            <m:sub>
                              <m:r>
                                <a:rPr lang="en-US" b="0" i="1" smtClean="0">
                                  <a:latin typeface="Cambria Math"/>
                                </a:rPr>
                                <m:t>𝑜</m:t>
                              </m:r>
                            </m:sub>
                          </m:sSub>
                          <m:r>
                            <a:rPr lang="en-US" b="0" i="1" smtClean="0">
                              <a:latin typeface="Cambria Math"/>
                            </a:rPr>
                            <m:t>𝐴</m:t>
                          </m:r>
                        </m:num>
                        <m:den>
                          <m:r>
                            <a:rPr lang="en-US" b="0" i="1" smtClean="0">
                              <a:latin typeface="Cambria Math"/>
                            </a:rPr>
                            <m:t>𝑑</m:t>
                          </m:r>
                        </m:den>
                      </m:f>
                      <m:r>
                        <a:rPr lang="en-US" b="0" i="1" smtClean="0">
                          <a:latin typeface="Cambria Math"/>
                        </a:rPr>
                        <m:t>= </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𝐶</m:t>
                          </m:r>
                        </m:e>
                        <m:sub>
                          <m:r>
                            <a:rPr lang="en-US" b="0" i="1" smtClean="0">
                              <a:latin typeface="Cambria Math"/>
                              <a:ea typeface="Cambria Math"/>
                            </a:rPr>
                            <m:t>𝑎𝑖𝑟</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350010" y="4114584"/>
                <a:ext cx="2099293" cy="612732"/>
              </a:xfrm>
              <a:prstGeom prst="rect">
                <a:avLst/>
              </a:prstGeom>
              <a:blipFill rotWithShape="1">
                <a:blip r:embed="rId5"/>
                <a:stretch>
                  <a:fillRect/>
                </a:stretch>
              </a:blipFill>
            </p:spPr>
            <p:txBody>
              <a:bodyPr/>
              <a:lstStyle/>
              <a:p>
                <a:r>
                  <a:rPr lang="en-US">
                    <a:noFill/>
                  </a:rPr>
                  <a:t> </a:t>
                </a:r>
              </a:p>
            </p:txBody>
          </p:sp>
        </mc:Fallback>
      </mc:AlternateContent>
      <p:pic>
        <p:nvPicPr>
          <p:cNvPr id="16" name="Picture 2"/>
          <p:cNvPicPr>
            <a:picLocks noChangeAspect="1" noChangeArrowheads="1"/>
          </p:cNvPicPr>
          <p:nvPr/>
        </p:nvPicPr>
        <p:blipFill rotWithShape="1">
          <a:blip r:embed="rId6"/>
          <a:srcRect t="57497" r="58000" b="26560"/>
          <a:stretch/>
        </p:blipFill>
        <p:spPr bwMode="auto">
          <a:xfrm>
            <a:off x="533400" y="5580862"/>
            <a:ext cx="3200400" cy="408463"/>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7" name="TextBox 6"/>
              <p:cNvSpPr txBox="1"/>
              <p:nvPr/>
            </p:nvSpPr>
            <p:spPr>
              <a:xfrm>
                <a:off x="4343400" y="5633725"/>
                <a:ext cx="4649030" cy="369332"/>
              </a:xfrm>
              <a:prstGeom prst="rect">
                <a:avLst/>
              </a:prstGeom>
              <a:noFill/>
            </p:spPr>
            <p:txBody>
              <a:bodyPr wrap="none" rtlCol="0">
                <a:spAutoFit/>
              </a:bodyPr>
              <a:lstStyle/>
              <a:p>
                <a:pPr algn="r" rtl="1"/>
                <a:r>
                  <a:rPr lang="ar-EG" dirty="0">
                    <a:ea typeface="Cambria Math"/>
                  </a:rPr>
                  <a:t> ثابت العزل الكهربى لمادة المكثف الموجودة بين اللوحين   </a:t>
                </a:r>
                <a14:m>
                  <m:oMath xmlns:m="http://schemas.openxmlformats.org/officeDocument/2006/math">
                    <m:r>
                      <a:rPr lang="ar-EG" i="1">
                        <a:latin typeface="Cambria Math"/>
                        <a:ea typeface="Cambria Math"/>
                      </a:rPr>
                      <m:t>∈</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343400" y="5633725"/>
                <a:ext cx="4649030" cy="369332"/>
              </a:xfrm>
              <a:prstGeom prst="rect">
                <a:avLst/>
              </a:prstGeom>
              <a:blipFill rotWithShape="1">
                <a:blip r:embed="rId7"/>
                <a:stretch>
                  <a:fillRect t="-9836" r="-1181" b="-22951"/>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36</a:t>
            </a:fld>
            <a:endParaRPr lang="en-US"/>
          </a:p>
        </p:txBody>
      </p:sp>
      <p:sp>
        <p:nvSpPr>
          <p:cNvPr id="5" name="TextBox 4"/>
          <p:cNvSpPr txBox="1"/>
          <p:nvPr/>
        </p:nvSpPr>
        <p:spPr>
          <a:xfrm>
            <a:off x="190500" y="76200"/>
            <a:ext cx="8763000" cy="3539430"/>
          </a:xfrm>
          <a:prstGeom prst="rect">
            <a:avLst/>
          </a:prstGeom>
          <a:noFill/>
        </p:spPr>
        <p:txBody>
          <a:bodyPr wrap="square" rtlCol="0">
            <a:spAutoFit/>
          </a:bodyPr>
          <a:lstStyle/>
          <a:p>
            <a:pPr algn="r" rtl="1"/>
            <a:r>
              <a:rPr lang="ar-EG" sz="2800" b="1" dirty="0">
                <a:solidFill>
                  <a:srgbClr val="FF0000"/>
                </a:solidFill>
              </a:rPr>
              <a:t>مثال:</a:t>
            </a:r>
          </a:p>
          <a:p>
            <a:pPr algn="r" rtl="1"/>
            <a:r>
              <a:rPr lang="ar-EG" sz="2800" dirty="0"/>
              <a:t>احسب سعة مكثف متوازي اللوحين يستخدم في العلاج بالموجات القصيرة إذا كانت مساحة سطح اللوحين </a:t>
            </a:r>
            <a:r>
              <a:rPr lang="en-US" sz="2800" dirty="0"/>
              <a:t>10 cm</a:t>
            </a:r>
            <a:r>
              <a:rPr lang="en-US" sz="2800" baseline="30000" dirty="0"/>
              <a:t>2</a:t>
            </a:r>
            <a:r>
              <a:rPr lang="ar-EG" sz="2800" dirty="0"/>
              <a:t> والمسافة بين اللوحين </a:t>
            </a:r>
            <a:r>
              <a:rPr lang="en-US" sz="2800" dirty="0"/>
              <a:t>10 cm</a:t>
            </a:r>
            <a:r>
              <a:rPr lang="ar-EG" sz="2800" dirty="0"/>
              <a:t> عندما يكون الفراغ بين اللوحين مملوء بنسيج بيولوجي ثابت العزل له هو 350؟</a:t>
            </a:r>
            <a:endParaRPr lang="en-US" sz="2800" dirty="0"/>
          </a:p>
          <a:p>
            <a:pPr algn="r" rtl="1"/>
            <a:endParaRPr lang="ar-EG" sz="2800" dirty="0"/>
          </a:p>
          <a:p>
            <a:pPr algn="r" rtl="1"/>
            <a:r>
              <a:rPr lang="ar-EG" sz="2800" b="1" dirty="0">
                <a:solidFill>
                  <a:srgbClr val="FF0000"/>
                </a:solidFill>
              </a:rPr>
              <a:t>الحل: </a:t>
            </a:r>
          </a:p>
          <a:p>
            <a:pPr algn="r" rtl="1"/>
            <a:endParaRPr lang="ar-EG" sz="2800" b="1" dirty="0">
              <a:solidFill>
                <a:srgbClr val="FF0000"/>
              </a:solidFill>
            </a:endParaRPr>
          </a:p>
          <a:p>
            <a:pPr algn="r" rtl="1"/>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533400" y="3276600"/>
                <a:ext cx="8191500" cy="12027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𝐶</m:t>
                          </m:r>
                        </m:e>
                        <m:sub>
                          <m:r>
                            <a:rPr lang="en-US" sz="2400" b="0" i="1" smtClean="0">
                              <a:latin typeface="Cambria Math"/>
                            </a:rPr>
                            <m:t>𝑎𝑖𝑟</m:t>
                          </m:r>
                        </m:sub>
                      </m:sSub>
                      <m:r>
                        <a:rPr lang="en-US" sz="2400" b="0" i="1" smtClean="0">
                          <a:latin typeface="Cambria Math"/>
                        </a:rPr>
                        <m:t>=</m:t>
                      </m:r>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ea typeface="Cambria Math"/>
                                </a:rPr>
                                <m:t>𝜖</m:t>
                              </m:r>
                            </m:e>
                            <m:sub>
                              <m:r>
                                <a:rPr lang="en-US" sz="2400" b="0" i="1" smtClean="0">
                                  <a:latin typeface="Cambria Math"/>
                                </a:rPr>
                                <m:t>𝑜</m:t>
                              </m:r>
                            </m:sub>
                          </m:sSub>
                          <m:r>
                            <a:rPr lang="en-US" sz="2400" b="0" i="1" smtClean="0">
                              <a:latin typeface="Cambria Math"/>
                            </a:rPr>
                            <m:t>𝐴</m:t>
                          </m:r>
                        </m:num>
                        <m:den>
                          <m:r>
                            <a:rPr lang="en-US" sz="2400" b="0" i="1" smtClean="0">
                              <a:latin typeface="Cambria Math"/>
                            </a:rPr>
                            <m:t>𝑑</m:t>
                          </m:r>
                        </m:den>
                      </m:f>
                      <m:r>
                        <a:rPr lang="en-US" sz="2400" b="0" i="1" smtClean="0">
                          <a:latin typeface="Cambria Math"/>
                        </a:rPr>
                        <m:t>=</m:t>
                      </m:r>
                      <m:f>
                        <m:fPr>
                          <m:ctrlPr>
                            <a:rPr lang="en-US" sz="2400" b="0" i="1" smtClean="0">
                              <a:latin typeface="Cambria Math"/>
                            </a:rPr>
                          </m:ctrlPr>
                        </m:fPr>
                        <m:num>
                          <m:r>
                            <a:rPr lang="en-US" sz="2400" b="0" i="1" smtClean="0">
                              <a:latin typeface="Cambria Math"/>
                            </a:rPr>
                            <m:t>8</m:t>
                          </m:r>
                          <m:r>
                            <a:rPr lang="en-US" sz="2400" b="0" i="1" smtClean="0">
                              <a:latin typeface="Cambria Math"/>
                            </a:rPr>
                            <m:t>.</m:t>
                          </m:r>
                          <m:r>
                            <a:rPr lang="en-US" sz="2400" b="0" i="1" smtClean="0">
                              <a:latin typeface="Cambria Math"/>
                            </a:rPr>
                            <m:t>85</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m:t>
                              </m:r>
                              <m:r>
                                <a:rPr lang="en-US" sz="2400" b="0" i="1" smtClean="0">
                                  <a:latin typeface="Cambria Math"/>
                                  <a:ea typeface="Cambria Math"/>
                                </a:rPr>
                                <m:t>12</m:t>
                              </m:r>
                            </m:sup>
                          </m:sSup>
                          <m:r>
                            <a:rPr lang="en-US" sz="2400" b="0" i="1" smtClean="0">
                              <a:latin typeface="Cambria Math"/>
                              <a:ea typeface="Cambria Math"/>
                            </a:rPr>
                            <m:t>×</m:t>
                          </m:r>
                          <m:r>
                            <a:rPr lang="en-US" sz="2400" b="0" i="1" smtClean="0">
                              <a:latin typeface="Cambria Math"/>
                              <a:ea typeface="Cambria Math"/>
                            </a:rPr>
                            <m:t>10</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m:t>
                              </m:r>
                              <m:r>
                                <a:rPr lang="en-US" sz="2400" b="0" i="1" smtClean="0">
                                  <a:latin typeface="Cambria Math"/>
                                  <a:ea typeface="Cambria Math"/>
                                </a:rPr>
                                <m:t>4</m:t>
                              </m:r>
                            </m:sup>
                          </m:sSup>
                        </m:num>
                        <m:den>
                          <m:r>
                            <a:rPr lang="en-US" sz="2400" b="0" i="1" smtClean="0">
                              <a:latin typeface="Cambria Math"/>
                            </a:rPr>
                            <m:t>10</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m:t>
                              </m:r>
                              <m:r>
                                <a:rPr lang="en-US" sz="2400" b="0" i="1" smtClean="0">
                                  <a:latin typeface="Cambria Math"/>
                                  <a:ea typeface="Cambria Math"/>
                                </a:rPr>
                                <m:t>2</m:t>
                              </m:r>
                            </m:sup>
                          </m:sSup>
                        </m:den>
                      </m:f>
                      <m:r>
                        <a:rPr lang="en-US" sz="2400" b="0" i="1" smtClean="0">
                          <a:latin typeface="Cambria Math"/>
                        </a:rPr>
                        <m:t>=</m:t>
                      </m:r>
                      <m:r>
                        <a:rPr lang="en-US" sz="2400" b="0" i="1" smtClean="0">
                          <a:latin typeface="Cambria Math"/>
                        </a:rPr>
                        <m:t>8</m:t>
                      </m:r>
                      <m:r>
                        <a:rPr lang="en-US" sz="2400" b="0" i="1" smtClean="0">
                          <a:latin typeface="Cambria Math"/>
                        </a:rPr>
                        <m:t>.</m:t>
                      </m:r>
                      <m:r>
                        <a:rPr lang="en-US" sz="2400" b="0" i="1" smtClean="0">
                          <a:latin typeface="Cambria Math"/>
                        </a:rPr>
                        <m:t>85</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m:t>
                          </m:r>
                          <m:r>
                            <a:rPr lang="en-US" sz="2400" b="0" i="1" smtClean="0">
                              <a:latin typeface="Cambria Math"/>
                              <a:ea typeface="Cambria Math"/>
                            </a:rPr>
                            <m:t>14</m:t>
                          </m:r>
                        </m:sup>
                      </m:sSup>
                      <m:r>
                        <a:rPr lang="en-US" sz="2400" b="0" i="1" smtClean="0">
                          <a:latin typeface="Cambria Math"/>
                          <a:ea typeface="Cambria Math"/>
                        </a:rPr>
                        <m:t> </m:t>
                      </m:r>
                      <m:r>
                        <a:rPr lang="en-US" sz="2400" b="0" i="1" smtClean="0">
                          <a:latin typeface="Cambria Math"/>
                          <a:ea typeface="Cambria Math"/>
                        </a:rPr>
                        <m:t>𝐹</m:t>
                      </m:r>
                      <m:r>
                        <a:rPr lang="en-US" sz="2400" b="0" i="1" smtClean="0">
                          <a:latin typeface="Cambria Math"/>
                          <a:ea typeface="Cambria Math"/>
                        </a:rPr>
                        <m:t>=</m:t>
                      </m:r>
                      <m:r>
                        <a:rPr lang="en-US" sz="2400" b="0" i="1" smtClean="0">
                          <a:latin typeface="Cambria Math"/>
                          <a:ea typeface="Cambria Math"/>
                        </a:rPr>
                        <m:t>0</m:t>
                      </m:r>
                      <m:r>
                        <a:rPr lang="en-US" sz="2400" b="0" i="1" smtClean="0">
                          <a:latin typeface="Cambria Math"/>
                          <a:ea typeface="Cambria Math"/>
                        </a:rPr>
                        <m:t>.</m:t>
                      </m:r>
                      <m:r>
                        <a:rPr lang="en-US" sz="2400" b="0" i="1" smtClean="0">
                          <a:latin typeface="Cambria Math"/>
                          <a:ea typeface="Cambria Math"/>
                        </a:rPr>
                        <m:t>0885</m:t>
                      </m:r>
                      <m:r>
                        <a:rPr lang="en-US" sz="2400" b="0" i="1" smtClean="0">
                          <a:latin typeface="Cambria Math"/>
                          <a:ea typeface="Cambria Math"/>
                        </a:rPr>
                        <m:t> </m:t>
                      </m:r>
                      <m:r>
                        <a:rPr lang="en-US" sz="2400" b="0" i="1" smtClean="0">
                          <a:latin typeface="Cambria Math"/>
                          <a:ea typeface="Cambria Math"/>
                        </a:rPr>
                        <m:t>𝑃𝐹</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33400" y="3276600"/>
                <a:ext cx="8191500" cy="1202765"/>
              </a:xfrm>
              <a:prstGeom prst="rect">
                <a:avLst/>
              </a:prstGeom>
              <a:blipFill rotWithShape="1">
                <a:blip r:embed="rId2"/>
                <a:stretch>
                  <a:fillRect b="-10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14399" y="5105400"/>
                <a:ext cx="7103035"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𝐶</m:t>
                      </m:r>
                      <m:r>
                        <a:rPr lang="en-US" sz="2800" b="0" i="1" smtClean="0">
                          <a:latin typeface="Cambria Math"/>
                        </a:rPr>
                        <m:t>=</m:t>
                      </m:r>
                      <m:r>
                        <a:rPr lang="en-US" sz="2800" b="0" i="1" smtClean="0">
                          <a:latin typeface="Cambria Math"/>
                          <a:ea typeface="Cambria Math"/>
                        </a:rPr>
                        <m:t>𝜖</m:t>
                      </m:r>
                      <m:f>
                        <m:fPr>
                          <m:ctrlPr>
                            <a:rPr lang="en-US" sz="2800" b="0" i="1" smtClean="0">
                              <a:latin typeface="Cambria Math"/>
                            </a:rPr>
                          </m:ctrlPr>
                        </m:fPr>
                        <m:num>
                          <m:sSub>
                            <m:sSubPr>
                              <m:ctrlPr>
                                <a:rPr lang="en-US" sz="2800" b="0" i="1" smtClean="0">
                                  <a:latin typeface="Cambria Math"/>
                                </a:rPr>
                              </m:ctrlPr>
                            </m:sSubPr>
                            <m:e>
                              <m:r>
                                <a:rPr lang="en-US" sz="2800" b="0" i="1" smtClean="0">
                                  <a:latin typeface="Cambria Math"/>
                                  <a:ea typeface="Cambria Math"/>
                                </a:rPr>
                                <m:t>𝜖</m:t>
                              </m:r>
                            </m:e>
                            <m:sub>
                              <m:r>
                                <a:rPr lang="en-US" sz="2800" b="0" i="1" smtClean="0">
                                  <a:latin typeface="Cambria Math"/>
                                </a:rPr>
                                <m:t>𝑜</m:t>
                              </m:r>
                            </m:sub>
                          </m:sSub>
                          <m:r>
                            <a:rPr lang="en-US" sz="2800" b="0" i="1" smtClean="0">
                              <a:latin typeface="Cambria Math"/>
                            </a:rPr>
                            <m:t>𝐴</m:t>
                          </m:r>
                        </m:num>
                        <m:den>
                          <m:r>
                            <a:rPr lang="en-US" sz="2800" b="0" i="1" smtClean="0">
                              <a:latin typeface="Cambria Math"/>
                            </a:rPr>
                            <m:t>𝑑</m:t>
                          </m:r>
                        </m:den>
                      </m:f>
                      <m:r>
                        <a:rPr lang="en-US" sz="2800" b="0" i="1" smtClean="0">
                          <a:latin typeface="Cambria Math"/>
                        </a:rPr>
                        <m:t>= </m:t>
                      </m:r>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𝐶</m:t>
                          </m:r>
                        </m:e>
                        <m:sub>
                          <m:r>
                            <a:rPr lang="en-US" sz="2800" b="0" i="1" smtClean="0">
                              <a:latin typeface="Cambria Math"/>
                              <a:ea typeface="Cambria Math"/>
                            </a:rPr>
                            <m:t>𝑎𝑖𝑟</m:t>
                          </m:r>
                        </m:sub>
                      </m:sSub>
                      <m:r>
                        <a:rPr lang="en-US" sz="2800" b="0" i="1" smtClean="0">
                          <a:latin typeface="Cambria Math"/>
                          <a:ea typeface="Cambria Math"/>
                        </a:rPr>
                        <m:t>=</m:t>
                      </m:r>
                      <m:r>
                        <a:rPr lang="en-US" sz="2800" b="0" i="1" smtClean="0">
                          <a:latin typeface="Cambria Math"/>
                          <a:ea typeface="Cambria Math"/>
                        </a:rPr>
                        <m:t>350</m:t>
                      </m:r>
                      <m:r>
                        <a:rPr lang="en-US" sz="2800" b="0" i="1" smtClean="0">
                          <a:latin typeface="Cambria Math"/>
                          <a:ea typeface="Cambria Math"/>
                        </a:rPr>
                        <m:t>×</m:t>
                      </m:r>
                      <m:r>
                        <a:rPr lang="en-US" sz="2800" b="0" i="1" smtClean="0">
                          <a:latin typeface="Cambria Math"/>
                          <a:ea typeface="Cambria Math"/>
                        </a:rPr>
                        <m:t>0</m:t>
                      </m:r>
                      <m:r>
                        <a:rPr lang="en-US" sz="2800" b="0" i="1" smtClean="0">
                          <a:latin typeface="Cambria Math"/>
                          <a:ea typeface="Cambria Math"/>
                        </a:rPr>
                        <m:t>.</m:t>
                      </m:r>
                      <m:r>
                        <a:rPr lang="en-US" sz="2800" b="0" i="1" smtClean="0">
                          <a:latin typeface="Cambria Math"/>
                          <a:ea typeface="Cambria Math"/>
                        </a:rPr>
                        <m:t>0885</m:t>
                      </m:r>
                      <m:r>
                        <a:rPr lang="en-US" sz="2800" b="0" i="1" smtClean="0">
                          <a:latin typeface="Cambria Math"/>
                          <a:ea typeface="Cambria Math"/>
                        </a:rPr>
                        <m:t>=</m:t>
                      </m:r>
                      <m:r>
                        <a:rPr lang="en-US" sz="2800" b="0" i="1" smtClean="0">
                          <a:latin typeface="Cambria Math"/>
                          <a:ea typeface="Cambria Math"/>
                        </a:rPr>
                        <m:t>31</m:t>
                      </m:r>
                      <m:r>
                        <a:rPr lang="en-US" sz="2800" b="0" i="1" smtClean="0">
                          <a:latin typeface="Cambria Math"/>
                          <a:ea typeface="Cambria Math"/>
                        </a:rPr>
                        <m:t> </m:t>
                      </m:r>
                      <m:r>
                        <a:rPr lang="en-US" sz="2800" b="0" i="1" smtClean="0">
                          <a:latin typeface="Cambria Math"/>
                          <a:ea typeface="Cambria Math"/>
                        </a:rPr>
                        <m:t>𝑃𝐹</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914399" y="5105400"/>
                <a:ext cx="7103035" cy="901785"/>
              </a:xfrm>
              <a:prstGeom prst="rect">
                <a:avLst/>
              </a:prstGeom>
              <a:blipFill rotWithShape="1">
                <a:blip r:embed="rId3"/>
                <a:stretch>
                  <a:fillRect r="-1803" b="-2041"/>
                </a:stretch>
              </a:blipFill>
            </p:spPr>
            <p:txBody>
              <a:bodyPr/>
              <a:lstStyle/>
              <a:p>
                <a:r>
                  <a:rPr lang="en-US">
                    <a:noFill/>
                  </a:rPr>
                  <a:t> </a:t>
                </a:r>
              </a:p>
            </p:txBody>
          </p:sp>
        </mc:Fallback>
      </mc:AlternateContent>
    </p:spTree>
    <p:extLst>
      <p:ext uri="{BB962C8B-B14F-4D97-AF65-F5344CB8AC3E}">
        <p14:creationId xmlns:p14="http://schemas.microsoft.com/office/powerpoint/2010/main" val="389467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37</a:t>
            </a:fld>
            <a:endParaRPr lang="en-US"/>
          </a:p>
        </p:txBody>
      </p:sp>
      <p:sp>
        <p:nvSpPr>
          <p:cNvPr id="5" name="TextBox 4"/>
          <p:cNvSpPr txBox="1"/>
          <p:nvPr/>
        </p:nvSpPr>
        <p:spPr>
          <a:xfrm>
            <a:off x="301760" y="632062"/>
            <a:ext cx="8534400" cy="5355312"/>
          </a:xfrm>
          <a:prstGeom prst="rect">
            <a:avLst/>
          </a:prstGeom>
          <a:noFill/>
        </p:spPr>
        <p:txBody>
          <a:bodyPr wrap="square" rtlCol="0">
            <a:spAutoFit/>
          </a:bodyPr>
          <a:lstStyle/>
          <a:p>
            <a:pPr algn="r" rtl="1"/>
            <a:r>
              <a:rPr lang="ar-EG" b="1" dirty="0"/>
              <a:t>التيار والجهد المستمر </a:t>
            </a:r>
            <a:r>
              <a:rPr lang="en-US" b="1" dirty="0"/>
              <a:t>Direct Current and Voltage</a:t>
            </a:r>
            <a:r>
              <a:rPr lang="ar-EG" b="1" dirty="0"/>
              <a:t>:</a:t>
            </a:r>
          </a:p>
          <a:p>
            <a:pPr algn="r" rtl="1"/>
            <a:endParaRPr lang="ar-EG" dirty="0"/>
          </a:p>
          <a:p>
            <a:pPr algn="r" rtl="1"/>
            <a:r>
              <a:rPr lang="ar-EG" u="sng" dirty="0">
                <a:solidFill>
                  <a:srgbClr val="FF0000"/>
                </a:solidFill>
              </a:rPr>
              <a:t>يعرف التيار الكهربي </a:t>
            </a:r>
            <a:r>
              <a:rPr lang="ar-EG" dirty="0"/>
              <a:t>بأنه سيل من الشحنات التي تتحرك داخل الموصل المعدني تحت تأثير فرق جهد خارجي.</a:t>
            </a:r>
          </a:p>
          <a:p>
            <a:pPr algn="r" rtl="1"/>
            <a:r>
              <a:rPr lang="ar-EG" u="sng" dirty="0">
                <a:solidFill>
                  <a:srgbClr val="FF0000"/>
                </a:solidFill>
              </a:rPr>
              <a:t>ويعرف شدة التيار الكهربي </a:t>
            </a:r>
            <a:r>
              <a:rPr lang="ar-EG" dirty="0"/>
              <a:t>بأنة كمية الشحنة التي تمر خلال مقطع السلك في الثانية الواحدة</a:t>
            </a:r>
          </a:p>
          <a:p>
            <a:pPr algn="r" rtl="1"/>
            <a:endParaRPr lang="ar-EG" dirty="0"/>
          </a:p>
          <a:p>
            <a:pPr algn="r" rtl="1"/>
            <a:endParaRPr lang="ar-EG" dirty="0"/>
          </a:p>
          <a:p>
            <a:pPr algn="r" rtl="1"/>
            <a:endParaRPr lang="ar-EG" dirty="0"/>
          </a:p>
          <a:p>
            <a:pPr algn="r" rtl="1"/>
            <a:r>
              <a:rPr lang="ar-EG" dirty="0"/>
              <a:t>ينشأ التيار داخل الموصلات الجيدة نتيجة حركة الإلكترونات الحرة</a:t>
            </a:r>
          </a:p>
          <a:p>
            <a:pPr algn="r" rtl="1"/>
            <a:r>
              <a:rPr lang="ar-EG" dirty="0"/>
              <a:t>بينما ينشأ في السوائل والغازات نتيجة حركة الأيونات</a:t>
            </a:r>
          </a:p>
          <a:p>
            <a:pPr algn="r" rtl="1"/>
            <a:r>
              <a:rPr lang="ar-EG" dirty="0"/>
              <a:t>وخلال عملية البناء في الأعضاء الحيوية يكون التيار الكهربي نتيجة حركة الأيونات دون الحاجه لأي مجال خارجي.</a:t>
            </a:r>
          </a:p>
          <a:p>
            <a:pPr algn="r" rtl="1"/>
            <a:endParaRPr lang="ar-EG" dirty="0"/>
          </a:p>
          <a:p>
            <a:pPr algn="r" rtl="1"/>
            <a:endParaRPr lang="ar-EG" dirty="0"/>
          </a:p>
          <a:p>
            <a:pPr algn="r" rtl="1"/>
            <a:r>
              <a:rPr lang="ar-EG" b="1" u="sng" dirty="0">
                <a:solidFill>
                  <a:srgbClr val="FF0000"/>
                </a:solidFill>
              </a:rPr>
              <a:t>قانون أوم: </a:t>
            </a:r>
            <a:r>
              <a:rPr lang="ar-EG" dirty="0"/>
              <a:t>شدة التيار المار في موصل يتناسب طرديا مع فرق الجهد بين طرفي الموصل عند ثبوت درجة الحرارة</a:t>
            </a:r>
          </a:p>
          <a:p>
            <a:pPr algn="r" rtl="1"/>
            <a:endParaRPr lang="ar-EG" dirty="0"/>
          </a:p>
          <a:p>
            <a:pPr algn="r" rtl="1"/>
            <a:endParaRPr lang="ar-EG" dirty="0"/>
          </a:p>
          <a:p>
            <a:pPr algn="r" rtl="1"/>
            <a:endParaRPr lang="ar-EG" dirty="0"/>
          </a:p>
          <a:p>
            <a:pPr algn="r" rtl="1"/>
            <a:r>
              <a:rPr lang="ar-EG" dirty="0"/>
              <a:t>كما وجد بالتجربة أن مقاومة الموصل </a:t>
            </a:r>
            <a:r>
              <a:rPr lang="en-US" dirty="0"/>
              <a:t>R</a:t>
            </a:r>
            <a:r>
              <a:rPr lang="ar-EG" dirty="0"/>
              <a:t> تعتمد على طول الموصل </a:t>
            </a:r>
            <a:r>
              <a:rPr lang="en-US" dirty="0"/>
              <a:t>L</a:t>
            </a:r>
            <a:r>
              <a:rPr lang="ar-EG" dirty="0"/>
              <a:t> ومساحة مقطعه </a:t>
            </a:r>
            <a:r>
              <a:rPr lang="en-US" dirty="0"/>
              <a:t>A</a:t>
            </a:r>
            <a:r>
              <a:rPr lang="ar-EG" dirty="0"/>
              <a:t> ونوع مادة الموصل </a:t>
            </a:r>
            <a:r>
              <a:rPr lang="el-GR" i="1" dirty="0"/>
              <a:t>ρ</a:t>
            </a:r>
            <a:endParaRPr lang="ar-EG" i="1" dirty="0"/>
          </a:p>
          <a:p>
            <a:pPr algn="r" rtl="1"/>
            <a:endParaRPr lang="ar-EG" dirty="0"/>
          </a:p>
          <a:p>
            <a:pPr algn="r" rtl="1"/>
            <a:endParaRPr lang="en-US" dirty="0"/>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6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71600" y="1905000"/>
            <a:ext cx="1971675" cy="619125"/>
          </a:xfrm>
          <a:prstGeom prst="rect">
            <a:avLst/>
          </a:prstGeom>
          <a:noFill/>
        </p:spPr>
      </p:pic>
      <p:sp>
        <p:nvSpPr>
          <p:cNvPr id="624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6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86400" y="1905000"/>
            <a:ext cx="2124075" cy="619125"/>
          </a:xfrm>
          <a:prstGeom prst="rect">
            <a:avLst/>
          </a:prstGeom>
          <a:noFill/>
        </p:spPr>
      </p:pic>
      <p:sp>
        <p:nvSpPr>
          <p:cNvPr id="624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6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81400" y="4419600"/>
            <a:ext cx="1447800" cy="651510"/>
          </a:xfrm>
          <a:prstGeom prst="rect">
            <a:avLst/>
          </a:prstGeom>
          <a:noFill/>
        </p:spPr>
      </p:pic>
      <p:sp>
        <p:nvSpPr>
          <p:cNvPr id="6247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71"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286000" y="5334000"/>
            <a:ext cx="1295400" cy="931524"/>
          </a:xfrm>
          <a:prstGeom prst="rect">
            <a:avLst/>
          </a:prstGeom>
          <a:noFill/>
        </p:spPr>
      </p:pic>
      <p:sp>
        <p:nvSpPr>
          <p:cNvPr id="14" name="TextBox 13"/>
          <p:cNvSpPr txBox="1"/>
          <p:nvPr/>
        </p:nvSpPr>
        <p:spPr>
          <a:xfrm>
            <a:off x="304800" y="6172200"/>
            <a:ext cx="2133600" cy="369332"/>
          </a:xfrm>
          <a:prstGeom prst="rect">
            <a:avLst/>
          </a:prstGeom>
          <a:noFill/>
        </p:spPr>
        <p:txBody>
          <a:bodyPr wrap="square" rtlCol="0">
            <a:spAutoFit/>
          </a:bodyPr>
          <a:lstStyle/>
          <a:p>
            <a:pPr algn="r" rtl="1"/>
            <a:r>
              <a:rPr lang="ar-EG" dirty="0">
                <a:solidFill>
                  <a:srgbClr val="FF0000"/>
                </a:solidFill>
              </a:rPr>
              <a:t>المقاومة النوعية  للموصل </a:t>
            </a:r>
            <a:endParaRPr lang="en-US" dirty="0">
              <a:solidFill>
                <a:srgbClr val="FF0000"/>
              </a:solidFill>
            </a:endParaRPr>
          </a:p>
        </p:txBody>
      </p:sp>
      <p:cxnSp>
        <p:nvCxnSpPr>
          <p:cNvPr id="16" name="Straight Arrow Connector 15"/>
          <p:cNvCxnSpPr/>
          <p:nvPr/>
        </p:nvCxnSpPr>
        <p:spPr>
          <a:xfrm flipV="1">
            <a:off x="1981200" y="6019800"/>
            <a:ext cx="990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048000" y="5638800"/>
            <a:ext cx="381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086600" y="6107668"/>
            <a:ext cx="2057400" cy="369332"/>
          </a:xfrm>
          <a:prstGeom prst="rect">
            <a:avLst/>
          </a:prstGeom>
          <a:noFill/>
        </p:spPr>
        <p:txBody>
          <a:bodyPr wrap="square" rtlCol="0">
            <a:spAutoFit/>
          </a:bodyPr>
          <a:lstStyle/>
          <a:p>
            <a:r>
              <a:rPr lang="ar-EG" dirty="0">
                <a:solidFill>
                  <a:srgbClr val="FF0000"/>
                </a:solidFill>
              </a:rPr>
              <a:t>الموصلية الكهربية </a:t>
            </a:r>
            <a:endParaRPr lang="en-US" dirty="0">
              <a:solidFill>
                <a:srgbClr val="FF0000"/>
              </a:solidFill>
            </a:endParaRPr>
          </a:p>
        </p:txBody>
      </p:sp>
      <p:sp>
        <p:nvSpPr>
          <p:cNvPr id="624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473"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238625" y="5943600"/>
            <a:ext cx="2619375" cy="66675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38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848600" cy="642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94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39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8392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62400"/>
            <a:ext cx="86868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06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4</a:t>
            </a:fld>
            <a:endParaRPr lang="en-US"/>
          </a:p>
        </p:txBody>
      </p:sp>
      <p:sp>
        <p:nvSpPr>
          <p:cNvPr id="3" name="Rectangle 2"/>
          <p:cNvSpPr/>
          <p:nvPr/>
        </p:nvSpPr>
        <p:spPr>
          <a:xfrm>
            <a:off x="152400" y="457200"/>
            <a:ext cx="8610600" cy="6309420"/>
          </a:xfrm>
          <a:prstGeom prst="rect">
            <a:avLst/>
          </a:prstGeom>
        </p:spPr>
        <p:txBody>
          <a:bodyPr wrap="square">
            <a:spAutoFit/>
          </a:bodyPr>
          <a:lstStyle/>
          <a:p>
            <a:r>
              <a:rPr lang="en-US" sz="4000" b="1" u="sng" dirty="0">
                <a:latin typeface="Times New Roman" pitchFamily="18" charset="0"/>
                <a:cs typeface="Times New Roman" pitchFamily="18" charset="0"/>
              </a:rPr>
              <a:t>References </a:t>
            </a:r>
            <a:endParaRPr lang="ar-EG" sz="3600" b="1" u="sng" dirty="0">
              <a:latin typeface="Times New Roman" pitchFamily="18" charset="0"/>
              <a:cs typeface="Times New Roman" pitchFamily="18" charset="0"/>
            </a:endParaRPr>
          </a:p>
          <a:p>
            <a:endParaRPr lang="ar-EG" sz="3200" b="1" dirty="0">
              <a:latin typeface="Times New Roman" pitchFamily="18" charset="0"/>
              <a:cs typeface="Times New Roman" pitchFamily="18" charset="0"/>
            </a:endParaRPr>
          </a:p>
          <a:p>
            <a:pPr algn="r" rtl="1"/>
            <a:r>
              <a:rPr lang="ar-EG" sz="3200" dirty="0">
                <a:latin typeface="Times New Roman" pitchFamily="18" charset="0"/>
                <a:cs typeface="Times New Roman" pitchFamily="18" charset="0"/>
              </a:rPr>
              <a:t> أحمد فؤاد باشا, فوزي حامد و السيد عوض جعفر, </a:t>
            </a:r>
            <a:r>
              <a:rPr lang="en-US" sz="3200" dirty="0">
                <a:latin typeface="Times New Roman" pitchFamily="18" charset="0"/>
                <a:cs typeface="Times New Roman" pitchFamily="18" charset="0"/>
              </a:rPr>
              <a:t>”</a:t>
            </a:r>
            <a:r>
              <a:rPr lang="ar-EG" sz="3200" u="sng" dirty="0">
                <a:latin typeface="Times New Roman" pitchFamily="18" charset="0"/>
                <a:cs typeface="Times New Roman" pitchFamily="18" charset="0"/>
              </a:rPr>
              <a:t>الفيزياء الحيوية</a:t>
            </a:r>
            <a:r>
              <a:rPr lang="en-US" sz="3200" dirty="0">
                <a:latin typeface="Times New Roman" pitchFamily="18" charset="0"/>
                <a:cs typeface="Times New Roman" pitchFamily="18" charset="0"/>
              </a:rPr>
              <a:t>”</a:t>
            </a:r>
            <a:r>
              <a:rPr lang="ar-EG" sz="3200" dirty="0">
                <a:latin typeface="Times New Roman" pitchFamily="18" charset="0"/>
                <a:cs typeface="Times New Roman" pitchFamily="18" charset="0"/>
              </a:rPr>
              <a:t>, دار الفكر العربي,مصر, 2005.</a:t>
            </a:r>
          </a:p>
          <a:p>
            <a:pPr algn="r" rtl="1"/>
            <a:endParaRPr lang="ar-EG" sz="3200" dirty="0">
              <a:latin typeface="Times New Roman" pitchFamily="18" charset="0"/>
              <a:cs typeface="Times New Roman" pitchFamily="18" charset="0"/>
            </a:endParaRPr>
          </a:p>
          <a:p>
            <a:pPr algn="r" rtl="1"/>
            <a:r>
              <a:rPr lang="ar-EG" sz="3200" dirty="0">
                <a:latin typeface="Times New Roman" pitchFamily="18" charset="0"/>
                <a:cs typeface="Times New Roman" pitchFamily="18" charset="0"/>
              </a:rPr>
              <a:t>يسرى مصطفى, رمضان على حسن, الحسينى الطاهر و وليد بن جميل ألطف, «</a:t>
            </a:r>
            <a:r>
              <a:rPr lang="ar-EG" sz="3200" u="sng" dirty="0">
                <a:latin typeface="Times New Roman" pitchFamily="18" charset="0"/>
                <a:cs typeface="Times New Roman" pitchFamily="18" charset="0"/>
              </a:rPr>
              <a:t>الفيزياء العامة و تطبيقاتها فى المجال الحيوى و الطبى</a:t>
            </a:r>
            <a:r>
              <a:rPr lang="ar-EG" sz="3200" dirty="0">
                <a:latin typeface="Times New Roman" pitchFamily="18" charset="0"/>
                <a:cs typeface="Times New Roman" pitchFamily="18" charset="0"/>
              </a:rPr>
              <a:t>», جامعة أم القرى: 2017.</a:t>
            </a:r>
          </a:p>
          <a:p>
            <a:pPr algn="r" rtl="1"/>
            <a:r>
              <a:rPr lang="ar-EG" sz="2800" dirty="0">
                <a:latin typeface="Times New Roman" pitchFamily="18" charset="0"/>
                <a:cs typeface="Times New Roman" pitchFamily="18" charset="0"/>
              </a:rPr>
              <a:t>محمد محمد الزيدية، «فيزياء أعضاء الجسم البشري» الدار العربية للنشر و التوزيع، الطبعة الأولى 2009</a:t>
            </a:r>
            <a:endParaRPr lang="ar-EG" sz="2800" dirty="0">
              <a:latin typeface="Times New Roman" pitchFamily="18" charset="0"/>
              <a:cs typeface="Times New Roman" pitchFamily="18" charset="0"/>
              <a:hlinkClick r:id="rId2"/>
            </a:endParaRPr>
          </a:p>
          <a:p>
            <a:r>
              <a:rPr lang="en-US" sz="2800" dirty="0">
                <a:latin typeface="Times New Roman" pitchFamily="18" charset="0"/>
                <a:cs typeface="Times New Roman" pitchFamily="18" charset="0"/>
                <a:hlinkClick r:id="rId2"/>
              </a:rPr>
              <a:t>https://ar.wikipedia.org/</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hlinkClick r:id="rId3"/>
              </a:rPr>
              <a:t>https://www.youtube.com/</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489699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40</a:t>
            </a:fld>
            <a:endParaRPr lang="en-US"/>
          </a:p>
        </p:txBody>
      </p:sp>
      <mc:AlternateContent xmlns:mc="http://schemas.openxmlformats.org/markup-compatibility/2006" xmlns:a14="http://schemas.microsoft.com/office/drawing/2010/main">
        <mc:Choice Requires="a14">
          <p:sp>
            <p:nvSpPr>
              <p:cNvPr id="3" name="Rectangle 2"/>
              <p:cNvSpPr/>
              <p:nvPr/>
            </p:nvSpPr>
            <p:spPr>
              <a:xfrm>
                <a:off x="304800" y="152400"/>
                <a:ext cx="8610600" cy="3051156"/>
              </a:xfrm>
              <a:prstGeom prst="rect">
                <a:avLst/>
              </a:prstGeom>
            </p:spPr>
            <p:txBody>
              <a:bodyPr wrap="square">
                <a:spAutoFit/>
              </a:bodyPr>
              <a:lstStyle/>
              <a:p>
                <a:pPr algn="r" rtl="1"/>
                <a:r>
                  <a:rPr lang="ar-EG" sz="2400" b="1" i="1" u="sng" dirty="0">
                    <a:solidFill>
                      <a:srgbClr val="FF0000"/>
                    </a:solidFill>
                  </a:rPr>
                  <a:t>مثال:</a:t>
                </a:r>
              </a:p>
              <a:p>
                <a:pPr algn="r" rtl="1"/>
                <a:endParaRPr lang="ar-EG" sz="2400" b="1" i="1" u="sng" dirty="0">
                  <a:solidFill>
                    <a:srgbClr val="FF0000"/>
                  </a:solidFill>
                </a:endParaRPr>
              </a:p>
              <a:p>
                <a:pPr algn="r" rtl="1"/>
                <a:r>
                  <a:rPr lang="ar-EG" sz="2400" dirty="0"/>
                  <a:t>لمعالجة كسر عظمى يتم تثبيت الكترودين حول منطقة الكسر. إذا كانت المسافة بين الاكترودين </a:t>
                </a:r>
                <a:r>
                  <a:rPr lang="en-US" sz="2400" dirty="0"/>
                  <a:t>5 cm</a:t>
                </a:r>
                <a:r>
                  <a:rPr lang="ar-EG" sz="2400" dirty="0"/>
                  <a:t> و المساحة السطحية لكل منهما </a:t>
                </a:r>
                <a14:m>
                  <m:oMath xmlns:m="http://schemas.openxmlformats.org/officeDocument/2006/math">
                    <m:r>
                      <a:rPr lang="en-US" sz="2400" b="0" i="1" smtClean="0">
                        <a:latin typeface="Cambria Math"/>
                      </a:rPr>
                      <m:t>0</m:t>
                    </m:r>
                    <m:r>
                      <a:rPr lang="en-US" sz="2400" b="0" i="1" smtClean="0">
                        <a:latin typeface="Cambria Math"/>
                      </a:rPr>
                      <m:t>.</m:t>
                    </m:r>
                    <m:r>
                      <a:rPr lang="en-US" sz="2400" b="0" i="1" smtClean="0">
                        <a:latin typeface="Cambria Math"/>
                      </a:rPr>
                      <m:t>05</m:t>
                    </m:r>
                    <m:r>
                      <a:rPr lang="en-US" sz="2400" b="0" i="1" smtClean="0">
                        <a:latin typeface="Cambria Math"/>
                      </a:rPr>
                      <m:t> </m:t>
                    </m:r>
                    <m:sSup>
                      <m:sSupPr>
                        <m:ctrlPr>
                          <a:rPr lang="en-US" sz="2400" b="0" i="1" smtClean="0">
                            <a:latin typeface="Cambria Math"/>
                          </a:rPr>
                        </m:ctrlPr>
                      </m:sSupPr>
                      <m:e>
                        <m:r>
                          <a:rPr lang="en-US" sz="2400" b="0" i="1" smtClean="0">
                            <a:latin typeface="Cambria Math"/>
                          </a:rPr>
                          <m:t>𝑐𝑚</m:t>
                        </m:r>
                      </m:e>
                      <m:sup>
                        <m:r>
                          <a:rPr lang="en-US" sz="2400" b="0" i="1" smtClean="0">
                            <a:latin typeface="Cambria Math"/>
                          </a:rPr>
                          <m:t>2</m:t>
                        </m:r>
                        <m:r>
                          <a:rPr lang="ar-EG" sz="2400" b="0" i="1" smtClean="0">
                            <a:latin typeface="Cambria Math"/>
                          </a:rPr>
                          <m:t> </m:t>
                        </m:r>
                      </m:sup>
                    </m:sSup>
                  </m:oMath>
                </a14:m>
                <a:r>
                  <a:rPr lang="ar-EG" sz="2400" dirty="0"/>
                  <a:t> </a:t>
                </a:r>
              </a:p>
              <a:p>
                <a:pPr algn="r" rtl="1"/>
                <a:r>
                  <a:rPr lang="ar-EG" sz="2400" dirty="0"/>
                  <a:t>و المقاومة النوعية للعظام </a:t>
                </a:r>
                <a14:m>
                  <m:oMath xmlns:m="http://schemas.openxmlformats.org/officeDocument/2006/math">
                    <m:r>
                      <a:rPr lang="en-US" sz="2400" i="1">
                        <a:latin typeface="Cambria Math"/>
                      </a:rPr>
                      <m:t>5</m:t>
                    </m:r>
                    <m:r>
                      <a:rPr lang="en-US" sz="2400" i="1">
                        <a:latin typeface="Cambria Math"/>
                        <a:ea typeface="Cambria Math"/>
                      </a:rPr>
                      <m:t>×</m:t>
                    </m:r>
                    <m:sSup>
                      <m:sSupPr>
                        <m:ctrlPr>
                          <a:rPr lang="en-US" sz="2400" i="1">
                            <a:latin typeface="Cambria Math"/>
                            <a:ea typeface="Cambria Math"/>
                          </a:rPr>
                        </m:ctrlPr>
                      </m:sSupPr>
                      <m:e>
                        <m:r>
                          <a:rPr lang="en-US" sz="2400" i="1">
                            <a:latin typeface="Cambria Math"/>
                            <a:ea typeface="Cambria Math"/>
                          </a:rPr>
                          <m:t>10</m:t>
                        </m:r>
                      </m:e>
                      <m:sup>
                        <m:r>
                          <a:rPr lang="en-US" sz="2400" i="1">
                            <a:latin typeface="Cambria Math"/>
                            <a:ea typeface="Cambria Math"/>
                          </a:rPr>
                          <m:t>5</m:t>
                        </m:r>
                        <m:r>
                          <a:rPr lang="en-US" sz="2400" i="1">
                            <a:latin typeface="Cambria Math"/>
                            <a:ea typeface="Cambria Math"/>
                          </a:rPr>
                          <m:t> </m:t>
                        </m:r>
                      </m:sup>
                    </m:sSup>
                  </m:oMath>
                </a14:m>
                <a:r>
                  <a:rPr lang="el-GR" sz="2400" dirty="0">
                    <a:ea typeface="Cambria Math"/>
                  </a:rPr>
                  <a:t> </a:t>
                </a:r>
                <a14:m>
                  <m:oMath xmlns:m="http://schemas.openxmlformats.org/officeDocument/2006/math">
                    <m:r>
                      <m:rPr>
                        <m:sty m:val="p"/>
                      </m:rPr>
                      <a:rPr lang="el-GR" sz="2400" i="1">
                        <a:latin typeface="Cambria Math"/>
                        <a:ea typeface="Cambria Math"/>
                      </a:rPr>
                      <m:t>Ω</m:t>
                    </m:r>
                    <m:r>
                      <a:rPr lang="en-US" sz="2400" i="1">
                        <a:latin typeface="Cambria Math"/>
                        <a:ea typeface="Cambria Math"/>
                      </a:rPr>
                      <m:t> </m:t>
                    </m:r>
                    <m:r>
                      <a:rPr lang="en-US" sz="2400" i="1">
                        <a:latin typeface="Cambria Math"/>
                        <a:ea typeface="Cambria Math"/>
                      </a:rPr>
                      <m:t>𝑐𝑚</m:t>
                    </m:r>
                  </m:oMath>
                </a14:m>
                <a:endParaRPr lang="ar-EG" sz="2400" b="0" i="0" dirty="0">
                  <a:latin typeface="Cambria Math"/>
                  <a:ea typeface="Cambria Math"/>
                </a:endParaRPr>
              </a:p>
              <a:p>
                <a:pPr algn="r" rtl="1"/>
                <a:r>
                  <a:rPr lang="ar-EG" sz="2400" dirty="0">
                    <a:latin typeface="Cambria Math"/>
                    <a:ea typeface="Cambria Math"/>
                  </a:rPr>
                  <a:t>احسب قيمة التيار المار عند استخدام بطارية قوتها الدافعة الكهربية 2 فولت </a:t>
                </a:r>
                <a:endParaRPr lang="en-US" sz="2400" b="0" i="0" dirty="0">
                  <a:latin typeface="Cambria Math"/>
                  <a:ea typeface="Cambria Math"/>
                </a:endParaRPr>
              </a:p>
              <a:p>
                <a:pPr algn="r" rtl="1"/>
                <a:endParaRPr lang="en-US" sz="2400" dirty="0"/>
              </a:p>
              <a:p>
                <a:pPr algn="r" rtl="1"/>
                <a:r>
                  <a:rPr lang="ar-EG" sz="2400" b="1" i="1" u="sng" dirty="0">
                    <a:solidFill>
                      <a:srgbClr val="FF0000"/>
                    </a:solidFill>
                  </a:rPr>
                  <a:t>الحل:</a:t>
                </a:r>
              </a:p>
            </p:txBody>
          </p:sp>
        </mc:Choice>
        <mc:Fallback xmlns="">
          <p:sp>
            <p:nvSpPr>
              <p:cNvPr id="3" name="Rectangle 2"/>
              <p:cNvSpPr>
                <a:spLocks noRot="1" noChangeAspect="1" noMove="1" noResize="1" noEditPoints="1" noAdjustHandles="1" noChangeArrowheads="1" noChangeShapeType="1" noTextEdit="1"/>
              </p:cNvSpPr>
              <p:nvPr/>
            </p:nvSpPr>
            <p:spPr>
              <a:xfrm>
                <a:off x="304800" y="152400"/>
                <a:ext cx="8610600" cy="3051156"/>
              </a:xfrm>
              <a:prstGeom prst="rect">
                <a:avLst/>
              </a:prstGeom>
              <a:blipFill rotWithShape="1">
                <a:blip r:embed="rId2"/>
                <a:stretch>
                  <a:fillRect t="-1397" r="-991" b="-3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094080" y="4343400"/>
                <a:ext cx="4821320" cy="8386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𝑅</m:t>
                      </m:r>
                      <m:r>
                        <a:rPr lang="en-US" sz="2400" i="1" smtClean="0">
                          <a:latin typeface="Cambria Math"/>
                        </a:rPr>
                        <m:t>=</m:t>
                      </m:r>
                      <m:f>
                        <m:fPr>
                          <m:ctrlPr>
                            <a:rPr lang="en-US" sz="2400" i="1">
                              <a:latin typeface="Cambria Math"/>
                              <a:ea typeface="Cambria Math"/>
                            </a:rPr>
                          </m:ctrlPr>
                        </m:fPr>
                        <m:num>
                          <m:r>
                            <a:rPr lang="en-US" sz="2400" i="1">
                              <a:latin typeface="Cambria Math"/>
                              <a:ea typeface="Cambria Math"/>
                            </a:rPr>
                            <m:t>𝜌</m:t>
                          </m:r>
                          <m:r>
                            <a:rPr lang="en-US" sz="2400" i="1">
                              <a:latin typeface="Cambria Math"/>
                              <a:ea typeface="Cambria Math"/>
                            </a:rPr>
                            <m:t>𝐿</m:t>
                          </m:r>
                        </m:num>
                        <m:den>
                          <m:r>
                            <a:rPr lang="en-US" sz="2400" i="1">
                              <a:latin typeface="Cambria Math"/>
                              <a:ea typeface="Cambria Math"/>
                            </a:rPr>
                            <m:t>𝐴</m:t>
                          </m:r>
                        </m:den>
                      </m:f>
                      <m:r>
                        <a:rPr lang="en-US" sz="2400" b="0" i="1" smtClean="0">
                          <a:latin typeface="Cambria Math"/>
                          <a:ea typeface="Cambria Math"/>
                        </a:rPr>
                        <m:t>=</m:t>
                      </m:r>
                      <m:f>
                        <m:fPr>
                          <m:ctrlPr>
                            <a:rPr lang="en-US" sz="2400" b="0" i="1" smtClean="0">
                              <a:latin typeface="Cambria Math"/>
                              <a:ea typeface="Cambria Math"/>
                            </a:rPr>
                          </m:ctrlPr>
                        </m:fPr>
                        <m:num>
                          <m:r>
                            <a:rPr lang="en-US" sz="2400" b="0" i="1" smtClean="0">
                              <a:latin typeface="Cambria Math"/>
                              <a:ea typeface="Cambria Math"/>
                            </a:rPr>
                            <m:t>5</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5</m:t>
                              </m:r>
                            </m:sup>
                          </m:sSup>
                          <m:r>
                            <a:rPr lang="en-US" sz="2400" b="0" i="1" smtClean="0">
                              <a:latin typeface="Cambria Math"/>
                              <a:ea typeface="Cambria Math"/>
                            </a:rPr>
                            <m:t>×</m:t>
                          </m:r>
                          <m:r>
                            <a:rPr lang="en-US" sz="2400" b="0" i="1" smtClean="0">
                              <a:latin typeface="Cambria Math"/>
                              <a:ea typeface="Cambria Math"/>
                            </a:rPr>
                            <m:t>5</m:t>
                          </m:r>
                        </m:num>
                        <m:den>
                          <m:r>
                            <a:rPr lang="en-US" sz="2400" b="0" i="1" smtClean="0">
                              <a:latin typeface="Cambria Math"/>
                              <a:ea typeface="Cambria Math"/>
                            </a:rPr>
                            <m:t>0</m:t>
                          </m:r>
                          <m:r>
                            <a:rPr lang="en-US" sz="2400" b="0" i="1" smtClean="0">
                              <a:latin typeface="Cambria Math"/>
                              <a:ea typeface="Cambria Math"/>
                            </a:rPr>
                            <m:t>.</m:t>
                          </m:r>
                          <m:r>
                            <a:rPr lang="en-US" sz="2400" b="0" i="1" smtClean="0">
                              <a:latin typeface="Cambria Math"/>
                              <a:ea typeface="Cambria Math"/>
                            </a:rPr>
                            <m:t>05</m:t>
                          </m:r>
                        </m:den>
                      </m:f>
                      <m:r>
                        <a:rPr lang="en-US" sz="2400" b="0" i="1" smtClean="0">
                          <a:latin typeface="Cambria Math"/>
                          <a:ea typeface="Cambria Math"/>
                        </a:rPr>
                        <m:t>=</m:t>
                      </m:r>
                      <m:r>
                        <a:rPr lang="en-US" sz="2400" b="0" i="1" smtClean="0">
                          <a:latin typeface="Cambria Math"/>
                          <a:ea typeface="Cambria Math"/>
                        </a:rPr>
                        <m:t>5</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7</m:t>
                          </m:r>
                        </m:sup>
                      </m:sSup>
                      <m:r>
                        <a:rPr lang="en-US" sz="2400" b="0" i="1" smtClean="0">
                          <a:latin typeface="Cambria Math"/>
                          <a:ea typeface="Cambria Math"/>
                        </a:rPr>
                        <m:t> </m:t>
                      </m:r>
                      <m:r>
                        <m:rPr>
                          <m:sty m:val="p"/>
                        </m:rPr>
                        <a:rPr lang="el-GR" sz="2400" b="0" i="1" smtClean="0">
                          <a:latin typeface="Cambria Math"/>
                          <a:ea typeface="Cambria Math"/>
                        </a:rPr>
                        <m:t>Ω</m:t>
                      </m:r>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4094080" y="4343400"/>
                <a:ext cx="4821320" cy="838691"/>
              </a:xfrm>
              <a:prstGeom prst="rect">
                <a:avLst/>
              </a:prstGeom>
              <a:blipFill rotWithShape="1">
                <a:blip r:embed="rId3"/>
                <a:stretch>
                  <a:fillRect r="-20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01777" y="5638800"/>
                <a:ext cx="7416646"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𝐼</m:t>
                      </m:r>
                      <m:r>
                        <a:rPr lang="en-US" sz="2400" b="0" i="1" smtClean="0">
                          <a:latin typeface="Cambria Math"/>
                        </a:rPr>
                        <m:t>=</m:t>
                      </m:r>
                      <m:f>
                        <m:fPr>
                          <m:ctrlPr>
                            <a:rPr lang="en-US" sz="2400" b="0" i="1" smtClean="0">
                              <a:latin typeface="Cambria Math"/>
                            </a:rPr>
                          </m:ctrlPr>
                        </m:fPr>
                        <m:num>
                          <m:r>
                            <a:rPr lang="en-US" sz="2400" b="0" i="1" smtClean="0">
                              <a:latin typeface="Cambria Math"/>
                            </a:rPr>
                            <m:t>𝑉</m:t>
                          </m:r>
                        </m:num>
                        <m:den>
                          <m:r>
                            <a:rPr lang="en-US" sz="2400" b="0" i="1" smtClean="0">
                              <a:latin typeface="Cambria Math"/>
                            </a:rPr>
                            <m:t>𝑅</m:t>
                          </m:r>
                        </m:den>
                      </m:f>
                      <m:r>
                        <a:rPr lang="en-US" sz="2400" b="0" i="1" smtClean="0">
                          <a:latin typeface="Cambria Math"/>
                        </a:rPr>
                        <m:t>=</m:t>
                      </m:r>
                      <m:f>
                        <m:fPr>
                          <m:ctrlPr>
                            <a:rPr lang="en-US" sz="2400" b="0" i="1" smtClean="0">
                              <a:latin typeface="Cambria Math"/>
                            </a:rPr>
                          </m:ctrlPr>
                        </m:fPr>
                        <m:num>
                          <m:r>
                            <a:rPr lang="en-US" sz="2400" b="0" i="1" smtClean="0">
                              <a:latin typeface="Cambria Math"/>
                            </a:rPr>
                            <m:t>2</m:t>
                          </m:r>
                        </m:num>
                        <m:den>
                          <m:r>
                            <a:rPr lang="en-US" sz="2400" b="0" i="1" smtClean="0">
                              <a:latin typeface="Cambria Math"/>
                            </a:rPr>
                            <m:t>5</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7</m:t>
                              </m:r>
                            </m:sup>
                          </m:sSup>
                        </m:den>
                      </m:f>
                      <m:r>
                        <a:rPr lang="en-US" sz="2400" b="0" i="1" smtClean="0">
                          <a:latin typeface="Cambria Math"/>
                        </a:rPr>
                        <m:t>=</m:t>
                      </m:r>
                      <m:r>
                        <a:rPr lang="en-US" sz="2400" b="0" i="1" smtClean="0">
                          <a:latin typeface="Cambria Math"/>
                        </a:rPr>
                        <m:t>4</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m:t>
                          </m:r>
                          <m:r>
                            <a:rPr lang="en-US" sz="2400" b="0" i="1" smtClean="0">
                              <a:latin typeface="Cambria Math"/>
                              <a:ea typeface="Cambria Math"/>
                            </a:rPr>
                            <m:t>8</m:t>
                          </m:r>
                        </m:sup>
                      </m:sSup>
                      <m:r>
                        <a:rPr lang="en-US" sz="2400" b="0" i="1" smtClean="0">
                          <a:latin typeface="Cambria Math"/>
                          <a:ea typeface="Cambria Math"/>
                        </a:rPr>
                        <m:t> </m:t>
                      </m:r>
                      <m:r>
                        <a:rPr lang="en-US" sz="2400" b="0" i="1" smtClean="0">
                          <a:latin typeface="Cambria Math"/>
                          <a:ea typeface="Cambria Math"/>
                        </a:rPr>
                        <m:t>𝐴</m:t>
                      </m:r>
                      <m:r>
                        <a:rPr lang="en-US" sz="2400" b="0" i="0" smtClean="0">
                          <a:latin typeface="Cambria Math"/>
                          <a:ea typeface="Cambria Math"/>
                        </a:rPr>
                        <m:t>=</m:t>
                      </m:r>
                      <m:r>
                        <a:rPr lang="en-US" sz="2400" b="0" i="0" smtClean="0">
                          <a:latin typeface="Cambria Math"/>
                          <a:ea typeface="Cambria Math"/>
                        </a:rPr>
                        <m:t>40</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m:t>
                          </m:r>
                          <m:r>
                            <a:rPr lang="en-US" sz="2400" b="0" i="1" smtClean="0">
                              <a:latin typeface="Cambria Math"/>
                              <a:ea typeface="Cambria Math"/>
                            </a:rPr>
                            <m:t>9</m:t>
                          </m:r>
                        </m:sup>
                      </m:sSup>
                      <m:r>
                        <a:rPr lang="en-US" sz="2400" b="0" i="1" smtClean="0">
                          <a:latin typeface="Cambria Math"/>
                          <a:ea typeface="Cambria Math"/>
                        </a:rPr>
                        <m:t> </m:t>
                      </m:r>
                      <m:r>
                        <a:rPr lang="en-US" sz="2400" b="0" i="1" smtClean="0">
                          <a:latin typeface="Cambria Math"/>
                          <a:ea typeface="Cambria Math"/>
                        </a:rPr>
                        <m:t>𝐴</m:t>
                      </m:r>
                      <m:r>
                        <a:rPr lang="en-US" sz="2400" b="0" i="1" smtClean="0">
                          <a:latin typeface="Cambria Math"/>
                          <a:ea typeface="Cambria Math"/>
                        </a:rPr>
                        <m:t>=</m:t>
                      </m:r>
                      <m:r>
                        <a:rPr lang="en-US" sz="2400" b="0" i="1" smtClean="0">
                          <a:latin typeface="Cambria Math"/>
                          <a:ea typeface="Cambria Math"/>
                        </a:rPr>
                        <m:t>40</m:t>
                      </m:r>
                      <m:r>
                        <a:rPr lang="en-US" sz="2400" b="0" i="1" smtClean="0">
                          <a:latin typeface="Cambria Math"/>
                          <a:ea typeface="Cambria Math"/>
                        </a:rPr>
                        <m:t> </m:t>
                      </m:r>
                      <m:r>
                        <a:rPr lang="en-US" sz="2400" b="0" i="1" smtClean="0">
                          <a:latin typeface="Cambria Math"/>
                          <a:ea typeface="Cambria Math"/>
                        </a:rPr>
                        <m:t>𝑛𝐴</m:t>
                      </m:r>
                    </m:oMath>
                  </m:oMathPara>
                </a14:m>
                <a:endParaRPr lang="en-US" b="0" dirty="0">
                  <a:ea typeface="Cambria Math"/>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01777" y="5638800"/>
                <a:ext cx="7416646" cy="786177"/>
              </a:xfrm>
              <a:prstGeom prst="rect">
                <a:avLst/>
              </a:prstGeom>
              <a:blipFill rotWithShape="1">
                <a:blip r:embed="rId4"/>
                <a:stretch>
                  <a:fillRect r="-1150" b="-775"/>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1" y="2705847"/>
            <a:ext cx="4165676" cy="208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76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416675"/>
            <a:ext cx="2133600" cy="365125"/>
          </a:xfrm>
        </p:spPr>
        <p:txBody>
          <a:bodyPr/>
          <a:lstStyle/>
          <a:p>
            <a:fld id="{586582B8-0579-441E-B98B-5834914E88B5}" type="slidenum">
              <a:rPr lang="en-US" smtClean="0"/>
              <a:pPr/>
              <a:t>41</a:t>
            </a:fld>
            <a:endParaRPr lang="en-US"/>
          </a:p>
        </p:txBody>
      </p:sp>
      <mc:AlternateContent xmlns:mc="http://schemas.openxmlformats.org/markup-compatibility/2006" xmlns:a14="http://schemas.microsoft.com/office/drawing/2010/main">
        <mc:Choice Requires="a14">
          <p:sp>
            <p:nvSpPr>
              <p:cNvPr id="6" name="Rectangle 5"/>
              <p:cNvSpPr/>
              <p:nvPr/>
            </p:nvSpPr>
            <p:spPr>
              <a:xfrm>
                <a:off x="2209800" y="288925"/>
                <a:ext cx="6941236" cy="3118290"/>
              </a:xfrm>
              <a:prstGeom prst="rect">
                <a:avLst/>
              </a:prstGeom>
            </p:spPr>
            <p:txBody>
              <a:bodyPr wrap="square">
                <a:spAutoFit/>
              </a:bodyPr>
              <a:lstStyle/>
              <a:p>
                <a:pPr algn="just" rtl="1"/>
                <a:r>
                  <a:rPr lang="ar-EG" sz="2800" b="1" dirty="0">
                    <a:solidFill>
                      <a:srgbClr val="FF0000"/>
                    </a:solidFill>
                  </a:rPr>
                  <a:t>مثال:</a:t>
                </a:r>
              </a:p>
              <a:p>
                <a:pPr algn="just" rtl="1"/>
                <a:r>
                  <a:rPr lang="ar-EG" sz="2800" dirty="0"/>
                  <a:t>طرف سحاحة صغيرة جدا تستخدم كقطب كهربي لقياس جهد كل خلية بيولوجية </a:t>
                </a:r>
                <a:r>
                  <a:rPr lang="en-US" sz="2800" dirty="0"/>
                  <a:t>(biosensor)</a:t>
                </a:r>
                <a:r>
                  <a:rPr lang="ar-EG" sz="2800" dirty="0"/>
                  <a:t>، مصنوعة من أنبوبة شعرية زجاجية طولها </a:t>
                </a:r>
                <a:r>
                  <a:rPr lang="en-US" sz="2800" dirty="0"/>
                  <a:t>4mm</a:t>
                </a:r>
                <a:r>
                  <a:rPr lang="ar-EG" sz="2800" dirty="0"/>
                  <a:t> وقطرها الداخلي </a:t>
                </a:r>
                <a:r>
                  <a:rPr lang="en-US" sz="2800" dirty="0"/>
                  <a:t>1</a:t>
                </a:r>
                <a:r>
                  <a:rPr lang="el-GR" sz="2800" dirty="0"/>
                  <a:t>μ</a:t>
                </a:r>
                <a:r>
                  <a:rPr lang="en-US" sz="2800" dirty="0"/>
                  <a:t>m</a:t>
                </a:r>
                <a:r>
                  <a:rPr lang="ar-EG" sz="2800" dirty="0"/>
                  <a:t> . كانت الأنبوبة مملوءه بمحلول مشبع من كلوريد الصوديوم مقاومتة النوعية </a:t>
                </a:r>
                <a:r>
                  <a:rPr lang="en-US" sz="2800" dirty="0"/>
                  <a:t>4 </a:t>
                </a:r>
                <a14:m>
                  <m:oMath xmlns:m="http://schemas.openxmlformats.org/officeDocument/2006/math">
                    <m:r>
                      <a:rPr lang="en-US" sz="2800" b="1" i="1">
                        <a:latin typeface="Cambria Math"/>
                        <a:ea typeface="Cambria Math"/>
                      </a:rPr>
                      <m:t>×</m:t>
                    </m:r>
                    <m:sSup>
                      <m:sSupPr>
                        <m:ctrlPr>
                          <a:rPr lang="en-US" sz="2800" b="1" i="1">
                            <a:latin typeface="Cambria Math"/>
                            <a:ea typeface="Cambria Math"/>
                          </a:rPr>
                        </m:ctrlPr>
                      </m:sSupPr>
                      <m:e>
                        <m:r>
                          <a:rPr lang="en-US" sz="2800" b="1" i="1">
                            <a:latin typeface="Cambria Math"/>
                            <a:ea typeface="Cambria Math"/>
                          </a:rPr>
                          <m:t>𝟏𝟎</m:t>
                        </m:r>
                      </m:e>
                      <m:sup>
                        <m:r>
                          <a:rPr lang="en-US" sz="2800" b="1" i="1">
                            <a:latin typeface="Cambria Math"/>
                            <a:ea typeface="Cambria Math"/>
                          </a:rPr>
                          <m:t>−</m:t>
                        </m:r>
                        <m:r>
                          <a:rPr lang="en-US" sz="2800" b="1" i="1">
                            <a:latin typeface="Cambria Math"/>
                            <a:ea typeface="Cambria Math"/>
                          </a:rPr>
                          <m:t>𝟐</m:t>
                        </m:r>
                      </m:sup>
                    </m:sSup>
                  </m:oMath>
                </a14:m>
                <a:r>
                  <a:rPr lang="en-US" sz="2800" dirty="0"/>
                  <a:t>  </a:t>
                </a:r>
                <a:r>
                  <a:rPr lang="el-GR" sz="2800" dirty="0"/>
                  <a:t>Ω</a:t>
                </a:r>
                <a:r>
                  <a:rPr lang="en-US" sz="2800" dirty="0"/>
                  <a:t>m</a:t>
                </a:r>
                <a:r>
                  <a:rPr lang="ar-EG" sz="2800" dirty="0"/>
                  <a:t> . إحسب مقاومة عمود المحلول الإلكتروليتي؟</a:t>
                </a:r>
              </a:p>
            </p:txBody>
          </p:sp>
        </mc:Choice>
        <mc:Fallback xmlns="">
          <p:sp>
            <p:nvSpPr>
              <p:cNvPr id="6" name="Rectangle 5"/>
              <p:cNvSpPr>
                <a:spLocks noRot="1" noChangeAspect="1" noMove="1" noResize="1" noEditPoints="1" noAdjustHandles="1" noChangeArrowheads="1" noChangeShapeType="1" noTextEdit="1"/>
              </p:cNvSpPr>
              <p:nvPr/>
            </p:nvSpPr>
            <p:spPr>
              <a:xfrm>
                <a:off x="2209800" y="288925"/>
                <a:ext cx="6941236" cy="3118290"/>
              </a:xfrm>
              <a:prstGeom prst="rect">
                <a:avLst/>
              </a:prstGeom>
              <a:blipFill>
                <a:blip r:embed="rId2"/>
                <a:stretch>
                  <a:fillRect l="-3339" t="-1953" r="-1845" b="-4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047132" y="4304161"/>
                <a:ext cx="7112197" cy="1660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𝑅</m:t>
                      </m:r>
                      <m:r>
                        <a:rPr lang="en-US" sz="3200" b="0" i="1" smtClean="0">
                          <a:latin typeface="Cambria Math"/>
                        </a:rPr>
                        <m:t>=</m:t>
                      </m:r>
                      <m:f>
                        <m:fPr>
                          <m:ctrlPr>
                            <a:rPr lang="en-US" sz="3200" b="0" i="1" smtClean="0">
                              <a:latin typeface="Cambria Math"/>
                              <a:ea typeface="Cambria Math"/>
                            </a:rPr>
                          </m:ctrlPr>
                        </m:fPr>
                        <m:num>
                          <m:r>
                            <a:rPr lang="en-US" sz="3200" b="0" i="1" smtClean="0">
                              <a:latin typeface="Cambria Math"/>
                              <a:ea typeface="Cambria Math"/>
                            </a:rPr>
                            <m:t>𝜌</m:t>
                          </m:r>
                          <m:r>
                            <a:rPr lang="en-US" sz="3200" b="0" i="1" smtClean="0">
                              <a:latin typeface="Cambria Math"/>
                              <a:ea typeface="Cambria Math"/>
                            </a:rPr>
                            <m:t>𝐿</m:t>
                          </m:r>
                        </m:num>
                        <m:den>
                          <m:r>
                            <a:rPr lang="en-US" sz="3200" b="0" i="1" smtClean="0">
                              <a:latin typeface="Cambria Math"/>
                              <a:ea typeface="Cambria Math"/>
                            </a:rPr>
                            <m:t>𝐴</m:t>
                          </m:r>
                        </m:den>
                      </m:f>
                      <m:r>
                        <a:rPr lang="en-US" sz="3200" b="0" i="1" smtClean="0">
                          <a:latin typeface="Cambria Math"/>
                          <a:ea typeface="Cambria Math"/>
                        </a:rPr>
                        <m:t>=</m:t>
                      </m:r>
                      <m:f>
                        <m:fPr>
                          <m:ctrlPr>
                            <a:rPr lang="en-US" sz="3200" b="0" i="1" smtClean="0">
                              <a:latin typeface="Cambria Math"/>
                              <a:ea typeface="Cambria Math"/>
                            </a:rPr>
                          </m:ctrlPr>
                        </m:fPr>
                        <m:num>
                          <m:r>
                            <a:rPr lang="en-US" sz="3200" b="0" i="1" smtClean="0">
                              <a:latin typeface="Cambria Math"/>
                              <a:ea typeface="Cambria Math"/>
                            </a:rPr>
                            <m:t>𝜌</m:t>
                          </m:r>
                          <m:r>
                            <a:rPr lang="en-US" sz="3200" b="0" i="1" smtClean="0">
                              <a:latin typeface="Cambria Math"/>
                              <a:ea typeface="Cambria Math"/>
                            </a:rPr>
                            <m:t>𝐿</m:t>
                          </m:r>
                        </m:num>
                        <m:den>
                          <m:r>
                            <a:rPr lang="en-US" sz="3200" b="0" i="1" smtClean="0">
                              <a:latin typeface="Cambria Math"/>
                              <a:ea typeface="Cambria Math"/>
                            </a:rPr>
                            <m:t>𝜋</m:t>
                          </m:r>
                          <m:sSup>
                            <m:sSupPr>
                              <m:ctrlPr>
                                <a:rPr lang="en-US" sz="3200" b="0" i="1" smtClean="0">
                                  <a:latin typeface="Cambria Math"/>
                                  <a:ea typeface="Cambria Math"/>
                                </a:rPr>
                              </m:ctrlPr>
                            </m:sSupPr>
                            <m:e>
                              <m:r>
                                <a:rPr lang="en-US" sz="3200" b="0" i="1" smtClean="0">
                                  <a:latin typeface="Cambria Math"/>
                                  <a:ea typeface="Cambria Math"/>
                                </a:rPr>
                                <m:t>𝑟</m:t>
                              </m:r>
                            </m:e>
                            <m:sup>
                              <m:r>
                                <a:rPr lang="en-US" sz="3200" b="0" i="1" smtClean="0">
                                  <a:latin typeface="Cambria Math"/>
                                  <a:ea typeface="Cambria Math"/>
                                </a:rPr>
                                <m:t>2</m:t>
                              </m:r>
                            </m:sup>
                          </m:sSup>
                        </m:den>
                      </m:f>
                      <m:r>
                        <a:rPr lang="en-US" sz="3200" b="0" i="1" smtClean="0">
                          <a:latin typeface="Cambria Math"/>
                          <a:ea typeface="Cambria Math"/>
                        </a:rPr>
                        <m:t>=</m:t>
                      </m:r>
                      <m:f>
                        <m:fPr>
                          <m:ctrlPr>
                            <a:rPr lang="en-US" sz="3200" b="0" i="1" smtClean="0">
                              <a:latin typeface="Cambria Math"/>
                              <a:ea typeface="Cambria Math"/>
                            </a:rPr>
                          </m:ctrlPr>
                        </m:fPr>
                        <m:num>
                          <m:r>
                            <a:rPr lang="en-US" sz="3200" b="0" i="1" smtClean="0">
                              <a:latin typeface="Cambria Math"/>
                              <a:ea typeface="Cambria Math"/>
                            </a:rPr>
                            <m:t>4</m:t>
                          </m:r>
                          <m:r>
                            <a:rPr lang="en-US" sz="3200" b="0" i="1" smtClean="0">
                              <a:latin typeface="Cambria Math"/>
                              <a:ea typeface="Cambria Math"/>
                            </a:rPr>
                            <m:t>×</m:t>
                          </m:r>
                          <m:sSup>
                            <m:sSupPr>
                              <m:ctrlPr>
                                <a:rPr lang="en-US" sz="3200" b="0" i="1" smtClean="0">
                                  <a:latin typeface="Cambria Math"/>
                                  <a:ea typeface="Cambria Math"/>
                                </a:rPr>
                              </m:ctrlPr>
                            </m:sSupPr>
                            <m:e>
                              <m:r>
                                <a:rPr lang="en-US" sz="3200" b="0" i="1" smtClean="0">
                                  <a:latin typeface="Cambria Math"/>
                                  <a:ea typeface="Cambria Math"/>
                                </a:rPr>
                                <m:t>10</m:t>
                              </m:r>
                            </m:e>
                            <m:sup>
                              <m:r>
                                <a:rPr lang="en-US" sz="3200" b="0" i="1" smtClean="0">
                                  <a:latin typeface="Cambria Math"/>
                                  <a:ea typeface="Cambria Math"/>
                                </a:rPr>
                                <m:t>−</m:t>
                              </m:r>
                              <m:r>
                                <a:rPr lang="en-US" sz="3200" b="0" i="1" smtClean="0">
                                  <a:latin typeface="Cambria Math"/>
                                  <a:ea typeface="Cambria Math"/>
                                </a:rPr>
                                <m:t>2</m:t>
                              </m:r>
                            </m:sup>
                          </m:sSup>
                          <m:r>
                            <a:rPr lang="en-US" sz="3200" b="0" i="1" smtClean="0">
                              <a:latin typeface="Cambria Math"/>
                              <a:ea typeface="Cambria Math"/>
                            </a:rPr>
                            <m:t>×</m:t>
                          </m:r>
                          <m:r>
                            <a:rPr lang="en-US" sz="3200" b="0" i="1" smtClean="0">
                              <a:latin typeface="Cambria Math"/>
                              <a:ea typeface="Cambria Math"/>
                            </a:rPr>
                            <m:t>4</m:t>
                          </m:r>
                          <m:r>
                            <a:rPr lang="en-US" sz="3200" b="0" i="1" smtClean="0">
                              <a:latin typeface="Cambria Math"/>
                              <a:ea typeface="Cambria Math"/>
                            </a:rPr>
                            <m:t>×</m:t>
                          </m:r>
                          <m:sSup>
                            <m:sSupPr>
                              <m:ctrlPr>
                                <a:rPr lang="en-US" sz="3200" b="0" i="1" smtClean="0">
                                  <a:latin typeface="Cambria Math"/>
                                  <a:ea typeface="Cambria Math"/>
                                </a:rPr>
                              </m:ctrlPr>
                            </m:sSupPr>
                            <m:e>
                              <m:r>
                                <a:rPr lang="en-US" sz="3200" b="0" i="1" smtClean="0">
                                  <a:latin typeface="Cambria Math"/>
                                  <a:ea typeface="Cambria Math"/>
                                </a:rPr>
                                <m:t>10</m:t>
                              </m:r>
                            </m:e>
                            <m:sup>
                              <m:r>
                                <a:rPr lang="en-US" sz="3200" b="0" i="1" smtClean="0">
                                  <a:latin typeface="Cambria Math"/>
                                  <a:ea typeface="Cambria Math"/>
                                </a:rPr>
                                <m:t>−</m:t>
                              </m:r>
                              <m:r>
                                <a:rPr lang="en-US" sz="3200" b="0" i="1" smtClean="0">
                                  <a:latin typeface="Cambria Math"/>
                                  <a:ea typeface="Cambria Math"/>
                                </a:rPr>
                                <m:t>3</m:t>
                              </m:r>
                            </m:sup>
                          </m:sSup>
                        </m:num>
                        <m:den>
                          <m:r>
                            <a:rPr lang="en-US" sz="3200" b="0" i="1" smtClean="0">
                              <a:latin typeface="Cambria Math"/>
                              <a:ea typeface="Cambria Math"/>
                            </a:rPr>
                            <m:t>𝜋</m:t>
                          </m:r>
                          <m:sSup>
                            <m:sSupPr>
                              <m:ctrlPr>
                                <a:rPr lang="en-US" sz="3200" b="0" i="1" smtClean="0">
                                  <a:latin typeface="Cambria Math"/>
                                  <a:ea typeface="Cambria Math"/>
                                </a:rPr>
                              </m:ctrlPr>
                            </m:sSupPr>
                            <m:e>
                              <m:r>
                                <a:rPr lang="en-US" sz="3200" b="0" i="1" smtClean="0">
                                  <a:latin typeface="Cambria Math"/>
                                  <a:ea typeface="Cambria Math"/>
                                </a:rPr>
                                <m:t>(</m:t>
                              </m:r>
                              <m:r>
                                <a:rPr lang="en-US" sz="3200" b="0" i="1" smtClean="0">
                                  <a:latin typeface="Cambria Math"/>
                                  <a:ea typeface="Cambria Math"/>
                                </a:rPr>
                                <m:t>0</m:t>
                              </m:r>
                              <m:r>
                                <a:rPr lang="en-US" sz="3200" b="0" i="1" smtClean="0">
                                  <a:latin typeface="Cambria Math"/>
                                  <a:ea typeface="Cambria Math"/>
                                </a:rPr>
                                <m:t>.</m:t>
                              </m:r>
                              <m:r>
                                <a:rPr lang="en-US" sz="3200" b="0" i="1" smtClean="0">
                                  <a:latin typeface="Cambria Math"/>
                                  <a:ea typeface="Cambria Math"/>
                                </a:rPr>
                                <m:t>5</m:t>
                              </m:r>
                              <m:r>
                                <a:rPr lang="en-US" sz="3200" b="0" i="1" smtClean="0">
                                  <a:latin typeface="Cambria Math"/>
                                  <a:ea typeface="Cambria Math"/>
                                </a:rPr>
                                <m:t>×</m:t>
                              </m:r>
                              <m:sSup>
                                <m:sSupPr>
                                  <m:ctrlPr>
                                    <a:rPr lang="en-US" sz="3200" b="0" i="1" smtClean="0">
                                      <a:latin typeface="Cambria Math"/>
                                      <a:ea typeface="Cambria Math"/>
                                    </a:rPr>
                                  </m:ctrlPr>
                                </m:sSupPr>
                                <m:e>
                                  <m:r>
                                    <a:rPr lang="en-US" sz="3200" b="0" i="1" smtClean="0">
                                      <a:latin typeface="Cambria Math"/>
                                      <a:ea typeface="Cambria Math"/>
                                    </a:rPr>
                                    <m:t>10</m:t>
                                  </m:r>
                                </m:e>
                                <m:sup>
                                  <m:r>
                                    <a:rPr lang="en-US" sz="3200" b="0" i="1" smtClean="0">
                                      <a:latin typeface="Cambria Math"/>
                                      <a:ea typeface="Cambria Math"/>
                                    </a:rPr>
                                    <m:t>−</m:t>
                                  </m:r>
                                  <m:r>
                                    <a:rPr lang="en-US" sz="3200" b="0" i="1" smtClean="0">
                                      <a:latin typeface="Cambria Math"/>
                                      <a:ea typeface="Cambria Math"/>
                                    </a:rPr>
                                    <m:t>6</m:t>
                                  </m:r>
                                </m:sup>
                              </m:sSup>
                              <m:r>
                                <a:rPr lang="en-US" sz="3200" b="0" i="1" smtClean="0">
                                  <a:latin typeface="Cambria Math"/>
                                  <a:ea typeface="Cambria Math"/>
                                </a:rPr>
                                <m:t>)</m:t>
                              </m:r>
                            </m:e>
                            <m:sup>
                              <m:r>
                                <a:rPr lang="en-US" sz="3200" b="0" i="1" smtClean="0">
                                  <a:latin typeface="Cambria Math"/>
                                  <a:ea typeface="Cambria Math"/>
                                </a:rPr>
                                <m:t>2</m:t>
                              </m:r>
                            </m:sup>
                          </m:sSup>
                        </m:den>
                      </m:f>
                    </m:oMath>
                  </m:oMathPara>
                </a14:m>
                <a:r>
                  <a:rPr lang="ar-EG" sz="3200" b="0" i="1" dirty="0">
                    <a:latin typeface="Cambria Math"/>
                    <a:ea typeface="Cambria Math"/>
                  </a:rPr>
                  <a:t/>
                </a:r>
                <a:br>
                  <a:rPr lang="ar-EG" sz="3200" b="0" i="1" dirty="0">
                    <a:latin typeface="Cambria Math"/>
                    <a:ea typeface="Cambria Math"/>
                  </a:rPr>
                </a:br>
                <a:endParaRPr lang="ar-EG" sz="3200" b="0" i="1" dirty="0">
                  <a:latin typeface="Cambria Math"/>
                  <a:ea typeface="Cambria Math"/>
                </a:endParaRPr>
              </a:p>
              <a:p>
                <a:pPr/>
                <a14:m>
                  <m:oMathPara xmlns:m="http://schemas.openxmlformats.org/officeDocument/2006/math">
                    <m:oMathParaPr>
                      <m:jc m:val="centerGroup"/>
                    </m:oMathParaPr>
                    <m:oMath xmlns:m="http://schemas.openxmlformats.org/officeDocument/2006/math">
                      <m:r>
                        <a:rPr lang="en-US" sz="3200" b="0" i="1" smtClean="0">
                          <a:latin typeface="Cambria Math"/>
                          <a:ea typeface="Cambria Math"/>
                        </a:rPr>
                        <m:t>=</m:t>
                      </m:r>
                      <m:r>
                        <a:rPr lang="en-US" sz="3200" b="0" i="1" smtClean="0">
                          <a:latin typeface="Cambria Math"/>
                          <a:ea typeface="Cambria Math"/>
                        </a:rPr>
                        <m:t>2</m:t>
                      </m:r>
                      <m:r>
                        <a:rPr lang="en-US" sz="3200" b="0" i="1" smtClean="0">
                          <a:latin typeface="Cambria Math"/>
                          <a:ea typeface="Cambria Math"/>
                        </a:rPr>
                        <m:t>.</m:t>
                      </m:r>
                      <m:r>
                        <a:rPr lang="en-US" sz="3200" b="0" i="1" smtClean="0">
                          <a:latin typeface="Cambria Math"/>
                          <a:ea typeface="Cambria Math"/>
                        </a:rPr>
                        <m:t>3</m:t>
                      </m:r>
                      <m:r>
                        <a:rPr lang="en-US" sz="3200" b="0" i="1" smtClean="0">
                          <a:latin typeface="Cambria Math"/>
                          <a:ea typeface="Cambria Math"/>
                        </a:rPr>
                        <m:t>×</m:t>
                      </m:r>
                      <m:sSup>
                        <m:sSupPr>
                          <m:ctrlPr>
                            <a:rPr lang="en-US" sz="3200" b="0" i="1" smtClean="0">
                              <a:latin typeface="Cambria Math"/>
                              <a:ea typeface="Cambria Math"/>
                            </a:rPr>
                          </m:ctrlPr>
                        </m:sSupPr>
                        <m:e>
                          <m:r>
                            <a:rPr lang="en-US" sz="3200" b="0" i="1" smtClean="0">
                              <a:latin typeface="Cambria Math"/>
                              <a:ea typeface="Cambria Math"/>
                            </a:rPr>
                            <m:t>10</m:t>
                          </m:r>
                        </m:e>
                        <m:sup>
                          <m:r>
                            <a:rPr lang="en-US" sz="3200" b="0" i="1" smtClean="0">
                              <a:latin typeface="Cambria Math"/>
                              <a:ea typeface="Cambria Math"/>
                            </a:rPr>
                            <m:t>8</m:t>
                          </m:r>
                        </m:sup>
                      </m:sSup>
                      <m:r>
                        <a:rPr lang="en-US" sz="3200" b="0" i="1" smtClean="0">
                          <a:latin typeface="Cambria Math"/>
                          <a:ea typeface="Cambria Math"/>
                        </a:rPr>
                        <m:t> </m:t>
                      </m:r>
                      <m:r>
                        <m:rPr>
                          <m:sty m:val="p"/>
                        </m:rPr>
                        <a:rPr lang="el-GR" sz="3200" b="0" i="1" smtClean="0">
                          <a:latin typeface="Cambria Math"/>
                          <a:ea typeface="Cambria Math"/>
                        </a:rPr>
                        <m:t>Ω</m:t>
                      </m:r>
                      <m:r>
                        <a:rPr lang="en-US" sz="3200" b="0" i="1" smtClean="0">
                          <a:latin typeface="Cambria Math"/>
                          <a:ea typeface="Cambria Math"/>
                        </a:rPr>
                        <m:t>=</m:t>
                      </m:r>
                      <m:r>
                        <a:rPr lang="en-US" sz="3200" b="0" i="1" smtClean="0">
                          <a:latin typeface="Cambria Math"/>
                          <a:ea typeface="Cambria Math"/>
                        </a:rPr>
                        <m:t>230</m:t>
                      </m:r>
                      <m:r>
                        <a:rPr lang="en-US" sz="3200" b="0" i="1" smtClean="0">
                          <a:latin typeface="Cambria Math"/>
                          <a:ea typeface="Cambria Math"/>
                        </a:rPr>
                        <m:t> </m:t>
                      </m:r>
                      <m:r>
                        <a:rPr lang="en-US" sz="3200" b="0" i="1" smtClean="0">
                          <a:latin typeface="Cambria Math"/>
                          <a:ea typeface="Cambria Math"/>
                        </a:rPr>
                        <m:t>𝑀</m:t>
                      </m:r>
                      <m:r>
                        <m:rPr>
                          <m:sty m:val="p"/>
                        </m:rPr>
                        <a:rPr lang="el-GR" sz="3200" b="0" i="1" smtClean="0">
                          <a:latin typeface="Cambria Math"/>
                          <a:ea typeface="Cambria Math"/>
                        </a:rPr>
                        <m:t>Ω</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2047132" y="4304161"/>
                <a:ext cx="7112197" cy="1660263"/>
              </a:xfrm>
              <a:prstGeom prst="rect">
                <a:avLst/>
              </a:prstGeom>
              <a:blipFill>
                <a:blip r:embed="rId3"/>
                <a:stretch>
                  <a:fillRect/>
                </a:stretch>
              </a:blipFill>
            </p:spPr>
            <p:txBody>
              <a:bodyPr/>
              <a:lstStyle/>
              <a:p>
                <a:r>
                  <a:rPr lang="en-US">
                    <a:noFill/>
                  </a:rPr>
                  <a:t> </a:t>
                </a:r>
              </a:p>
            </p:txBody>
          </p:sp>
        </mc:Fallback>
      </mc:AlternateContent>
      <p:grpSp>
        <p:nvGrpSpPr>
          <p:cNvPr id="8" name="Group 7"/>
          <p:cNvGrpSpPr/>
          <p:nvPr/>
        </p:nvGrpSpPr>
        <p:grpSpPr>
          <a:xfrm>
            <a:off x="142132" y="593725"/>
            <a:ext cx="1905000" cy="4863734"/>
            <a:chOff x="177800" y="1878597"/>
            <a:chExt cx="1905000" cy="4863734"/>
          </a:xfrm>
        </p:grpSpPr>
        <p:pic>
          <p:nvPicPr>
            <p:cNvPr id="9" name="Picture 2" descr="Zilverchloridereferentie- en PH-glaselektrode dichtbi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1878597"/>
              <a:ext cx="1905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7200" y="6096000"/>
              <a:ext cx="1268296" cy="646331"/>
            </a:xfrm>
            <a:prstGeom prst="rect">
              <a:avLst/>
            </a:prstGeom>
          </p:spPr>
          <p:txBody>
            <a:bodyPr wrap="none">
              <a:spAutoFit/>
            </a:bodyPr>
            <a:lstStyle/>
            <a:p>
              <a:r>
                <a:rPr lang="en-US" dirty="0"/>
                <a:t>Biosensor</a:t>
              </a:r>
              <a:endParaRPr lang="ar-EG" dirty="0"/>
            </a:p>
            <a:p>
              <a:r>
                <a:rPr lang="ar-EG" dirty="0"/>
                <a:t>مستشعر حيوى</a:t>
              </a:r>
              <a:endParaRPr lang="en-US" dirty="0"/>
            </a:p>
          </p:txBody>
        </p:sp>
      </p:grpSp>
    </p:spTree>
    <p:extLst>
      <p:ext uri="{BB962C8B-B14F-4D97-AF65-F5344CB8AC3E}">
        <p14:creationId xmlns:p14="http://schemas.microsoft.com/office/powerpoint/2010/main" val="15363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42</a:t>
            </a:fld>
            <a:endParaRPr lang="en-US"/>
          </a:p>
        </p:txBody>
      </p:sp>
      <p:sp>
        <p:nvSpPr>
          <p:cNvPr id="5" name="TextBox 4"/>
          <p:cNvSpPr txBox="1"/>
          <p:nvPr/>
        </p:nvSpPr>
        <p:spPr>
          <a:xfrm>
            <a:off x="457200" y="155138"/>
            <a:ext cx="8458200" cy="2585323"/>
          </a:xfrm>
          <a:prstGeom prst="rect">
            <a:avLst/>
          </a:prstGeom>
          <a:noFill/>
        </p:spPr>
        <p:txBody>
          <a:bodyPr wrap="square" rtlCol="0">
            <a:spAutoFit/>
          </a:bodyPr>
          <a:lstStyle/>
          <a:p>
            <a:pPr algn="r" rtl="1"/>
            <a:r>
              <a:rPr lang="ar-EG" dirty="0"/>
              <a:t>ولكي تتحرك الشحنات داخل الموصل فإن فرق الجهد بين طرفي الموصل يقوم ببذل شغل لتحريك تلك الشحنات.</a:t>
            </a:r>
          </a:p>
          <a:p>
            <a:pPr algn="r" rtl="1"/>
            <a:endParaRPr lang="ar-EG" dirty="0"/>
          </a:p>
          <a:p>
            <a:pPr algn="r" rtl="1"/>
            <a:endParaRPr lang="ar-EG" dirty="0"/>
          </a:p>
          <a:p>
            <a:pPr algn="r" rtl="1"/>
            <a:endParaRPr lang="ar-EG" dirty="0"/>
          </a:p>
          <a:p>
            <a:pPr algn="r" rtl="1"/>
            <a:r>
              <a:rPr lang="ar-EG" dirty="0"/>
              <a:t>ومقدار الشغل المبذول في الثانية الواحدة يعرف بالقدرة الكهربية </a:t>
            </a:r>
            <a:r>
              <a:rPr lang="en-US" i="1" dirty="0"/>
              <a:t>P</a:t>
            </a:r>
          </a:p>
          <a:p>
            <a:pPr algn="r" rtl="1"/>
            <a:endParaRPr lang="en-US" i="1" dirty="0"/>
          </a:p>
          <a:p>
            <a:pPr algn="r" rtl="1"/>
            <a:endParaRPr lang="en-US" i="1" dirty="0"/>
          </a:p>
          <a:p>
            <a:pPr algn="r" rtl="1"/>
            <a:endParaRPr lang="en-US" i="1" dirty="0"/>
          </a:p>
          <a:p>
            <a:pPr algn="r" rtl="1"/>
            <a:endParaRPr lang="en-US" i="1" dirty="0"/>
          </a:p>
        </p:txBody>
      </p:sp>
      <p:sp>
        <p:nvSpPr>
          <p:cNvPr id="63490"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2"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349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00300" y="609600"/>
            <a:ext cx="4533900" cy="457200"/>
          </a:xfrm>
          <a:prstGeom prst="rect">
            <a:avLst/>
          </a:prstGeom>
          <a:noFill/>
        </p:spPr>
      </p:pic>
      <p:sp>
        <p:nvSpPr>
          <p:cNvPr id="63494"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3493"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09850" y="1733550"/>
            <a:ext cx="4152900" cy="657225"/>
          </a:xfrm>
          <a:prstGeom prst="rect">
            <a:avLst/>
          </a:prstGeom>
          <a:noFill/>
        </p:spPr>
      </p:pic>
      <p:sp>
        <p:nvSpPr>
          <p:cNvPr id="63496"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8"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266700" y="2284402"/>
            <a:ext cx="8610600" cy="2677656"/>
          </a:xfrm>
          <a:prstGeom prst="rect">
            <a:avLst/>
          </a:prstGeom>
        </p:spPr>
        <p:txBody>
          <a:bodyPr wrap="square">
            <a:spAutoFit/>
          </a:bodyPr>
          <a:lstStyle/>
          <a:p>
            <a:pPr algn="r" rtl="1"/>
            <a:endParaRPr lang="ar-EG" sz="2400" dirty="0"/>
          </a:p>
          <a:p>
            <a:pPr algn="r" rtl="1"/>
            <a:r>
              <a:rPr lang="ar-EG" sz="2400" b="1" dirty="0">
                <a:solidFill>
                  <a:srgbClr val="FF0000"/>
                </a:solidFill>
              </a:rPr>
              <a:t>مثال:</a:t>
            </a:r>
          </a:p>
          <a:p>
            <a:pPr algn="r" rtl="1"/>
            <a:r>
              <a:rPr lang="ar-EG" sz="2400" dirty="0"/>
              <a:t>شحنة مقدارها </a:t>
            </a:r>
            <a:r>
              <a:rPr lang="en-US" sz="2400" dirty="0"/>
              <a:t>160 C</a:t>
            </a:r>
            <a:r>
              <a:rPr lang="ar-EG" sz="2400" dirty="0"/>
              <a:t> تمر خلال سلك معدني لفترة زمنية </a:t>
            </a:r>
            <a:r>
              <a:rPr lang="en-US" sz="2400" dirty="0"/>
              <a:t>160 sec</a:t>
            </a:r>
            <a:r>
              <a:rPr lang="ar-EG" sz="2400" dirty="0"/>
              <a:t> . ما مقدار التيار المار خلال تلك الفترة الزمنية؟ وكم عدد الإلكترونات المارة خلال السلك في تلك الفترة الزمنية؟</a:t>
            </a:r>
          </a:p>
          <a:p>
            <a:pPr algn="r" rtl="1"/>
            <a:r>
              <a:rPr lang="ar-EG" sz="2400" b="1" dirty="0">
                <a:solidFill>
                  <a:srgbClr val="FF0000"/>
                </a:solidFill>
              </a:rPr>
              <a:t>الحل:</a:t>
            </a:r>
          </a:p>
          <a:p>
            <a:pPr algn="r" rtl="1"/>
            <a:endParaRPr lang="en-US" sz="2400" dirty="0"/>
          </a:p>
        </p:txBody>
      </p:sp>
      <mc:AlternateContent xmlns:mc="http://schemas.openxmlformats.org/markup-compatibility/2006" xmlns:a14="http://schemas.microsoft.com/office/drawing/2010/main">
        <mc:Choice Requires="a14">
          <p:sp>
            <p:nvSpPr>
              <p:cNvPr id="7" name="TextBox 6"/>
              <p:cNvSpPr txBox="1"/>
              <p:nvPr/>
            </p:nvSpPr>
            <p:spPr>
              <a:xfrm>
                <a:off x="762000" y="4648160"/>
                <a:ext cx="2966068" cy="786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𝐼</m:t>
                      </m:r>
                      <m:r>
                        <a:rPr lang="en-US" sz="2400" b="0" i="1" smtClean="0">
                          <a:latin typeface="Cambria Math"/>
                        </a:rPr>
                        <m:t>=</m:t>
                      </m:r>
                      <m:f>
                        <m:fPr>
                          <m:ctrlPr>
                            <a:rPr lang="en-US" sz="2400" b="0" i="1" smtClean="0">
                              <a:latin typeface="Cambria Math"/>
                            </a:rPr>
                          </m:ctrlPr>
                        </m:fPr>
                        <m:num>
                          <m:r>
                            <a:rPr lang="en-US" sz="2400" b="0" i="1" smtClean="0">
                              <a:latin typeface="Cambria Math"/>
                            </a:rPr>
                            <m:t>𝑞</m:t>
                          </m:r>
                        </m:num>
                        <m:den>
                          <m:r>
                            <a:rPr lang="en-US" sz="2400" b="0" i="1" smtClean="0">
                              <a:latin typeface="Cambria Math"/>
                            </a:rPr>
                            <m:t>𝑡</m:t>
                          </m:r>
                        </m:den>
                      </m:f>
                      <m:r>
                        <a:rPr lang="en-US" sz="2400" b="0" i="1" smtClean="0">
                          <a:latin typeface="Cambria Math"/>
                        </a:rPr>
                        <m:t>=</m:t>
                      </m:r>
                      <m:f>
                        <m:fPr>
                          <m:ctrlPr>
                            <a:rPr lang="en-US" sz="2400" b="0" i="1" smtClean="0">
                              <a:latin typeface="Cambria Math"/>
                            </a:rPr>
                          </m:ctrlPr>
                        </m:fPr>
                        <m:num>
                          <m:r>
                            <a:rPr lang="en-US" sz="2400" b="0" i="1" smtClean="0">
                              <a:latin typeface="Cambria Math"/>
                            </a:rPr>
                            <m:t>160</m:t>
                          </m:r>
                          <m:r>
                            <a:rPr lang="en-US" sz="2400" b="0" i="1" smtClean="0">
                              <a:latin typeface="Cambria Math"/>
                            </a:rPr>
                            <m:t> </m:t>
                          </m:r>
                          <m:r>
                            <a:rPr lang="en-US" sz="2400" b="0" i="1" smtClean="0">
                              <a:latin typeface="Cambria Math"/>
                            </a:rPr>
                            <m:t>𝐶</m:t>
                          </m:r>
                        </m:num>
                        <m:den>
                          <m:r>
                            <a:rPr lang="en-US" sz="2400" b="0" i="1" smtClean="0">
                              <a:latin typeface="Cambria Math"/>
                            </a:rPr>
                            <m:t>160</m:t>
                          </m:r>
                          <m:r>
                            <a:rPr lang="en-US" sz="2400" b="0" i="1" smtClean="0">
                              <a:latin typeface="Cambria Math"/>
                            </a:rPr>
                            <m:t> </m:t>
                          </m:r>
                          <m:r>
                            <a:rPr lang="en-US" sz="2400" b="0" i="1" smtClean="0">
                              <a:latin typeface="Cambria Math"/>
                            </a:rPr>
                            <m:t>𝑠</m:t>
                          </m:r>
                        </m:den>
                      </m:f>
                      <m:r>
                        <a:rPr lang="en-US" sz="2400" b="0" i="1" smtClean="0">
                          <a:latin typeface="Cambria Math"/>
                        </a:rPr>
                        <m:t>=</m:t>
                      </m:r>
                      <m:r>
                        <a:rPr lang="en-US" sz="2400" b="0" i="1" smtClean="0">
                          <a:latin typeface="Cambria Math"/>
                        </a:rPr>
                        <m:t>1</m:t>
                      </m:r>
                      <m:r>
                        <a:rPr lang="en-US" sz="2400" b="0" i="1" smtClean="0">
                          <a:latin typeface="Cambria Math"/>
                        </a:rPr>
                        <m:t> </m:t>
                      </m:r>
                      <m:r>
                        <a:rPr lang="en-US" sz="2400" b="0" i="1" smtClean="0">
                          <a:latin typeface="Cambria Math"/>
                        </a:rPr>
                        <m:t>𝐴</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762000" y="4648160"/>
                <a:ext cx="2966068" cy="7863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887756" y="4876800"/>
                <a:ext cx="121321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𝑞</m:t>
                      </m:r>
                      <m:r>
                        <a:rPr lang="en-US" sz="2400" b="0" i="1" smtClean="0">
                          <a:latin typeface="Cambria Math"/>
                        </a:rPr>
                        <m:t>=</m:t>
                      </m:r>
                      <m:r>
                        <a:rPr lang="en-US" sz="2400" b="0" i="1" smtClean="0">
                          <a:latin typeface="Cambria Math"/>
                        </a:rPr>
                        <m:t>𝑁𝑒</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5887756" y="4876800"/>
                <a:ext cx="1213217" cy="461665"/>
              </a:xfrm>
              <a:prstGeom prst="rect">
                <a:avLst/>
              </a:prstGeom>
              <a:blipFill>
                <a:blip r:embed="rId5"/>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605649" y="5791200"/>
                <a:ext cx="6161302" cy="7862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𝑁</m:t>
                      </m:r>
                      <m:r>
                        <a:rPr lang="en-US" sz="2400" b="0" i="1" smtClean="0">
                          <a:latin typeface="Cambria Math"/>
                        </a:rPr>
                        <m:t>=</m:t>
                      </m:r>
                      <m:f>
                        <m:fPr>
                          <m:ctrlPr>
                            <a:rPr lang="en-US" sz="2400" b="0" i="1" smtClean="0">
                              <a:latin typeface="Cambria Math"/>
                            </a:rPr>
                          </m:ctrlPr>
                        </m:fPr>
                        <m:num>
                          <m:r>
                            <a:rPr lang="en-US" sz="2400" b="0" i="1" smtClean="0">
                              <a:latin typeface="Cambria Math"/>
                            </a:rPr>
                            <m:t>𝑞</m:t>
                          </m:r>
                        </m:num>
                        <m:den>
                          <m:r>
                            <a:rPr lang="en-US" sz="2400" b="0" i="1" smtClean="0">
                              <a:latin typeface="Cambria Math"/>
                            </a:rPr>
                            <m:t>𝑒</m:t>
                          </m:r>
                        </m:den>
                      </m:f>
                      <m:r>
                        <a:rPr lang="en-US" sz="2400" b="0" i="1" smtClean="0">
                          <a:latin typeface="Cambria Math"/>
                        </a:rPr>
                        <m:t>=</m:t>
                      </m:r>
                      <m:f>
                        <m:fPr>
                          <m:ctrlPr>
                            <a:rPr lang="en-US" sz="2400" b="0" i="1" smtClean="0">
                              <a:latin typeface="Cambria Math"/>
                            </a:rPr>
                          </m:ctrlPr>
                        </m:fPr>
                        <m:num>
                          <m:r>
                            <a:rPr lang="en-US" sz="2400" b="0" i="1" smtClean="0">
                              <a:latin typeface="Cambria Math"/>
                            </a:rPr>
                            <m:t>160</m:t>
                          </m:r>
                          <m:r>
                            <a:rPr lang="en-US" sz="2400" b="0" i="1" smtClean="0">
                              <a:latin typeface="Cambria Math"/>
                            </a:rPr>
                            <m:t> </m:t>
                          </m:r>
                          <m:r>
                            <a:rPr lang="en-US" sz="2400" b="0" i="1" smtClean="0">
                              <a:latin typeface="Cambria Math"/>
                            </a:rPr>
                            <m:t>𝐶</m:t>
                          </m:r>
                        </m:num>
                        <m:den>
                          <m:r>
                            <a:rPr lang="en-US" sz="2400" b="0" i="1" smtClean="0">
                              <a:latin typeface="Cambria Math"/>
                            </a:rPr>
                            <m:t>1</m:t>
                          </m:r>
                          <m:r>
                            <a:rPr lang="en-US" sz="2400" b="0" i="1" smtClean="0">
                              <a:latin typeface="Cambria Math"/>
                            </a:rPr>
                            <m:t>.</m:t>
                          </m:r>
                          <m:r>
                            <a:rPr lang="en-US" sz="2400" b="0" i="1" smtClean="0">
                              <a:latin typeface="Cambria Math"/>
                            </a:rPr>
                            <m:t>6</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m:t>
                              </m:r>
                              <m:r>
                                <a:rPr lang="en-US" sz="2400" b="0" i="1" smtClean="0">
                                  <a:latin typeface="Cambria Math"/>
                                  <a:ea typeface="Cambria Math"/>
                                </a:rPr>
                                <m:t>19</m:t>
                              </m:r>
                            </m:sup>
                          </m:sSup>
                          <m:r>
                            <a:rPr lang="en-US" sz="2400" b="0" i="1" smtClean="0">
                              <a:latin typeface="Cambria Math"/>
                              <a:ea typeface="Cambria Math"/>
                            </a:rPr>
                            <m:t> </m:t>
                          </m:r>
                          <m:r>
                            <a:rPr lang="en-US" sz="2400" b="0" i="1" smtClean="0">
                              <a:latin typeface="Cambria Math"/>
                              <a:ea typeface="Cambria Math"/>
                            </a:rPr>
                            <m:t>𝐶</m:t>
                          </m:r>
                        </m:den>
                      </m:f>
                      <m:r>
                        <a:rPr lang="en-US" sz="2400" b="0" i="1" smtClean="0">
                          <a:latin typeface="Cambria Math"/>
                        </a:rPr>
                        <m:t>=</m:t>
                      </m:r>
                      <m:r>
                        <a:rPr lang="en-US" sz="2400" b="0" i="1" smtClean="0">
                          <a:latin typeface="Cambria Math"/>
                        </a:rPr>
                        <m:t>1</m:t>
                      </m:r>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21</m:t>
                          </m:r>
                        </m:sup>
                      </m:sSup>
                      <m:r>
                        <a:rPr lang="en-US" sz="2400" b="0" i="1" smtClean="0">
                          <a:latin typeface="Cambria Math"/>
                          <a:ea typeface="Cambria Math"/>
                        </a:rPr>
                        <m:t> </m:t>
                      </m:r>
                      <m:r>
                        <a:rPr lang="en-US" sz="2400" b="0" i="1" smtClean="0">
                          <a:latin typeface="Cambria Math"/>
                          <a:ea typeface="Cambria Math"/>
                        </a:rPr>
                        <m:t>𝑒𝑙𝑒𝑐𝑡𝑟𝑜𝑛𝑠</m:t>
                      </m:r>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1605649" y="5791200"/>
                <a:ext cx="6161302" cy="786241"/>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43</a:t>
            </a:fld>
            <a:endParaRPr lang="en-US"/>
          </a:p>
        </p:txBody>
      </p:sp>
      <p:sp>
        <p:nvSpPr>
          <p:cNvPr id="3" name="Rectangle 2"/>
          <p:cNvSpPr/>
          <p:nvPr/>
        </p:nvSpPr>
        <p:spPr>
          <a:xfrm>
            <a:off x="152400" y="304800"/>
            <a:ext cx="8824480" cy="2554545"/>
          </a:xfrm>
          <a:prstGeom prst="rect">
            <a:avLst/>
          </a:prstGeom>
        </p:spPr>
        <p:txBody>
          <a:bodyPr wrap="square">
            <a:spAutoFit/>
          </a:bodyPr>
          <a:lstStyle/>
          <a:p>
            <a:pPr algn="just" rtl="1"/>
            <a:r>
              <a:rPr lang="ar-EG" sz="3200" b="1" dirty="0">
                <a:solidFill>
                  <a:srgbClr val="FF0000"/>
                </a:solidFill>
              </a:rPr>
              <a:t>مثال:</a:t>
            </a:r>
          </a:p>
          <a:p>
            <a:pPr algn="just" rtl="1"/>
            <a:r>
              <a:rPr lang="ar-EG" sz="3200" dirty="0"/>
              <a:t>تحدث الوفاة عند تعرض جسم الإنسان لتيار متردد قيمتة </a:t>
            </a:r>
            <a:r>
              <a:rPr lang="en-US" sz="3200" dirty="0"/>
              <a:t>100 mA</a:t>
            </a:r>
            <a:r>
              <a:rPr lang="ar-EG" sz="3200" dirty="0"/>
              <a:t> لفترة زمنية </a:t>
            </a:r>
            <a:r>
              <a:rPr lang="en-US" sz="3200" dirty="0"/>
              <a:t>1 sec</a:t>
            </a:r>
            <a:r>
              <a:rPr lang="ar-EG" sz="3200" dirty="0"/>
              <a:t> . افترض ان مقاومة الجسم الكلية تساوي </a:t>
            </a:r>
            <a:r>
              <a:rPr lang="en-US" sz="3200" dirty="0"/>
              <a:t>1000 </a:t>
            </a:r>
            <a:r>
              <a:rPr lang="el-GR" sz="3200" dirty="0"/>
              <a:t>Ω</a:t>
            </a:r>
            <a:r>
              <a:rPr lang="ar-EG" sz="3200" dirty="0"/>
              <a:t> فما هي الطاقة الضرورية لقتل انسان عبر التوصيل الكهربي؟</a:t>
            </a:r>
          </a:p>
          <a:p>
            <a:pPr algn="just" rtl="1"/>
            <a:r>
              <a:rPr lang="ar-EG" sz="3200" b="1" dirty="0">
                <a:solidFill>
                  <a:srgbClr val="FF0000"/>
                </a:solidFill>
              </a:rPr>
              <a:t>الحل:</a:t>
            </a:r>
            <a:endParaRPr lang="ar-EG" sz="3200" dirty="0"/>
          </a:p>
        </p:txBody>
      </p:sp>
      <p:pic>
        <p:nvPicPr>
          <p:cNvPr id="4" name="Picture 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7940" y="4419600"/>
            <a:ext cx="8153400" cy="772323"/>
          </a:xfrm>
          <a:prstGeom prst="rect">
            <a:avLst/>
          </a:prstGeom>
          <a:noFill/>
        </p:spPr>
      </p:pic>
      <p:sp>
        <p:nvSpPr>
          <p:cNvPr id="5" name="Rectangle 4"/>
          <p:cNvSpPr/>
          <p:nvPr/>
        </p:nvSpPr>
        <p:spPr>
          <a:xfrm>
            <a:off x="900662" y="3124200"/>
            <a:ext cx="7510389" cy="584775"/>
          </a:xfrm>
          <a:prstGeom prst="rect">
            <a:avLst/>
          </a:prstGeom>
        </p:spPr>
        <p:txBody>
          <a:bodyPr wrap="none">
            <a:spAutoFit/>
          </a:bodyPr>
          <a:lstStyle/>
          <a:p>
            <a:pPr algn="r" rtl="1"/>
            <a:r>
              <a:rPr lang="ar-EG" sz="3200" dirty="0"/>
              <a:t>الطاقة = القدرة المستنفذة في جسم الإنسان لفترة زمنية ما</a:t>
            </a:r>
          </a:p>
        </p:txBody>
      </p:sp>
    </p:spTree>
    <p:extLst>
      <p:ext uri="{BB962C8B-B14F-4D97-AF65-F5344CB8AC3E}">
        <p14:creationId xmlns:p14="http://schemas.microsoft.com/office/powerpoint/2010/main" val="293185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44</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37" y="3581400"/>
            <a:ext cx="8475123"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697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45</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0038"/>
            <a:ext cx="7972425"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20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46</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737265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469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47</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33400"/>
            <a:ext cx="804061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9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48</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838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86200"/>
            <a:ext cx="8592766"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982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49</a:t>
            </a:fld>
            <a:endParaRPr lang="en-US"/>
          </a:p>
        </p:txBody>
      </p:sp>
      <p:sp>
        <p:nvSpPr>
          <p:cNvPr id="4" name="TextBox 3"/>
          <p:cNvSpPr txBox="1"/>
          <p:nvPr/>
        </p:nvSpPr>
        <p:spPr>
          <a:xfrm>
            <a:off x="2514600" y="304800"/>
            <a:ext cx="6400800" cy="2031325"/>
          </a:xfrm>
          <a:prstGeom prst="rect">
            <a:avLst/>
          </a:prstGeom>
          <a:noFill/>
        </p:spPr>
        <p:txBody>
          <a:bodyPr wrap="square" rtlCol="0">
            <a:spAutoFit/>
          </a:bodyPr>
          <a:lstStyle/>
          <a:p>
            <a:pPr algn="r" rtl="1"/>
            <a:r>
              <a:rPr lang="ar-EG" b="1" dirty="0"/>
              <a:t>التحليل الكهربي   </a:t>
            </a:r>
            <a:r>
              <a:rPr lang="en-US" b="1" dirty="0"/>
              <a:t>Electrolysis</a:t>
            </a:r>
            <a:endParaRPr lang="ar-EG" b="1" dirty="0"/>
          </a:p>
          <a:p>
            <a:pPr algn="r" rtl="1"/>
            <a:endParaRPr lang="ar-EG" b="1" dirty="0"/>
          </a:p>
          <a:p>
            <a:pPr algn="r" rtl="1"/>
            <a:r>
              <a:rPr lang="ar-EG" dirty="0"/>
              <a:t>في عام 1933 اكتشف فاراداي أن الماء النقي يكون عازلا تماما للكهربية بينما تكون المحاليل المائية لبعض المواد موصلة جيدة للكهرباء . وعند مرور التيار الكهربي في محاليل الأملاح والقواعد والأحماض فإنها توصل التيار الكهربي ويحدث لها تغيرات كيميائية تعرف بالتحليل الكهربي ويعرف المحلول الموصل بالإلكتروليت .</a:t>
            </a:r>
          </a:p>
          <a:p>
            <a:pPr algn="r" rtl="1"/>
            <a:r>
              <a:rPr lang="ar-EG" b="1" dirty="0">
                <a:solidFill>
                  <a:srgbClr val="FF0000"/>
                </a:solidFill>
              </a:rPr>
              <a:t>هذا وتعتبر الأنسجة البيولوجية كأنها الكتروليتات.</a:t>
            </a:r>
            <a:endParaRPr lang="en-US" b="1" dirty="0">
              <a:solidFill>
                <a:srgbClr val="FF0000"/>
              </a:solidFill>
            </a:endParaRPr>
          </a:p>
        </p:txBody>
      </p:sp>
      <p:sp>
        <p:nvSpPr>
          <p:cNvPr id="7" name="TextBox 6"/>
          <p:cNvSpPr txBox="1"/>
          <p:nvPr/>
        </p:nvSpPr>
        <p:spPr>
          <a:xfrm>
            <a:off x="254000" y="3079592"/>
            <a:ext cx="8610600" cy="1477328"/>
          </a:xfrm>
          <a:prstGeom prst="rect">
            <a:avLst/>
          </a:prstGeom>
          <a:noFill/>
        </p:spPr>
        <p:txBody>
          <a:bodyPr wrap="square" rtlCol="0">
            <a:spAutoFit/>
          </a:bodyPr>
          <a:lstStyle/>
          <a:p>
            <a:pPr algn="r" rtl="1"/>
            <a:r>
              <a:rPr lang="ar-EG" b="1" dirty="0"/>
              <a:t>ظاهرة القطبية في المواد:</a:t>
            </a:r>
          </a:p>
          <a:p>
            <a:pPr algn="r" rtl="1"/>
            <a:r>
              <a:rPr lang="ar-EG" dirty="0"/>
              <a:t>معظم الجزيئات مثل البروتينات تتوزع الشحنات عليها بانتظام . ولكن الجزيئ ككل يكون متعادل كهربيا </a:t>
            </a:r>
            <a:br>
              <a:rPr lang="ar-EG" dirty="0"/>
            </a:br>
            <a:r>
              <a:rPr lang="ar-EG" dirty="0"/>
              <a:t>الجزيئات من هذا النوع تكون مزدوجة القطبية (ثنائي قطب). وأكثر ما يميز هذه الجزيئات هو وجود عزم دوران لها يسمى عزم ثنائي القطب </a:t>
            </a:r>
            <a:endParaRPr lang="en-US" dirty="0"/>
          </a:p>
          <a:p>
            <a:pPr algn="r" rtl="1"/>
            <a:endParaRPr lang="en-US" dirty="0"/>
          </a:p>
        </p:txBody>
      </p:sp>
      <p:sp>
        <p:nvSpPr>
          <p:cNvPr id="53256"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3255"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191000" y="4556920"/>
            <a:ext cx="1066800" cy="342900"/>
          </a:xfrm>
          <a:prstGeom prst="rect">
            <a:avLst/>
          </a:prstGeom>
          <a:noFill/>
        </p:spPr>
      </p:pic>
      <p:pic>
        <p:nvPicPr>
          <p:cNvPr id="45060" name="Picture 4" descr="نتيجة بحث الصور عن التحليل الكهربائي"/>
          <p:cNvPicPr>
            <a:picLocks noChangeAspect="1" noChangeArrowheads="1"/>
          </p:cNvPicPr>
          <p:nvPr/>
        </p:nvPicPr>
        <p:blipFill>
          <a:blip r:embed="rId3"/>
          <a:srcRect/>
          <a:stretch>
            <a:fillRect/>
          </a:stretch>
        </p:blipFill>
        <p:spPr bwMode="auto">
          <a:xfrm>
            <a:off x="1" y="609600"/>
            <a:ext cx="2514599" cy="1904999"/>
          </a:xfrm>
          <a:prstGeom prst="rect">
            <a:avLst/>
          </a:prstGeom>
          <a:noFill/>
        </p:spPr>
      </p:pic>
    </p:spTree>
    <p:extLst>
      <p:ext uri="{BB962C8B-B14F-4D97-AF65-F5344CB8AC3E}">
        <p14:creationId xmlns:p14="http://schemas.microsoft.com/office/powerpoint/2010/main" val="4164845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5</a:t>
            </a:fld>
            <a:endParaRPr lang="en-US"/>
          </a:p>
        </p:txBody>
      </p:sp>
      <p:sp>
        <p:nvSpPr>
          <p:cNvPr id="4" name="TextBox 3"/>
          <p:cNvSpPr txBox="1"/>
          <p:nvPr/>
        </p:nvSpPr>
        <p:spPr>
          <a:xfrm>
            <a:off x="1295400" y="76200"/>
            <a:ext cx="6019800" cy="954107"/>
          </a:xfrm>
          <a:prstGeom prst="rect">
            <a:avLst/>
          </a:prstGeom>
          <a:noFill/>
        </p:spPr>
        <p:txBody>
          <a:bodyPr wrap="square" rtlCol="0">
            <a:spAutoFit/>
          </a:bodyPr>
          <a:lstStyle/>
          <a:p>
            <a:pPr algn="ctr"/>
            <a:r>
              <a:rPr lang="ar-EG" sz="2800" b="1" dirty="0"/>
              <a:t>الفصل الثاني</a:t>
            </a:r>
          </a:p>
          <a:p>
            <a:pPr algn="ctr" rtl="1"/>
            <a:r>
              <a:rPr lang="ar-EG" sz="2800" b="1" dirty="0"/>
              <a:t>الديناميكا الحرارية</a:t>
            </a:r>
            <a:r>
              <a:rPr lang="en-US" sz="2800" b="1" dirty="0"/>
              <a:t>      </a:t>
            </a:r>
            <a:r>
              <a:rPr lang="ar-EG" sz="2800" b="1" dirty="0"/>
              <a:t> </a:t>
            </a:r>
            <a:r>
              <a:rPr lang="en-US" sz="2800" b="1" dirty="0"/>
              <a:t>  Thermodynamics</a:t>
            </a:r>
          </a:p>
        </p:txBody>
      </p:sp>
      <p:sp>
        <p:nvSpPr>
          <p:cNvPr id="5" name="TextBox 4"/>
          <p:cNvSpPr txBox="1"/>
          <p:nvPr/>
        </p:nvSpPr>
        <p:spPr>
          <a:xfrm>
            <a:off x="3352800" y="938510"/>
            <a:ext cx="5410200" cy="5201424"/>
          </a:xfrm>
          <a:prstGeom prst="rect">
            <a:avLst/>
          </a:prstGeom>
          <a:noFill/>
        </p:spPr>
        <p:txBody>
          <a:bodyPr wrap="square" rtlCol="0">
            <a:spAutoFit/>
          </a:bodyPr>
          <a:lstStyle/>
          <a:p>
            <a:pPr algn="r" rtl="1"/>
            <a:r>
              <a:rPr lang="ar-EG" sz="2800" b="1" dirty="0"/>
              <a:t>المحتوى العام للفصل:</a:t>
            </a:r>
          </a:p>
          <a:p>
            <a:pPr algn="r" rtl="1"/>
            <a:endParaRPr lang="ar-EG" sz="2800" b="1" dirty="0"/>
          </a:p>
          <a:p>
            <a:pPr marL="342900" indent="-342900" algn="r" rtl="1">
              <a:buFont typeface="+mj-lt"/>
              <a:buAutoNum type="arabicPeriod"/>
            </a:pPr>
            <a:r>
              <a:rPr lang="ar-EG" sz="2400" b="1" dirty="0"/>
              <a:t>مقدمة</a:t>
            </a:r>
          </a:p>
          <a:p>
            <a:pPr marL="342900" indent="-342900" algn="r" rtl="1">
              <a:buFont typeface="+mj-lt"/>
              <a:buAutoNum type="arabicPeriod"/>
            </a:pPr>
            <a:r>
              <a:rPr lang="ar-EG" sz="2400" b="1" dirty="0"/>
              <a:t>مقاييس درجة الحرارة</a:t>
            </a:r>
          </a:p>
          <a:p>
            <a:pPr marL="342900" indent="-342900" algn="r" rtl="1">
              <a:buFont typeface="+mj-lt"/>
              <a:buAutoNum type="arabicPeriod"/>
            </a:pPr>
            <a:r>
              <a:rPr lang="ar-EG" sz="2400" b="1" dirty="0"/>
              <a:t>أنواع الترمومترات</a:t>
            </a:r>
          </a:p>
          <a:p>
            <a:pPr marL="342900" indent="-342900" algn="r" rtl="1">
              <a:buFont typeface="+mj-lt"/>
              <a:buAutoNum type="arabicPeriod"/>
            </a:pPr>
            <a:r>
              <a:rPr lang="ar-EG" sz="2400" b="1" dirty="0"/>
              <a:t>كمية الحرارة وتغير الحالة – الطاقة الحرارية</a:t>
            </a:r>
          </a:p>
          <a:p>
            <a:pPr marL="342900" indent="-342900" algn="r" rtl="1">
              <a:buFont typeface="+mj-lt"/>
              <a:buAutoNum type="arabicPeriod"/>
            </a:pPr>
            <a:r>
              <a:rPr lang="ar-EG" sz="2400" b="1" dirty="0"/>
              <a:t>طرق انتقال الحرارة</a:t>
            </a:r>
          </a:p>
          <a:p>
            <a:pPr marL="342900" indent="-342900" algn="r" rtl="1">
              <a:buFont typeface="+mj-lt"/>
              <a:buAutoNum type="arabicPeriod"/>
            </a:pPr>
            <a:r>
              <a:rPr lang="ar-EG" sz="2400" b="1" dirty="0"/>
              <a:t>الإشعاع الحراري و جهاز الراسم الحراري </a:t>
            </a:r>
          </a:p>
          <a:p>
            <a:pPr marL="342900" indent="-342900" algn="r" rtl="1">
              <a:buFont typeface="+mj-lt"/>
              <a:buAutoNum type="arabicPeriod"/>
            </a:pPr>
            <a:r>
              <a:rPr lang="ar-EG" sz="2400" b="1" dirty="0"/>
              <a:t>التطبيقات البيولوجية للحرارة والتبريد</a:t>
            </a:r>
          </a:p>
          <a:p>
            <a:pPr marL="342900" indent="-342900" algn="r" rtl="1"/>
            <a:r>
              <a:rPr lang="ar-EG" sz="2400" b="1" dirty="0"/>
              <a:t>	العلاج بالحرارة </a:t>
            </a:r>
          </a:p>
          <a:p>
            <a:pPr marL="465138" indent="-120650" algn="r" rtl="1"/>
            <a:r>
              <a:rPr lang="ar-EG" sz="2000" b="1" dirty="0"/>
              <a:t>(الحرارة التوصيلية – الأشعة تحت الحمراء – موجات الراديو الحرارية – الموجات فوق الصوتية)</a:t>
            </a:r>
          </a:p>
          <a:p>
            <a:pPr marL="342900" indent="-342900" algn="r" rtl="1"/>
            <a:r>
              <a:rPr lang="ar-EG" sz="2400" b="1" dirty="0"/>
              <a:t>7.   تأثيرات الحرارة المنخفضة</a:t>
            </a:r>
          </a:p>
          <a:p>
            <a:pPr marL="342900" indent="-342900" algn="r" rtl="1"/>
            <a:r>
              <a:rPr lang="ar-EG" sz="2000" b="1" dirty="0"/>
              <a:t>	(تأثيرات بيولوجية – تخزين الدم – جراحات الصقيع)</a:t>
            </a:r>
          </a:p>
        </p:txBody>
      </p:sp>
      <p:pic>
        <p:nvPicPr>
          <p:cNvPr id="1026" name="Picture 2" descr="نتيجة بحث الصور عن الترمومترات"/>
          <p:cNvPicPr>
            <a:picLocks noChangeAspect="1" noChangeArrowheads="1"/>
          </p:cNvPicPr>
          <p:nvPr/>
        </p:nvPicPr>
        <p:blipFill>
          <a:blip r:embed="rId2"/>
          <a:srcRect/>
          <a:stretch>
            <a:fillRect/>
          </a:stretch>
        </p:blipFill>
        <p:spPr bwMode="auto">
          <a:xfrm>
            <a:off x="381000" y="1295400"/>
            <a:ext cx="2713524" cy="4953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416675"/>
            <a:ext cx="2133600" cy="365125"/>
          </a:xfrm>
        </p:spPr>
        <p:txBody>
          <a:bodyPr/>
          <a:lstStyle/>
          <a:p>
            <a:fld id="{586582B8-0579-441E-B98B-5834914E88B5}" type="slidenum">
              <a:rPr lang="en-US" smtClean="0"/>
              <a:pPr/>
              <a:t>50</a:t>
            </a:fld>
            <a:endParaRPr lang="en-US"/>
          </a:p>
        </p:txBody>
      </p:sp>
      <p:sp>
        <p:nvSpPr>
          <p:cNvPr id="4" name="TextBox 3"/>
          <p:cNvSpPr txBox="1"/>
          <p:nvPr/>
        </p:nvSpPr>
        <p:spPr>
          <a:xfrm>
            <a:off x="228600" y="252194"/>
            <a:ext cx="8686800" cy="646331"/>
          </a:xfrm>
          <a:prstGeom prst="rect">
            <a:avLst/>
          </a:prstGeom>
          <a:noFill/>
        </p:spPr>
        <p:txBody>
          <a:bodyPr wrap="square" rtlCol="0">
            <a:spAutoFit/>
          </a:bodyPr>
          <a:lstStyle/>
          <a:p>
            <a:pPr algn="r" rtl="1"/>
            <a:r>
              <a:rPr lang="ar-EG" b="1" dirty="0"/>
              <a:t>كهرباء الخلية الحية </a:t>
            </a:r>
            <a:r>
              <a:rPr lang="en-US" b="1" dirty="0"/>
              <a:t>Electricity in Life Cell</a:t>
            </a:r>
            <a:r>
              <a:rPr lang="ar-EG" b="1" dirty="0"/>
              <a:t>:</a:t>
            </a:r>
          </a:p>
          <a:p>
            <a:pPr algn="r" rtl="1"/>
            <a:endParaRPr lang="en-US" dirty="0"/>
          </a:p>
        </p:txBody>
      </p:sp>
      <p:pic>
        <p:nvPicPr>
          <p:cNvPr id="5" name="Picture 4" descr="نتيجة بحث الصور عن كهرباء الخلية الحية"/>
          <p:cNvPicPr>
            <a:picLocks noChangeAspect="1" noChangeArrowheads="1"/>
          </p:cNvPicPr>
          <p:nvPr/>
        </p:nvPicPr>
        <p:blipFill>
          <a:blip r:embed="rId2"/>
          <a:srcRect/>
          <a:stretch>
            <a:fillRect/>
          </a:stretch>
        </p:blipFill>
        <p:spPr bwMode="auto">
          <a:xfrm>
            <a:off x="0" y="1615701"/>
            <a:ext cx="3733800" cy="2635623"/>
          </a:xfrm>
          <a:prstGeom prst="rect">
            <a:avLst/>
          </a:prstGeom>
          <a:noFill/>
        </p:spPr>
      </p:pic>
      <p:sp>
        <p:nvSpPr>
          <p:cNvPr id="7" name="TextBox 6"/>
          <p:cNvSpPr txBox="1"/>
          <p:nvPr/>
        </p:nvSpPr>
        <p:spPr>
          <a:xfrm>
            <a:off x="3200400" y="1127125"/>
            <a:ext cx="5715000" cy="3693319"/>
          </a:xfrm>
          <a:prstGeom prst="rect">
            <a:avLst/>
          </a:prstGeom>
          <a:noFill/>
        </p:spPr>
        <p:txBody>
          <a:bodyPr wrap="square" rtlCol="0">
            <a:spAutoFit/>
          </a:bodyPr>
          <a:lstStyle/>
          <a:p>
            <a:pPr algn="r" rtl="1">
              <a:buFont typeface="Arial" pitchFamily="34" charset="0"/>
              <a:buChar char="•"/>
            </a:pPr>
            <a:endParaRPr lang="ar-EG" dirty="0"/>
          </a:p>
          <a:p>
            <a:pPr marL="60325" indent="-60325" algn="r" rtl="1">
              <a:buFont typeface="Arial" pitchFamily="34" charset="0"/>
              <a:buChar char="•"/>
            </a:pPr>
            <a:r>
              <a:rPr lang="ar-EG" dirty="0"/>
              <a:t> أيضا فإن الإنحناءات العادية لغشاء الخلية تولد نبضات كهربية يتم  استقبالها بواسطة أغشية الخلايا الأخرى لكي تضبط عملية التمثيل الغذائي.</a:t>
            </a:r>
          </a:p>
          <a:p>
            <a:pPr algn="r" rtl="1">
              <a:buFont typeface="Arial" pitchFamily="34" charset="0"/>
              <a:buChar char="•"/>
            </a:pPr>
            <a:endParaRPr lang="ar-EG" dirty="0"/>
          </a:p>
          <a:p>
            <a:pPr marL="120650" indent="-120650" algn="r" rtl="1">
              <a:buFont typeface="Arial" pitchFamily="34" charset="0"/>
              <a:buChar char="•"/>
            </a:pPr>
            <a:r>
              <a:rPr lang="ar-EG" dirty="0"/>
              <a:t>الإتصال بين الخلايا يتم على شكل نبضات بين أغشية الخلايا قيمتها </a:t>
            </a:r>
            <a:r>
              <a:rPr lang="en-US" b="1" i="1" u="sng" dirty="0"/>
              <a:t>13</a:t>
            </a:r>
            <a:r>
              <a:rPr lang="el-GR" b="1" i="1" u="sng" dirty="0"/>
              <a:t>μ</a:t>
            </a:r>
            <a:r>
              <a:rPr lang="en-US" b="1" i="1" u="sng" dirty="0"/>
              <a:t>V</a:t>
            </a:r>
            <a:r>
              <a:rPr lang="ar-EG" b="1" i="1" u="sng" dirty="0"/>
              <a:t> </a:t>
            </a:r>
          </a:p>
          <a:p>
            <a:pPr algn="r" rtl="1"/>
            <a:endParaRPr lang="ar-EG" dirty="0"/>
          </a:p>
          <a:p>
            <a:pPr marL="120650" indent="-120650" algn="r" rtl="1">
              <a:buFont typeface="Arial" pitchFamily="34" charset="0"/>
              <a:buChar char="•"/>
            </a:pPr>
            <a:r>
              <a:rPr lang="ar-EG" dirty="0"/>
              <a:t> في حالة السكون يكون فرق الجهد بين داخل الغشاء الخلوي وخارجة حوالي </a:t>
            </a:r>
            <a:r>
              <a:rPr lang="en-US" b="1" i="1" u="sng" dirty="0"/>
              <a:t>-85 mV</a:t>
            </a:r>
            <a:r>
              <a:rPr lang="ar-EG" b="1" i="1" u="sng" dirty="0"/>
              <a:t> في الخلايا العضلية والعصبية.</a:t>
            </a:r>
          </a:p>
          <a:p>
            <a:pPr algn="r" rtl="1">
              <a:buFont typeface="Arial" pitchFamily="34" charset="0"/>
              <a:buChar char="•"/>
            </a:pPr>
            <a:endParaRPr lang="ar-EG" dirty="0"/>
          </a:p>
          <a:p>
            <a:pPr algn="r" rtl="1">
              <a:buFont typeface="Arial" pitchFamily="34" charset="0"/>
              <a:buChar char="•"/>
            </a:pPr>
            <a:r>
              <a:rPr lang="ar-EG" dirty="0"/>
              <a:t> يعتقد أن عدم القدرة على التواصل بين الخلايا يسبب اضطراب في العضو المسؤل عن ذلك مما يسبب التهاب المفاصل والأورام.</a:t>
            </a:r>
          </a:p>
          <a:p>
            <a:pPr algn="r" rtl="1">
              <a:buFont typeface="Arial" pitchFamily="34" charset="0"/>
              <a:buChar char="•"/>
            </a:pPr>
            <a:endParaRPr lang="ar-EG" dirty="0"/>
          </a:p>
          <a:p>
            <a:pPr algn="r" rtl="1">
              <a:buFont typeface="Arial" pitchFamily="34" charset="0"/>
              <a:buChar char="•"/>
            </a:pPr>
            <a:endParaRPr lang="en-US" dirty="0"/>
          </a:p>
        </p:txBody>
      </p:sp>
      <p:grpSp>
        <p:nvGrpSpPr>
          <p:cNvPr id="12" name="Group 11"/>
          <p:cNvGrpSpPr/>
          <p:nvPr/>
        </p:nvGrpSpPr>
        <p:grpSpPr>
          <a:xfrm>
            <a:off x="0" y="4275137"/>
            <a:ext cx="8991600" cy="2338388"/>
            <a:chOff x="0" y="2514600"/>
            <a:chExt cx="8991600" cy="2338388"/>
          </a:xfrm>
        </p:grpSpPr>
        <p:pic>
          <p:nvPicPr>
            <p:cNvPr id="6" name="Picture 2" descr="نتيجة بحث الصور عن كهرباء الخلية الحية"/>
            <p:cNvPicPr>
              <a:picLocks noChangeAspect="1" noChangeArrowheads="1"/>
            </p:cNvPicPr>
            <p:nvPr/>
          </p:nvPicPr>
          <p:blipFill>
            <a:blip r:embed="rId3"/>
            <a:srcRect/>
            <a:stretch>
              <a:fillRect/>
            </a:stretch>
          </p:blipFill>
          <p:spPr bwMode="auto">
            <a:xfrm>
              <a:off x="0" y="2514600"/>
              <a:ext cx="8991600" cy="2338388"/>
            </a:xfrm>
            <a:prstGeom prst="rect">
              <a:avLst/>
            </a:prstGeom>
            <a:noFill/>
          </p:spPr>
        </p:pic>
        <p:cxnSp>
          <p:nvCxnSpPr>
            <p:cNvPr id="9" name="Straight Arrow Connector 8"/>
            <p:cNvCxnSpPr/>
            <p:nvPr/>
          </p:nvCxnSpPr>
          <p:spPr>
            <a:xfrm rot="10800000">
              <a:off x="2362200" y="3733800"/>
              <a:ext cx="838200" cy="1588"/>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0" y="3200400"/>
              <a:ext cx="990600" cy="381000"/>
            </a:xfrm>
            <a:prstGeom prst="rect">
              <a:avLst/>
            </a:prstGeom>
            <a:noFill/>
          </p:spPr>
          <p:txBody>
            <a:bodyPr wrap="square" rtlCol="0">
              <a:spAutoFit/>
            </a:bodyPr>
            <a:lstStyle/>
            <a:p>
              <a:r>
                <a:rPr lang="en-US" b="1" dirty="0">
                  <a:solidFill>
                    <a:schemeClr val="bg1"/>
                  </a:solidFill>
                </a:rPr>
                <a:t>-85 mV</a:t>
              </a:r>
            </a:p>
          </p:txBody>
        </p:sp>
      </p:grpSp>
      <p:sp>
        <p:nvSpPr>
          <p:cNvPr id="14" name="TextBox 13"/>
          <p:cNvSpPr txBox="1"/>
          <p:nvPr/>
        </p:nvSpPr>
        <p:spPr>
          <a:xfrm>
            <a:off x="228600" y="746125"/>
            <a:ext cx="8686800" cy="923330"/>
          </a:xfrm>
          <a:prstGeom prst="rect">
            <a:avLst/>
          </a:prstGeom>
          <a:noFill/>
        </p:spPr>
        <p:txBody>
          <a:bodyPr wrap="square" rtlCol="0">
            <a:spAutoFit/>
          </a:bodyPr>
          <a:lstStyle/>
          <a:p>
            <a:pPr algn="r" rtl="1">
              <a:buFont typeface="Arial" pitchFamily="34" charset="0"/>
              <a:buChar char="•"/>
            </a:pPr>
            <a:r>
              <a:rPr lang="ar-EG" dirty="0"/>
              <a:t> </a:t>
            </a:r>
            <a:r>
              <a:rPr lang="ar-EG" b="1" dirty="0">
                <a:solidFill>
                  <a:srgbClr val="FF0000"/>
                </a:solidFill>
              </a:rPr>
              <a:t>كهربيا</a:t>
            </a:r>
            <a:r>
              <a:rPr lang="ar-EG" dirty="0"/>
              <a:t> يعتبر غشاء </a:t>
            </a:r>
            <a:r>
              <a:rPr lang="en-US" dirty="0"/>
              <a:t> </a:t>
            </a:r>
            <a:r>
              <a:rPr lang="en-US" dirty="0">
                <a:solidFill>
                  <a:srgbClr val="FF0000"/>
                </a:solidFill>
              </a:rPr>
              <a:t>(membrane)</a:t>
            </a:r>
            <a:r>
              <a:rPr lang="ar-EG" dirty="0"/>
              <a:t>الخلية هو أهم جزء في الخلية لأنه هو الذي يحافظ على التركيب الداخلي للخلية ويسمح بانتقال أيونات معينة من وإلى الخلية ويستقبل المعلومات الكهربية من الخلايا المحيطة ويمررها إلى نواة الخلية.</a:t>
            </a:r>
          </a:p>
          <a:p>
            <a:pPr algn="r" rtl="1"/>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51</a:t>
            </a:fld>
            <a:endParaRPr lang="en-US"/>
          </a:p>
        </p:txBody>
      </p:sp>
      <p:pic>
        <p:nvPicPr>
          <p:cNvPr id="2050" name="Picture 2" descr="https://upload.wikimedia.org/wikipedia/commons/thumb/0/00/Schematic_size.jpg/150px-Schematic_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2362200" cy="25511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4127500"/>
            <a:ext cx="2514600" cy="1077218"/>
          </a:xfrm>
          <a:prstGeom prst="rect">
            <a:avLst/>
          </a:prstGeom>
        </p:spPr>
        <p:txBody>
          <a:bodyPr wrap="square">
            <a:spAutoFit/>
          </a:bodyPr>
          <a:lstStyle/>
          <a:p>
            <a:pPr algn="just" rtl="1"/>
            <a:r>
              <a:rPr lang="ar-EG" sz="1600" dirty="0"/>
              <a:t>الغشاء عبارة عن حاجز انتقائى إذ يسمح فقط بمرور بعض الأجسام فيما يمنع باقى الأجسام من النفاذ خلاله.</a:t>
            </a:r>
            <a:endParaRPr lang="en-US" sz="1600" dirty="0"/>
          </a:p>
        </p:txBody>
      </p:sp>
      <p:pic>
        <p:nvPicPr>
          <p:cNvPr id="2052" name="Picture 4" descr="A schematic diagram of two beakers, each filled with water (light-blue) and a semipermeable membrane represented by a dashed vertical line inserted into the beaker dividing the liquid contents of the beaker into two equal portions. The left-hand beaker represents an initial state at time zero, where the number of ions (pink circles) is much higher on one side of the membrane than the other. The right-hand beaker represents the situation at a later time point, after which ions have flowed across the membrane from the high to low concentration compartment of the beaker so that the number of ions on each side of the membrane is now closer to eq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349" y="1066800"/>
            <a:ext cx="5143498" cy="32918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75098" y="4743271"/>
            <a:ext cx="4572000" cy="1200329"/>
          </a:xfrm>
          <a:prstGeom prst="rect">
            <a:avLst/>
          </a:prstGeom>
        </p:spPr>
        <p:txBody>
          <a:bodyPr>
            <a:spAutoFit/>
          </a:bodyPr>
          <a:lstStyle/>
          <a:p>
            <a:pPr algn="just" rtl="1"/>
            <a:r>
              <a:rPr lang="ar-EG" dirty="0"/>
              <a:t>بمرور الزمن, سوف تَعبُر الأيونات (الكرات الحمراء) خلال الغشاء من المنطقة ذات التركيز الأعلى إلى المنطقة ذات التركيز الأقل و هذا يمثل تيار. تستمر الأيونات فى العبور حتى يحدث الاتزان.</a:t>
            </a:r>
            <a:endParaRPr lang="en-US" dirty="0"/>
          </a:p>
        </p:txBody>
      </p:sp>
      <p:sp>
        <p:nvSpPr>
          <p:cNvPr id="6" name="Rectangle 5"/>
          <p:cNvSpPr/>
          <p:nvPr/>
        </p:nvSpPr>
        <p:spPr>
          <a:xfrm>
            <a:off x="152399" y="106402"/>
            <a:ext cx="3209533" cy="523220"/>
          </a:xfrm>
          <a:prstGeom prst="rect">
            <a:avLst/>
          </a:prstGeom>
        </p:spPr>
        <p:txBody>
          <a:bodyPr wrap="none">
            <a:spAutoFit/>
          </a:bodyPr>
          <a:lstStyle/>
          <a:p>
            <a:r>
              <a:rPr lang="en-US" sz="2800" b="1" i="1" u="sng" dirty="0">
                <a:latin typeface="Times New Roman" pitchFamily="18" charset="0"/>
                <a:cs typeface="Times New Roman" pitchFamily="18" charset="0"/>
              </a:rPr>
              <a:t>Membranes</a:t>
            </a:r>
            <a:r>
              <a:rPr lang="ar-EG" sz="2800" b="1" i="1" u="sng" dirty="0">
                <a:latin typeface="Times New Roman" pitchFamily="18" charset="0"/>
                <a:cs typeface="Times New Roman" pitchFamily="18" charset="0"/>
              </a:rPr>
              <a:t>الأغشية</a:t>
            </a:r>
            <a:r>
              <a:rPr lang="ar-EG" sz="2800" b="1" i="1" dirty="0">
                <a:latin typeface="Times New Roman" pitchFamily="18" charset="0"/>
                <a:cs typeface="Times New Roman" pitchFamily="18" charset="0"/>
              </a:rPr>
              <a:t>    </a:t>
            </a:r>
            <a:endParaRPr lang="en-US" sz="2800" b="1" i="1" u="sng" dirty="0">
              <a:latin typeface="Times New Roman" pitchFamily="18" charset="0"/>
              <a:cs typeface="Times New Roman" pitchFamily="18" charset="0"/>
            </a:endParaRPr>
          </a:p>
        </p:txBody>
      </p:sp>
    </p:spTree>
    <p:extLst>
      <p:ext uri="{BB962C8B-B14F-4D97-AF65-F5344CB8AC3E}">
        <p14:creationId xmlns:p14="http://schemas.microsoft.com/office/powerpoint/2010/main" val="3076800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52</a:t>
            </a:fld>
            <a:endParaRPr lang="en-US"/>
          </a:p>
        </p:txBody>
      </p:sp>
      <p:pic>
        <p:nvPicPr>
          <p:cNvPr id="3" name="Picture 2" descr="https://upload.wikimedia.org/wikipedia/commons/thumb/3/3a/Cell_membrane_detailed_diagram_4.svg/400px-Cell_membrane_detailed_diagram_4.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97434"/>
            <a:ext cx="4876800" cy="5718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0000" y="1184734"/>
            <a:ext cx="3962400" cy="3693319"/>
          </a:xfrm>
          <a:prstGeom prst="rect">
            <a:avLst/>
          </a:prstGeom>
        </p:spPr>
        <p:txBody>
          <a:bodyPr wrap="square">
            <a:spAutoFit/>
          </a:bodyPr>
          <a:lstStyle/>
          <a:p>
            <a:pPr algn="r" rtl="1"/>
            <a:r>
              <a:rPr lang="ar-EG" dirty="0"/>
              <a:t>الغشاء الخلوى أو البيولوجى هو غشاء يغطى جدار الخلية من خارجها و يسمح بتبادل المكونات بين داخل الخلية و خارجها. </a:t>
            </a:r>
          </a:p>
          <a:p>
            <a:pPr algn="r" rtl="1"/>
            <a:endParaRPr lang="ar-EG" dirty="0"/>
          </a:p>
          <a:p>
            <a:pPr algn="r" rtl="1"/>
            <a:r>
              <a:rPr lang="ar-EG" dirty="0"/>
              <a:t>و هناك أيضا الغشاء النووى </a:t>
            </a:r>
            <a:r>
              <a:rPr lang="en-US" dirty="0"/>
              <a:t>nuclear membrane </a:t>
            </a:r>
            <a:r>
              <a:rPr lang="ar-EG" dirty="0"/>
              <a:t> الذى يحيط بنواة الخلية و غير ذلك من الأغشية مثل أغشية الأنسجة </a:t>
            </a:r>
            <a:r>
              <a:rPr lang="en-US" dirty="0"/>
              <a:t>tissue membrane</a:t>
            </a:r>
            <a:r>
              <a:rPr lang="ar-EG" dirty="0"/>
              <a:t>. </a:t>
            </a:r>
          </a:p>
          <a:p>
            <a:pPr algn="r" rtl="1"/>
            <a:endParaRPr lang="ar-EG" dirty="0"/>
          </a:p>
          <a:p>
            <a:pPr algn="r" rtl="1"/>
            <a:r>
              <a:rPr lang="ar-EG" dirty="0"/>
              <a:t>يقو العلماء بمحاكاة عمل الأغشية و تحضير </a:t>
            </a:r>
            <a:r>
              <a:rPr lang="en-US" dirty="0"/>
              <a:t>synthetic membranes </a:t>
            </a:r>
            <a:r>
              <a:rPr lang="ar-EG" dirty="0"/>
              <a:t> لأغراض بحثية و علاجية و صناعية و غيرها.</a:t>
            </a:r>
          </a:p>
          <a:p>
            <a:pPr algn="r" rtl="1"/>
            <a:endParaRPr lang="en-US" dirty="0"/>
          </a:p>
        </p:txBody>
      </p:sp>
      <p:sp>
        <p:nvSpPr>
          <p:cNvPr id="5" name="Rectangle 4"/>
          <p:cNvSpPr/>
          <p:nvPr/>
        </p:nvSpPr>
        <p:spPr>
          <a:xfrm>
            <a:off x="76200" y="208290"/>
            <a:ext cx="4499950" cy="523220"/>
          </a:xfrm>
          <a:prstGeom prst="rect">
            <a:avLst/>
          </a:prstGeom>
        </p:spPr>
        <p:txBody>
          <a:bodyPr wrap="none">
            <a:spAutoFit/>
          </a:bodyPr>
          <a:lstStyle/>
          <a:p>
            <a:r>
              <a:rPr lang="en-US" sz="2800" b="1" i="1" dirty="0">
                <a:latin typeface="Times New Roman" pitchFamily="18" charset="0"/>
                <a:cs typeface="Times New Roman" pitchFamily="18" charset="0"/>
              </a:rPr>
              <a:t>Cell membrane</a:t>
            </a:r>
            <a:r>
              <a:rPr lang="ar-EG" sz="2800" b="1" i="1" dirty="0">
                <a:latin typeface="Times New Roman" pitchFamily="18" charset="0"/>
                <a:cs typeface="Times New Roman" pitchFamily="18" charset="0"/>
              </a:rPr>
              <a:t>الغشاء الخلوى   </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3522312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53</a:t>
            </a:fld>
            <a:endParaRPr lang="en-US"/>
          </a:p>
        </p:txBody>
      </p:sp>
      <p:sp>
        <p:nvSpPr>
          <p:cNvPr id="6" name="TextBox 5"/>
          <p:cNvSpPr txBox="1"/>
          <p:nvPr/>
        </p:nvSpPr>
        <p:spPr>
          <a:xfrm>
            <a:off x="3200400" y="609600"/>
            <a:ext cx="5791200" cy="369332"/>
          </a:xfrm>
          <a:prstGeom prst="rect">
            <a:avLst/>
          </a:prstGeom>
          <a:noFill/>
        </p:spPr>
        <p:txBody>
          <a:bodyPr wrap="square" rtlCol="0">
            <a:spAutoFit/>
          </a:bodyPr>
          <a:lstStyle/>
          <a:p>
            <a:pPr algn="r" rtl="1"/>
            <a:r>
              <a:rPr lang="ar-EG" b="1" dirty="0"/>
              <a:t>نموذج لنظام الأغشية </a:t>
            </a:r>
            <a:r>
              <a:rPr lang="en-US" b="1" dirty="0"/>
              <a:t>Model Membrane System</a:t>
            </a:r>
          </a:p>
        </p:txBody>
      </p:sp>
      <p:pic>
        <p:nvPicPr>
          <p:cNvPr id="38918" name="Picture 6" descr="صورة ذات صلة"/>
          <p:cNvPicPr>
            <a:picLocks noChangeAspect="1" noChangeArrowheads="1"/>
          </p:cNvPicPr>
          <p:nvPr/>
        </p:nvPicPr>
        <p:blipFill>
          <a:blip r:embed="rId2"/>
          <a:srcRect/>
          <a:stretch>
            <a:fillRect/>
          </a:stretch>
        </p:blipFill>
        <p:spPr bwMode="auto">
          <a:xfrm>
            <a:off x="0" y="0"/>
            <a:ext cx="4991100" cy="5029200"/>
          </a:xfrm>
          <a:prstGeom prst="rect">
            <a:avLst/>
          </a:prstGeom>
          <a:noFill/>
        </p:spPr>
      </p:pic>
      <p:sp>
        <p:nvSpPr>
          <p:cNvPr id="8" name="TextBox 7"/>
          <p:cNvSpPr txBox="1"/>
          <p:nvPr/>
        </p:nvSpPr>
        <p:spPr>
          <a:xfrm>
            <a:off x="5105400" y="1023878"/>
            <a:ext cx="3810000" cy="5632311"/>
          </a:xfrm>
          <a:prstGeom prst="rect">
            <a:avLst/>
          </a:prstGeom>
          <a:noFill/>
        </p:spPr>
        <p:txBody>
          <a:bodyPr wrap="square" rtlCol="0">
            <a:spAutoFit/>
          </a:bodyPr>
          <a:lstStyle/>
          <a:p>
            <a:pPr marL="120650" indent="-120650" algn="r" rtl="1">
              <a:buFont typeface="Arial" pitchFamily="34" charset="0"/>
              <a:buChar char="•"/>
            </a:pPr>
            <a:r>
              <a:rPr lang="ar-EG" dirty="0"/>
              <a:t> يتكون غشاء الخلية من شرائح دهنية وبروتينات متداخلة مع بعضها بها ثقوب تسمح بنفاذ بعض الأيونات وجزيئات الماء من والى الخلية</a:t>
            </a:r>
          </a:p>
          <a:p>
            <a:pPr marL="120650" indent="-120650" algn="r" rtl="1">
              <a:buFont typeface="Arial" pitchFamily="34" charset="0"/>
              <a:buChar char="•"/>
            </a:pPr>
            <a:r>
              <a:rPr lang="ar-EG" dirty="0"/>
              <a:t>هجرة أيونات البوتاسيوم خلال الغشاء تسبب تولد فرق جهد بين سطحي الغشاء مكونة حاجز جهد ضد حركة أيونات البوتاسيوم الموجبة </a:t>
            </a:r>
            <a:r>
              <a:rPr lang="en-US" dirty="0"/>
              <a:t>K</a:t>
            </a:r>
            <a:r>
              <a:rPr lang="en-US" baseline="30000" dirty="0"/>
              <a:t>+</a:t>
            </a:r>
            <a:r>
              <a:rPr lang="ar-EG" dirty="0"/>
              <a:t> حتى تصل الى حالة الإتزان </a:t>
            </a:r>
          </a:p>
          <a:p>
            <a:pPr marL="120650" indent="-120650" algn="r" rtl="1">
              <a:buFont typeface="Arial" pitchFamily="34" charset="0"/>
              <a:buChar char="•"/>
            </a:pPr>
            <a:r>
              <a:rPr lang="ar-EG" dirty="0"/>
              <a:t> هذا الإتزان سوف يحدث عندما تكون الطاقة الحرارية لأيونات البوتاسيوم متساوية مع ارتفاع جهد الحاجز </a:t>
            </a:r>
            <a:r>
              <a:rPr lang="en-US" dirty="0"/>
              <a:t>V</a:t>
            </a:r>
            <a:endParaRPr lang="ar-EG" dirty="0"/>
          </a:p>
          <a:p>
            <a:pPr algn="r" rtl="1">
              <a:buFont typeface="Arial" pitchFamily="34" charset="0"/>
              <a:buChar char="•"/>
            </a:pPr>
            <a:endParaRPr lang="ar-EG" dirty="0"/>
          </a:p>
          <a:p>
            <a:pPr algn="r" rtl="1">
              <a:buFont typeface="Arial" pitchFamily="34" charset="0"/>
              <a:buChar char="•"/>
            </a:pPr>
            <a:r>
              <a:rPr lang="ar-EG" dirty="0"/>
              <a:t> يسمى فرق الجهد </a:t>
            </a:r>
            <a:r>
              <a:rPr lang="en-US" dirty="0"/>
              <a:t>V</a:t>
            </a:r>
            <a:r>
              <a:rPr lang="ar-EG" dirty="0"/>
              <a:t> عبر الغشاء بجهد نرنست:</a:t>
            </a:r>
            <a:endParaRPr lang="en-US" dirty="0"/>
          </a:p>
          <a:p>
            <a:pPr algn="r" rtl="1">
              <a:buFont typeface="Arial" pitchFamily="34" charset="0"/>
              <a:buChar char="•"/>
            </a:pPr>
            <a:endParaRPr lang="en-US" dirty="0"/>
          </a:p>
          <a:p>
            <a:pPr algn="r" rtl="1">
              <a:buFont typeface="Arial" pitchFamily="34" charset="0"/>
              <a:buChar char="•"/>
            </a:pPr>
            <a:endParaRPr lang="en-US" dirty="0"/>
          </a:p>
          <a:p>
            <a:pPr algn="r" rtl="1">
              <a:buFont typeface="Arial" pitchFamily="34" charset="0"/>
              <a:buChar char="•"/>
            </a:pPr>
            <a:endParaRPr lang="en-US" dirty="0"/>
          </a:p>
          <a:p>
            <a:pPr marL="120650" indent="-120650" algn="r" rtl="1">
              <a:buFont typeface="Arial" pitchFamily="34" charset="0"/>
              <a:buChar char="•"/>
            </a:pPr>
            <a:r>
              <a:rPr lang="en-US" dirty="0"/>
              <a:t> </a:t>
            </a:r>
            <a:r>
              <a:rPr lang="ar-EG" dirty="0"/>
              <a:t>كما نلاحظ أن غشاء الخلية يسلك سلوك المادة العازلة بداخل المكثف وعلى أحد جانبية تتركز الشحنات السالبة بينما تتركز الشحنات الموجبة على الجانب الأخر.</a:t>
            </a:r>
            <a:endParaRPr lang="en-US" dirty="0"/>
          </a:p>
          <a:p>
            <a:pPr algn="r" rtl="1">
              <a:buFont typeface="Arial" pitchFamily="34" charset="0"/>
              <a:buChar char="•"/>
            </a:pPr>
            <a:endParaRPr lang="ar-EG" dirty="0"/>
          </a:p>
        </p:txBody>
      </p:sp>
      <p:sp>
        <p:nvSpPr>
          <p:cNvPr id="38920"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19"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72200" y="4505325"/>
            <a:ext cx="2009775" cy="600075"/>
          </a:xfrm>
          <a:prstGeom prst="rect">
            <a:avLst/>
          </a:prstGeom>
          <a:noFill/>
        </p:spPr>
      </p:pic>
      <p:sp>
        <p:nvSpPr>
          <p:cNvPr id="4" name="Rectangle 3"/>
          <p:cNvSpPr/>
          <p:nvPr/>
        </p:nvSpPr>
        <p:spPr>
          <a:xfrm>
            <a:off x="943426" y="5334000"/>
            <a:ext cx="3104248" cy="369332"/>
          </a:xfrm>
          <a:prstGeom prst="rect">
            <a:avLst/>
          </a:prstGeom>
        </p:spPr>
        <p:txBody>
          <a:bodyPr wrap="none">
            <a:spAutoFit/>
          </a:bodyPr>
          <a:lstStyle/>
          <a:p>
            <a:r>
              <a:rPr lang="en-US" dirty="0">
                <a:hlinkClick r:id="rId4" action="ppaction://hlinkfile"/>
              </a:rPr>
              <a:t>Membrane channels simulator </a:t>
            </a:r>
            <a:endParaRPr lang="en-US" dirty="0"/>
          </a:p>
        </p:txBody>
      </p:sp>
      <p:sp>
        <p:nvSpPr>
          <p:cNvPr id="5" name="Rectangle 4"/>
          <p:cNvSpPr/>
          <p:nvPr/>
        </p:nvSpPr>
        <p:spPr>
          <a:xfrm>
            <a:off x="406400" y="5782270"/>
            <a:ext cx="4572000" cy="923330"/>
          </a:xfrm>
          <a:prstGeom prst="rect">
            <a:avLst/>
          </a:prstGeom>
        </p:spPr>
        <p:txBody>
          <a:bodyPr>
            <a:spAutoFit/>
          </a:bodyPr>
          <a:lstStyle/>
          <a:p>
            <a:r>
              <a:rPr lang="en-US" dirty="0">
                <a:hlinkClick r:id="rId5"/>
              </a:rPr>
              <a:t>https://phet.colorado.edu/en/simulation/legacy/membrane-channels</a:t>
            </a:r>
            <a:endParaRPr lang="en-US" dirty="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54</a:t>
            </a:fld>
            <a:endParaRPr lang="en-US"/>
          </a:p>
        </p:txBody>
      </p:sp>
      <p:pic>
        <p:nvPicPr>
          <p:cNvPr id="38914" name="Picture 2" descr="نتيجة بحث الصور عن حركة الايونات خلال غشاء الخلية"/>
          <p:cNvPicPr>
            <a:picLocks noChangeAspect="1" noChangeArrowheads="1"/>
          </p:cNvPicPr>
          <p:nvPr/>
        </p:nvPicPr>
        <p:blipFill>
          <a:blip r:embed="rId2"/>
          <a:srcRect/>
          <a:stretch>
            <a:fillRect/>
          </a:stretch>
        </p:blipFill>
        <p:spPr bwMode="auto">
          <a:xfrm>
            <a:off x="304800" y="838200"/>
            <a:ext cx="4789714" cy="4572000"/>
          </a:xfrm>
          <a:prstGeom prst="rect">
            <a:avLst/>
          </a:prstGeom>
          <a:noFill/>
        </p:spPr>
      </p:pic>
      <p:sp>
        <p:nvSpPr>
          <p:cNvPr id="5" name="TextBox 4"/>
          <p:cNvSpPr txBox="1"/>
          <p:nvPr/>
        </p:nvSpPr>
        <p:spPr>
          <a:xfrm>
            <a:off x="5105400" y="990600"/>
            <a:ext cx="3810000" cy="4247317"/>
          </a:xfrm>
          <a:prstGeom prst="rect">
            <a:avLst/>
          </a:prstGeom>
          <a:noFill/>
        </p:spPr>
        <p:txBody>
          <a:bodyPr wrap="square" rtlCol="0">
            <a:spAutoFit/>
          </a:bodyPr>
          <a:lstStyle/>
          <a:p>
            <a:pPr algn="r" rtl="1">
              <a:buFont typeface="Arial" pitchFamily="34" charset="0"/>
              <a:buChar char="•"/>
            </a:pPr>
            <a:r>
              <a:rPr lang="ar-EG" b="1" dirty="0"/>
              <a:t> توصف حالة السكون بأنها مرحلة إستقطاب الغشاء</a:t>
            </a:r>
          </a:p>
          <a:p>
            <a:pPr algn="r" rtl="1">
              <a:buFont typeface="Arial" pitchFamily="34" charset="0"/>
              <a:buChar char="•"/>
            </a:pPr>
            <a:endParaRPr lang="ar-EG" b="1" dirty="0"/>
          </a:p>
          <a:p>
            <a:pPr algn="r" rtl="1">
              <a:buFont typeface="Arial" pitchFamily="34" charset="0"/>
              <a:buChar char="•"/>
            </a:pPr>
            <a:r>
              <a:rPr lang="ar-EG" b="1" dirty="0"/>
              <a:t>عند مرور نبضة عصبية بقيمة أعلى من </a:t>
            </a:r>
            <a:r>
              <a:rPr lang="en-US" b="1" dirty="0"/>
              <a:t>30 mV</a:t>
            </a:r>
            <a:r>
              <a:rPr lang="ar-EG" b="1" dirty="0"/>
              <a:t> فإنها تسبب انخفاضا في فرق الجهد على جانبي الغشاء وذلك عن طريق السماح لأيونات الصوديوم بالإنتقال الى داخل الليف وبالتالي يتغير قطبية الغشاء لأن الجهد بالداخل يصبح أكثر ايجابية من الخارج وتسمى هذه العملية بإزالة الإستقطاب (أو الجهد الفعال)</a:t>
            </a:r>
          </a:p>
          <a:p>
            <a:pPr algn="r" rtl="1">
              <a:buFont typeface="Arial" pitchFamily="34" charset="0"/>
              <a:buChar char="•"/>
            </a:pPr>
            <a:endParaRPr lang="ar-EG" b="1" dirty="0"/>
          </a:p>
          <a:p>
            <a:pPr algn="r" rtl="1">
              <a:buFont typeface="Arial" pitchFamily="34" charset="0"/>
              <a:buChar char="•"/>
            </a:pPr>
            <a:r>
              <a:rPr lang="ar-EG" b="1" dirty="0"/>
              <a:t> بعد فترة زمنية صغيرة يعود الغشاء لحالة السكون وذلك عن طريق توقف دخول ايونات الصوديوم وبدأ رحلة خروج أيونات البوتاسيوم الى خارج المحور العصبي</a:t>
            </a:r>
            <a:endParaRPr lang="en-US"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55</a:t>
            </a:fld>
            <a:endParaRPr lang="en-US"/>
          </a:p>
        </p:txBody>
      </p:sp>
      <p:sp>
        <p:nvSpPr>
          <p:cNvPr id="3" name="Rectangle 2"/>
          <p:cNvSpPr/>
          <p:nvPr/>
        </p:nvSpPr>
        <p:spPr>
          <a:xfrm>
            <a:off x="4572000" y="1241524"/>
            <a:ext cx="4572000" cy="2308324"/>
          </a:xfrm>
          <a:prstGeom prst="rect">
            <a:avLst/>
          </a:prstGeom>
        </p:spPr>
        <p:txBody>
          <a:bodyPr>
            <a:spAutoFit/>
          </a:bodyPr>
          <a:lstStyle/>
          <a:p>
            <a:pPr algn="just" rtl="1"/>
            <a:r>
              <a:rPr lang="ar-EG" strike="sngStrike" dirty="0"/>
              <a:t>السيال العصبي أو النبض العصبي (بالإنجليزية: </a:t>
            </a:r>
            <a:r>
              <a:rPr lang="en-US" strike="sngStrike" dirty="0"/>
              <a:t>Nerve Impulse) </a:t>
            </a:r>
            <a:r>
              <a:rPr lang="ar-EG" strike="sngStrike" dirty="0"/>
              <a:t>هو الرسائل التي تنقلها الأعصاب من أعضاء الحس (أجهزة الاستقبال) إلى الجهازالعصبى المركزي ومن الجهاز المركزي إلى أعضاء الاستجابة.. وتتم عملية النقل إما بواسطة كهربائية أو عن طريق التفاعلات الكيماوية بين الأعصاب، تقدر سرعة السيال العصبي في الأعصاب بـ 120 متراً بالثانية أي ما يعادل 432 كم في الساعة.</a:t>
            </a:r>
          </a:p>
          <a:p>
            <a:endParaRPr lang="ar-EG" strike="sngStrike" dirty="0"/>
          </a:p>
        </p:txBody>
      </p:sp>
      <p:pic>
        <p:nvPicPr>
          <p:cNvPr id="4" name="Picture 2" descr="https://upload.wikimedia.org/wikipedia/commons/1/12/Nerve_impuls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15564" y="3260274"/>
            <a:ext cx="2624664" cy="1968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45300" y="5431300"/>
            <a:ext cx="2286000" cy="646331"/>
          </a:xfrm>
          <a:prstGeom prst="rect">
            <a:avLst/>
          </a:prstGeom>
        </p:spPr>
        <p:txBody>
          <a:bodyPr wrap="square">
            <a:spAutoFit/>
          </a:bodyPr>
          <a:lstStyle/>
          <a:p>
            <a:r>
              <a:rPr lang="ar-EG" dirty="0"/>
              <a:t>النبضة العصبية</a:t>
            </a:r>
            <a:br>
              <a:rPr lang="ar-EG" dirty="0"/>
            </a:br>
            <a:r>
              <a:rPr lang="en-US" dirty="0"/>
              <a:t>Nerve impulse</a:t>
            </a:r>
          </a:p>
        </p:txBody>
      </p:sp>
      <p:pic>
        <p:nvPicPr>
          <p:cNvPr id="4098" name="Picture 2" descr="Nervous system diagram-ar.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90500"/>
            <a:ext cx="4572000" cy="50781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9100" y="5257800"/>
            <a:ext cx="3276600" cy="523220"/>
          </a:xfrm>
          <a:prstGeom prst="rect">
            <a:avLst/>
          </a:prstGeom>
        </p:spPr>
        <p:txBody>
          <a:bodyPr wrap="square">
            <a:spAutoFit/>
          </a:bodyPr>
          <a:lstStyle/>
          <a:p>
            <a:pPr algn="r" rtl="1"/>
            <a:r>
              <a:rPr lang="ar-EG" sz="1400" dirty="0"/>
              <a:t>رسم توضيحي للجهاز العصبي في الإنسان</a:t>
            </a:r>
            <a:r>
              <a:rPr lang="en-US" sz="1400" dirty="0"/>
              <a:t> </a:t>
            </a:r>
            <a:r>
              <a:rPr lang="ar-EG" sz="1400" dirty="0"/>
              <a:t>بشقيه المركزي </a:t>
            </a:r>
            <a:r>
              <a:rPr lang="en-US" sz="1400" dirty="0"/>
              <a:t>CNS (</a:t>
            </a:r>
            <a:r>
              <a:rPr lang="ar-EG" sz="1400" dirty="0"/>
              <a:t>بالأحمر)، والمحيطي </a:t>
            </a:r>
            <a:r>
              <a:rPr lang="en-US" sz="1400" dirty="0"/>
              <a:t>PNS (</a:t>
            </a:r>
            <a:r>
              <a:rPr lang="ar-EG" sz="1400" dirty="0"/>
              <a:t>بالأزرق)</a:t>
            </a:r>
            <a:endParaRPr lang="en-US" sz="1400" dirty="0"/>
          </a:p>
        </p:txBody>
      </p:sp>
      <p:sp>
        <p:nvSpPr>
          <p:cNvPr id="8" name="TextBox 7"/>
          <p:cNvSpPr txBox="1"/>
          <p:nvPr/>
        </p:nvSpPr>
        <p:spPr>
          <a:xfrm>
            <a:off x="4279900" y="190500"/>
            <a:ext cx="4495800" cy="923330"/>
          </a:xfrm>
          <a:prstGeom prst="rect">
            <a:avLst/>
          </a:prstGeom>
          <a:noFill/>
        </p:spPr>
        <p:txBody>
          <a:bodyPr wrap="square" rtlCol="0">
            <a:spAutoFit/>
          </a:bodyPr>
          <a:lstStyle/>
          <a:p>
            <a:pPr algn="r" rtl="1"/>
            <a:r>
              <a:rPr lang="ar-EG" b="1" strike="sngStrike" dirty="0"/>
              <a:t>الخواص الكهربية للألياف العصبية :</a:t>
            </a:r>
          </a:p>
          <a:p>
            <a:pPr algn="r" rtl="1"/>
            <a:r>
              <a:rPr lang="ar-EG" strike="sngStrike" dirty="0"/>
              <a:t>يمكن تشبية المحاور العصبية كأنها كابل لنقل النبضات </a:t>
            </a:r>
          </a:p>
          <a:p>
            <a:pPr algn="r" rtl="1"/>
            <a:r>
              <a:rPr lang="ar-EG" strike="sngStrike" dirty="0"/>
              <a:t>الكهربية الحيوية من خلية عصبية لأخرى</a:t>
            </a:r>
            <a:endParaRPr lang="en-US" strike="sngStrike" dirty="0"/>
          </a:p>
        </p:txBody>
      </p:sp>
      <p:sp>
        <p:nvSpPr>
          <p:cNvPr id="7" name="Rectangle 6"/>
          <p:cNvSpPr/>
          <p:nvPr/>
        </p:nvSpPr>
        <p:spPr>
          <a:xfrm>
            <a:off x="838200" y="6400800"/>
            <a:ext cx="4572000" cy="615553"/>
          </a:xfrm>
          <a:prstGeom prst="rect">
            <a:avLst/>
          </a:prstGeom>
        </p:spPr>
        <p:txBody>
          <a:bodyPr>
            <a:spAutoFit/>
          </a:bodyPr>
          <a:lstStyle/>
          <a:p>
            <a:r>
              <a:rPr lang="en-US" sz="1600" dirty="0">
                <a:hlinkClick r:id="rId4"/>
              </a:rPr>
              <a:t>https://phet.colorado.edu/en/simulation/neuron</a:t>
            </a:r>
            <a:endParaRPr lang="en-US" sz="1600" dirty="0"/>
          </a:p>
          <a:p>
            <a:endParaRPr lang="en-US" dirty="0"/>
          </a:p>
        </p:txBody>
      </p:sp>
      <p:sp>
        <p:nvSpPr>
          <p:cNvPr id="9" name="TextBox 8"/>
          <p:cNvSpPr txBox="1"/>
          <p:nvPr/>
        </p:nvSpPr>
        <p:spPr>
          <a:xfrm>
            <a:off x="1467368" y="6037302"/>
            <a:ext cx="3313664" cy="369332"/>
          </a:xfrm>
          <a:prstGeom prst="rect">
            <a:avLst/>
          </a:prstGeom>
          <a:noFill/>
        </p:spPr>
        <p:txBody>
          <a:bodyPr wrap="none" rtlCol="0">
            <a:spAutoFit/>
          </a:bodyPr>
          <a:lstStyle/>
          <a:p>
            <a:r>
              <a:rPr lang="en-US" dirty="0">
                <a:hlinkClick r:id="rId5" action="ppaction://hlinkfile"/>
              </a:rPr>
              <a:t>Neuron  (simulator) </a:t>
            </a:r>
            <a:r>
              <a:rPr lang="ar-EG" dirty="0">
                <a:hlinkClick r:id="rId5" action="ppaction://hlinkfile"/>
              </a:rPr>
              <a:t>الخلية العصبية  </a:t>
            </a:r>
            <a:endParaRPr lang="en-US" dirty="0"/>
          </a:p>
        </p:txBody>
      </p:sp>
    </p:spTree>
    <p:extLst>
      <p:ext uri="{BB962C8B-B14F-4D97-AF65-F5344CB8AC3E}">
        <p14:creationId xmlns:p14="http://schemas.microsoft.com/office/powerpoint/2010/main" val="21728801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56</a:t>
            </a:fld>
            <a:endParaRPr lang="en-US"/>
          </a:p>
        </p:txBody>
      </p:sp>
      <p:sp>
        <p:nvSpPr>
          <p:cNvPr id="4" name="TextBox 3"/>
          <p:cNvSpPr txBox="1"/>
          <p:nvPr/>
        </p:nvSpPr>
        <p:spPr>
          <a:xfrm>
            <a:off x="457200" y="609600"/>
            <a:ext cx="8382000" cy="646331"/>
          </a:xfrm>
          <a:prstGeom prst="rect">
            <a:avLst/>
          </a:prstGeom>
          <a:noFill/>
        </p:spPr>
        <p:txBody>
          <a:bodyPr wrap="square" rtlCol="0">
            <a:spAutoFit/>
          </a:bodyPr>
          <a:lstStyle/>
          <a:p>
            <a:pPr algn="r" rtl="1"/>
            <a:r>
              <a:rPr lang="ar-EG" b="1" dirty="0"/>
              <a:t>تأثير درجة الحرارة على النفاذية للأغشية البيولوجية:</a:t>
            </a:r>
          </a:p>
          <a:p>
            <a:pPr algn="r" rtl="1"/>
            <a:endParaRPr lang="en-US" b="1" dirty="0"/>
          </a:p>
        </p:txBody>
      </p:sp>
      <p:sp>
        <p:nvSpPr>
          <p:cNvPr id="5" name="TextBox 4"/>
          <p:cNvSpPr txBox="1"/>
          <p:nvPr/>
        </p:nvSpPr>
        <p:spPr>
          <a:xfrm>
            <a:off x="228600" y="940475"/>
            <a:ext cx="8763000" cy="2308324"/>
          </a:xfrm>
          <a:prstGeom prst="rect">
            <a:avLst/>
          </a:prstGeom>
          <a:noFill/>
        </p:spPr>
        <p:txBody>
          <a:bodyPr wrap="square" rtlCol="0">
            <a:spAutoFit/>
          </a:bodyPr>
          <a:lstStyle/>
          <a:p>
            <a:pPr algn="r" rtl="1"/>
            <a:r>
              <a:rPr lang="ar-EG" dirty="0"/>
              <a:t>إتفقنا على أن جهد السكون للخلية ينشأ بسبب الفرق في التركيز للأيونات داخل الخلية وخارجها وأيضا بسبب الفرق في في النفاذية لجدار الخلية للأيونات المختلفة .</a:t>
            </a:r>
          </a:p>
          <a:p>
            <a:pPr algn="r" rtl="1"/>
            <a:r>
              <a:rPr lang="ar-EG" dirty="0"/>
              <a:t>وبالطبع قيمة هذا الجهد هي </a:t>
            </a:r>
            <a:r>
              <a:rPr lang="en-US" dirty="0"/>
              <a:t>-89 mV</a:t>
            </a:r>
            <a:r>
              <a:rPr lang="ar-EG" dirty="0"/>
              <a:t> عند درجة حرارة جسم الإنسان الطبيعية 37</a:t>
            </a:r>
          </a:p>
          <a:p>
            <a:pPr algn="r" rtl="1"/>
            <a:endParaRPr lang="ar-EG" dirty="0"/>
          </a:p>
          <a:p>
            <a:pPr algn="r" rtl="1"/>
            <a:r>
              <a:rPr lang="ar-EG" b="1" dirty="0">
                <a:solidFill>
                  <a:srgbClr val="FF0000"/>
                </a:solidFill>
              </a:rPr>
              <a:t>السؤال الأن ماذا يحدث لغشاء الخلية عند ارتفاع او انخفاض درجات الحرارة وما تأثير ذلك على وظائف الخلية؟</a:t>
            </a:r>
          </a:p>
          <a:p>
            <a:pPr algn="r" rtl="1"/>
            <a:endParaRPr lang="ar-EG" dirty="0"/>
          </a:p>
          <a:p>
            <a:pPr algn="r" rtl="1"/>
            <a:endParaRPr lang="ar-EG" dirty="0"/>
          </a:p>
          <a:p>
            <a:pPr algn="r" rtl="1"/>
            <a:endParaRPr lang="en-US" dirty="0"/>
          </a:p>
        </p:txBody>
      </p:sp>
      <p:sp>
        <p:nvSpPr>
          <p:cNvPr id="30" name="TextBox 29"/>
          <p:cNvSpPr txBox="1"/>
          <p:nvPr/>
        </p:nvSpPr>
        <p:spPr>
          <a:xfrm>
            <a:off x="2209800" y="2438400"/>
            <a:ext cx="6781800" cy="4247317"/>
          </a:xfrm>
          <a:prstGeom prst="rect">
            <a:avLst/>
          </a:prstGeom>
          <a:noFill/>
        </p:spPr>
        <p:txBody>
          <a:bodyPr wrap="square" rtlCol="0">
            <a:spAutoFit/>
          </a:bodyPr>
          <a:lstStyle/>
          <a:p>
            <a:pPr algn="r" rtl="1"/>
            <a:r>
              <a:rPr lang="ar-EG" b="1" dirty="0"/>
              <a:t>تتغير نفاذية الغشاء للأنتقال الأيوني كدالة في درجة الحرارة كما هو موضح بالشكل</a:t>
            </a:r>
          </a:p>
          <a:p>
            <a:pPr algn="r" rtl="1"/>
            <a:endParaRPr lang="ar-EG" b="1" dirty="0"/>
          </a:p>
          <a:p>
            <a:pPr algn="r" rtl="1"/>
            <a:r>
              <a:rPr lang="ar-EG" b="1" u="sng" dirty="0">
                <a:solidFill>
                  <a:srgbClr val="FF0000"/>
                </a:solidFill>
              </a:rPr>
              <a:t>بالنسبة لأطوار الخلية :</a:t>
            </a:r>
          </a:p>
          <a:p>
            <a:pPr algn="r" rtl="1">
              <a:buFont typeface="Arial" pitchFamily="34" charset="0"/>
              <a:buChar char="•"/>
            </a:pPr>
            <a:r>
              <a:rPr lang="ar-EG" b="1" dirty="0"/>
              <a:t> عند 37 درجة يكون الغشاء البلوري في أفضل حالاته</a:t>
            </a:r>
          </a:p>
          <a:p>
            <a:pPr algn="r" rtl="1">
              <a:buFont typeface="Arial" pitchFamily="34" charset="0"/>
              <a:buChar char="•"/>
            </a:pPr>
            <a:r>
              <a:rPr lang="ar-EG" b="1" dirty="0"/>
              <a:t>أكبر من 42 يكون الغشاء في حالة الطور السائل</a:t>
            </a:r>
          </a:p>
          <a:p>
            <a:pPr algn="r" rtl="1">
              <a:buFont typeface="Arial" pitchFamily="34" charset="0"/>
              <a:buChar char="•"/>
            </a:pPr>
            <a:r>
              <a:rPr lang="ar-EG" b="1" dirty="0"/>
              <a:t> من 37: 12 درجة يكون الغشاء في </a:t>
            </a:r>
          </a:p>
          <a:p>
            <a:pPr algn="r" rtl="1"/>
            <a:r>
              <a:rPr lang="ar-EG" b="1" dirty="0"/>
              <a:t>  الطور البلوري السائل</a:t>
            </a:r>
          </a:p>
          <a:p>
            <a:pPr algn="r" rtl="1">
              <a:buFont typeface="Arial" pitchFamily="34" charset="0"/>
              <a:buChar char="•"/>
            </a:pPr>
            <a:r>
              <a:rPr lang="ar-EG" b="1" dirty="0"/>
              <a:t> من 12 : 5 درجات يكون الغشاء في الطور الهلامي</a:t>
            </a:r>
          </a:p>
          <a:p>
            <a:pPr algn="r" rtl="1">
              <a:buFont typeface="Arial" pitchFamily="34" charset="0"/>
              <a:buChar char="•"/>
            </a:pPr>
            <a:r>
              <a:rPr lang="ar-EG" b="1" dirty="0"/>
              <a:t>  أقل من 5 درجات وحتى الصفر يبدأ الغشاء </a:t>
            </a:r>
          </a:p>
          <a:p>
            <a:pPr algn="r" rtl="1"/>
            <a:r>
              <a:rPr lang="ar-EG" b="1" dirty="0"/>
              <a:t>   في التجمد ويزداد حجم جزيئات الماء بها مما</a:t>
            </a:r>
          </a:p>
          <a:p>
            <a:pPr algn="r" rtl="1"/>
            <a:r>
              <a:rPr lang="ar-EG" b="1" dirty="0"/>
              <a:t>   يسبب تهتكا لغشاء الخلية </a:t>
            </a:r>
          </a:p>
          <a:p>
            <a:pPr algn="r" rtl="1">
              <a:buFont typeface="Arial" pitchFamily="34" charset="0"/>
              <a:buChar char="•"/>
            </a:pPr>
            <a:r>
              <a:rPr lang="ar-EG" b="1" dirty="0"/>
              <a:t>  بزيادة طفيفة اعلى من 5 درجات تتغير مكونات</a:t>
            </a:r>
          </a:p>
          <a:p>
            <a:pPr algn="r" rtl="1"/>
            <a:r>
              <a:rPr lang="ar-EG" b="1" dirty="0"/>
              <a:t>  الخلية الداخلية الى الطور السائل </a:t>
            </a:r>
            <a:r>
              <a:rPr lang="ar-EG" dirty="0">
                <a:solidFill>
                  <a:srgbClr val="FF0000"/>
                </a:solidFill>
              </a:rPr>
              <a:t>وتسمى هذه </a:t>
            </a:r>
          </a:p>
          <a:p>
            <a:pPr algn="r" rtl="1"/>
            <a:r>
              <a:rPr lang="ar-EG" dirty="0">
                <a:solidFill>
                  <a:srgbClr val="FF0000"/>
                </a:solidFill>
              </a:rPr>
              <a:t>  الظاهرة بالإحتراق الناتج عن البرودة</a:t>
            </a:r>
          </a:p>
          <a:p>
            <a:pPr algn="r" rtl="1"/>
            <a:endParaRPr lang="en-US" b="1" dirty="0"/>
          </a:p>
        </p:txBody>
      </p:sp>
      <p:grpSp>
        <p:nvGrpSpPr>
          <p:cNvPr id="33" name="Group 32"/>
          <p:cNvGrpSpPr/>
          <p:nvPr/>
        </p:nvGrpSpPr>
        <p:grpSpPr>
          <a:xfrm>
            <a:off x="-38678" y="3048000"/>
            <a:ext cx="5029200" cy="3352800"/>
            <a:chOff x="442765" y="3048000"/>
            <a:chExt cx="5424635" cy="3352800"/>
          </a:xfrm>
        </p:grpSpPr>
        <p:grpSp>
          <p:nvGrpSpPr>
            <p:cNvPr id="22" name="Group 21"/>
            <p:cNvGrpSpPr/>
            <p:nvPr/>
          </p:nvGrpSpPr>
          <p:grpSpPr>
            <a:xfrm>
              <a:off x="457200" y="3048000"/>
              <a:ext cx="5290195" cy="3247429"/>
              <a:chOff x="838200" y="2601912"/>
              <a:chExt cx="5738806" cy="3679498"/>
            </a:xfrm>
          </p:grpSpPr>
          <p:cxnSp>
            <p:nvCxnSpPr>
              <p:cNvPr id="41987" name="AutoShape 3"/>
              <p:cNvCxnSpPr>
                <a:cxnSpLocks noChangeShapeType="1"/>
              </p:cNvCxnSpPr>
              <p:nvPr/>
            </p:nvCxnSpPr>
            <p:spPr bwMode="auto">
              <a:xfrm>
                <a:off x="1306220" y="2601912"/>
                <a:ext cx="0" cy="3679498"/>
              </a:xfrm>
              <a:prstGeom prst="straightConnector1">
                <a:avLst/>
              </a:prstGeom>
              <a:noFill/>
              <a:ln w="9525">
                <a:solidFill>
                  <a:srgbClr val="000000"/>
                </a:solidFill>
                <a:round/>
                <a:headEnd/>
                <a:tailEnd/>
              </a:ln>
            </p:spPr>
          </p:cxnSp>
          <p:cxnSp>
            <p:nvCxnSpPr>
              <p:cNvPr id="41988" name="AutoShape 4"/>
              <p:cNvCxnSpPr>
                <a:cxnSpLocks noChangeShapeType="1"/>
              </p:cNvCxnSpPr>
              <p:nvPr/>
            </p:nvCxnSpPr>
            <p:spPr bwMode="auto">
              <a:xfrm>
                <a:off x="838200" y="5758761"/>
                <a:ext cx="5726105" cy="0"/>
              </a:xfrm>
              <a:prstGeom prst="straightConnector1">
                <a:avLst/>
              </a:prstGeom>
              <a:noFill/>
              <a:ln w="9525">
                <a:solidFill>
                  <a:srgbClr val="000000"/>
                </a:solidFill>
                <a:round/>
                <a:headEnd/>
                <a:tailEnd/>
              </a:ln>
            </p:spPr>
          </p:cxnSp>
          <p:sp>
            <p:nvSpPr>
              <p:cNvPr id="41989" name="Freeform 5"/>
              <p:cNvSpPr>
                <a:spLocks/>
              </p:cNvSpPr>
              <p:nvPr/>
            </p:nvSpPr>
            <p:spPr bwMode="auto">
              <a:xfrm>
                <a:off x="1665650" y="3080742"/>
                <a:ext cx="4332840" cy="2678019"/>
              </a:xfrm>
              <a:custGeom>
                <a:avLst/>
                <a:gdLst/>
                <a:ahLst/>
                <a:cxnLst>
                  <a:cxn ang="0">
                    <a:pos x="6823" y="0"/>
                  </a:cxn>
                  <a:cxn ang="0">
                    <a:pos x="6531" y="360"/>
                  </a:cxn>
                  <a:cxn ang="0">
                    <a:pos x="5194" y="772"/>
                  </a:cxn>
                  <a:cxn ang="0">
                    <a:pos x="3651" y="1852"/>
                  </a:cxn>
                  <a:cxn ang="0">
                    <a:pos x="2177" y="3309"/>
                  </a:cxn>
                  <a:cxn ang="0">
                    <a:pos x="0" y="4217"/>
                  </a:cxn>
                </a:cxnLst>
                <a:rect l="0" t="0" r="r" b="b"/>
                <a:pathLst>
                  <a:path w="6823" h="4217">
                    <a:moveTo>
                      <a:pt x="6823" y="0"/>
                    </a:moveTo>
                    <a:cubicBezTo>
                      <a:pt x="6812" y="115"/>
                      <a:pt x="6802" y="231"/>
                      <a:pt x="6531" y="360"/>
                    </a:cubicBezTo>
                    <a:cubicBezTo>
                      <a:pt x="6260" y="489"/>
                      <a:pt x="5674" y="523"/>
                      <a:pt x="5194" y="772"/>
                    </a:cubicBezTo>
                    <a:cubicBezTo>
                      <a:pt x="4714" y="1021"/>
                      <a:pt x="4154" y="1429"/>
                      <a:pt x="3651" y="1852"/>
                    </a:cubicBezTo>
                    <a:cubicBezTo>
                      <a:pt x="3148" y="2275"/>
                      <a:pt x="2785" y="2915"/>
                      <a:pt x="2177" y="3309"/>
                    </a:cubicBezTo>
                    <a:cubicBezTo>
                      <a:pt x="1569" y="3703"/>
                      <a:pt x="360" y="4066"/>
                      <a:pt x="0" y="4217"/>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cxnSp>
            <p:nvCxnSpPr>
              <p:cNvPr id="41990" name="AutoShape 6"/>
              <p:cNvCxnSpPr>
                <a:cxnSpLocks noChangeShapeType="1"/>
              </p:cNvCxnSpPr>
              <p:nvPr/>
            </p:nvCxnSpPr>
            <p:spPr bwMode="auto">
              <a:xfrm>
                <a:off x="2307670" y="5519346"/>
                <a:ext cx="0" cy="239415"/>
              </a:xfrm>
              <a:prstGeom prst="straightConnector1">
                <a:avLst/>
              </a:prstGeom>
              <a:noFill/>
              <a:ln w="9525">
                <a:solidFill>
                  <a:srgbClr val="000000"/>
                </a:solidFill>
                <a:prstDash val="dash"/>
                <a:round/>
                <a:headEnd/>
                <a:tailEnd/>
              </a:ln>
            </p:spPr>
          </p:cxnSp>
          <p:cxnSp>
            <p:nvCxnSpPr>
              <p:cNvPr id="41991" name="AutoShape 7"/>
              <p:cNvCxnSpPr>
                <a:cxnSpLocks noChangeShapeType="1"/>
              </p:cNvCxnSpPr>
              <p:nvPr/>
            </p:nvCxnSpPr>
            <p:spPr bwMode="auto">
              <a:xfrm>
                <a:off x="3309119" y="4985902"/>
                <a:ext cx="0" cy="772860"/>
              </a:xfrm>
              <a:prstGeom prst="straightConnector1">
                <a:avLst/>
              </a:prstGeom>
              <a:noFill/>
              <a:ln w="9525">
                <a:solidFill>
                  <a:srgbClr val="000000"/>
                </a:solidFill>
                <a:prstDash val="dash"/>
                <a:round/>
                <a:headEnd/>
                <a:tailEnd/>
              </a:ln>
            </p:spPr>
          </p:cxnSp>
          <p:cxnSp>
            <p:nvCxnSpPr>
              <p:cNvPr id="41992" name="AutoShape 8"/>
              <p:cNvCxnSpPr>
                <a:cxnSpLocks noChangeShapeType="1"/>
              </p:cNvCxnSpPr>
              <p:nvPr/>
            </p:nvCxnSpPr>
            <p:spPr bwMode="auto">
              <a:xfrm>
                <a:off x="5519039" y="3396364"/>
                <a:ext cx="0" cy="2362398"/>
              </a:xfrm>
              <a:prstGeom prst="straightConnector1">
                <a:avLst/>
              </a:prstGeom>
              <a:noFill/>
              <a:ln w="9525">
                <a:solidFill>
                  <a:srgbClr val="000000"/>
                </a:solidFill>
                <a:prstDash val="dash"/>
                <a:round/>
                <a:headEnd/>
                <a:tailEnd/>
              </a:ln>
            </p:spPr>
          </p:cxnSp>
          <p:cxnSp>
            <p:nvCxnSpPr>
              <p:cNvPr id="41993" name="AutoShape 9"/>
              <p:cNvCxnSpPr>
                <a:cxnSpLocks noChangeShapeType="1"/>
              </p:cNvCxnSpPr>
              <p:nvPr/>
            </p:nvCxnSpPr>
            <p:spPr bwMode="auto">
              <a:xfrm>
                <a:off x="5998490" y="3189971"/>
                <a:ext cx="0" cy="2568790"/>
              </a:xfrm>
              <a:prstGeom prst="straightConnector1">
                <a:avLst/>
              </a:prstGeom>
              <a:noFill/>
              <a:ln w="9525">
                <a:solidFill>
                  <a:srgbClr val="000000"/>
                </a:solidFill>
                <a:prstDash val="dash"/>
                <a:round/>
                <a:headEnd/>
                <a:tailEnd/>
              </a:ln>
            </p:spPr>
          </p:cxnSp>
          <p:cxnSp>
            <p:nvCxnSpPr>
              <p:cNvPr id="41994" name="AutoShape 10"/>
              <p:cNvCxnSpPr>
                <a:cxnSpLocks noChangeShapeType="1"/>
              </p:cNvCxnSpPr>
              <p:nvPr/>
            </p:nvCxnSpPr>
            <p:spPr bwMode="auto">
              <a:xfrm>
                <a:off x="3439936" y="5693986"/>
                <a:ext cx="10796" cy="64775"/>
              </a:xfrm>
              <a:prstGeom prst="straightConnector1">
                <a:avLst/>
              </a:prstGeom>
              <a:noFill/>
              <a:ln w="9525">
                <a:solidFill>
                  <a:srgbClr val="000000"/>
                </a:solidFill>
                <a:round/>
                <a:headEnd/>
                <a:tailEnd/>
              </a:ln>
            </p:spPr>
          </p:cxnSp>
          <p:cxnSp>
            <p:nvCxnSpPr>
              <p:cNvPr id="41995" name="AutoShape 11"/>
              <p:cNvCxnSpPr>
                <a:cxnSpLocks noChangeShapeType="1"/>
              </p:cNvCxnSpPr>
              <p:nvPr/>
            </p:nvCxnSpPr>
            <p:spPr bwMode="auto">
              <a:xfrm>
                <a:off x="4626815" y="5693986"/>
                <a:ext cx="10796" cy="64775"/>
              </a:xfrm>
              <a:prstGeom prst="straightConnector1">
                <a:avLst/>
              </a:prstGeom>
              <a:noFill/>
              <a:ln w="9525">
                <a:solidFill>
                  <a:srgbClr val="000000"/>
                </a:solidFill>
                <a:round/>
                <a:headEnd/>
                <a:tailEnd/>
              </a:ln>
            </p:spPr>
          </p:cxnSp>
          <p:cxnSp>
            <p:nvCxnSpPr>
              <p:cNvPr id="41996" name="AutoShape 12"/>
              <p:cNvCxnSpPr>
                <a:cxnSpLocks noChangeShapeType="1"/>
              </p:cNvCxnSpPr>
              <p:nvPr/>
            </p:nvCxnSpPr>
            <p:spPr bwMode="auto">
              <a:xfrm>
                <a:off x="6107080" y="5693986"/>
                <a:ext cx="0" cy="64775"/>
              </a:xfrm>
              <a:prstGeom prst="straightConnector1">
                <a:avLst/>
              </a:prstGeom>
              <a:noFill/>
              <a:ln w="9525">
                <a:solidFill>
                  <a:srgbClr val="000000"/>
                </a:solidFill>
                <a:round/>
                <a:headEnd/>
                <a:tailEnd/>
              </a:ln>
            </p:spPr>
          </p:cxnSp>
          <p:sp>
            <p:nvSpPr>
              <p:cNvPr id="41997" name="Text Box 13"/>
              <p:cNvSpPr txBox="1">
                <a:spLocks noChangeArrowheads="1"/>
              </p:cNvSpPr>
              <p:nvPr/>
            </p:nvSpPr>
            <p:spPr bwMode="auto">
              <a:xfrm>
                <a:off x="2099378" y="5833710"/>
                <a:ext cx="600108" cy="3385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Arial" pitchFamily="34" charset="0"/>
                    <a:ea typeface="Arial" pitchFamily="34" charset="0"/>
                    <a:cs typeface="Arial" pitchFamily="34" charset="0"/>
                  </a:rPr>
                  <a:t>1</a:t>
                </a:r>
                <a:r>
                  <a:rPr kumimoji="0" lang="ar-EG" sz="1600" b="1" i="0" u="none" strike="noStrike" cap="none" normalizeH="0" baseline="0" dirty="0">
                    <a:ln>
                      <a:noFill/>
                    </a:ln>
                    <a:solidFill>
                      <a:schemeClr val="tx1"/>
                    </a:solidFill>
                    <a:effectLst/>
                    <a:latin typeface="Arial" pitchFamily="34" charset="0"/>
                    <a:ea typeface="Arial" pitchFamily="34" charset="0"/>
                    <a:cs typeface="Arial" pitchFamily="34" charset="0"/>
                  </a:rPr>
                  <a:t>2</a:t>
                </a:r>
                <a:endParaRPr kumimoji="0" lang="en-US" sz="1600" b="1" i="0" u="none" strike="noStrike" cap="none" normalizeH="0" baseline="0" dirty="0">
                  <a:ln>
                    <a:noFill/>
                  </a:ln>
                  <a:solidFill>
                    <a:schemeClr val="tx1"/>
                  </a:solidFill>
                  <a:effectLst/>
                  <a:latin typeface="Arial" pitchFamily="34" charset="0"/>
                  <a:cs typeface="Arial" pitchFamily="34" charset="0"/>
                </a:endParaRPr>
              </a:p>
            </p:txBody>
          </p:sp>
          <p:sp>
            <p:nvSpPr>
              <p:cNvPr id="41998" name="Text Box 14"/>
              <p:cNvSpPr txBox="1">
                <a:spLocks noChangeArrowheads="1"/>
              </p:cNvSpPr>
              <p:nvPr/>
            </p:nvSpPr>
            <p:spPr bwMode="auto">
              <a:xfrm>
                <a:off x="3309119" y="5780353"/>
                <a:ext cx="600108" cy="3385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Arial" pitchFamily="34" charset="0"/>
                    <a:ea typeface="Arial" pitchFamily="34" charset="0"/>
                    <a:cs typeface="Arial" pitchFamily="34" charset="0"/>
                  </a:rPr>
                  <a:t>20</a:t>
                </a:r>
                <a:endParaRPr kumimoji="0" lang="en-US" sz="1600" b="1" i="0" u="none" strike="noStrike" cap="none" normalizeH="0" baseline="0" dirty="0">
                  <a:ln>
                    <a:noFill/>
                  </a:ln>
                  <a:solidFill>
                    <a:schemeClr val="tx1"/>
                  </a:solidFill>
                  <a:effectLst/>
                  <a:latin typeface="Arial" pitchFamily="34" charset="0"/>
                  <a:cs typeface="Arial" pitchFamily="34" charset="0"/>
                </a:endParaRPr>
              </a:p>
            </p:txBody>
          </p:sp>
          <p:sp>
            <p:nvSpPr>
              <p:cNvPr id="41999" name="Text Box 15"/>
              <p:cNvSpPr txBox="1">
                <a:spLocks noChangeArrowheads="1"/>
              </p:cNvSpPr>
              <p:nvPr/>
            </p:nvSpPr>
            <p:spPr bwMode="auto">
              <a:xfrm>
                <a:off x="4516319" y="5780353"/>
                <a:ext cx="600108" cy="3385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Arial" pitchFamily="34" charset="0"/>
                    <a:ea typeface="Arial" pitchFamily="34" charset="0"/>
                    <a:cs typeface="Arial" pitchFamily="34" charset="0"/>
                  </a:rPr>
                  <a:t>30</a:t>
                </a:r>
                <a:endParaRPr kumimoji="0" lang="en-US" sz="1600" b="1" i="0" u="none" strike="noStrike" cap="none" normalizeH="0" baseline="0" dirty="0">
                  <a:ln>
                    <a:noFill/>
                  </a:ln>
                  <a:solidFill>
                    <a:schemeClr val="tx1"/>
                  </a:solidFill>
                  <a:effectLst/>
                  <a:latin typeface="Arial" pitchFamily="34" charset="0"/>
                  <a:cs typeface="Arial" pitchFamily="34" charset="0"/>
                </a:endParaRPr>
              </a:p>
            </p:txBody>
          </p:sp>
          <p:sp>
            <p:nvSpPr>
              <p:cNvPr id="42000" name="Text Box 16"/>
              <p:cNvSpPr txBox="1">
                <a:spLocks noChangeArrowheads="1"/>
              </p:cNvSpPr>
              <p:nvPr/>
            </p:nvSpPr>
            <p:spPr bwMode="auto">
              <a:xfrm>
                <a:off x="5976898" y="5769557"/>
                <a:ext cx="600108" cy="3385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Arial" pitchFamily="34" charset="0"/>
                    <a:ea typeface="Arial" pitchFamily="34" charset="0"/>
                    <a:cs typeface="Arial" pitchFamily="34" charset="0"/>
                  </a:rPr>
                  <a:t>40</a:t>
                </a:r>
                <a:endParaRPr kumimoji="0" lang="en-US" sz="1600" b="1" i="0" u="none" strike="noStrike" cap="none" normalizeH="0" baseline="0" dirty="0">
                  <a:ln>
                    <a:noFill/>
                  </a:ln>
                  <a:solidFill>
                    <a:schemeClr val="tx1"/>
                  </a:solidFill>
                  <a:effectLst/>
                  <a:latin typeface="Arial" pitchFamily="34" charset="0"/>
                  <a:cs typeface="Arial" pitchFamily="34" charset="0"/>
                </a:endParaRPr>
              </a:p>
            </p:txBody>
          </p:sp>
        </p:grpSp>
        <p:sp>
          <p:nvSpPr>
            <p:cNvPr id="42001" name="Text Box 17"/>
            <p:cNvSpPr txBox="1">
              <a:spLocks noChangeArrowheads="1"/>
            </p:cNvSpPr>
            <p:nvPr/>
          </p:nvSpPr>
          <p:spPr bwMode="auto">
            <a:xfrm>
              <a:off x="4601556" y="6102001"/>
              <a:ext cx="1265844" cy="29879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EG" sz="1600" b="1" i="0" u="none" strike="noStrike" cap="none" normalizeH="0" baseline="0" dirty="0">
                  <a:ln>
                    <a:noFill/>
                  </a:ln>
                  <a:solidFill>
                    <a:schemeClr val="tx1"/>
                  </a:solidFill>
                  <a:effectLst/>
                  <a:latin typeface="Arial" pitchFamily="34" charset="0"/>
                  <a:ea typeface="Arial" pitchFamily="34" charset="0"/>
                  <a:cs typeface="Arial" pitchFamily="34" charset="0"/>
                </a:rPr>
                <a:t>درجة الحرارة</a:t>
              </a:r>
              <a:endParaRPr kumimoji="0" lang="en-US" sz="1600" b="1" i="0" u="none" strike="noStrike" cap="none" normalizeH="0" baseline="0" dirty="0">
                <a:ln>
                  <a:noFill/>
                </a:ln>
                <a:solidFill>
                  <a:schemeClr val="tx1"/>
                </a:solidFill>
                <a:effectLst/>
                <a:latin typeface="Arial" pitchFamily="34" charset="0"/>
                <a:cs typeface="Arial" pitchFamily="34" charset="0"/>
              </a:endParaRPr>
            </a:p>
          </p:txBody>
        </p:sp>
        <p:sp>
          <p:nvSpPr>
            <p:cNvPr id="23" name="TextBox 22"/>
            <p:cNvSpPr txBox="1"/>
            <p:nvPr/>
          </p:nvSpPr>
          <p:spPr>
            <a:xfrm rot="16200000">
              <a:off x="-163865" y="4188028"/>
              <a:ext cx="1582591" cy="369332"/>
            </a:xfrm>
            <a:prstGeom prst="rect">
              <a:avLst/>
            </a:prstGeom>
            <a:noFill/>
          </p:spPr>
          <p:txBody>
            <a:bodyPr wrap="square" rtlCol="0">
              <a:spAutoFit/>
            </a:bodyPr>
            <a:lstStyle/>
            <a:p>
              <a:pPr algn="r" rtl="1"/>
              <a:r>
                <a:rPr lang="ar-EG" b="1" dirty="0"/>
                <a:t>سماحية الغشاء</a:t>
              </a:r>
              <a:endParaRPr lang="en-US" b="1" dirty="0"/>
            </a:p>
          </p:txBody>
        </p:sp>
        <p:sp>
          <p:nvSpPr>
            <p:cNvPr id="24" name="TextBox 23"/>
            <p:cNvSpPr txBox="1"/>
            <p:nvPr/>
          </p:nvSpPr>
          <p:spPr>
            <a:xfrm>
              <a:off x="948903" y="4921253"/>
              <a:ext cx="983407" cy="570435"/>
            </a:xfrm>
            <a:prstGeom prst="rect">
              <a:avLst/>
            </a:prstGeom>
            <a:noFill/>
          </p:spPr>
          <p:txBody>
            <a:bodyPr wrap="square" rtlCol="0">
              <a:spAutoFit/>
            </a:bodyPr>
            <a:lstStyle/>
            <a:p>
              <a:r>
                <a:rPr lang="ar-EG" b="1" dirty="0"/>
                <a:t>الطور الهلامي</a:t>
              </a:r>
              <a:endParaRPr lang="en-US" b="1" dirty="0"/>
            </a:p>
          </p:txBody>
        </p:sp>
        <p:sp>
          <p:nvSpPr>
            <p:cNvPr id="25" name="TextBox 24"/>
            <p:cNvSpPr txBox="1"/>
            <p:nvPr/>
          </p:nvSpPr>
          <p:spPr>
            <a:xfrm>
              <a:off x="1932310" y="4181479"/>
              <a:ext cx="983407" cy="814907"/>
            </a:xfrm>
            <a:prstGeom prst="rect">
              <a:avLst/>
            </a:prstGeom>
            <a:noFill/>
          </p:spPr>
          <p:txBody>
            <a:bodyPr wrap="square" rtlCol="0">
              <a:spAutoFit/>
            </a:bodyPr>
            <a:lstStyle/>
            <a:p>
              <a:r>
                <a:rPr lang="ar-EG" b="1" dirty="0"/>
                <a:t>الطور قبل البلوري السائل</a:t>
              </a:r>
              <a:endParaRPr lang="en-US" b="1" dirty="0"/>
            </a:p>
          </p:txBody>
        </p:sp>
        <p:sp>
          <p:nvSpPr>
            <p:cNvPr id="26" name="TextBox 25"/>
            <p:cNvSpPr txBox="1"/>
            <p:nvPr/>
          </p:nvSpPr>
          <p:spPr>
            <a:xfrm>
              <a:off x="2985960" y="5133307"/>
              <a:ext cx="1685840" cy="325963"/>
            </a:xfrm>
            <a:prstGeom prst="rect">
              <a:avLst/>
            </a:prstGeom>
            <a:noFill/>
          </p:spPr>
          <p:txBody>
            <a:bodyPr wrap="square" rtlCol="0">
              <a:spAutoFit/>
            </a:bodyPr>
            <a:lstStyle/>
            <a:p>
              <a:r>
                <a:rPr lang="ar-EG" b="1" dirty="0"/>
                <a:t>الطور البلوري السائل</a:t>
              </a:r>
              <a:endParaRPr lang="en-US" b="1" dirty="0"/>
            </a:p>
          </p:txBody>
        </p:sp>
        <p:sp>
          <p:nvSpPr>
            <p:cNvPr id="27" name="TextBox 26"/>
            <p:cNvSpPr txBox="1"/>
            <p:nvPr/>
          </p:nvSpPr>
          <p:spPr>
            <a:xfrm rot="16200000">
              <a:off x="4116343" y="4070397"/>
              <a:ext cx="1732346" cy="340461"/>
            </a:xfrm>
            <a:prstGeom prst="rect">
              <a:avLst/>
            </a:prstGeom>
            <a:noFill/>
          </p:spPr>
          <p:txBody>
            <a:bodyPr wrap="square" rtlCol="0">
              <a:spAutoFit/>
            </a:bodyPr>
            <a:lstStyle/>
            <a:p>
              <a:r>
                <a:rPr lang="ar-EG" b="1" dirty="0"/>
                <a:t>الطور قبل السائل</a:t>
              </a:r>
              <a:endParaRPr lang="en-US" b="1" dirty="0"/>
            </a:p>
          </p:txBody>
        </p:sp>
        <p:sp>
          <p:nvSpPr>
            <p:cNvPr id="28" name="TextBox 27"/>
            <p:cNvSpPr txBox="1"/>
            <p:nvPr/>
          </p:nvSpPr>
          <p:spPr>
            <a:xfrm rot="16200000">
              <a:off x="4768072" y="4044876"/>
              <a:ext cx="1412295" cy="340461"/>
            </a:xfrm>
            <a:prstGeom prst="rect">
              <a:avLst/>
            </a:prstGeom>
            <a:noFill/>
          </p:spPr>
          <p:txBody>
            <a:bodyPr wrap="square" rtlCol="0">
              <a:spAutoFit/>
            </a:bodyPr>
            <a:lstStyle/>
            <a:p>
              <a:r>
                <a:rPr lang="ar-EG" b="1" dirty="0"/>
                <a:t>الطور السائل</a:t>
              </a:r>
              <a:endParaRPr lang="en-US" b="1" dirty="0"/>
            </a:p>
          </p:txBody>
        </p:sp>
        <p:sp>
          <p:nvSpPr>
            <p:cNvPr id="31" name="TextBox 30"/>
            <p:cNvSpPr txBox="1"/>
            <p:nvPr/>
          </p:nvSpPr>
          <p:spPr>
            <a:xfrm>
              <a:off x="4531313" y="5862783"/>
              <a:ext cx="491703" cy="369332"/>
            </a:xfrm>
            <a:prstGeom prst="rect">
              <a:avLst/>
            </a:prstGeom>
            <a:noFill/>
          </p:spPr>
          <p:txBody>
            <a:bodyPr wrap="square" rtlCol="0">
              <a:spAutoFit/>
            </a:bodyPr>
            <a:lstStyle/>
            <a:p>
              <a:r>
                <a:rPr lang="en-US" b="1" dirty="0">
                  <a:solidFill>
                    <a:srgbClr val="FF0000"/>
                  </a:solidFill>
                </a:rPr>
                <a:t>37</a:t>
              </a: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57</a:t>
            </a:fld>
            <a:endParaRPr lang="en-US"/>
          </a:p>
        </p:txBody>
      </p:sp>
      <p:sp>
        <p:nvSpPr>
          <p:cNvPr id="4" name="TextBox 3"/>
          <p:cNvSpPr txBox="1"/>
          <p:nvPr/>
        </p:nvSpPr>
        <p:spPr>
          <a:xfrm>
            <a:off x="609600" y="838200"/>
            <a:ext cx="8305800" cy="2862322"/>
          </a:xfrm>
          <a:prstGeom prst="rect">
            <a:avLst/>
          </a:prstGeom>
          <a:noFill/>
        </p:spPr>
        <p:txBody>
          <a:bodyPr wrap="square" rtlCol="0">
            <a:spAutoFit/>
          </a:bodyPr>
          <a:lstStyle/>
          <a:p>
            <a:pPr algn="r"/>
            <a:r>
              <a:rPr lang="ar-EG" b="1" u="sng" dirty="0">
                <a:solidFill>
                  <a:srgbClr val="FF0000"/>
                </a:solidFill>
              </a:rPr>
              <a:t>بالنسبة لنفاذية الغشاء البلوري:</a:t>
            </a:r>
          </a:p>
          <a:p>
            <a:pPr algn="r"/>
            <a:endParaRPr lang="ar-EG" b="1" u="sng" dirty="0">
              <a:solidFill>
                <a:srgbClr val="FF0000"/>
              </a:solidFill>
            </a:endParaRPr>
          </a:p>
          <a:p>
            <a:pPr algn="r" rtl="1">
              <a:buFont typeface="Arial" pitchFamily="34" charset="0"/>
              <a:buChar char="•"/>
            </a:pPr>
            <a:r>
              <a:rPr lang="ar-EG" b="1" dirty="0"/>
              <a:t> أقل من 5 درجات تكون نفاذية الغشاء صفر تقريبا</a:t>
            </a:r>
          </a:p>
          <a:p>
            <a:pPr algn="r" rtl="1">
              <a:buFont typeface="Arial" pitchFamily="34" charset="0"/>
              <a:buChar char="•"/>
            </a:pPr>
            <a:r>
              <a:rPr lang="ar-EG" b="1" dirty="0"/>
              <a:t> تزداد نفاذية الغشاء بزيادة درجة الحرارة حتى 12 درجة  ويصبح الغشاء نفاذا لإنتقال أيونات البوتاسيوم</a:t>
            </a:r>
          </a:p>
          <a:p>
            <a:pPr algn="r" rtl="1">
              <a:buFont typeface="Arial" pitchFamily="34" charset="0"/>
              <a:buChar char="•"/>
            </a:pPr>
            <a:r>
              <a:rPr lang="ar-EG" b="1" dirty="0"/>
              <a:t> من 12: 37 درجة تكون نفاذية الغشاء تقريبا قيمة ثابتة ويمكن استخدام معادلة نرنست لجهد الأغشية البيولوجية في ذلك المدى فقط</a:t>
            </a:r>
          </a:p>
          <a:p>
            <a:pPr algn="r" rtl="1">
              <a:buFont typeface="Arial" pitchFamily="34" charset="0"/>
              <a:buChar char="•"/>
            </a:pPr>
            <a:r>
              <a:rPr lang="ar-EG" b="1" dirty="0"/>
              <a:t> أعلى من 37 درجة  وحتى 42 درجة فإن نفاذية الغشاء تبدأ في الزيادة وعندها يسمح الغشاء للجزيئات الكبيرة بالإنتشار خلالها مثل كلوريد الصوديوم وكلوريد البوتاسيوم.</a:t>
            </a:r>
          </a:p>
          <a:p>
            <a:pPr algn="r" rtl="1">
              <a:buFont typeface="Arial" pitchFamily="34" charset="0"/>
              <a:buChar char="•"/>
            </a:pPr>
            <a:r>
              <a:rPr lang="ar-EG" b="1" dirty="0"/>
              <a:t> عند زيادة زمن التسخين للأنسجة في المدى من 37 : 42 درجة ينتج عنه تدمير في السلوك الفسيولوجي للخلية.</a:t>
            </a:r>
            <a:endParaRPr lang="en-US" b="1" dirty="0"/>
          </a:p>
        </p:txBody>
      </p:sp>
      <p:sp>
        <p:nvSpPr>
          <p:cNvPr id="5" name="TextBox 4"/>
          <p:cNvSpPr txBox="1"/>
          <p:nvPr/>
        </p:nvSpPr>
        <p:spPr>
          <a:xfrm>
            <a:off x="533400" y="4038600"/>
            <a:ext cx="8305800" cy="1231106"/>
          </a:xfrm>
          <a:prstGeom prst="rect">
            <a:avLst/>
          </a:prstGeom>
          <a:noFill/>
        </p:spPr>
        <p:txBody>
          <a:bodyPr wrap="square" rtlCol="0">
            <a:spAutoFit/>
          </a:bodyPr>
          <a:lstStyle/>
          <a:p>
            <a:pPr algn="r" rtl="1"/>
            <a:r>
              <a:rPr lang="ar-EG" sz="2000" b="1" u="sng" dirty="0">
                <a:solidFill>
                  <a:srgbClr val="FF0000"/>
                </a:solidFill>
              </a:rPr>
              <a:t>وأخيرا فإنه </a:t>
            </a:r>
          </a:p>
          <a:p>
            <a:pPr algn="r" rtl="1"/>
            <a:r>
              <a:rPr lang="ar-EG" b="1" dirty="0"/>
              <a:t>عند ارتفاع درجة حرارة الجسم لأكثر من 40 درجة لفترة طويلة فإن المريض يتعرض لفقد بعض خواص الأعضاء مثل السمع والرؤية وخلافة لأن أغشية الخلايا تتحول الى الطور السائل وتضعف قوى التجاذب بين جزيئات الغشاء وتزداد احتمالية قطع الغشاء ويظهر ذلك على شكل احمرار للغشاء.</a:t>
            </a:r>
            <a:endParaRPr lang="en-US"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58</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350920" y="381000"/>
                <a:ext cx="8545096" cy="3978269"/>
              </a:xfrm>
              <a:prstGeom prst="rect">
                <a:avLst/>
              </a:prstGeom>
              <a:noFill/>
            </p:spPr>
            <p:txBody>
              <a:bodyPr wrap="none" rtlCol="0">
                <a:spAutoFit/>
              </a:bodyPr>
              <a:lstStyle/>
              <a:p>
                <a:pPr algn="r" rtl="1"/>
                <a:r>
                  <a:rPr lang="ar-EG" b="1" i="1" u="sng" dirty="0">
                    <a:solidFill>
                      <a:srgbClr val="FF0000"/>
                    </a:solidFill>
                  </a:rPr>
                  <a:t>مثال:</a:t>
                </a:r>
              </a:p>
              <a:p>
                <a:pPr algn="r" rtl="1"/>
                <a:endParaRPr lang="ar-EG" b="1" i="1" u="sng" dirty="0">
                  <a:solidFill>
                    <a:srgbClr val="FF0000"/>
                  </a:solidFill>
                </a:endParaRPr>
              </a:p>
              <a:p>
                <a:pPr algn="r" rtl="1"/>
                <a:r>
                  <a:rPr lang="ar-EG" dirty="0"/>
                  <a:t>فرق الجهد عبر غشاء خلية عند السكون يساوى </a:t>
                </a:r>
                <a:r>
                  <a:rPr lang="en-US" dirty="0"/>
                  <a:t>90 mV</a:t>
                </a:r>
                <a:r>
                  <a:rPr lang="ar-EG" dirty="0"/>
                  <a:t>. أوجد قيمة التيار الأيونى عبر الغشاء فوق مساحة </a:t>
                </a:r>
                <a14:m>
                  <m:oMath xmlns:m="http://schemas.openxmlformats.org/officeDocument/2006/math">
                    <m:r>
                      <a:rPr lang="en-US" b="0" i="1" smtClean="0">
                        <a:latin typeface="Cambria Math"/>
                      </a:rPr>
                      <m:t>2</m:t>
                    </m:r>
                    <m:r>
                      <a:rPr lang="en-US" b="0" i="1" smtClean="0">
                        <a:latin typeface="Cambria Math"/>
                      </a:rPr>
                      <m:t> </m:t>
                    </m:r>
                    <m:sSup>
                      <m:sSupPr>
                        <m:ctrlPr>
                          <a:rPr lang="en-US" b="0" i="1" smtClean="0">
                            <a:latin typeface="Cambria Math"/>
                          </a:rPr>
                        </m:ctrlPr>
                      </m:sSupPr>
                      <m:e>
                        <m:r>
                          <a:rPr lang="en-US" b="0" i="1" smtClean="0">
                            <a:latin typeface="Cambria Math"/>
                          </a:rPr>
                          <m:t>𝑐𝑚</m:t>
                        </m:r>
                      </m:e>
                      <m:sup>
                        <m:r>
                          <a:rPr lang="ar-EG" b="0" i="1" smtClean="0">
                            <a:latin typeface="Cambria Math"/>
                          </a:rPr>
                          <m:t>2</m:t>
                        </m:r>
                      </m:sup>
                    </m:sSup>
                  </m:oMath>
                </a14:m>
                <a:endParaRPr lang="ar-EG" dirty="0"/>
              </a:p>
              <a:p>
                <a:pPr algn="r" rtl="1"/>
                <a:r>
                  <a:rPr lang="ar-EG" dirty="0"/>
                  <a:t>مفترضاً أن مقاومة الغشاء </a:t>
                </a:r>
                <a14:m>
                  <m:oMath xmlns:m="http://schemas.openxmlformats.org/officeDocument/2006/math">
                    <m:r>
                      <a:rPr lang="en-US" b="0" i="1" smtClean="0">
                        <a:latin typeface="Cambria Math"/>
                      </a:rPr>
                      <m:t>3</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5</m:t>
                        </m:r>
                      </m:sup>
                    </m:sSup>
                    <m:r>
                      <a:rPr lang="en-US" b="0" i="1" smtClean="0">
                        <a:latin typeface="Cambria Math"/>
                        <a:ea typeface="Cambria Math"/>
                      </a:rPr>
                      <m:t> </m:t>
                    </m:r>
                    <m:r>
                      <m:rPr>
                        <m:sty m:val="p"/>
                      </m:rPr>
                      <a:rPr lang="el-GR" b="0" i="1" smtClean="0">
                        <a:latin typeface="Cambria Math"/>
                        <a:ea typeface="Cambria Math"/>
                      </a:rPr>
                      <m:t>Ω</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𝑐𝑚</m:t>
                        </m:r>
                      </m:e>
                      <m:sup>
                        <m:r>
                          <a:rPr lang="en-US" b="0" i="1" smtClean="0">
                            <a:latin typeface="Cambria Math"/>
                            <a:ea typeface="Cambria Math"/>
                          </a:rPr>
                          <m:t>2</m:t>
                        </m:r>
                      </m:sup>
                    </m:sSup>
                  </m:oMath>
                </a14:m>
                <a:r>
                  <a:rPr lang="ar-EG" dirty="0"/>
                  <a:t>.</a:t>
                </a:r>
                <a:endParaRPr lang="en-US" dirty="0"/>
              </a:p>
              <a:p>
                <a:pPr algn="r" rtl="1"/>
                <a:endParaRPr lang="en-US" dirty="0"/>
              </a:p>
              <a:p>
                <a:pPr algn="r" rtl="1"/>
                <a:r>
                  <a:rPr lang="ar-EG" b="1" i="1" u="sng" dirty="0">
                    <a:solidFill>
                      <a:srgbClr val="FF0000"/>
                    </a:solidFill>
                  </a:rPr>
                  <a:t>الحل:</a:t>
                </a:r>
              </a:p>
              <a:p>
                <a:pPr algn="r" rtl="1"/>
                <a:endParaRPr lang="en-US" dirty="0"/>
              </a:p>
              <a:p>
                <a:pPr algn="r" rtl="1"/>
                <a:r>
                  <a:rPr lang="ar-EG" dirty="0"/>
                  <a:t>مقاومة المساحة </a:t>
                </a:r>
                <a14:m>
                  <m:oMath xmlns:m="http://schemas.openxmlformats.org/officeDocument/2006/math">
                    <m:r>
                      <a:rPr lang="en-US" i="1">
                        <a:latin typeface="Cambria Math"/>
                      </a:rPr>
                      <m:t>2</m:t>
                    </m:r>
                    <m:r>
                      <a:rPr lang="en-US" i="1">
                        <a:latin typeface="Cambria Math"/>
                      </a:rPr>
                      <m:t> </m:t>
                    </m:r>
                    <m:sSup>
                      <m:sSupPr>
                        <m:ctrlPr>
                          <a:rPr lang="en-US" i="1">
                            <a:latin typeface="Cambria Math"/>
                          </a:rPr>
                        </m:ctrlPr>
                      </m:sSupPr>
                      <m:e>
                        <m:r>
                          <a:rPr lang="en-US" i="1">
                            <a:latin typeface="Cambria Math"/>
                          </a:rPr>
                          <m:t>𝑐𝑚</m:t>
                        </m:r>
                      </m:e>
                      <m:sup>
                        <m:r>
                          <a:rPr lang="ar-EG" i="1">
                            <a:latin typeface="Cambria Math"/>
                          </a:rPr>
                          <m:t>2</m:t>
                        </m:r>
                      </m:sup>
                    </m:sSup>
                  </m:oMath>
                </a14:m>
                <a:r>
                  <a:rPr lang="ar-EG" dirty="0"/>
                  <a:t> من الغشاء</a:t>
                </a:r>
              </a:p>
              <a:p>
                <a:pPr algn="r" rtl="1"/>
                <a:endParaRPr lang="ar-EG" dirty="0"/>
              </a:p>
              <a:p>
                <a:pPr algn="r" rtl="1"/>
                <a14:m>
                  <m:oMathPara xmlns:m="http://schemas.openxmlformats.org/officeDocument/2006/math">
                    <m:oMathParaPr>
                      <m:jc m:val="centerGroup"/>
                    </m:oMathParaPr>
                    <m:oMath xmlns:m="http://schemas.openxmlformats.org/officeDocument/2006/math">
                      <m:r>
                        <a:rPr lang="en-US" b="0" i="1" smtClean="0">
                          <a:latin typeface="Cambria Math"/>
                        </a:rPr>
                        <m:t>𝑅</m:t>
                      </m:r>
                      <m:r>
                        <a:rPr lang="en-US" b="0" i="1" smtClean="0">
                          <a:latin typeface="Cambria Math"/>
                        </a:rPr>
                        <m:t>=</m:t>
                      </m:r>
                      <m:r>
                        <a:rPr lang="en-US" b="0" i="1" smtClean="0">
                          <a:latin typeface="Cambria Math"/>
                        </a:rPr>
                        <m:t>2</m:t>
                      </m:r>
                      <m:r>
                        <a:rPr lang="en-US" b="0" i="1" smtClean="0">
                          <a:latin typeface="Cambria Math"/>
                          <a:ea typeface="Cambria Math"/>
                        </a:rPr>
                        <m:t>×</m:t>
                      </m:r>
                      <m:r>
                        <a:rPr lang="en-US" b="0" i="1" smtClean="0">
                          <a:latin typeface="Cambria Math"/>
                          <a:ea typeface="Cambria Math"/>
                        </a:rPr>
                        <m:t>3</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5</m:t>
                          </m:r>
                        </m:sup>
                      </m:sSup>
                      <m:r>
                        <a:rPr lang="en-US" b="0" i="1" smtClean="0">
                          <a:latin typeface="Cambria Math"/>
                          <a:ea typeface="Cambria Math"/>
                        </a:rPr>
                        <m:t>=</m:t>
                      </m:r>
                      <m:r>
                        <a:rPr lang="en-US" b="0" i="1" smtClean="0">
                          <a:latin typeface="Cambria Math"/>
                          <a:ea typeface="Cambria Math"/>
                        </a:rPr>
                        <m:t>6</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5</m:t>
                          </m:r>
                        </m:sup>
                      </m:sSup>
                      <m:r>
                        <a:rPr lang="en-US" b="0" i="1" smtClean="0">
                          <a:latin typeface="Cambria Math"/>
                          <a:ea typeface="Cambria Math"/>
                        </a:rPr>
                        <m:t> </m:t>
                      </m:r>
                      <m:r>
                        <m:rPr>
                          <m:sty m:val="p"/>
                        </m:rPr>
                        <a:rPr lang="el-GR" b="0" i="1" smtClean="0">
                          <a:latin typeface="Cambria Math"/>
                          <a:ea typeface="Cambria Math"/>
                        </a:rPr>
                        <m:t>Ω</m:t>
                      </m:r>
                    </m:oMath>
                  </m:oMathPara>
                </a14:m>
                <a:endParaRPr lang="en-US" dirty="0"/>
              </a:p>
              <a:p>
                <a:pPr algn="r" rtl="1"/>
                <a:endParaRPr lang="en-US" dirty="0"/>
              </a:p>
              <a:p>
                <a:pPr algn="r" rtl="1"/>
                <a14:m>
                  <m:oMathPara xmlns:m="http://schemas.openxmlformats.org/officeDocument/2006/math">
                    <m:oMathParaPr>
                      <m:jc m:val="centerGroup"/>
                    </m:oMathParaPr>
                    <m:oMath xmlns:m="http://schemas.openxmlformats.org/officeDocument/2006/math">
                      <m:r>
                        <a:rPr lang="en-US" b="0" i="1" smtClean="0">
                          <a:latin typeface="Cambria Math"/>
                        </a:rPr>
                        <m:t>𝐼</m:t>
                      </m:r>
                      <m:r>
                        <a:rPr lang="en-US" b="0" i="1" smtClean="0">
                          <a:latin typeface="Cambria Math"/>
                        </a:rPr>
                        <m:t>=</m:t>
                      </m:r>
                      <m:f>
                        <m:fPr>
                          <m:ctrlPr>
                            <a:rPr lang="en-US" b="0" i="1" smtClean="0">
                              <a:latin typeface="Cambria Math"/>
                            </a:rPr>
                          </m:ctrlPr>
                        </m:fPr>
                        <m:num>
                          <m:r>
                            <a:rPr lang="en-US" b="0" i="1" smtClean="0">
                              <a:latin typeface="Cambria Math"/>
                            </a:rPr>
                            <m:t>𝑉</m:t>
                          </m:r>
                        </m:num>
                        <m:den>
                          <m:r>
                            <a:rPr lang="en-US" b="0" i="1" smtClean="0">
                              <a:latin typeface="Cambria Math"/>
                            </a:rPr>
                            <m:t>𝑅</m:t>
                          </m:r>
                        </m:den>
                      </m:f>
                      <m:r>
                        <a:rPr lang="en-US" b="0" i="1" smtClean="0">
                          <a:latin typeface="Cambria Math"/>
                        </a:rPr>
                        <m:t>=</m:t>
                      </m:r>
                      <m:f>
                        <m:fPr>
                          <m:ctrlPr>
                            <a:rPr lang="en-US" b="0" i="1" smtClean="0">
                              <a:latin typeface="Cambria Math"/>
                            </a:rPr>
                          </m:ctrlPr>
                        </m:fPr>
                        <m:num>
                          <m:r>
                            <a:rPr lang="en-US" b="0" i="1" smtClean="0">
                              <a:latin typeface="Cambria Math"/>
                            </a:rPr>
                            <m:t>90</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m:t>
                              </m:r>
                              <m:r>
                                <a:rPr lang="en-US" b="0" i="1" smtClean="0">
                                  <a:latin typeface="Cambria Math"/>
                                  <a:ea typeface="Cambria Math"/>
                                </a:rPr>
                                <m:t>3</m:t>
                              </m:r>
                            </m:sup>
                          </m:sSup>
                        </m:num>
                        <m:den>
                          <m:r>
                            <a:rPr lang="en-US" b="0" i="1" smtClean="0">
                              <a:latin typeface="Cambria Math"/>
                            </a:rPr>
                            <m:t>6</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10</m:t>
                              </m:r>
                            </m:e>
                            <m:sup>
                              <m:r>
                                <a:rPr lang="en-US" i="1">
                                  <a:latin typeface="Cambria Math"/>
                                  <a:ea typeface="Cambria Math"/>
                                </a:rPr>
                                <m:t>5</m:t>
                              </m:r>
                            </m:sup>
                          </m:sSup>
                        </m:den>
                      </m:f>
                      <m:r>
                        <a:rPr lang="en-US" b="0" i="1" smtClean="0">
                          <a:latin typeface="Cambria Math"/>
                        </a:rPr>
                        <m:t>=</m:t>
                      </m:r>
                      <m:r>
                        <a:rPr lang="en-US" b="0" i="1" smtClean="0">
                          <a:latin typeface="Cambria Math"/>
                        </a:rPr>
                        <m:t>15</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m:t>
                          </m:r>
                          <m:r>
                            <a:rPr lang="en-US" b="0" i="1" smtClean="0">
                              <a:latin typeface="Cambria Math"/>
                              <a:ea typeface="Cambria Math"/>
                            </a:rPr>
                            <m:t>8</m:t>
                          </m:r>
                        </m:sup>
                      </m:sSup>
                      <m:r>
                        <a:rPr lang="en-US" b="0" i="1" smtClean="0">
                          <a:latin typeface="Cambria Math"/>
                          <a:ea typeface="Cambria Math"/>
                        </a:rPr>
                        <m:t> </m:t>
                      </m:r>
                      <m:r>
                        <a:rPr lang="en-US" b="0" i="1" smtClean="0">
                          <a:latin typeface="Cambria Math"/>
                          <a:ea typeface="Cambria Math"/>
                        </a:rPr>
                        <m:t>𝐴</m:t>
                      </m:r>
                      <m:r>
                        <a:rPr lang="en-US" b="0" i="1" smtClean="0">
                          <a:latin typeface="Cambria Math"/>
                          <a:ea typeface="Cambria Math"/>
                        </a:rPr>
                        <m:t>=</m:t>
                      </m:r>
                      <m:r>
                        <a:rPr lang="en-US" b="0" i="1" smtClean="0">
                          <a:latin typeface="Cambria Math"/>
                          <a:ea typeface="Cambria Math"/>
                        </a:rPr>
                        <m:t>0</m:t>
                      </m:r>
                      <m:r>
                        <a:rPr lang="en-US" b="0" i="1" smtClean="0">
                          <a:latin typeface="Cambria Math"/>
                          <a:ea typeface="Cambria Math"/>
                        </a:rPr>
                        <m:t>.</m:t>
                      </m:r>
                      <m:r>
                        <a:rPr lang="en-US" b="0" i="1" smtClean="0">
                          <a:latin typeface="Cambria Math"/>
                          <a:ea typeface="Cambria Math"/>
                        </a:rPr>
                        <m:t>15</m:t>
                      </m:r>
                      <m:r>
                        <a:rPr lang="en-US" b="0" i="1" smtClean="0">
                          <a:latin typeface="Cambria Math"/>
                          <a:ea typeface="Cambria Math"/>
                        </a:rPr>
                        <m:t> </m:t>
                      </m:r>
                      <m:r>
                        <a:rPr lang="en-US" b="0" i="1" smtClean="0">
                          <a:latin typeface="Cambria Math"/>
                          <a:ea typeface="Cambria Math"/>
                        </a:rPr>
                        <m:t>𝜇</m:t>
                      </m:r>
                      <m:r>
                        <a:rPr lang="en-US" b="0" i="1" smtClean="0">
                          <a:latin typeface="Cambria Math"/>
                          <a:ea typeface="Cambria Math"/>
                        </a:rPr>
                        <m:t>𝐴</m:t>
                      </m:r>
                    </m:oMath>
                  </m:oMathPara>
                </a14:m>
                <a:endParaRPr lang="en-US" dirty="0"/>
              </a:p>
              <a:p>
                <a:pPr algn="r" rtl="1"/>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50920" y="381000"/>
                <a:ext cx="8545096" cy="3978269"/>
              </a:xfrm>
              <a:prstGeom prst="rect">
                <a:avLst/>
              </a:prstGeom>
              <a:blipFill>
                <a:blip r:embed="rId2"/>
                <a:stretch>
                  <a:fillRect t="-920" r="-642"/>
                </a:stretch>
              </a:blipFill>
            </p:spPr>
            <p:txBody>
              <a:bodyPr/>
              <a:lstStyle/>
              <a:p>
                <a:r>
                  <a:rPr lang="en-US">
                    <a:noFill/>
                  </a:rPr>
                  <a:t> </a:t>
                </a:r>
              </a:p>
            </p:txBody>
          </p:sp>
        </mc:Fallback>
      </mc:AlternateContent>
    </p:spTree>
    <p:extLst>
      <p:ext uri="{BB962C8B-B14F-4D97-AF65-F5344CB8AC3E}">
        <p14:creationId xmlns:p14="http://schemas.microsoft.com/office/powerpoint/2010/main" val="106839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6582B8-0579-441E-B98B-5834914E88B5}" type="slidenum">
              <a:rPr lang="en-US" smtClean="0"/>
              <a:pPr/>
              <a:t>6</a:t>
            </a:fld>
            <a:endParaRPr lang="en-US"/>
          </a:p>
        </p:txBody>
      </p:sp>
      <p:sp>
        <p:nvSpPr>
          <p:cNvPr id="3" name="TextBox 2"/>
          <p:cNvSpPr txBox="1"/>
          <p:nvPr/>
        </p:nvSpPr>
        <p:spPr>
          <a:xfrm>
            <a:off x="457200" y="152400"/>
            <a:ext cx="8305800" cy="6617196"/>
          </a:xfrm>
          <a:prstGeom prst="rect">
            <a:avLst/>
          </a:prstGeom>
          <a:noFill/>
        </p:spPr>
        <p:txBody>
          <a:bodyPr wrap="square" rtlCol="0">
            <a:spAutoFit/>
          </a:bodyPr>
          <a:lstStyle/>
          <a:p>
            <a:pPr algn="r" rtl="1"/>
            <a:r>
              <a:rPr lang="ar-EG" sz="2800" b="1" dirty="0"/>
              <a:t>مقدمة</a:t>
            </a:r>
            <a:endParaRPr lang="en-US" sz="2800" b="1" dirty="0"/>
          </a:p>
          <a:p>
            <a:pPr algn="r" rtl="1"/>
            <a:endParaRPr lang="ar-EG" sz="2000" b="1" dirty="0"/>
          </a:p>
          <a:p>
            <a:pPr marL="457200" indent="-457200" algn="just" rtl="1">
              <a:buFont typeface="Arial" pitchFamily="34" charset="0"/>
              <a:buChar char="•"/>
            </a:pPr>
            <a:r>
              <a:rPr lang="ar-EG" sz="2400" dirty="0"/>
              <a:t>المواد تتكون من جزيئات و ذرات و درجة الحرارة ما هي إلا مقياس للتعبير عن الطاقة الداخلية للمادة و ذراتها. </a:t>
            </a:r>
          </a:p>
          <a:p>
            <a:pPr marL="457200" indent="-457200" algn="just" rtl="1">
              <a:buFont typeface="Arial" pitchFamily="34" charset="0"/>
              <a:buChar char="•"/>
            </a:pPr>
            <a:endParaRPr lang="ar-EG" sz="2400" dirty="0"/>
          </a:p>
          <a:p>
            <a:pPr marL="457200" indent="-457200" algn="just" rtl="1">
              <a:buFont typeface="Arial" pitchFamily="34" charset="0"/>
              <a:buChar char="•"/>
            </a:pPr>
            <a:r>
              <a:rPr lang="ar-EG" sz="2400" dirty="0"/>
              <a:t>زيادة درجة الحرارة بالتسخين يعني زيادة الطاقة الداخلية و العكس صحيح.</a:t>
            </a:r>
          </a:p>
          <a:p>
            <a:pPr marL="457200" indent="-457200" algn="just" rtl="1">
              <a:buFont typeface="Arial" pitchFamily="34" charset="0"/>
              <a:buChar char="•"/>
            </a:pPr>
            <a:endParaRPr lang="ar-EG" sz="2400" dirty="0"/>
          </a:p>
          <a:p>
            <a:pPr marL="457200" indent="-457200" algn="just" rtl="1">
              <a:buFont typeface="Arial" pitchFamily="34" charset="0"/>
              <a:buChar char="•"/>
            </a:pPr>
            <a:r>
              <a:rPr lang="ar-EG" sz="2400" dirty="0"/>
              <a:t>استخدم الإنسان المعالجات الطبيعية و منها المعالجات الحرارية منذ زمن بعيد كمثل استخدام حمامات الزيوت الساخنة و الماء البارد في الاستشفاء من أضرار كبيرة. </a:t>
            </a:r>
            <a:endParaRPr lang="en-US" sz="2400" dirty="0"/>
          </a:p>
          <a:p>
            <a:pPr marL="457200" indent="-457200" algn="just" rtl="1">
              <a:buFont typeface="Arial" pitchFamily="34" charset="0"/>
              <a:buChar char="•"/>
            </a:pPr>
            <a:endParaRPr lang="ar-EG" sz="2400" dirty="0"/>
          </a:p>
          <a:p>
            <a:pPr marL="457200" indent="-457200" algn="just" rtl="1">
              <a:buFont typeface="Arial" pitchFamily="34" charset="0"/>
              <a:buChar char="•"/>
            </a:pPr>
            <a:r>
              <a:rPr lang="ar-EG" sz="2400" dirty="0"/>
              <a:t>استخدم الإنسان اليد كمجس للتعرف على حالة شخص ما إذا كان بارداً أو ساخناً عن الطبيعي. و كان لابد من اختراع مقاييس أدق لقياس درجات الحرارة و تغيراتها.</a:t>
            </a:r>
          </a:p>
          <a:p>
            <a:pPr marL="457200" indent="-457200" algn="just" rtl="1">
              <a:buFont typeface="Arial" pitchFamily="34" charset="0"/>
              <a:buChar char="•"/>
            </a:pPr>
            <a:endParaRPr lang="en-US" sz="2400" dirty="0"/>
          </a:p>
          <a:p>
            <a:pPr marL="457200" indent="-457200" algn="just" rtl="1">
              <a:buFont typeface="Arial" pitchFamily="34" charset="0"/>
              <a:buChar char="•"/>
            </a:pPr>
            <a:r>
              <a:rPr lang="ar-EG" sz="2400" dirty="0"/>
              <a:t>تعتمد مقاييس درجة الحرارة على قياس خاصية فيزيائية ما و تحويل التغير فيها لدرجات حرارة.</a:t>
            </a:r>
          </a:p>
          <a:p>
            <a:pPr algn="r" rtl="1"/>
            <a:endParaRPr lang="en-US" sz="1600" dirty="0"/>
          </a:p>
        </p:txBody>
      </p:sp>
    </p:spTree>
    <p:extLst>
      <p:ext uri="{BB962C8B-B14F-4D97-AF65-F5344CB8AC3E}">
        <p14:creationId xmlns:p14="http://schemas.microsoft.com/office/powerpoint/2010/main" val="171171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7</a:t>
            </a:fld>
            <a:endParaRPr lang="en-US"/>
          </a:p>
        </p:txBody>
      </p:sp>
      <p:sp>
        <p:nvSpPr>
          <p:cNvPr id="5" name="TextBox 4"/>
          <p:cNvSpPr txBox="1"/>
          <p:nvPr/>
        </p:nvSpPr>
        <p:spPr>
          <a:xfrm>
            <a:off x="228600" y="332377"/>
            <a:ext cx="8686800" cy="461665"/>
          </a:xfrm>
          <a:prstGeom prst="rect">
            <a:avLst/>
          </a:prstGeom>
          <a:noFill/>
        </p:spPr>
        <p:txBody>
          <a:bodyPr wrap="square" rtlCol="0">
            <a:spAutoFit/>
          </a:bodyPr>
          <a:lstStyle/>
          <a:p>
            <a:pPr algn="r" rtl="1"/>
            <a:r>
              <a:rPr lang="ar-EG" sz="2400" b="1" dirty="0"/>
              <a:t> 1- أنظمة قياس (وحدات قياس) درجة الحرارة:</a:t>
            </a:r>
          </a:p>
        </p:txBody>
      </p:sp>
      <p:pic>
        <p:nvPicPr>
          <p:cNvPr id="40966" name="Picture 6" descr="نتيجة بحث الصور عن علاقة التحويل بين مقاييس درجات الحرارة"/>
          <p:cNvPicPr>
            <a:picLocks noChangeAspect="1" noChangeArrowheads="1"/>
          </p:cNvPicPr>
          <p:nvPr/>
        </p:nvPicPr>
        <p:blipFill>
          <a:blip r:embed="rId2"/>
          <a:srcRect l="36000" t="70677" b="12782"/>
          <a:stretch>
            <a:fillRect/>
          </a:stretch>
        </p:blipFill>
        <p:spPr bwMode="auto">
          <a:xfrm>
            <a:off x="5791200" y="3657600"/>
            <a:ext cx="2743200" cy="628650"/>
          </a:xfrm>
          <a:prstGeom prst="rect">
            <a:avLst/>
          </a:prstGeom>
          <a:noFill/>
        </p:spPr>
      </p:pic>
      <p:sp>
        <p:nvSpPr>
          <p:cNvPr id="409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1"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10200" y="4648200"/>
            <a:ext cx="3314700" cy="457200"/>
          </a:xfrm>
          <a:prstGeom prst="rect">
            <a:avLst/>
          </a:prstGeom>
          <a:noFill/>
        </p:spPr>
      </p:pic>
      <p:sp>
        <p:nvSpPr>
          <p:cNvPr id="4097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3"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19800" y="2286000"/>
            <a:ext cx="2317531" cy="914400"/>
          </a:xfrm>
          <a:prstGeom prst="rect">
            <a:avLst/>
          </a:prstGeom>
          <a:noFill/>
        </p:spPr>
      </p:pic>
      <p:grpSp>
        <p:nvGrpSpPr>
          <p:cNvPr id="89" name="Group 88"/>
          <p:cNvGrpSpPr/>
          <p:nvPr/>
        </p:nvGrpSpPr>
        <p:grpSpPr>
          <a:xfrm>
            <a:off x="76200" y="990600"/>
            <a:ext cx="5859650" cy="5736771"/>
            <a:chOff x="76200" y="990600"/>
            <a:chExt cx="5859650" cy="5736771"/>
          </a:xfrm>
        </p:grpSpPr>
        <p:sp>
          <p:nvSpPr>
            <p:cNvPr id="6164" name="Text Box 20"/>
            <p:cNvSpPr txBox="1">
              <a:spLocks noChangeArrowheads="1"/>
            </p:cNvSpPr>
            <p:nvPr/>
          </p:nvSpPr>
          <p:spPr bwMode="auto">
            <a:xfrm>
              <a:off x="4876800" y="2782348"/>
              <a:ext cx="1059050" cy="413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a:ln>
                    <a:noFill/>
                  </a:ln>
                  <a:solidFill>
                    <a:srgbClr val="0000FF"/>
                  </a:solidFill>
                  <a:effectLst/>
                  <a:latin typeface="Calibri" pitchFamily="34" charset="0"/>
                  <a:ea typeface="Arial" pitchFamily="34" charset="0"/>
                  <a:cs typeface="Simplified Arabic" pitchFamily="18" charset="-78"/>
                </a:rPr>
                <a:t>98.6</a:t>
              </a:r>
              <a:r>
                <a:rPr kumimoji="0" lang="en-US" sz="1400" b="1" i="0" u="none" strike="noStrike" cap="none" normalizeH="0" baseline="30000" dirty="0">
                  <a:ln>
                    <a:noFill/>
                  </a:ln>
                  <a:solidFill>
                    <a:srgbClr val="0000FF"/>
                  </a:solidFill>
                  <a:effectLst/>
                  <a:latin typeface="Simplified Arabic" pitchFamily="18" charset="-78"/>
                  <a:ea typeface="Arial" pitchFamily="34" charset="0"/>
                  <a:cs typeface="Simplified Arabic" pitchFamily="18" charset="-78"/>
                  <a:sym typeface="Wingdings" pitchFamily="2" charset="2"/>
                </a:rPr>
                <a:t></a:t>
              </a:r>
              <a:r>
                <a:rPr kumimoji="0" lang="en-US" sz="1400" b="1" i="0" u="none" strike="noStrike" cap="none" normalizeH="0" baseline="0" dirty="0">
                  <a:ln>
                    <a:noFill/>
                  </a:ln>
                  <a:solidFill>
                    <a:srgbClr val="0000FF"/>
                  </a:solidFill>
                  <a:effectLst/>
                  <a:latin typeface="Calibri" pitchFamily="34" charset="0"/>
                  <a:ea typeface="Arial" pitchFamily="34" charset="0"/>
                  <a:cs typeface="Simplified Arabic" pitchFamily="18" charset="-78"/>
                </a:rPr>
                <a:t>F</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sp>
          <p:nvSpPr>
            <p:cNvPr id="6166" name="Text Box 22"/>
            <p:cNvSpPr txBox="1">
              <a:spLocks noChangeArrowheads="1"/>
            </p:cNvSpPr>
            <p:nvPr/>
          </p:nvSpPr>
          <p:spPr bwMode="auto">
            <a:xfrm>
              <a:off x="4876800" y="3747548"/>
              <a:ext cx="1059050" cy="413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a:ln>
                    <a:noFill/>
                  </a:ln>
                  <a:solidFill>
                    <a:srgbClr val="0000FF"/>
                  </a:solidFill>
                  <a:effectLst/>
                  <a:latin typeface="Calibri" pitchFamily="34" charset="0"/>
                  <a:ea typeface="Arial" pitchFamily="34" charset="0"/>
                  <a:cs typeface="Simplified Arabic" pitchFamily="18" charset="-78"/>
                </a:rPr>
                <a:t>32</a:t>
              </a:r>
              <a:r>
                <a:rPr kumimoji="0" lang="en-US" sz="1400" b="1" i="0" u="none" strike="noStrike" cap="none" normalizeH="0" baseline="30000" dirty="0">
                  <a:ln>
                    <a:noFill/>
                  </a:ln>
                  <a:solidFill>
                    <a:srgbClr val="0000FF"/>
                  </a:solidFill>
                  <a:effectLst/>
                  <a:latin typeface="Simplified Arabic" pitchFamily="18" charset="-78"/>
                  <a:ea typeface="Arial" pitchFamily="34" charset="0"/>
                  <a:cs typeface="Simplified Arabic" pitchFamily="18" charset="-78"/>
                  <a:sym typeface="Wingdings" pitchFamily="2" charset="2"/>
                </a:rPr>
                <a:t></a:t>
              </a:r>
              <a:r>
                <a:rPr kumimoji="0" lang="en-US" sz="1400" b="1" i="0" u="none" strike="noStrike" cap="none" normalizeH="0" baseline="0" dirty="0">
                  <a:ln>
                    <a:noFill/>
                  </a:ln>
                  <a:solidFill>
                    <a:srgbClr val="0000FF"/>
                  </a:solidFill>
                  <a:effectLst/>
                  <a:latin typeface="Calibri" pitchFamily="34" charset="0"/>
                  <a:ea typeface="Arial" pitchFamily="34" charset="0"/>
                  <a:cs typeface="Simplified Arabic" pitchFamily="18" charset="-78"/>
                </a:rPr>
                <a:t>F</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grpSp>
          <p:nvGrpSpPr>
            <p:cNvPr id="88" name="Group 87"/>
            <p:cNvGrpSpPr/>
            <p:nvPr/>
          </p:nvGrpSpPr>
          <p:grpSpPr>
            <a:xfrm>
              <a:off x="76200" y="990600"/>
              <a:ext cx="5624932" cy="5736771"/>
              <a:chOff x="699668" y="990600"/>
              <a:chExt cx="5624932" cy="5736771"/>
            </a:xfrm>
          </p:grpSpPr>
          <p:sp>
            <p:nvSpPr>
              <p:cNvPr id="6146" name="Line 2"/>
              <p:cNvSpPr>
                <a:spLocks noChangeShapeType="1"/>
              </p:cNvSpPr>
              <p:nvPr/>
            </p:nvSpPr>
            <p:spPr bwMode="auto">
              <a:xfrm>
                <a:off x="2386803" y="3747548"/>
                <a:ext cx="3614730" cy="0"/>
              </a:xfrm>
              <a:prstGeom prst="line">
                <a:avLst/>
              </a:prstGeom>
              <a:noFill/>
              <a:ln w="9525">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47" name="Line 3"/>
              <p:cNvSpPr>
                <a:spLocks noChangeShapeType="1"/>
              </p:cNvSpPr>
              <p:nvPr/>
            </p:nvSpPr>
            <p:spPr bwMode="auto">
              <a:xfrm>
                <a:off x="2251701" y="1266371"/>
                <a:ext cx="3481129" cy="0"/>
              </a:xfrm>
              <a:prstGeom prst="line">
                <a:avLst/>
              </a:prstGeom>
              <a:noFill/>
              <a:ln w="9525">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48" name="Line 4"/>
              <p:cNvSpPr>
                <a:spLocks noChangeShapeType="1"/>
              </p:cNvSpPr>
              <p:nvPr/>
            </p:nvSpPr>
            <p:spPr bwMode="auto">
              <a:xfrm>
                <a:off x="2386803" y="2782348"/>
                <a:ext cx="3712304" cy="0"/>
              </a:xfrm>
              <a:prstGeom prst="line">
                <a:avLst/>
              </a:prstGeom>
              <a:noFill/>
              <a:ln w="9525">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49" name="AutoShape 5"/>
              <p:cNvSpPr>
                <a:spLocks noChangeArrowheads="1"/>
              </p:cNvSpPr>
              <p:nvPr/>
            </p:nvSpPr>
            <p:spPr bwMode="auto">
              <a:xfrm>
                <a:off x="2416826" y="3209794"/>
                <a:ext cx="176383" cy="528562"/>
              </a:xfrm>
              <a:prstGeom prst="roundRect">
                <a:avLst>
                  <a:gd name="adj" fmla="val 41958"/>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50" name="AutoShape 6"/>
              <p:cNvSpPr>
                <a:spLocks noChangeArrowheads="1"/>
              </p:cNvSpPr>
              <p:nvPr/>
            </p:nvSpPr>
            <p:spPr bwMode="auto">
              <a:xfrm>
                <a:off x="2322254" y="1005155"/>
                <a:ext cx="369279" cy="3863864"/>
              </a:xfrm>
              <a:prstGeom prst="roundRect">
                <a:avLst>
                  <a:gd name="adj" fmla="val 41958"/>
                </a:avLst>
              </a:prstGeom>
              <a:solidFill>
                <a:srgbClr val="DB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51" name="Line 7"/>
              <p:cNvSpPr>
                <a:spLocks noChangeShapeType="1"/>
              </p:cNvSpPr>
              <p:nvPr/>
            </p:nvSpPr>
            <p:spPr bwMode="auto">
              <a:xfrm>
                <a:off x="2454354" y="1005155"/>
                <a:ext cx="0" cy="3850076"/>
              </a:xfrm>
              <a:prstGeom prst="line">
                <a:avLst/>
              </a:prstGeom>
              <a:noFill/>
              <a:ln w="19050">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52" name="AutoShape 8"/>
              <p:cNvSpPr>
                <a:spLocks noChangeArrowheads="1"/>
              </p:cNvSpPr>
              <p:nvPr/>
            </p:nvSpPr>
            <p:spPr bwMode="auto">
              <a:xfrm>
                <a:off x="3797118" y="3228179"/>
                <a:ext cx="176383" cy="528562"/>
              </a:xfrm>
              <a:prstGeom prst="roundRect">
                <a:avLst>
                  <a:gd name="adj" fmla="val 41958"/>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53" name="AutoShape 9"/>
              <p:cNvSpPr>
                <a:spLocks noChangeArrowheads="1"/>
              </p:cNvSpPr>
              <p:nvPr/>
            </p:nvSpPr>
            <p:spPr bwMode="auto">
              <a:xfrm>
                <a:off x="3693540" y="1005155"/>
                <a:ext cx="369279" cy="3869226"/>
              </a:xfrm>
              <a:prstGeom prst="roundRect">
                <a:avLst>
                  <a:gd name="adj" fmla="val 41958"/>
                </a:avLst>
              </a:prstGeom>
              <a:solidFill>
                <a:srgbClr val="DB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54" name="Line 10"/>
              <p:cNvSpPr>
                <a:spLocks noChangeShapeType="1"/>
              </p:cNvSpPr>
              <p:nvPr/>
            </p:nvSpPr>
            <p:spPr bwMode="auto">
              <a:xfrm>
                <a:off x="3825640" y="1005155"/>
                <a:ext cx="0" cy="3850076"/>
              </a:xfrm>
              <a:prstGeom prst="line">
                <a:avLst/>
              </a:prstGeom>
              <a:noFill/>
              <a:ln w="19050">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55" name="Line 11"/>
              <p:cNvSpPr>
                <a:spLocks noChangeShapeType="1"/>
              </p:cNvSpPr>
              <p:nvPr/>
            </p:nvSpPr>
            <p:spPr bwMode="auto">
              <a:xfrm>
                <a:off x="3872925" y="3333891"/>
                <a:ext cx="0" cy="1571131"/>
              </a:xfrm>
              <a:prstGeom prst="line">
                <a:avLst/>
              </a:prstGeom>
              <a:noFill/>
              <a:ln w="57150">
                <a:solidFill>
                  <a:srgbClr val="CCFFFF"/>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56" name="AutoShape 12"/>
              <p:cNvSpPr>
                <a:spLocks noChangeArrowheads="1"/>
              </p:cNvSpPr>
              <p:nvPr/>
            </p:nvSpPr>
            <p:spPr bwMode="auto">
              <a:xfrm>
                <a:off x="5194674" y="3228179"/>
                <a:ext cx="176383" cy="528562"/>
              </a:xfrm>
              <a:prstGeom prst="roundRect">
                <a:avLst>
                  <a:gd name="adj" fmla="val 41958"/>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57" name="AutoShape 13"/>
              <p:cNvSpPr>
                <a:spLocks noChangeArrowheads="1"/>
              </p:cNvSpPr>
              <p:nvPr/>
            </p:nvSpPr>
            <p:spPr bwMode="auto">
              <a:xfrm>
                <a:off x="5088844" y="990600"/>
                <a:ext cx="369279" cy="3860034"/>
              </a:xfrm>
              <a:prstGeom prst="roundRect">
                <a:avLst>
                  <a:gd name="adj" fmla="val 41958"/>
                </a:avLst>
              </a:prstGeom>
              <a:solidFill>
                <a:srgbClr val="DB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58" name="Line 14"/>
              <p:cNvSpPr>
                <a:spLocks noChangeShapeType="1"/>
              </p:cNvSpPr>
              <p:nvPr/>
            </p:nvSpPr>
            <p:spPr bwMode="auto">
              <a:xfrm>
                <a:off x="5214939" y="1005155"/>
                <a:ext cx="0" cy="3850076"/>
              </a:xfrm>
              <a:prstGeom prst="line">
                <a:avLst/>
              </a:prstGeom>
              <a:noFill/>
              <a:ln w="19050">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59" name="Line 15"/>
              <p:cNvSpPr>
                <a:spLocks noChangeShapeType="1"/>
              </p:cNvSpPr>
              <p:nvPr/>
            </p:nvSpPr>
            <p:spPr bwMode="auto">
              <a:xfrm>
                <a:off x="5257800" y="3196005"/>
                <a:ext cx="0" cy="1571897"/>
              </a:xfrm>
              <a:prstGeom prst="line">
                <a:avLst/>
              </a:prstGeom>
              <a:noFill/>
              <a:ln w="57150">
                <a:solidFill>
                  <a:srgbClr val="CCFFFF"/>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60" name="Text Box 16"/>
              <p:cNvSpPr txBox="1">
                <a:spLocks noChangeArrowheads="1"/>
              </p:cNvSpPr>
              <p:nvPr/>
            </p:nvSpPr>
            <p:spPr bwMode="auto">
              <a:xfrm>
                <a:off x="2647302" y="1266371"/>
                <a:ext cx="857898" cy="689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a:ln>
                      <a:noFill/>
                    </a:ln>
                    <a:solidFill>
                      <a:srgbClr val="0000FF"/>
                    </a:solidFill>
                    <a:effectLst/>
                    <a:latin typeface="Calibri" pitchFamily="34" charset="0"/>
                    <a:ea typeface="Arial" pitchFamily="34" charset="0"/>
                    <a:cs typeface="Arial" pitchFamily="34" charset="0"/>
                  </a:rPr>
                  <a:t>373</a:t>
                </a:r>
                <a:r>
                  <a:rPr kumimoji="0" lang="en-US" sz="1400" b="1" i="0" u="none" strike="noStrike" cap="none" normalizeH="0" dirty="0">
                    <a:ln>
                      <a:noFill/>
                    </a:ln>
                    <a:solidFill>
                      <a:srgbClr val="0000FF"/>
                    </a:solidFill>
                    <a:effectLst/>
                    <a:latin typeface="Simplified Arabic" pitchFamily="18" charset="-78"/>
                    <a:ea typeface="Arial" pitchFamily="34" charset="0"/>
                    <a:cs typeface="Simplified Arabic" pitchFamily="18" charset="-78"/>
                    <a:sym typeface="Wingdings" pitchFamily="2" charset="2"/>
                  </a:rPr>
                  <a:t>.1</a:t>
                </a:r>
                <a:r>
                  <a:rPr kumimoji="0" lang="en-US" sz="1400" b="1" i="0" u="none" strike="noStrike" cap="none" normalizeH="0" baseline="0" dirty="0">
                    <a:ln>
                      <a:noFill/>
                    </a:ln>
                    <a:solidFill>
                      <a:srgbClr val="0000FF"/>
                    </a:solidFill>
                    <a:effectLst/>
                    <a:latin typeface="Calibri" pitchFamily="34" charset="0"/>
                    <a:ea typeface="Arial" pitchFamily="34" charset="0"/>
                    <a:cs typeface="Arial" pitchFamily="34" charset="0"/>
                  </a:rPr>
                  <a:t>5 K</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sp>
            <p:nvSpPr>
              <p:cNvPr id="6161" name="Text Box 17"/>
              <p:cNvSpPr txBox="1">
                <a:spLocks noChangeArrowheads="1"/>
              </p:cNvSpPr>
              <p:nvPr/>
            </p:nvSpPr>
            <p:spPr bwMode="auto">
              <a:xfrm>
                <a:off x="4095102" y="1266371"/>
                <a:ext cx="857898" cy="689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a:ln>
                      <a:noFill/>
                    </a:ln>
                    <a:solidFill>
                      <a:srgbClr val="0000FF"/>
                    </a:solidFill>
                    <a:effectLst/>
                    <a:latin typeface="Calibri" pitchFamily="34" charset="0"/>
                    <a:ea typeface="Arial" pitchFamily="34" charset="0"/>
                    <a:cs typeface="Arial" pitchFamily="34" charset="0"/>
                  </a:rPr>
                  <a:t>100</a:t>
                </a:r>
                <a:r>
                  <a:rPr kumimoji="0" lang="en-US" sz="1400" b="1" i="0" u="none" strike="noStrike" cap="none" normalizeH="0" baseline="30000" dirty="0">
                    <a:ln>
                      <a:noFill/>
                    </a:ln>
                    <a:solidFill>
                      <a:srgbClr val="0000FF"/>
                    </a:solidFill>
                    <a:effectLst/>
                    <a:latin typeface="Simplified Arabic" pitchFamily="18" charset="-78"/>
                    <a:ea typeface="Arial" pitchFamily="34" charset="0"/>
                    <a:cs typeface="Simplified Arabic" pitchFamily="18" charset="-78"/>
                    <a:sym typeface="Wingdings" pitchFamily="2" charset="2"/>
                  </a:rPr>
                  <a:t></a:t>
                </a:r>
                <a:r>
                  <a:rPr kumimoji="0" lang="en-US" sz="1400" b="1" i="0" u="none" strike="noStrike" cap="none" normalizeH="0" baseline="0" dirty="0">
                    <a:ln>
                      <a:noFill/>
                    </a:ln>
                    <a:solidFill>
                      <a:srgbClr val="0000FF"/>
                    </a:solidFill>
                    <a:effectLst/>
                    <a:latin typeface="Calibri" pitchFamily="34" charset="0"/>
                    <a:ea typeface="Arial" pitchFamily="34" charset="0"/>
                    <a:cs typeface="Arial" pitchFamily="34" charset="0"/>
                  </a:rPr>
                  <a:t>c</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sp>
            <p:nvSpPr>
              <p:cNvPr id="6162" name="Text Box 18"/>
              <p:cNvSpPr txBox="1">
                <a:spLocks noChangeArrowheads="1"/>
              </p:cNvSpPr>
              <p:nvPr/>
            </p:nvSpPr>
            <p:spPr bwMode="auto">
              <a:xfrm>
                <a:off x="5466702" y="1266371"/>
                <a:ext cx="857898" cy="689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a:ln>
                      <a:noFill/>
                    </a:ln>
                    <a:solidFill>
                      <a:srgbClr val="0000FF"/>
                    </a:solidFill>
                    <a:effectLst/>
                    <a:latin typeface="Calibri" pitchFamily="34" charset="0"/>
                    <a:ea typeface="Arial" pitchFamily="34" charset="0"/>
                    <a:cs typeface="Arial" pitchFamily="34" charset="0"/>
                  </a:rPr>
                  <a:t>212</a:t>
                </a:r>
                <a:r>
                  <a:rPr kumimoji="0" lang="en-US" sz="1400" b="1" i="0" u="none" strike="noStrike" cap="none" normalizeH="0" baseline="30000" dirty="0">
                    <a:ln>
                      <a:noFill/>
                    </a:ln>
                    <a:solidFill>
                      <a:srgbClr val="0000FF"/>
                    </a:solidFill>
                    <a:effectLst/>
                    <a:latin typeface="Simplified Arabic" pitchFamily="18" charset="-78"/>
                    <a:ea typeface="Arial" pitchFamily="34" charset="0"/>
                    <a:cs typeface="Simplified Arabic" pitchFamily="18" charset="-78"/>
                    <a:sym typeface="Wingdings" pitchFamily="2" charset="2"/>
                  </a:rPr>
                  <a:t></a:t>
                </a:r>
                <a:r>
                  <a:rPr kumimoji="0" lang="en-US" sz="1400" b="1" i="0" u="none" strike="noStrike" cap="none" normalizeH="0" baseline="0" dirty="0">
                    <a:ln>
                      <a:noFill/>
                    </a:ln>
                    <a:solidFill>
                      <a:srgbClr val="0000FF"/>
                    </a:solidFill>
                    <a:effectLst/>
                    <a:latin typeface="Calibri" pitchFamily="34" charset="0"/>
                    <a:ea typeface="Arial" pitchFamily="34" charset="0"/>
                    <a:cs typeface="Arial" pitchFamily="34" charset="0"/>
                  </a:rPr>
                  <a:t>F</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sp>
            <p:nvSpPr>
              <p:cNvPr id="6163" name="Text Box 19"/>
              <p:cNvSpPr txBox="1">
                <a:spLocks noChangeArrowheads="1"/>
              </p:cNvSpPr>
              <p:nvPr/>
            </p:nvSpPr>
            <p:spPr bwMode="auto">
              <a:xfrm>
                <a:off x="968694" y="1266371"/>
                <a:ext cx="1241106" cy="8273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400" b="1" i="0" u="none" strike="noStrike" cap="none" normalizeH="0" baseline="0" dirty="0">
                    <a:ln>
                      <a:noFill/>
                    </a:ln>
                    <a:solidFill>
                      <a:srgbClr val="0000FF"/>
                    </a:solidFill>
                    <a:effectLst/>
                    <a:latin typeface="Simplified Arabic" pitchFamily="18" charset="-78"/>
                    <a:ea typeface="Arial" pitchFamily="34" charset="0"/>
                    <a:cs typeface="Simplified Arabic" pitchFamily="18" charset="-78"/>
                  </a:rPr>
                  <a:t>درجة غليان الماء</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6165" name="Text Box 21"/>
              <p:cNvSpPr txBox="1">
                <a:spLocks noChangeArrowheads="1"/>
              </p:cNvSpPr>
              <p:nvPr/>
            </p:nvSpPr>
            <p:spPr bwMode="auto">
              <a:xfrm>
                <a:off x="699668" y="2782348"/>
                <a:ext cx="1662532" cy="5515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400" b="1" i="0" u="none" strike="noStrike" cap="none" normalizeH="0" baseline="0" dirty="0">
                    <a:ln>
                      <a:noFill/>
                    </a:ln>
                    <a:solidFill>
                      <a:srgbClr val="0000FF"/>
                    </a:solidFill>
                    <a:effectLst/>
                    <a:latin typeface="Simplified Arabic" pitchFamily="18" charset="-78"/>
                    <a:ea typeface="Arial" pitchFamily="34" charset="0"/>
                    <a:cs typeface="Simplified Arabic" pitchFamily="18" charset="-78"/>
                  </a:rPr>
                  <a:t>درجة حرارة جسم الإنسان</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6167" name="Text Box 23"/>
              <p:cNvSpPr txBox="1">
                <a:spLocks noChangeArrowheads="1"/>
              </p:cNvSpPr>
              <p:nvPr/>
            </p:nvSpPr>
            <p:spPr bwMode="auto">
              <a:xfrm>
                <a:off x="4137169" y="3747548"/>
                <a:ext cx="1058299" cy="5515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err="1">
                    <a:ln>
                      <a:noFill/>
                    </a:ln>
                    <a:solidFill>
                      <a:srgbClr val="0000FF"/>
                    </a:solidFill>
                    <a:effectLst/>
                    <a:latin typeface="Calibri" pitchFamily="34" charset="0"/>
                    <a:ea typeface="Arial" pitchFamily="34" charset="0"/>
                    <a:cs typeface="Simplified Arabic" pitchFamily="18" charset="-78"/>
                  </a:rPr>
                  <a:t>O</a:t>
                </a:r>
                <a:r>
                  <a:rPr kumimoji="0" lang="en-US" sz="1400" b="1" i="0" u="none" strike="noStrike" cap="none" normalizeH="0" baseline="30000" dirty="0" err="1">
                    <a:ln>
                      <a:noFill/>
                    </a:ln>
                    <a:solidFill>
                      <a:srgbClr val="0000FF"/>
                    </a:solidFill>
                    <a:effectLst/>
                    <a:latin typeface="Simplified Arabic" pitchFamily="18" charset="-78"/>
                    <a:ea typeface="Arial" pitchFamily="34" charset="0"/>
                    <a:cs typeface="Simplified Arabic" pitchFamily="18" charset="-78"/>
                    <a:sym typeface="Wingdings" pitchFamily="2" charset="2"/>
                  </a:rPr>
                  <a:t></a:t>
                </a:r>
                <a:r>
                  <a:rPr kumimoji="0" lang="en-US" sz="1400" b="1" i="0" u="none" strike="noStrike" cap="none" normalizeH="0" baseline="0" dirty="0" err="1">
                    <a:ln>
                      <a:noFill/>
                    </a:ln>
                    <a:solidFill>
                      <a:srgbClr val="0000FF"/>
                    </a:solidFill>
                    <a:effectLst/>
                    <a:latin typeface="Calibri" pitchFamily="34" charset="0"/>
                    <a:ea typeface="Arial" pitchFamily="34" charset="0"/>
                    <a:cs typeface="Simplified Arabic" pitchFamily="18" charset="-78"/>
                  </a:rPr>
                  <a:t>c</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sp>
            <p:nvSpPr>
              <p:cNvPr id="6168" name="Text Box 24"/>
              <p:cNvSpPr txBox="1">
                <a:spLocks noChangeArrowheads="1"/>
              </p:cNvSpPr>
              <p:nvPr/>
            </p:nvSpPr>
            <p:spPr bwMode="auto">
              <a:xfrm>
                <a:off x="914400" y="3747548"/>
                <a:ext cx="1295400" cy="5515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400" b="1" i="0" u="none" strike="noStrike" cap="none" normalizeH="0" baseline="0" dirty="0">
                    <a:ln>
                      <a:noFill/>
                    </a:ln>
                    <a:solidFill>
                      <a:srgbClr val="0000FF"/>
                    </a:solidFill>
                    <a:effectLst/>
                    <a:latin typeface="Simplified Arabic" pitchFamily="18" charset="-78"/>
                    <a:ea typeface="Arial" pitchFamily="34" charset="0"/>
                    <a:cs typeface="Simplified Arabic" pitchFamily="18" charset="-78"/>
                  </a:rPr>
                  <a:t>درجة تجمد الماء</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6169" name="Text Box 25"/>
              <p:cNvSpPr txBox="1">
                <a:spLocks noChangeArrowheads="1"/>
              </p:cNvSpPr>
              <p:nvPr/>
            </p:nvSpPr>
            <p:spPr bwMode="auto">
              <a:xfrm>
                <a:off x="2637492" y="3747548"/>
                <a:ext cx="1059050" cy="689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a:ln>
                      <a:noFill/>
                    </a:ln>
                    <a:solidFill>
                      <a:srgbClr val="0000FF"/>
                    </a:solidFill>
                    <a:effectLst/>
                    <a:latin typeface="Calibri" pitchFamily="34" charset="0"/>
                    <a:ea typeface="Arial" pitchFamily="34" charset="0"/>
                    <a:cs typeface="Simplified Arabic" pitchFamily="18" charset="-78"/>
                  </a:rPr>
                  <a:t>273.15 K</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sp>
            <p:nvSpPr>
              <p:cNvPr id="6170" name="Text Box 26"/>
              <p:cNvSpPr txBox="1">
                <a:spLocks noChangeArrowheads="1"/>
              </p:cNvSpPr>
              <p:nvPr/>
            </p:nvSpPr>
            <p:spPr bwMode="auto">
              <a:xfrm>
                <a:off x="2649501" y="2782348"/>
                <a:ext cx="1059050" cy="689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a:ln>
                      <a:noFill/>
                    </a:ln>
                    <a:solidFill>
                      <a:srgbClr val="0000FF"/>
                    </a:solidFill>
                    <a:effectLst/>
                    <a:latin typeface="Calibri" pitchFamily="34" charset="0"/>
                    <a:ea typeface="Arial" pitchFamily="34" charset="0"/>
                    <a:cs typeface="Simplified Arabic" pitchFamily="18" charset="-78"/>
                  </a:rPr>
                  <a:t>310.15 K</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sp>
            <p:nvSpPr>
              <p:cNvPr id="6171" name="Text Box 27"/>
              <p:cNvSpPr txBox="1">
                <a:spLocks noChangeArrowheads="1"/>
              </p:cNvSpPr>
              <p:nvPr/>
            </p:nvSpPr>
            <p:spPr bwMode="auto">
              <a:xfrm>
                <a:off x="4122550" y="2782348"/>
                <a:ext cx="1059050" cy="413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a:ln>
                      <a:noFill/>
                    </a:ln>
                    <a:solidFill>
                      <a:srgbClr val="0000FF"/>
                    </a:solidFill>
                    <a:effectLst/>
                    <a:latin typeface="Calibri" pitchFamily="34" charset="0"/>
                    <a:ea typeface="Arial" pitchFamily="34" charset="0"/>
                    <a:cs typeface="Simplified Arabic" pitchFamily="18" charset="-78"/>
                  </a:rPr>
                  <a:t>37</a:t>
                </a:r>
                <a:r>
                  <a:rPr kumimoji="0" lang="en-US" sz="1400" b="1" i="0" u="none" strike="noStrike" cap="none" normalizeH="0" baseline="30000" dirty="0">
                    <a:ln>
                      <a:noFill/>
                    </a:ln>
                    <a:solidFill>
                      <a:srgbClr val="0000FF"/>
                    </a:solidFill>
                    <a:effectLst/>
                    <a:latin typeface="Simplified Arabic" pitchFamily="18" charset="-78"/>
                    <a:ea typeface="Arial" pitchFamily="34" charset="0"/>
                    <a:cs typeface="Simplified Arabic" pitchFamily="18" charset="-78"/>
                    <a:sym typeface="Wingdings" pitchFamily="2" charset="2"/>
                  </a:rPr>
                  <a:t></a:t>
                </a:r>
                <a:r>
                  <a:rPr kumimoji="0" lang="en-US" sz="1400" b="1" i="0" u="none" strike="noStrike" cap="none" normalizeH="0" baseline="0" dirty="0">
                    <a:ln>
                      <a:noFill/>
                    </a:ln>
                    <a:solidFill>
                      <a:srgbClr val="0000FF"/>
                    </a:solidFill>
                    <a:effectLst/>
                    <a:latin typeface="Calibri" pitchFamily="34" charset="0"/>
                    <a:ea typeface="Arial" pitchFamily="34" charset="0"/>
                    <a:cs typeface="Simplified Arabic" pitchFamily="18" charset="-78"/>
                  </a:rPr>
                  <a:t>C</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sp>
            <p:nvSpPr>
              <p:cNvPr id="6172" name="Line 28"/>
              <p:cNvSpPr>
                <a:spLocks noChangeShapeType="1"/>
              </p:cNvSpPr>
              <p:nvPr/>
            </p:nvSpPr>
            <p:spPr bwMode="auto">
              <a:xfrm>
                <a:off x="2521905" y="2965430"/>
                <a:ext cx="0" cy="1792514"/>
              </a:xfrm>
              <a:prstGeom prst="line">
                <a:avLst/>
              </a:prstGeom>
              <a:noFill/>
              <a:ln w="57150">
                <a:solidFill>
                  <a:srgbClr val="CCFFFF"/>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73" name="Text Box 29"/>
              <p:cNvSpPr txBox="1">
                <a:spLocks noChangeArrowheads="1"/>
              </p:cNvSpPr>
              <p:nvPr/>
            </p:nvSpPr>
            <p:spPr bwMode="auto">
              <a:xfrm>
                <a:off x="4567950" y="5540829"/>
                <a:ext cx="1556676" cy="689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a:ln>
                      <a:noFill/>
                    </a:ln>
                    <a:solidFill>
                      <a:srgbClr val="0000FF"/>
                    </a:solidFill>
                    <a:effectLst/>
                    <a:latin typeface="Arial" pitchFamily="34" charset="0"/>
                    <a:ea typeface="Arial" pitchFamily="34" charset="0"/>
                    <a:cs typeface="Arial" pitchFamily="34" charset="0"/>
                  </a:rPr>
                  <a:t>فهرنهايت</a:t>
                </a:r>
                <a:endParaRPr kumimoji="0" lang="en-US" sz="1600" b="1" i="0" u="none" strike="noStrike" cap="none" normalizeH="0" baseline="0" dirty="0">
                  <a:ln>
                    <a:noFill/>
                  </a:ln>
                  <a:solidFill>
                    <a:srgbClr val="0000FF"/>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rgbClr val="0000FF"/>
                    </a:solidFill>
                    <a:effectLst/>
                    <a:latin typeface="Calibri" pitchFamily="34" charset="0"/>
                    <a:ea typeface="Arial" pitchFamily="34" charset="0"/>
                    <a:cs typeface="Arial" pitchFamily="34" charset="0"/>
                  </a:rPr>
                  <a:t>( Fahrenheit)</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6174" name="Text Box 30"/>
              <p:cNvSpPr txBox="1">
                <a:spLocks noChangeArrowheads="1"/>
              </p:cNvSpPr>
              <p:nvPr/>
            </p:nvSpPr>
            <p:spPr bwMode="auto">
              <a:xfrm>
                <a:off x="3152381" y="5558971"/>
                <a:ext cx="1556676" cy="689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400" b="1" i="0" u="none" strike="noStrike" cap="none" normalizeH="0" baseline="0" dirty="0">
                    <a:ln>
                      <a:noFill/>
                    </a:ln>
                    <a:solidFill>
                      <a:srgbClr val="0000FF"/>
                    </a:solidFill>
                    <a:effectLst/>
                    <a:latin typeface="Arial" pitchFamily="34" charset="0"/>
                    <a:ea typeface="Arial" pitchFamily="34" charset="0"/>
                    <a:cs typeface="Arial" pitchFamily="34" charset="0"/>
                  </a:rPr>
                  <a:t>مئوي</a:t>
                </a:r>
                <a:endParaRPr kumimoji="0" lang="en-US" sz="1400" b="1" i="0" u="none" strike="noStrike" cap="none" normalizeH="0" baseline="0" dirty="0">
                  <a:ln>
                    <a:noFill/>
                  </a:ln>
                  <a:solidFill>
                    <a:srgbClr val="0000FF"/>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a:ln>
                      <a:noFill/>
                    </a:ln>
                    <a:solidFill>
                      <a:srgbClr val="0000FF"/>
                    </a:solidFill>
                    <a:effectLst/>
                    <a:latin typeface="Calibri" pitchFamily="34" charset="0"/>
                    <a:ea typeface="Arial" pitchFamily="34" charset="0"/>
                    <a:cs typeface="Arial" pitchFamily="34" charset="0"/>
                  </a:rPr>
                  <a:t>( </a:t>
                </a:r>
                <a:r>
                  <a:rPr kumimoji="0" lang="en-US" sz="1700" b="1" i="0" u="none" strike="noStrike" cap="none" normalizeH="0" baseline="0" dirty="0">
                    <a:ln>
                      <a:noFill/>
                    </a:ln>
                    <a:solidFill>
                      <a:srgbClr val="0000FF"/>
                    </a:solidFill>
                    <a:effectLst/>
                    <a:latin typeface="Calibri" pitchFamily="34" charset="0"/>
                    <a:ea typeface="Arial" pitchFamily="34" charset="0"/>
                    <a:cs typeface="Arial" pitchFamily="34" charset="0"/>
                  </a:rPr>
                  <a:t>Celsius</a:t>
                </a:r>
                <a:r>
                  <a:rPr kumimoji="0" lang="en-US" sz="1400" b="1" i="0" u="none" strike="noStrike" cap="none" normalizeH="0" baseline="0" dirty="0">
                    <a:ln>
                      <a:noFill/>
                    </a:ln>
                    <a:solidFill>
                      <a:srgbClr val="0000FF"/>
                    </a:solidFill>
                    <a:effectLst/>
                    <a:latin typeface="Calibri" pitchFamily="34" charset="0"/>
                    <a:ea typeface="Arial" pitchFamily="34" charset="0"/>
                    <a:cs typeface="Arial" pitchFamily="34" charset="0"/>
                  </a:rPr>
                  <a:t>)</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6175" name="Text Box 31"/>
              <p:cNvSpPr txBox="1">
                <a:spLocks noChangeArrowheads="1"/>
              </p:cNvSpPr>
              <p:nvPr/>
            </p:nvSpPr>
            <p:spPr bwMode="auto">
              <a:xfrm>
                <a:off x="1676400" y="5486400"/>
                <a:ext cx="1556676" cy="1240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700" b="1" i="0" u="none" strike="noStrike" cap="none" normalizeH="0" baseline="0" dirty="0">
                    <a:ln>
                      <a:noFill/>
                    </a:ln>
                    <a:solidFill>
                      <a:srgbClr val="0000FF"/>
                    </a:solidFill>
                    <a:effectLst/>
                    <a:latin typeface="Arial" pitchFamily="34" charset="0"/>
                    <a:ea typeface="Arial" pitchFamily="34" charset="0"/>
                    <a:cs typeface="Arial" pitchFamily="34" charset="0"/>
                  </a:rPr>
                  <a:t>كلفن</a:t>
                </a:r>
                <a:endParaRPr kumimoji="0" lang="en-US" sz="1700" b="1" i="0" u="none" strike="noStrike" cap="none" normalizeH="0" baseline="0" dirty="0">
                  <a:ln>
                    <a:noFill/>
                  </a:ln>
                  <a:solidFill>
                    <a:srgbClr val="0000FF"/>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700" b="1" i="0" u="none" strike="noStrike" cap="none" normalizeH="0" baseline="0" dirty="0">
                    <a:ln>
                      <a:noFill/>
                    </a:ln>
                    <a:solidFill>
                      <a:srgbClr val="0000FF"/>
                    </a:solidFill>
                    <a:effectLst/>
                    <a:latin typeface="Calibri" pitchFamily="34" charset="0"/>
                    <a:ea typeface="Arial" pitchFamily="34" charset="0"/>
                    <a:cs typeface="Arial" pitchFamily="34" charset="0"/>
                  </a:rPr>
                  <a:t>( Kelvin</a:t>
                </a:r>
                <a:r>
                  <a:rPr kumimoji="0" lang="en-US" sz="1700" b="1" i="0" u="none" strike="noStrike" cap="none" normalizeH="0" baseline="0" dirty="0">
                    <a:ln>
                      <a:noFill/>
                    </a:ln>
                    <a:solidFill>
                      <a:schemeClr val="tx1"/>
                    </a:solidFill>
                    <a:effectLst/>
                    <a:latin typeface="Calibri" pitchFamily="34" charset="0"/>
                    <a:ea typeface="Arial" pitchFamily="34" charset="0"/>
                    <a:cs typeface="Arial" pitchFamily="34" charset="0"/>
                  </a:rPr>
                  <a:t>)</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6176" name="Line 32"/>
              <p:cNvSpPr>
                <a:spLocks noChangeShapeType="1"/>
              </p:cNvSpPr>
              <p:nvPr/>
            </p:nvSpPr>
            <p:spPr bwMode="auto">
              <a:xfrm>
                <a:off x="2553429" y="3011392"/>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77" name="Line 33"/>
              <p:cNvSpPr>
                <a:spLocks noChangeShapeType="1"/>
              </p:cNvSpPr>
              <p:nvPr/>
            </p:nvSpPr>
            <p:spPr bwMode="auto">
              <a:xfrm>
                <a:off x="2553429" y="2735620"/>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78" name="Line 34"/>
              <p:cNvSpPr>
                <a:spLocks noChangeShapeType="1"/>
              </p:cNvSpPr>
              <p:nvPr/>
            </p:nvSpPr>
            <p:spPr bwMode="auto">
              <a:xfrm>
                <a:off x="2553429" y="2788477"/>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79" name="Line 35"/>
              <p:cNvSpPr>
                <a:spLocks noChangeShapeType="1"/>
              </p:cNvSpPr>
              <p:nvPr/>
            </p:nvSpPr>
            <p:spPr bwMode="auto">
              <a:xfrm>
                <a:off x="2553429" y="2512705"/>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80" name="Line 36"/>
              <p:cNvSpPr>
                <a:spLocks noChangeShapeType="1"/>
              </p:cNvSpPr>
              <p:nvPr/>
            </p:nvSpPr>
            <p:spPr bwMode="auto">
              <a:xfrm>
                <a:off x="2553429" y="2402397"/>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81" name="Line 37"/>
              <p:cNvSpPr>
                <a:spLocks noChangeShapeType="1"/>
              </p:cNvSpPr>
              <p:nvPr/>
            </p:nvSpPr>
            <p:spPr bwMode="auto">
              <a:xfrm>
                <a:off x="2553429" y="2126625"/>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82" name="Line 38"/>
              <p:cNvSpPr>
                <a:spLocks noChangeShapeType="1"/>
              </p:cNvSpPr>
              <p:nvPr/>
            </p:nvSpPr>
            <p:spPr bwMode="auto">
              <a:xfrm>
                <a:off x="2553429" y="2179481"/>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83" name="Line 39"/>
              <p:cNvSpPr>
                <a:spLocks noChangeShapeType="1"/>
              </p:cNvSpPr>
              <p:nvPr/>
            </p:nvSpPr>
            <p:spPr bwMode="auto">
              <a:xfrm>
                <a:off x="2553429" y="1903710"/>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84" name="Line 40"/>
              <p:cNvSpPr>
                <a:spLocks noChangeShapeType="1"/>
              </p:cNvSpPr>
              <p:nvPr/>
            </p:nvSpPr>
            <p:spPr bwMode="auto">
              <a:xfrm>
                <a:off x="2553429" y="1791869"/>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85" name="Line 41"/>
              <p:cNvSpPr>
                <a:spLocks noChangeShapeType="1"/>
              </p:cNvSpPr>
              <p:nvPr/>
            </p:nvSpPr>
            <p:spPr bwMode="auto">
              <a:xfrm>
                <a:off x="2553429" y="1516098"/>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86" name="Line 42"/>
              <p:cNvSpPr>
                <a:spLocks noChangeShapeType="1"/>
              </p:cNvSpPr>
              <p:nvPr/>
            </p:nvSpPr>
            <p:spPr bwMode="auto">
              <a:xfrm>
                <a:off x="2553429" y="1568954"/>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87" name="Line 43"/>
              <p:cNvSpPr>
                <a:spLocks noChangeShapeType="1"/>
              </p:cNvSpPr>
              <p:nvPr/>
            </p:nvSpPr>
            <p:spPr bwMode="auto">
              <a:xfrm>
                <a:off x="2553429" y="1293183"/>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88" name="Line 44"/>
              <p:cNvSpPr>
                <a:spLocks noChangeShapeType="1"/>
              </p:cNvSpPr>
              <p:nvPr/>
            </p:nvSpPr>
            <p:spPr bwMode="auto">
              <a:xfrm>
                <a:off x="2553429" y="1017411"/>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89" name="Line 45"/>
              <p:cNvSpPr>
                <a:spLocks noChangeShapeType="1"/>
              </p:cNvSpPr>
              <p:nvPr/>
            </p:nvSpPr>
            <p:spPr bwMode="auto">
              <a:xfrm>
                <a:off x="2558683" y="1005155"/>
                <a:ext cx="0" cy="3850076"/>
              </a:xfrm>
              <a:prstGeom prst="line">
                <a:avLst/>
              </a:prstGeom>
              <a:noFill/>
              <a:ln w="19050">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90" name="Line 46"/>
              <p:cNvSpPr>
                <a:spLocks noChangeShapeType="1"/>
              </p:cNvSpPr>
              <p:nvPr/>
            </p:nvSpPr>
            <p:spPr bwMode="auto">
              <a:xfrm>
                <a:off x="3932971" y="4326668"/>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91" name="Line 47"/>
              <p:cNvSpPr>
                <a:spLocks noChangeShapeType="1"/>
              </p:cNvSpPr>
              <p:nvPr/>
            </p:nvSpPr>
            <p:spPr bwMode="auto">
              <a:xfrm>
                <a:off x="3932971" y="4050897"/>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92" name="Line 48"/>
              <p:cNvSpPr>
                <a:spLocks noChangeShapeType="1"/>
              </p:cNvSpPr>
              <p:nvPr/>
            </p:nvSpPr>
            <p:spPr bwMode="auto">
              <a:xfrm>
                <a:off x="3932971" y="3775125"/>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93" name="Line 49"/>
              <p:cNvSpPr>
                <a:spLocks noChangeShapeType="1"/>
              </p:cNvSpPr>
              <p:nvPr/>
            </p:nvSpPr>
            <p:spPr bwMode="auto">
              <a:xfrm>
                <a:off x="3932971" y="3499354"/>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94" name="Line 50"/>
              <p:cNvSpPr>
                <a:spLocks noChangeShapeType="1"/>
              </p:cNvSpPr>
              <p:nvPr/>
            </p:nvSpPr>
            <p:spPr bwMode="auto">
              <a:xfrm>
                <a:off x="3932971" y="3223583"/>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95" name="Line 51"/>
              <p:cNvSpPr>
                <a:spLocks noChangeShapeType="1"/>
              </p:cNvSpPr>
              <p:nvPr/>
            </p:nvSpPr>
            <p:spPr bwMode="auto">
              <a:xfrm>
                <a:off x="3932971" y="2947811"/>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96" name="Line 52"/>
              <p:cNvSpPr>
                <a:spLocks noChangeShapeType="1"/>
              </p:cNvSpPr>
              <p:nvPr/>
            </p:nvSpPr>
            <p:spPr bwMode="auto">
              <a:xfrm>
                <a:off x="3932971" y="2672040"/>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97" name="Line 53"/>
              <p:cNvSpPr>
                <a:spLocks noChangeShapeType="1"/>
              </p:cNvSpPr>
              <p:nvPr/>
            </p:nvSpPr>
            <p:spPr bwMode="auto">
              <a:xfrm>
                <a:off x="3932971" y="2396268"/>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98" name="Line 54"/>
              <p:cNvSpPr>
                <a:spLocks noChangeShapeType="1"/>
              </p:cNvSpPr>
              <p:nvPr/>
            </p:nvSpPr>
            <p:spPr bwMode="auto">
              <a:xfrm>
                <a:off x="3932971" y="2120497"/>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199" name="Line 55"/>
              <p:cNvSpPr>
                <a:spLocks noChangeShapeType="1"/>
              </p:cNvSpPr>
              <p:nvPr/>
            </p:nvSpPr>
            <p:spPr bwMode="auto">
              <a:xfrm>
                <a:off x="3932971" y="1844725"/>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00" name="Line 56"/>
              <p:cNvSpPr>
                <a:spLocks noChangeShapeType="1"/>
              </p:cNvSpPr>
              <p:nvPr/>
            </p:nvSpPr>
            <p:spPr bwMode="auto">
              <a:xfrm>
                <a:off x="3932971" y="1568954"/>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01" name="Line 57"/>
              <p:cNvSpPr>
                <a:spLocks noChangeShapeType="1"/>
              </p:cNvSpPr>
              <p:nvPr/>
            </p:nvSpPr>
            <p:spPr bwMode="auto">
              <a:xfrm>
                <a:off x="3932971" y="1293183"/>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02" name="Line 58"/>
              <p:cNvSpPr>
                <a:spLocks noChangeShapeType="1"/>
              </p:cNvSpPr>
              <p:nvPr/>
            </p:nvSpPr>
            <p:spPr bwMode="auto">
              <a:xfrm>
                <a:off x="3932971" y="1017411"/>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03" name="Line 59"/>
              <p:cNvSpPr>
                <a:spLocks noChangeShapeType="1"/>
              </p:cNvSpPr>
              <p:nvPr/>
            </p:nvSpPr>
            <p:spPr bwMode="auto">
              <a:xfrm>
                <a:off x="3929969" y="1005155"/>
                <a:ext cx="0" cy="3850076"/>
              </a:xfrm>
              <a:prstGeom prst="line">
                <a:avLst/>
              </a:prstGeom>
              <a:noFill/>
              <a:ln w="19050">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04" name="Line 60"/>
              <p:cNvSpPr>
                <a:spLocks noChangeShapeType="1"/>
              </p:cNvSpPr>
              <p:nvPr/>
            </p:nvSpPr>
            <p:spPr bwMode="auto">
              <a:xfrm>
                <a:off x="5329025" y="4326668"/>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05" name="Line 61"/>
              <p:cNvSpPr>
                <a:spLocks noChangeShapeType="1"/>
              </p:cNvSpPr>
              <p:nvPr/>
            </p:nvSpPr>
            <p:spPr bwMode="auto">
              <a:xfrm>
                <a:off x="5329025" y="4050897"/>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06" name="Line 62"/>
              <p:cNvSpPr>
                <a:spLocks noChangeShapeType="1"/>
              </p:cNvSpPr>
              <p:nvPr/>
            </p:nvSpPr>
            <p:spPr bwMode="auto">
              <a:xfrm>
                <a:off x="5329025" y="3775125"/>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07" name="Line 63"/>
              <p:cNvSpPr>
                <a:spLocks noChangeShapeType="1"/>
              </p:cNvSpPr>
              <p:nvPr/>
            </p:nvSpPr>
            <p:spPr bwMode="auto">
              <a:xfrm>
                <a:off x="5329025" y="3499354"/>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08" name="Line 64"/>
              <p:cNvSpPr>
                <a:spLocks noChangeShapeType="1"/>
              </p:cNvSpPr>
              <p:nvPr/>
            </p:nvSpPr>
            <p:spPr bwMode="auto">
              <a:xfrm>
                <a:off x="5329025" y="3223583"/>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09" name="Line 65"/>
              <p:cNvSpPr>
                <a:spLocks noChangeShapeType="1"/>
              </p:cNvSpPr>
              <p:nvPr/>
            </p:nvSpPr>
            <p:spPr bwMode="auto">
              <a:xfrm>
                <a:off x="5329025" y="2947811"/>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10" name="Line 66"/>
              <p:cNvSpPr>
                <a:spLocks noChangeShapeType="1"/>
              </p:cNvSpPr>
              <p:nvPr/>
            </p:nvSpPr>
            <p:spPr bwMode="auto">
              <a:xfrm>
                <a:off x="5329025" y="2672040"/>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11" name="Line 67"/>
              <p:cNvSpPr>
                <a:spLocks noChangeShapeType="1"/>
              </p:cNvSpPr>
              <p:nvPr/>
            </p:nvSpPr>
            <p:spPr bwMode="auto">
              <a:xfrm>
                <a:off x="5329025" y="2396268"/>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12" name="Line 68"/>
              <p:cNvSpPr>
                <a:spLocks noChangeShapeType="1"/>
              </p:cNvSpPr>
              <p:nvPr/>
            </p:nvSpPr>
            <p:spPr bwMode="auto">
              <a:xfrm>
                <a:off x="5329025" y="2120497"/>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13" name="Line 69"/>
              <p:cNvSpPr>
                <a:spLocks noChangeShapeType="1"/>
              </p:cNvSpPr>
              <p:nvPr/>
            </p:nvSpPr>
            <p:spPr bwMode="auto">
              <a:xfrm>
                <a:off x="5329025" y="1844725"/>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14" name="Line 70"/>
              <p:cNvSpPr>
                <a:spLocks noChangeShapeType="1"/>
              </p:cNvSpPr>
              <p:nvPr/>
            </p:nvSpPr>
            <p:spPr bwMode="auto">
              <a:xfrm>
                <a:off x="5329025" y="1568954"/>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15" name="Line 71"/>
              <p:cNvSpPr>
                <a:spLocks noChangeShapeType="1"/>
              </p:cNvSpPr>
              <p:nvPr/>
            </p:nvSpPr>
            <p:spPr bwMode="auto">
              <a:xfrm>
                <a:off x="5329025" y="1293183"/>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16" name="Line 72"/>
              <p:cNvSpPr>
                <a:spLocks noChangeShapeType="1"/>
              </p:cNvSpPr>
              <p:nvPr/>
            </p:nvSpPr>
            <p:spPr bwMode="auto">
              <a:xfrm>
                <a:off x="5329025" y="1017411"/>
                <a:ext cx="90068"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17" name="Line 73"/>
              <p:cNvSpPr>
                <a:spLocks noChangeShapeType="1"/>
              </p:cNvSpPr>
              <p:nvPr/>
            </p:nvSpPr>
            <p:spPr bwMode="auto">
              <a:xfrm>
                <a:off x="5318517" y="1005155"/>
                <a:ext cx="0" cy="3850076"/>
              </a:xfrm>
              <a:prstGeom prst="line">
                <a:avLst/>
              </a:prstGeom>
              <a:noFill/>
              <a:ln w="19050">
                <a:solidFill>
                  <a:srgbClr val="99CCFF"/>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18" name="AutoShape 74"/>
              <p:cNvSpPr>
                <a:spLocks noChangeArrowheads="1"/>
              </p:cNvSpPr>
              <p:nvPr/>
            </p:nvSpPr>
            <p:spPr bwMode="auto">
              <a:xfrm>
                <a:off x="2386803" y="4851400"/>
                <a:ext cx="176383" cy="528562"/>
              </a:xfrm>
              <a:prstGeom prst="roundRect">
                <a:avLst>
                  <a:gd name="adj" fmla="val 41958"/>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19" name="AutoShape 75"/>
              <p:cNvSpPr>
                <a:spLocks noChangeArrowheads="1"/>
              </p:cNvSpPr>
              <p:nvPr/>
            </p:nvSpPr>
            <p:spPr bwMode="auto">
              <a:xfrm>
                <a:off x="3786017" y="4851400"/>
                <a:ext cx="176383" cy="528562"/>
              </a:xfrm>
              <a:prstGeom prst="roundRect">
                <a:avLst>
                  <a:gd name="adj" fmla="val 41958"/>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6220" name="AutoShape 76"/>
              <p:cNvSpPr>
                <a:spLocks noChangeArrowheads="1"/>
              </p:cNvSpPr>
              <p:nvPr/>
            </p:nvSpPr>
            <p:spPr bwMode="auto">
              <a:xfrm>
                <a:off x="5223946" y="4851400"/>
                <a:ext cx="135102" cy="528562"/>
              </a:xfrm>
              <a:prstGeom prst="roundRect">
                <a:avLst>
                  <a:gd name="adj" fmla="val 41958"/>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8</a:t>
            </a:fld>
            <a:endParaRPr lang="en-US"/>
          </a:p>
        </p:txBody>
      </p:sp>
      <p:sp>
        <p:nvSpPr>
          <p:cNvPr id="4" name="TextBox 3"/>
          <p:cNvSpPr txBox="1"/>
          <p:nvPr/>
        </p:nvSpPr>
        <p:spPr>
          <a:xfrm>
            <a:off x="228600" y="622003"/>
            <a:ext cx="8686800" cy="3139321"/>
          </a:xfrm>
          <a:prstGeom prst="rect">
            <a:avLst/>
          </a:prstGeom>
          <a:noFill/>
        </p:spPr>
        <p:txBody>
          <a:bodyPr wrap="square" rtlCol="0">
            <a:spAutoFit/>
          </a:bodyPr>
          <a:lstStyle/>
          <a:p>
            <a:pPr algn="r" rtl="1"/>
            <a:r>
              <a:rPr lang="en-US" u="sng" dirty="0"/>
              <a:t>(a) </a:t>
            </a:r>
            <a:r>
              <a:rPr lang="ar-EG" u="sng" dirty="0"/>
              <a:t> الترمومتر الزئبقي: </a:t>
            </a:r>
            <a:r>
              <a:rPr lang="ar-EG" dirty="0"/>
              <a:t>يشيع استخدام الزئبق فى الترمومترات الزجاجية</a:t>
            </a:r>
          </a:p>
          <a:p>
            <a:pPr marL="342900" indent="-342900" algn="r" rtl="1">
              <a:buFont typeface="Arial" pitchFamily="34" charset="0"/>
              <a:buChar char="•"/>
            </a:pPr>
            <a:r>
              <a:rPr lang="ar-EG" dirty="0"/>
              <a:t> من مميزاتة :</a:t>
            </a:r>
          </a:p>
          <a:p>
            <a:pPr marL="342900" indent="-342900" algn="r" rtl="1"/>
            <a:r>
              <a:rPr lang="ar-EG" dirty="0"/>
              <a:t>                   	 سهولة رؤية الزئبق </a:t>
            </a:r>
          </a:p>
          <a:p>
            <a:pPr marL="342900" indent="-342900" algn="r" rtl="1"/>
            <a:r>
              <a:rPr lang="ar-EG" dirty="0"/>
              <a:t>			 انتظام تمدده</a:t>
            </a:r>
          </a:p>
          <a:p>
            <a:pPr marL="342900" indent="-342900" algn="r" rtl="1"/>
            <a:r>
              <a:rPr lang="ar-EG" dirty="0"/>
              <a:t>			 سهولة قراءة درجة الحرارة مباشرة</a:t>
            </a:r>
          </a:p>
          <a:p>
            <a:pPr marL="342900" indent="-342900" algn="r" rtl="1">
              <a:buFont typeface="Arial" pitchFamily="34" charset="0"/>
              <a:buChar char="•"/>
            </a:pPr>
            <a:r>
              <a:rPr lang="ar-EG" dirty="0"/>
              <a:t>من عيوبة:</a:t>
            </a:r>
          </a:p>
          <a:p>
            <a:pPr marL="342900" indent="-342900" algn="r" rtl="1"/>
            <a:r>
              <a:rPr lang="ar-EG" dirty="0"/>
              <a:t>			 عدم مقدرته على قياس التغيرات السريعة في درجة الحرارة 	</a:t>
            </a:r>
          </a:p>
          <a:p>
            <a:pPr marL="342900" indent="-342900" algn="r" rtl="1"/>
            <a:r>
              <a:rPr lang="ar-EG" dirty="0"/>
              <a:t>			 عدم استطاعه استخدامة للمراقبة المستمرة لدرجة الحرارة </a:t>
            </a:r>
          </a:p>
          <a:p>
            <a:pPr marL="342900" indent="-342900" algn="r" rtl="1"/>
            <a:r>
              <a:rPr lang="ar-EG" dirty="0"/>
              <a:t>			محدودية استخدامه (للمقادير القليلة من المواد) نظرا للكبر النسبي في حجم الإنتفاخ الزجاجي</a:t>
            </a:r>
          </a:p>
          <a:p>
            <a:pPr marL="342900" indent="-342900" algn="ctr" rtl="1"/>
            <a:r>
              <a:rPr lang="ar-EG" dirty="0">
                <a:solidFill>
                  <a:srgbClr val="FF0000"/>
                </a:solidFill>
              </a:rPr>
              <a:t>و لذلك فدقته و استخداماته محدودة.</a:t>
            </a:r>
          </a:p>
          <a:p>
            <a:pPr marL="342900" indent="-342900" algn="r" rtl="1"/>
            <a:endParaRPr lang="en-US" dirty="0"/>
          </a:p>
        </p:txBody>
      </p:sp>
      <p:sp>
        <p:nvSpPr>
          <p:cNvPr id="41988" name="AutoShape 4" descr="نتيجة بحث الصور عن الترمومتر الزئبقي"/>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90" name="Picture 6" descr="نتيجة بحث الصور عن الترمومتر الزئبقي"/>
          <p:cNvPicPr>
            <a:picLocks noChangeAspect="1" noChangeArrowheads="1"/>
          </p:cNvPicPr>
          <p:nvPr/>
        </p:nvPicPr>
        <p:blipFill>
          <a:blip r:embed="rId2"/>
          <a:srcRect t="20364"/>
          <a:stretch>
            <a:fillRect/>
          </a:stretch>
        </p:blipFill>
        <p:spPr bwMode="auto">
          <a:xfrm>
            <a:off x="47626" y="160338"/>
            <a:ext cx="3514026" cy="1973261"/>
          </a:xfrm>
          <a:prstGeom prst="rect">
            <a:avLst/>
          </a:prstGeom>
          <a:noFill/>
        </p:spPr>
      </p:pic>
      <p:pic>
        <p:nvPicPr>
          <p:cNvPr id="41992" name="Picture 8" descr="نتيجة بحث الصور عن قنطرة هويتستون"/>
          <p:cNvPicPr>
            <a:picLocks noChangeAspect="1" noChangeArrowheads="1"/>
          </p:cNvPicPr>
          <p:nvPr/>
        </p:nvPicPr>
        <p:blipFill>
          <a:blip r:embed="rId3"/>
          <a:srcRect/>
          <a:stretch>
            <a:fillRect/>
          </a:stretch>
        </p:blipFill>
        <p:spPr bwMode="auto">
          <a:xfrm>
            <a:off x="304801" y="4006442"/>
            <a:ext cx="3124200" cy="2400427"/>
          </a:xfrm>
          <a:prstGeom prst="rect">
            <a:avLst/>
          </a:prstGeom>
          <a:noFill/>
        </p:spPr>
      </p:pic>
      <p:sp>
        <p:nvSpPr>
          <p:cNvPr id="9" name="TextBox 8"/>
          <p:cNvSpPr txBox="1"/>
          <p:nvPr/>
        </p:nvSpPr>
        <p:spPr>
          <a:xfrm>
            <a:off x="3886200" y="3800751"/>
            <a:ext cx="5105400" cy="2308324"/>
          </a:xfrm>
          <a:prstGeom prst="rect">
            <a:avLst/>
          </a:prstGeom>
          <a:noFill/>
        </p:spPr>
        <p:txBody>
          <a:bodyPr wrap="square" rtlCol="0">
            <a:spAutoFit/>
          </a:bodyPr>
          <a:lstStyle/>
          <a:p>
            <a:pPr algn="r" rtl="1"/>
            <a:r>
              <a:rPr lang="ar-EG" u="sng" dirty="0"/>
              <a:t>(</a:t>
            </a:r>
            <a:r>
              <a:rPr lang="en-US" u="sng" dirty="0"/>
              <a:t>b</a:t>
            </a:r>
            <a:r>
              <a:rPr lang="ar-EG" u="sng" dirty="0"/>
              <a:t>) ترمومتر المقاومة البلاتينيي</a:t>
            </a:r>
          </a:p>
          <a:p>
            <a:pPr algn="r" rtl="1"/>
            <a:endParaRPr lang="ar-EG" dirty="0"/>
          </a:p>
          <a:p>
            <a:pPr algn="r" rtl="1"/>
            <a:r>
              <a:rPr lang="ar-EG" dirty="0"/>
              <a:t>يتكون من دائرة قنطرة هويتستون حيث </a:t>
            </a:r>
          </a:p>
          <a:p>
            <a:pPr algn="r" rtl="1"/>
            <a:r>
              <a:rPr lang="en-US" dirty="0"/>
              <a:t> R</a:t>
            </a:r>
            <a:r>
              <a:rPr lang="en-US" baseline="-25000" dirty="0"/>
              <a:t>1 </a:t>
            </a:r>
            <a:r>
              <a:rPr lang="en-US" dirty="0"/>
              <a:t>, R</a:t>
            </a:r>
            <a:r>
              <a:rPr lang="en-US" baseline="-25000" dirty="0"/>
              <a:t>3</a:t>
            </a:r>
            <a:r>
              <a:rPr lang="ar-EG" dirty="0"/>
              <a:t> هما ذراعي النسبة</a:t>
            </a:r>
          </a:p>
          <a:p>
            <a:pPr algn="r" rtl="1"/>
            <a:r>
              <a:rPr lang="en-US" dirty="0"/>
              <a:t>R</a:t>
            </a:r>
            <a:r>
              <a:rPr lang="en-US" baseline="-25000" dirty="0"/>
              <a:t>2</a:t>
            </a:r>
            <a:r>
              <a:rPr lang="en-US" dirty="0"/>
              <a:t> </a:t>
            </a:r>
            <a:r>
              <a:rPr lang="ar-EG" dirty="0"/>
              <a:t>مقاومة متغيرة و </a:t>
            </a:r>
            <a:r>
              <a:rPr lang="en-US" dirty="0"/>
              <a:t>R</a:t>
            </a:r>
            <a:r>
              <a:rPr lang="en-US" baseline="-25000" dirty="0"/>
              <a:t>x</a:t>
            </a:r>
            <a:r>
              <a:rPr lang="ar-EG" dirty="0"/>
              <a:t> هي المقاومة المراد قياس قيمتها</a:t>
            </a:r>
          </a:p>
          <a:p>
            <a:pPr algn="r" rtl="1"/>
            <a:r>
              <a:rPr lang="ar-EG" dirty="0"/>
              <a:t>وبضبط الإتزان في الدائرة عن طريق المقاومة المتغيرة فإن قيمة </a:t>
            </a:r>
            <a:r>
              <a:rPr lang="en-US" dirty="0"/>
              <a:t>R</a:t>
            </a:r>
            <a:r>
              <a:rPr lang="en-US" baseline="-25000" dirty="0"/>
              <a:t>x</a:t>
            </a:r>
            <a:r>
              <a:rPr lang="ar-EG" dirty="0"/>
              <a:t> تعطى بالمعادلة:</a:t>
            </a:r>
          </a:p>
          <a:p>
            <a:pPr algn="r" rtl="1"/>
            <a:endParaRPr lang="en-US" dirty="0"/>
          </a:p>
        </p:txBody>
      </p:sp>
      <p:sp>
        <p:nvSpPr>
          <p:cNvPr id="419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93"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29200" y="5638800"/>
            <a:ext cx="2075543" cy="914400"/>
          </a:xfrm>
          <a:prstGeom prst="rect">
            <a:avLst/>
          </a:prstGeom>
          <a:noFill/>
        </p:spPr>
      </p:pic>
      <p:sp>
        <p:nvSpPr>
          <p:cNvPr id="2" name="Rectangle 1"/>
          <p:cNvSpPr/>
          <p:nvPr/>
        </p:nvSpPr>
        <p:spPr>
          <a:xfrm>
            <a:off x="6303360" y="160338"/>
            <a:ext cx="2388795" cy="461665"/>
          </a:xfrm>
          <a:prstGeom prst="rect">
            <a:avLst/>
          </a:prstGeom>
        </p:spPr>
        <p:txBody>
          <a:bodyPr wrap="none">
            <a:spAutoFit/>
          </a:bodyPr>
          <a:lstStyle/>
          <a:p>
            <a:pPr lvl="0" algn="r" rtl="1"/>
            <a:r>
              <a:rPr lang="ar-EG" sz="2400" b="1" dirty="0">
                <a:solidFill>
                  <a:prstClr val="black"/>
                </a:solidFill>
              </a:rPr>
              <a:t>2- أنواع الترمومترات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6582B8-0579-441E-B98B-5834914E88B5}" type="slidenum">
              <a:rPr lang="en-US" smtClean="0"/>
              <a:pPr/>
              <a:t>9</a:t>
            </a:fld>
            <a:endParaRPr lang="en-US"/>
          </a:p>
        </p:txBody>
      </p:sp>
      <p:sp>
        <p:nvSpPr>
          <p:cNvPr id="4" name="TextBox 3"/>
          <p:cNvSpPr txBox="1"/>
          <p:nvPr/>
        </p:nvSpPr>
        <p:spPr>
          <a:xfrm>
            <a:off x="381000" y="304800"/>
            <a:ext cx="8382000" cy="923330"/>
          </a:xfrm>
          <a:prstGeom prst="rect">
            <a:avLst/>
          </a:prstGeom>
          <a:noFill/>
        </p:spPr>
        <p:txBody>
          <a:bodyPr wrap="square" rtlCol="0">
            <a:spAutoFit/>
          </a:bodyPr>
          <a:lstStyle/>
          <a:p>
            <a:pPr algn="r" rtl="1"/>
            <a:r>
              <a:rPr lang="ar-EG" dirty="0"/>
              <a:t>ومع تغير درجة الحرارة تتغير المقاومة </a:t>
            </a:r>
            <a:r>
              <a:rPr lang="en-US" dirty="0"/>
              <a:t>R</a:t>
            </a:r>
            <a:r>
              <a:rPr lang="en-US" baseline="-25000" dirty="0"/>
              <a:t>x</a:t>
            </a:r>
            <a:r>
              <a:rPr lang="ar-EG" dirty="0"/>
              <a:t> وبالتالي يختل الإتزان في الدائرة الكهربية مما يؤدي الى انحراف مؤشر التدريج بقيمة معينة يمكن معايرتها لإعطاء درجة الحرارة المتسببة في إخلال الإتزان.</a:t>
            </a:r>
          </a:p>
          <a:p>
            <a:pPr algn="r" rtl="1"/>
            <a:r>
              <a:rPr lang="ar-EG" dirty="0"/>
              <a:t>ويتم استخدامه بكثرة في الأغراض الطبية وذلك </a:t>
            </a:r>
            <a:r>
              <a:rPr lang="ar-EG" dirty="0">
                <a:solidFill>
                  <a:srgbClr val="FF0000"/>
                </a:solidFill>
              </a:rPr>
              <a:t>لحساسيته الفائقة والتي تصل الى 0.01 درجة مئوية.</a:t>
            </a:r>
          </a:p>
        </p:txBody>
      </p:sp>
      <p:pic>
        <p:nvPicPr>
          <p:cNvPr id="43010" name="Picture 2" descr="نتيجة بحث الصور عن الإزدواج الحراري"/>
          <p:cNvPicPr>
            <a:picLocks noChangeAspect="1" noChangeArrowheads="1"/>
          </p:cNvPicPr>
          <p:nvPr/>
        </p:nvPicPr>
        <p:blipFill>
          <a:blip r:embed="rId2"/>
          <a:srcRect/>
          <a:stretch>
            <a:fillRect/>
          </a:stretch>
        </p:blipFill>
        <p:spPr bwMode="auto">
          <a:xfrm>
            <a:off x="228600" y="2209800"/>
            <a:ext cx="4286250" cy="2390775"/>
          </a:xfrm>
          <a:prstGeom prst="rect">
            <a:avLst/>
          </a:prstGeom>
          <a:noFill/>
        </p:spPr>
      </p:pic>
      <p:sp>
        <p:nvSpPr>
          <p:cNvPr id="6" name="TextBox 5"/>
          <p:cNvSpPr txBox="1"/>
          <p:nvPr/>
        </p:nvSpPr>
        <p:spPr>
          <a:xfrm>
            <a:off x="4495800" y="1371600"/>
            <a:ext cx="4419600" cy="5355312"/>
          </a:xfrm>
          <a:prstGeom prst="rect">
            <a:avLst/>
          </a:prstGeom>
          <a:noFill/>
        </p:spPr>
        <p:txBody>
          <a:bodyPr wrap="square" rtlCol="0">
            <a:spAutoFit/>
          </a:bodyPr>
          <a:lstStyle/>
          <a:p>
            <a:pPr algn="r" rtl="1"/>
            <a:r>
              <a:rPr lang="en-US" dirty="0"/>
              <a:t>c)</a:t>
            </a:r>
            <a:r>
              <a:rPr lang="ar-EG" dirty="0"/>
              <a:t>) </a:t>
            </a:r>
            <a:r>
              <a:rPr lang="ar-EG" u="sng" dirty="0"/>
              <a:t>ترمومتر الازدواج الحراري</a:t>
            </a:r>
          </a:p>
          <a:p>
            <a:pPr algn="r" rtl="1"/>
            <a:endParaRPr lang="en-US" dirty="0"/>
          </a:p>
          <a:p>
            <a:pPr algn="r" rtl="1"/>
            <a:r>
              <a:rPr lang="ar-EG" dirty="0"/>
              <a:t>تتكون وصلة الإزدواج الحراري من معدنين مختلفين متصلين مع بعضهما عند نقطتي اتصال. وعند تعريض نقطة الإتصال لمصدر حرارة فإنه يتولد في هذا الإزدواج قوة دافعة كهربية. ويلاحظ أن قيمة التيار الكهربي المار خلال الإزدواج تتناسب مع التغير في درجة حرارة الوصله.</a:t>
            </a:r>
          </a:p>
          <a:p>
            <a:pPr algn="r" rtl="1"/>
            <a:r>
              <a:rPr lang="ar-EG" dirty="0"/>
              <a:t>وغالبا ما تتكون وصلة الازدواج الحراري من مادتي </a:t>
            </a:r>
            <a:r>
              <a:rPr lang="ar-EG" b="1" dirty="0">
                <a:solidFill>
                  <a:srgbClr val="FF0000"/>
                </a:solidFill>
              </a:rPr>
              <a:t>النحاس والكنستنتان</a:t>
            </a:r>
            <a:r>
              <a:rPr lang="ar-EG" dirty="0">
                <a:solidFill>
                  <a:srgbClr val="FF0000"/>
                </a:solidFill>
              </a:rPr>
              <a:t> </a:t>
            </a:r>
            <a:r>
              <a:rPr lang="ar-EG" dirty="0"/>
              <a:t>والذي يتميز </a:t>
            </a:r>
            <a:r>
              <a:rPr lang="ar-EG" dirty="0">
                <a:solidFill>
                  <a:srgbClr val="FF0000"/>
                </a:solidFill>
              </a:rPr>
              <a:t>بحساسيتة الفائقة (</a:t>
            </a:r>
            <a:r>
              <a:rPr lang="en-US" dirty="0">
                <a:solidFill>
                  <a:srgbClr val="FF0000"/>
                </a:solidFill>
              </a:rPr>
              <a:t>40 </a:t>
            </a:r>
            <a:r>
              <a:rPr lang="el-GR" dirty="0">
                <a:solidFill>
                  <a:srgbClr val="FF0000"/>
                </a:solidFill>
              </a:rPr>
              <a:t>μ</a:t>
            </a:r>
            <a:r>
              <a:rPr lang="en-US" dirty="0">
                <a:solidFill>
                  <a:srgbClr val="FF0000"/>
                </a:solidFill>
              </a:rPr>
              <a:t> Volt/ Kelvin</a:t>
            </a:r>
            <a:r>
              <a:rPr lang="ar-EG" dirty="0">
                <a:solidFill>
                  <a:srgbClr val="FF0000"/>
                </a:solidFill>
              </a:rPr>
              <a:t>).</a:t>
            </a:r>
          </a:p>
          <a:p>
            <a:pPr algn="r" rtl="1"/>
            <a:r>
              <a:rPr lang="ar-EG" dirty="0"/>
              <a:t>وتفسر ظاهرة عمل هذا الترمومتر بأن تركيز الإلكترونات الحرة يختلف باختلاف نوع الفلز , وينشأ عن ذلك أن جهد أحد الفلزين يصبح أعلى من الأخر , وبالتالي إذا اختلفت درجة الحرارة اختلف جهد التماس في الوصلة ولذلك يمر تيار كهروحراري وينشأ فرق في الجهد يتم قياسه . ويتم معايرة الإزدواج الحراري بحيث كل قراءه في فرق الجهد تعطي مقدار التغير في درجة الحرارة المقاسة مباشرة.			 </a:t>
            </a:r>
            <a:endParaRPr lang="en-US" dirty="0"/>
          </a:p>
        </p:txBody>
      </p:sp>
      <p:grpSp>
        <p:nvGrpSpPr>
          <p:cNvPr id="5" name="Group 4"/>
          <p:cNvGrpSpPr/>
          <p:nvPr/>
        </p:nvGrpSpPr>
        <p:grpSpPr>
          <a:xfrm>
            <a:off x="214009" y="4574635"/>
            <a:ext cx="4267200" cy="2015296"/>
            <a:chOff x="214009" y="4574635"/>
            <a:chExt cx="4267200" cy="2015296"/>
          </a:xfrm>
        </p:grpSpPr>
        <p:pic>
          <p:nvPicPr>
            <p:cNvPr id="43012" name="Picture 4" descr="نتيجة بحث الصور عن ترمومتر ديجيتال"/>
            <p:cNvPicPr>
              <a:picLocks noChangeAspect="1" noChangeArrowheads="1"/>
            </p:cNvPicPr>
            <p:nvPr/>
          </p:nvPicPr>
          <p:blipFill>
            <a:blip r:embed="rId3"/>
            <a:srcRect/>
            <a:stretch>
              <a:fillRect/>
            </a:stretch>
          </p:blipFill>
          <p:spPr bwMode="auto">
            <a:xfrm>
              <a:off x="214009" y="4574635"/>
              <a:ext cx="4267200" cy="1895476"/>
            </a:xfrm>
            <a:prstGeom prst="rect">
              <a:avLst/>
            </a:prstGeom>
            <a:noFill/>
          </p:spPr>
        </p:pic>
        <p:sp>
          <p:nvSpPr>
            <p:cNvPr id="2" name="TextBox 1"/>
            <p:cNvSpPr txBox="1"/>
            <p:nvPr/>
          </p:nvSpPr>
          <p:spPr>
            <a:xfrm>
              <a:off x="685800" y="5943600"/>
              <a:ext cx="2819400" cy="646331"/>
            </a:xfrm>
            <a:prstGeom prst="rect">
              <a:avLst/>
            </a:prstGeom>
            <a:noFill/>
          </p:spPr>
          <p:txBody>
            <a:bodyPr wrap="square" rtlCol="0">
              <a:spAutoFit/>
            </a:bodyPr>
            <a:lstStyle/>
            <a:p>
              <a:pPr algn="ctr"/>
              <a:r>
                <a:rPr lang="ar-EG" dirty="0"/>
                <a:t>ترمومتر رقمي (تقنية عرض مختلفة لدرجة الحرارة )</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51484</TotalTime>
  <Words>4912</Words>
  <Application>Microsoft Office PowerPoint</Application>
  <PresentationFormat>عرض على الشاشة (3:4)‏</PresentationFormat>
  <Paragraphs>645</Paragraphs>
  <Slides>58</Slides>
  <Notes>1</Notes>
  <HiddenSlides>0</HiddenSlides>
  <MMClips>0</MMClips>
  <ScaleCrop>false</ScaleCrop>
  <HeadingPairs>
    <vt:vector size="4" baseType="variant">
      <vt:variant>
        <vt:lpstr>نسق</vt:lpstr>
      </vt:variant>
      <vt:variant>
        <vt:i4>1</vt:i4>
      </vt:variant>
      <vt:variant>
        <vt:lpstr>عناوين الشرائح</vt:lpstr>
      </vt:variant>
      <vt:variant>
        <vt:i4>58</vt:i4>
      </vt:variant>
    </vt:vector>
  </HeadingPairs>
  <TitlesOfParts>
    <vt:vector size="59"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SaSa</dc:creator>
  <cp:lastModifiedBy>Dreams</cp:lastModifiedBy>
  <cp:revision>640</cp:revision>
  <cp:lastPrinted>2020-02-11T21:11:54Z</cp:lastPrinted>
  <dcterms:created xsi:type="dcterms:W3CDTF">2017-02-10T17:40:01Z</dcterms:created>
  <dcterms:modified xsi:type="dcterms:W3CDTF">2020-04-10T02:37:03Z</dcterms:modified>
</cp:coreProperties>
</file>