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17" autoAdjust="0"/>
    <p:restoredTop sz="94660"/>
  </p:normalViewPr>
  <p:slideViewPr>
    <p:cSldViewPr snapToGrid="0">
      <p:cViewPr varScale="1">
        <p:scale>
          <a:sx n="72" d="100"/>
          <a:sy n="72" d="100"/>
        </p:scale>
        <p:origin x="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5018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A9B41BCA-0BF6-406E-B3C8-C6FD48EF0999}" type="datetimeFigureOut">
              <a:rPr lang="ar-SA" smtClean="0"/>
              <a:t>21/07/41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2585568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3172455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4955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3038269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46874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1489085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1870161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260040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2815748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9B41BCA-0BF6-406E-B3C8-C6FD48EF0999}" type="datetimeFigureOut">
              <a:rPr lang="ar-SA" smtClean="0"/>
              <a:t>21/07/41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1949862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A9B41BCA-0BF6-406E-B3C8-C6FD48EF0999}" type="datetimeFigureOut">
              <a:rPr lang="ar-SA" smtClean="0"/>
              <a:t>21/07/41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378460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A9B41BCA-0BF6-406E-B3C8-C6FD48EF0999}" type="datetimeFigureOut">
              <a:rPr lang="ar-SA" smtClean="0"/>
              <a:t>21/07/41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256012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A9B41BCA-0BF6-406E-B3C8-C6FD48EF0999}" type="datetimeFigureOut">
              <a:rPr lang="ar-SA" smtClean="0"/>
              <a:t>21/07/41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1764233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41BCA-0BF6-406E-B3C8-C6FD48EF0999}" type="datetimeFigureOut">
              <a:rPr lang="ar-SA" smtClean="0"/>
              <a:t>21/07/41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288589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9B41BCA-0BF6-406E-B3C8-C6FD48EF0999}" type="datetimeFigureOut">
              <a:rPr lang="ar-SA" smtClean="0"/>
              <a:t>21/07/41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290918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9B41BCA-0BF6-406E-B3C8-C6FD48EF0999}" type="datetimeFigureOut">
              <a:rPr lang="ar-SA" smtClean="0"/>
              <a:t>21/07/41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318D4ED-B523-4620-9CE4-D888E1E8F76A}" type="slidenum">
              <a:rPr lang="ar-SA" smtClean="0"/>
              <a:t>‹#›</a:t>
            </a:fld>
            <a:endParaRPr lang="ar-SA"/>
          </a:p>
        </p:txBody>
      </p:sp>
    </p:spTree>
    <p:extLst>
      <p:ext uri="{BB962C8B-B14F-4D97-AF65-F5344CB8AC3E}">
        <p14:creationId xmlns:p14="http://schemas.microsoft.com/office/powerpoint/2010/main" val="4223907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9B41BCA-0BF6-406E-B3C8-C6FD48EF0999}" type="datetimeFigureOut">
              <a:rPr lang="ar-SA" smtClean="0"/>
              <a:t>21/07/41</a:t>
            </a:fld>
            <a:endParaRPr lang="ar-S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S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318D4ED-B523-4620-9CE4-D888E1E8F76A}" type="slidenum">
              <a:rPr lang="ar-SA" smtClean="0"/>
              <a:t>‹#›</a:t>
            </a:fld>
            <a:endParaRPr lang="ar-SA"/>
          </a:p>
        </p:txBody>
      </p:sp>
    </p:spTree>
    <p:extLst>
      <p:ext uri="{BB962C8B-B14F-4D97-AF65-F5344CB8AC3E}">
        <p14:creationId xmlns:p14="http://schemas.microsoft.com/office/powerpoint/2010/main" val="410941657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285182"/>
          </a:xfrm>
          <a:prstGeom prst="rect">
            <a:avLst/>
          </a:prstGeom>
        </p:spPr>
        <p:txBody>
          <a:bodyPr wrap="square">
            <a:spAutoFit/>
          </a:bodyPr>
          <a:lstStyle/>
          <a:p>
            <a:pPr marL="53340" algn="ctr" rtl="1">
              <a:lnSpc>
                <a:spcPct val="106000"/>
              </a:lnSpc>
              <a:spcAft>
                <a:spcPts val="0"/>
              </a:spcAft>
              <a:tabLst>
                <a:tab pos="5093970" algn="l"/>
              </a:tabLst>
            </a:pPr>
            <a:r>
              <a:rPr lang="ar-SA" sz="2800" b="1" dirty="0">
                <a:latin typeface="Arial" panose="020B0604020202020204" pitchFamily="34" charset="0"/>
                <a:ea typeface="Calibri" panose="020F0502020204030204" pitchFamily="34" charset="0"/>
                <a:cs typeface="Simplified Arabic" panose="02010000000000000000" pitchFamily="2" charset="-78"/>
              </a:rPr>
              <a:t>المبحث الخامس</a:t>
            </a:r>
            <a:r>
              <a:rPr lang="ar-SA" sz="2800" dirty="0">
                <a:latin typeface="Arial" panose="020B0604020202020204" pitchFamily="34" charset="0"/>
                <a:ea typeface="Calibri" panose="020F0502020204030204" pitchFamily="34" charset="0"/>
                <a:cs typeface="Simplified Arabic" panose="02010000000000000000" pitchFamily="2" charset="-78"/>
              </a:rPr>
              <a:t>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53340" algn="ctr" rtl="1">
              <a:lnSpc>
                <a:spcPct val="106000"/>
              </a:lnSpc>
              <a:spcAft>
                <a:spcPts val="0"/>
              </a:spcAft>
              <a:tabLst>
                <a:tab pos="5093970" algn="l"/>
              </a:tabLst>
            </a:pPr>
            <a:r>
              <a:rPr lang="ar-SA" sz="2800" b="1" dirty="0">
                <a:latin typeface="Arial" panose="020B0604020202020204" pitchFamily="34" charset="0"/>
                <a:ea typeface="Calibri" panose="020F0502020204030204" pitchFamily="34" charset="0"/>
                <a:cs typeface="Simplified Arabic" panose="02010000000000000000" pitchFamily="2" charset="-78"/>
              </a:rPr>
              <a:t>بعض التجارب الدولية في الاقتصاد المعرفي</a:t>
            </a:r>
            <a:endParaRPr lang="en-US" sz="2800" dirty="0">
              <a:latin typeface="Calibri" panose="020F0502020204030204" pitchFamily="34" charset="0"/>
              <a:ea typeface="Calibri" panose="020F0502020204030204" pitchFamily="34" charset="0"/>
              <a:cs typeface="Arial" panose="020B0604020202020204" pitchFamily="34" charset="0"/>
            </a:endParaRPr>
          </a:p>
          <a:p>
            <a:pPr marL="53340" algn="r" rtl="1">
              <a:lnSpc>
                <a:spcPct val="106000"/>
              </a:lnSpc>
              <a:spcAft>
                <a:spcPts val="0"/>
              </a:spcAft>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يتناول هذا المبحث يعض التجارب الدولية في الاقتصاد المعرفي.</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tabLst>
                <a:tab pos="683260" algn="l"/>
              </a:tabLst>
            </a:pPr>
            <a:r>
              <a:rPr lang="ar-SA" sz="2800" b="1" dirty="0">
                <a:latin typeface="Arial" panose="020B0604020202020204" pitchFamily="34" charset="0"/>
                <a:ea typeface="Calibri" panose="020F0502020204030204" pitchFamily="34" charset="0"/>
                <a:cs typeface="Simplified Arabic" panose="02010000000000000000" pitchFamily="2" charset="-78"/>
              </a:rPr>
              <a:t>التجربة السويدية: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88265" indent="540385" algn="just" rtl="1">
              <a:lnSpc>
                <a:spcPct val="106000"/>
              </a:lnSpc>
              <a:spcAft>
                <a:spcPts val="0"/>
              </a:spcAft>
              <a:tabLst>
                <a:tab pos="68326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تعد السويد في مقدمة دول العالم في الابتكار والانتاج </a:t>
            </a:r>
            <a:r>
              <a:rPr lang="ar-SA" sz="2800" dirty="0" err="1">
                <a:latin typeface="Arial" panose="020B0604020202020204" pitchFamily="34" charset="0"/>
                <a:ea typeface="Calibri" panose="020F0502020204030204" pitchFamily="34" charset="0"/>
                <a:cs typeface="Simplified Arabic" panose="02010000000000000000" pitchFamily="2" charset="-78"/>
              </a:rPr>
              <a:t>الصناعى</a:t>
            </a:r>
            <a:r>
              <a:rPr lang="ar-SA" sz="2800" dirty="0">
                <a:latin typeface="Arial" panose="020B0604020202020204" pitchFamily="34" charset="0"/>
                <a:ea typeface="Calibri" panose="020F0502020204030204" pitchFamily="34" charset="0"/>
                <a:cs typeface="Simplified Arabic" panose="02010000000000000000" pitchFamily="2" charset="-78"/>
              </a:rPr>
              <a:t> المستدام، وتأتى في المرتبة الأولى كأفضل الاقتصادات  المبتكرة </a:t>
            </a:r>
            <a:r>
              <a:rPr lang="ar-SA" sz="2800" dirty="0" err="1">
                <a:latin typeface="Arial" panose="020B0604020202020204" pitchFamily="34" charset="0"/>
                <a:ea typeface="Calibri" panose="020F0502020204030204" pitchFamily="34" charset="0"/>
                <a:cs typeface="Simplified Arabic" panose="02010000000000000000" pitchFamily="2" charset="-78"/>
              </a:rPr>
              <a:t>فى</a:t>
            </a:r>
            <a:r>
              <a:rPr lang="ar-SA" sz="2800" dirty="0">
                <a:latin typeface="Arial" panose="020B0604020202020204" pitchFamily="34" charset="0"/>
                <a:ea typeface="Calibri" panose="020F0502020204030204" pitchFamily="34" charset="0"/>
                <a:cs typeface="Simplified Arabic" panose="02010000000000000000" pitchFamily="2" charset="-78"/>
              </a:rPr>
              <a:t> مؤشر الابتكار العالمي 2017 ، وقد اعتمد السويد في دعم وتحفيز  البحث العلمي والتطوير والابتكار في الصناعة من خلال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629285"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توافر الارادة السياسية لدعم الابتكار والتنمية المستدامة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68326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التركيز علي  نمو الصادرات الصناعية لخلق المزيد من الوظائف وتعزيز الرفاه الاقتصادية.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683260" algn="l"/>
                <a:tab pos="89916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استراتيجية  وطنية للابتكار تهدف الي  الوصول بالسويد </a:t>
            </a:r>
            <a:r>
              <a:rPr lang="ar-SA" sz="2800" dirty="0" err="1">
                <a:latin typeface="Arial" panose="020B0604020202020204" pitchFamily="34" charset="0"/>
                <a:ea typeface="Calibri" panose="020F0502020204030204" pitchFamily="34" charset="0"/>
                <a:cs typeface="Simplified Arabic" panose="02010000000000000000" pitchFamily="2" charset="-78"/>
              </a:rPr>
              <a:t>أكنر</a:t>
            </a:r>
            <a:r>
              <a:rPr lang="ar-SA" sz="2800" dirty="0">
                <a:latin typeface="Arial" panose="020B0604020202020204" pitchFamily="34" charset="0"/>
                <a:ea typeface="Calibri" panose="020F0502020204030204" pitchFamily="34" charset="0"/>
                <a:cs typeface="Simplified Arabic" panose="02010000000000000000" pitchFamily="2" charset="-78"/>
              </a:rPr>
              <a:t> ابتكارا </a:t>
            </a:r>
            <a:r>
              <a:rPr lang="ar-SA" sz="2800" dirty="0" err="1">
                <a:latin typeface="Arial" panose="020B0604020202020204" pitchFamily="34" charset="0"/>
                <a:ea typeface="Calibri" panose="020F0502020204030204" pitchFamily="34" charset="0"/>
                <a:cs typeface="Simplified Arabic" panose="02010000000000000000" pitchFamily="2" charset="-78"/>
              </a:rPr>
              <a:t>بحاول</a:t>
            </a:r>
            <a:r>
              <a:rPr lang="ar-SA" sz="2800" dirty="0">
                <a:latin typeface="Arial" panose="020B0604020202020204" pitchFamily="34" charset="0"/>
                <a:ea typeface="Calibri" panose="020F0502020204030204" pitchFamily="34" charset="0"/>
                <a:cs typeface="Simplified Arabic" panose="02010000000000000000" pitchFamily="2" charset="-78"/>
              </a:rPr>
              <a:t> عام2020ويتم تنفيذها من خلال المعرفة  والمهارات والابداع ، وتوفير المناخ الابتكاري </a:t>
            </a:r>
            <a:r>
              <a:rPr lang="ar-SA" sz="2800" dirty="0" err="1">
                <a:latin typeface="Arial" panose="020B0604020202020204" pitchFamily="34" charset="0"/>
                <a:ea typeface="Calibri" panose="020F0502020204030204" pitchFamily="34" charset="0"/>
                <a:cs typeface="Simplified Arabic" panose="02010000000000000000" pitchFamily="2" charset="-78"/>
              </a:rPr>
              <a:t>للافراد</a:t>
            </a:r>
            <a:r>
              <a:rPr lang="ar-SA" sz="2800" dirty="0">
                <a:latin typeface="Arial" panose="020B0604020202020204" pitchFamily="34" charset="0"/>
                <a:ea typeface="Calibri" panose="020F0502020204030204" pitchFamily="34" charset="0"/>
                <a:cs typeface="Simplified Arabic" panose="02010000000000000000" pitchFamily="2" charset="-78"/>
              </a:rPr>
              <a:t> من  شعب مبتكر يسهم  بفعالية في توفير الحلول المبتكرة للمجتمع  والعالم، بحث </a:t>
            </a:r>
            <a:r>
              <a:rPr lang="ar-SA" sz="2800" dirty="0" err="1">
                <a:latin typeface="Arial" panose="020B0604020202020204" pitchFamily="34" charset="0"/>
                <a:ea typeface="Calibri" panose="020F0502020204030204" pitchFamily="34" charset="0"/>
                <a:cs typeface="Simplified Arabic" panose="02010000000000000000" pitchFamily="2" charset="-78"/>
              </a:rPr>
              <a:t>علمى</a:t>
            </a:r>
            <a:r>
              <a:rPr lang="ar-SA" sz="2800" dirty="0">
                <a:latin typeface="Arial" panose="020B0604020202020204" pitchFamily="34" charset="0"/>
                <a:ea typeface="Calibri" panose="020F0502020204030204" pitchFamily="34" charset="0"/>
                <a:cs typeface="Simplified Arabic" panose="02010000000000000000" pitchFamily="2" charset="-78"/>
              </a:rPr>
              <a:t> وتطوير </a:t>
            </a:r>
            <a:r>
              <a:rPr lang="ar-SA" sz="2800" dirty="0" err="1">
                <a:latin typeface="Arial" panose="020B0604020202020204" pitchFamily="34" charset="0"/>
                <a:ea typeface="Calibri" panose="020F0502020204030204" pitchFamily="34" charset="0"/>
                <a:cs typeface="Simplified Arabic" panose="02010000000000000000" pitchFamily="2" charset="-78"/>
              </a:rPr>
              <a:t>تكنولوجى</a:t>
            </a:r>
            <a:r>
              <a:rPr lang="ar-SA" sz="2800" dirty="0">
                <a:latin typeface="Arial" panose="020B0604020202020204" pitchFamily="34" charset="0"/>
                <a:ea typeface="Calibri" panose="020F0502020204030204" pitchFamily="34" charset="0"/>
                <a:cs typeface="Simplified Arabic" panose="02010000000000000000" pitchFamily="2" charset="-78"/>
              </a:rPr>
              <a:t> جيد، وبنية تحتية لدعم </a:t>
            </a:r>
            <a:r>
              <a:rPr lang="ar-SA" sz="2800" dirty="0" err="1">
                <a:latin typeface="Arial" panose="020B0604020202020204" pitchFamily="34" charset="0"/>
                <a:ea typeface="Calibri" panose="020F0502020204030204" pitchFamily="34" charset="0"/>
                <a:cs typeface="Simplified Arabic" panose="02010000000000000000" pitchFamily="2" charset="-78"/>
              </a:rPr>
              <a:t>الابتكار،التنسيق</a:t>
            </a:r>
            <a:r>
              <a:rPr lang="ar-SA" sz="2800" dirty="0">
                <a:latin typeface="Arial" panose="020B0604020202020204" pitchFamily="34" charset="0"/>
                <a:ea typeface="Calibri" panose="020F0502020204030204" pitchFamily="34" charset="0"/>
                <a:cs typeface="Simplified Arabic" panose="02010000000000000000" pitchFamily="2" charset="-78"/>
              </a:rPr>
              <a:t> والتكامل بين جهود الافراد  </a:t>
            </a:r>
            <a:r>
              <a:rPr lang="ar-SA" sz="2800" dirty="0" err="1">
                <a:latin typeface="Arial" panose="020B0604020202020204" pitchFamily="34" charset="0"/>
                <a:ea typeface="Calibri" panose="020F0502020204030204" pitchFamily="34" charset="0"/>
                <a:cs typeface="Simplified Arabic" panose="02010000000000000000" pitchFamily="2" charset="-78"/>
              </a:rPr>
              <a:t>وموسسات</a:t>
            </a:r>
            <a:r>
              <a:rPr lang="ar-SA" sz="2800" dirty="0">
                <a:latin typeface="Arial" panose="020B0604020202020204" pitchFamily="34" charset="0"/>
                <a:ea typeface="Calibri" panose="020F0502020204030204" pitchFamily="34" charset="0"/>
                <a:cs typeface="Simplified Arabic" panose="02010000000000000000" pitchFamily="2" charset="-78"/>
              </a:rPr>
              <a:t> الاعمال لتعزيز الابتكار</a:t>
            </a:r>
            <a:r>
              <a:rPr lang="ar-SA" sz="2800" dirty="0" smtClean="0">
                <a:latin typeface="Arial" panose="020B0604020202020204" pitchFamily="34" charset="0"/>
                <a:ea typeface="Calibri" panose="020F0502020204030204" pitchFamily="34" charset="0"/>
                <a:cs typeface="Simplified Arabic" panose="02010000000000000000" pitchFamily="2" charset="-78"/>
              </a:rPr>
              <a:t>.</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79652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5834354"/>
          </a:xfrm>
          <a:prstGeom prst="rect">
            <a:avLst/>
          </a:prstGeom>
        </p:spPr>
        <p:txBody>
          <a:bodyPr wrap="square">
            <a:spAutoFit/>
          </a:bodyPr>
          <a:lstStyle/>
          <a:p>
            <a:pPr indent="628650" algn="just" rtl="1">
              <a:lnSpc>
                <a:spcPct val="106000"/>
              </a:lnSpc>
              <a:spcAft>
                <a:spcPts val="0"/>
              </a:spcAft>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ولقد تعلم السكان كيفية صقل مهاراتهم للنهوض براس المال البشري لديهم ومزجها مع الثقافة والإدارة الحديثة لكي تصبح القوة الدافعة للنمو الاقتصادي. واحتلت سنغافورة مرتبة متقدمة علي مؤشر البحث والتطوير والابتكار بقيمة 55.4  وكانت من الدول التي ساهمت رفع مستوي أداء منطقة شرق اسيا والمحيط الهادي لتحتل المرتبة الثانية علي هذا المؤشر </a:t>
            </a:r>
            <a:r>
              <a:rPr lang="ar-SA" sz="3200" dirty="0" err="1">
                <a:latin typeface="Arial" panose="020B0604020202020204" pitchFamily="34" charset="0"/>
                <a:ea typeface="Calibri" panose="020F0502020204030204" pitchFamily="34" charset="0"/>
                <a:cs typeface="Simplified Arabic" panose="02010000000000000000" pitchFamily="2" charset="-78"/>
              </a:rPr>
              <a:t>لاداء</a:t>
            </a:r>
            <a:r>
              <a:rPr lang="ar-SA" sz="3200" dirty="0">
                <a:latin typeface="Arial" panose="020B0604020202020204" pitchFamily="34" charset="0"/>
                <a:ea typeface="Calibri" panose="020F0502020204030204" pitchFamily="34" charset="0"/>
                <a:cs typeface="Simplified Arabic" panose="02010000000000000000" pitchFamily="2" charset="-78"/>
              </a:rPr>
              <a:t> المناطق.</a:t>
            </a:r>
            <a:endParaRPr lang="en-US" sz="3200" dirty="0">
              <a:latin typeface="Calibri" panose="020F0502020204030204" pitchFamily="34" charset="0"/>
              <a:ea typeface="Calibri" panose="020F0502020204030204" pitchFamily="34" charset="0"/>
              <a:cs typeface="Arial" panose="020B0604020202020204" pitchFamily="34" charset="0"/>
            </a:endParaRPr>
          </a:p>
          <a:p>
            <a:pPr indent="628650" algn="just" rtl="1">
              <a:lnSpc>
                <a:spcPct val="106000"/>
              </a:lnSpc>
              <a:spcAft>
                <a:spcPts val="0"/>
              </a:spcAft>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بينما احتلت سنغافورة المرتبة الثانية عالميا في مؤشرات الاقتصاد المعرفي  المتضمنة ضمن مؤشر المعرفة العالمي  بقيمة 69.5 .  ونخلص الي ان التجربة السنغافورية في التنمية تعد من التجارب الرائدة في النمو السريع ،ويرجع نجاحها الي اهتمام الدولة بالتعليم في جميع مراحله أي ان التعليم </a:t>
            </a:r>
            <a:r>
              <a:rPr lang="ar-SA" sz="3200" dirty="0" err="1">
                <a:latin typeface="Arial" panose="020B0604020202020204" pitchFamily="34" charset="0"/>
                <a:ea typeface="Calibri" panose="020F0502020204030204" pitchFamily="34" charset="0"/>
                <a:cs typeface="Simplified Arabic" panose="02010000000000000000" pitchFamily="2" charset="-78"/>
              </a:rPr>
              <a:t>هوحجر</a:t>
            </a:r>
            <a:r>
              <a:rPr lang="ar-SA" sz="3200" dirty="0">
                <a:latin typeface="Arial" panose="020B0604020202020204" pitchFamily="34" charset="0"/>
                <a:ea typeface="Calibri" panose="020F0502020204030204" pitchFamily="34" charset="0"/>
                <a:cs typeface="Simplified Arabic" panose="02010000000000000000" pitchFamily="2" charset="-78"/>
              </a:rPr>
              <a:t> الزاوية في نجاح التجربة التنموية السنغافورية ،وهي من التجارب الناجحة في مجال الاقتصاد المعرفي التي يجب الإفادة منها في انماء اقتصاديات الدول النامية  وفقا للظروف المحلية لكل دولة علي حدة من خلال التحول المعرفي.</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6883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1"/>
            <a:ext cx="12192000" cy="6401561"/>
          </a:xfrm>
          <a:prstGeom prst="rect">
            <a:avLst/>
          </a:prstGeom>
        </p:spPr>
        <p:txBody>
          <a:bodyPr wrap="square">
            <a:spAutoFit/>
          </a:bodyPr>
          <a:lstStyle/>
          <a:p>
            <a:pPr marL="342900" lvl="0" indent="-342900" algn="r" rtl="1">
              <a:lnSpc>
                <a:spcPct val="115000"/>
              </a:lnSpc>
              <a:spcAft>
                <a:spcPts val="0"/>
              </a:spcAft>
              <a:buFont typeface="+mj-lt"/>
              <a:buAutoNum type="arabicPeriod" startAt="4"/>
              <a:tabLst>
                <a:tab pos="5093970" algn="l"/>
              </a:tabLst>
            </a:pPr>
            <a:r>
              <a:rPr lang="ar-SA" sz="2800" b="1" dirty="0">
                <a:latin typeface="Arial" panose="020B0604020202020204" pitchFamily="34" charset="0"/>
                <a:ea typeface="Calibri" panose="020F0502020204030204" pitchFamily="34" charset="0"/>
                <a:cs typeface="Simplified Arabic" panose="02010000000000000000" pitchFamily="2" charset="-78"/>
              </a:rPr>
              <a:t>تجربة فنلندا:</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628650" algn="r" rtl="1">
              <a:lnSpc>
                <a:spcPct val="106000"/>
              </a:lnSpc>
              <a:spcAft>
                <a:spcPts val="0"/>
              </a:spcAft>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تجربة فنلندا تجربة رائدة في </a:t>
            </a:r>
            <a:r>
              <a:rPr lang="ar-SA" sz="2800" dirty="0" err="1">
                <a:latin typeface="Arial" panose="020B0604020202020204" pitchFamily="34" charset="0"/>
                <a:ea typeface="Calibri" panose="020F0502020204030204" pitchFamily="34" charset="0"/>
                <a:cs typeface="Simplified Arabic" panose="02010000000000000000" pitchFamily="2" charset="-78"/>
              </a:rPr>
              <a:t>البجث</a:t>
            </a:r>
            <a:r>
              <a:rPr lang="ar-SA" sz="2800" dirty="0">
                <a:latin typeface="Arial" panose="020B0604020202020204" pitchFamily="34" charset="0"/>
                <a:ea typeface="Calibri" panose="020F0502020204030204" pitchFamily="34" charset="0"/>
                <a:cs typeface="Simplified Arabic" panose="02010000000000000000" pitchFamily="2" charset="-78"/>
              </a:rPr>
              <a:t> العلمي والتطوير والابتكار  وتأتى في المرتبة الثامنة كأفضل الاقتصادات المبتكرة </a:t>
            </a:r>
            <a:r>
              <a:rPr lang="ar-SA" sz="2800" dirty="0" err="1">
                <a:latin typeface="Arial" panose="020B0604020202020204" pitchFamily="34" charset="0"/>
                <a:ea typeface="Calibri" panose="020F0502020204030204" pitchFamily="34" charset="0"/>
                <a:cs typeface="Simplified Arabic" panose="02010000000000000000" pitchFamily="2" charset="-78"/>
              </a:rPr>
              <a:t>فى</a:t>
            </a:r>
            <a:r>
              <a:rPr lang="ar-SA" sz="2800" dirty="0">
                <a:latin typeface="Arial" panose="020B0604020202020204" pitchFamily="34" charset="0"/>
                <a:ea typeface="Calibri" panose="020F0502020204030204" pitchFamily="34" charset="0"/>
                <a:cs typeface="Simplified Arabic" panose="02010000000000000000" pitchFamily="2" charset="-78"/>
              </a:rPr>
              <a:t> مؤشر الابتكار </a:t>
            </a:r>
            <a:r>
              <a:rPr lang="ar-SA" sz="2800" dirty="0" err="1">
                <a:latin typeface="Arial" panose="020B0604020202020204" pitchFamily="34" charset="0"/>
                <a:ea typeface="Calibri" panose="020F0502020204030204" pitchFamily="34" charset="0"/>
                <a:cs typeface="Simplified Arabic" panose="02010000000000000000" pitchFamily="2" charset="-78"/>
              </a:rPr>
              <a:t>العالمى</a:t>
            </a:r>
            <a:r>
              <a:rPr lang="ar-SA" sz="2800" dirty="0">
                <a:latin typeface="Arial" panose="020B0604020202020204" pitchFamily="34" charset="0"/>
                <a:ea typeface="Calibri" panose="020F0502020204030204" pitchFamily="34" charset="0"/>
                <a:cs typeface="Simplified Arabic" panose="02010000000000000000" pitchFamily="2" charset="-78"/>
              </a:rPr>
              <a:t> عام 2017</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628650" algn="r" rtl="1">
              <a:lnSpc>
                <a:spcPct val="106000"/>
              </a:lnSpc>
              <a:spcAft>
                <a:spcPts val="0"/>
              </a:spcAft>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وقد اعتمد </a:t>
            </a:r>
            <a:r>
              <a:rPr lang="ar-SA" sz="2800" dirty="0" err="1">
                <a:latin typeface="Arial" panose="020B0604020202020204" pitchFamily="34" charset="0"/>
                <a:ea typeface="Calibri" panose="020F0502020204030204" pitchFamily="34" charset="0"/>
                <a:cs typeface="Simplified Arabic" panose="02010000000000000000" pitchFamily="2" charset="-78"/>
              </a:rPr>
              <a:t>فنلنداعلي</a:t>
            </a:r>
            <a:r>
              <a:rPr lang="ar-SA" sz="2800" dirty="0">
                <a:latin typeface="Arial" panose="020B0604020202020204" pitchFamily="34" charset="0"/>
                <a:ea typeface="Calibri" panose="020F0502020204030204" pitchFamily="34" charset="0"/>
                <a:cs typeface="Simplified Arabic" panose="02010000000000000000" pitchFamily="2" charset="-78"/>
              </a:rPr>
              <a:t> </a:t>
            </a:r>
            <a:r>
              <a:rPr lang="ar-SA" sz="2800" dirty="0" err="1">
                <a:latin typeface="Arial" panose="020B0604020202020204" pitchFamily="34" charset="0"/>
                <a:ea typeface="Calibri" panose="020F0502020204030204" pitchFamily="34" charset="0"/>
                <a:cs typeface="Simplified Arabic" panose="02010000000000000000" pitchFamily="2" charset="-78"/>
              </a:rPr>
              <a:t>مايلي</a:t>
            </a:r>
            <a:r>
              <a:rPr lang="ar-SA" sz="2800" dirty="0">
                <a:latin typeface="Arial" panose="020B0604020202020204" pitchFamily="34" charset="0"/>
                <a:ea typeface="Calibri" panose="020F0502020204030204" pitchFamily="34" charset="0"/>
                <a:cs typeface="Simplified Arabic" panose="02010000000000000000" pitchFamily="2" charset="-78"/>
              </a:rPr>
              <a:t> :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448945" algn="l"/>
                <a:tab pos="664845" algn="l"/>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التعليم ركيزة أساسية لتطوير والابتكار </a:t>
            </a:r>
            <a:r>
              <a:rPr lang="ar-SA" sz="2800" dirty="0" err="1">
                <a:latin typeface="Arial" panose="020B0604020202020204" pitchFamily="34" charset="0"/>
                <a:ea typeface="Calibri" panose="020F0502020204030204" pitchFamily="34" charset="0"/>
                <a:cs typeface="Simplified Arabic" panose="02010000000000000000" pitchFamily="2" charset="-78"/>
              </a:rPr>
              <a:t>والتكنولوجياويتم</a:t>
            </a:r>
            <a:r>
              <a:rPr lang="ar-SA" sz="2800" dirty="0">
                <a:latin typeface="Arial" panose="020B0604020202020204" pitchFamily="34" charset="0"/>
                <a:ea typeface="Calibri" panose="020F0502020204030204" pitchFamily="34" charset="0"/>
                <a:cs typeface="Simplified Arabic" panose="02010000000000000000" pitchFamily="2" charset="-78"/>
              </a:rPr>
              <a:t> تمويله ودعمه من خلال وكالة التمويل الفنلندية للتكنولوجيا والابتكار.</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448945" algn="l"/>
                <a:tab pos="664845" algn="l"/>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سياسات القطاع العام التي تعزز الابتكار وتمول الابحاث، لدعم الابتكارات في القطاع الانتاجي.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448945" algn="l"/>
                <a:tab pos="664845" algn="l"/>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فنلندا  دولة تطور الانتاجية والرفاهية القائمة على المعرفة والابتكار.</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448945" algn="l"/>
                <a:tab pos="629285" algn="l"/>
                <a:tab pos="664845" algn="l"/>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زيادة نقل المعرفة والتعاون بين مجتمع الاعمال  والمجتمع الاكاديمي.</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448945" algn="l"/>
                <a:tab pos="539115" algn="l"/>
                <a:tab pos="664845" algn="l"/>
                <a:tab pos="899160" algn="l"/>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توجيه البحث العلمي والتطوير والابتكار  نحو تطوير منتجات وخدمات  تشبع رغبات الافراد والمجتمع وتعزيز </a:t>
            </a:r>
            <a:r>
              <a:rPr lang="ar-SA" sz="2800" dirty="0" err="1">
                <a:latin typeface="Arial" panose="020B0604020202020204" pitchFamily="34" charset="0"/>
                <a:ea typeface="Calibri" panose="020F0502020204030204" pitchFamily="34" charset="0"/>
                <a:cs typeface="Simplified Arabic" panose="02010000000000000000" pitchFamily="2" charset="-78"/>
              </a:rPr>
              <a:t>أعماال</a:t>
            </a:r>
            <a:r>
              <a:rPr lang="ar-SA" sz="2800" dirty="0">
                <a:latin typeface="Arial" panose="020B0604020202020204" pitchFamily="34" charset="0"/>
                <a:ea typeface="Calibri" panose="020F0502020204030204" pitchFamily="34" charset="0"/>
                <a:cs typeface="Simplified Arabic" panose="02010000000000000000" pitchFamily="2" charset="-78"/>
              </a:rPr>
              <a:t> </a:t>
            </a:r>
            <a:r>
              <a:rPr lang="ar-SA" sz="2800" dirty="0" err="1">
                <a:latin typeface="Arial" panose="020B0604020202020204" pitchFamily="34" charset="0"/>
                <a:ea typeface="Calibri" panose="020F0502020204030204" pitchFamily="34" charset="0"/>
                <a:cs typeface="Simplified Arabic" panose="02010000000000000000" pitchFamily="2" charset="-78"/>
              </a:rPr>
              <a:t>التطويرالمتبادل</a:t>
            </a:r>
            <a:r>
              <a:rPr lang="ar-SA" sz="2800" dirty="0">
                <a:latin typeface="Arial" panose="020B0604020202020204" pitchFamily="34" charset="0"/>
                <a:ea typeface="Calibri" panose="020F0502020204030204" pitchFamily="34" charset="0"/>
                <a:cs typeface="Simplified Arabic" panose="02010000000000000000" pitchFamily="2" charset="-78"/>
              </a:rPr>
              <a:t> بين المستخدمين والمبتكرين.</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448945" algn="l"/>
                <a:tab pos="629285" algn="l"/>
                <a:tab pos="664845" algn="l"/>
                <a:tab pos="5093970" algn="l"/>
              </a:tabLst>
            </a:pPr>
            <a:r>
              <a:rPr lang="ar-SA" sz="2800" dirty="0" err="1">
                <a:latin typeface="Arial" panose="020B0604020202020204" pitchFamily="34" charset="0"/>
                <a:ea typeface="Calibri" panose="020F0502020204030204" pitchFamily="34" charset="0"/>
                <a:cs typeface="Simplified Arabic" panose="02010000000000000000" pitchFamily="2" charset="-78"/>
              </a:rPr>
              <a:t>التركيزعلي</a:t>
            </a:r>
            <a:r>
              <a:rPr lang="ar-SA" sz="2800" dirty="0">
                <a:latin typeface="Arial" panose="020B0604020202020204" pitchFamily="34" charset="0"/>
                <a:ea typeface="Calibri" panose="020F0502020204030204" pitchFamily="34" charset="0"/>
                <a:cs typeface="Simplified Arabic" panose="02010000000000000000" pitchFamily="2" charset="-78"/>
              </a:rPr>
              <a:t>  مجالات التنمية </a:t>
            </a:r>
            <a:r>
              <a:rPr lang="ar-SA" sz="2800" dirty="0" err="1">
                <a:latin typeface="Arial" panose="020B0604020202020204" pitchFamily="34" charset="0"/>
                <a:ea typeface="Calibri" panose="020F0502020204030204" pitchFamily="34" charset="0"/>
                <a:cs typeface="Simplified Arabic" panose="02010000000000000000" pitchFamily="2" charset="-78"/>
              </a:rPr>
              <a:t>المساتدامة</a:t>
            </a:r>
            <a:r>
              <a:rPr lang="ar-SA" sz="2800" dirty="0">
                <a:latin typeface="Arial" panose="020B0604020202020204" pitchFamily="34" charset="0"/>
                <a:ea typeface="Calibri" panose="020F0502020204030204" pitchFamily="34" charset="0"/>
                <a:cs typeface="Simplified Arabic" panose="02010000000000000000" pitchFamily="2" charset="-78"/>
              </a:rPr>
              <a:t> والمرتبطة بمشاريع  البحث والتطوير </a:t>
            </a:r>
            <a:r>
              <a:rPr lang="ar-SA" sz="2800" dirty="0" err="1">
                <a:latin typeface="Arial" panose="020B0604020202020204" pitchFamily="34" charset="0"/>
                <a:ea typeface="Calibri" panose="020F0502020204030204" pitchFamily="34" charset="0"/>
                <a:cs typeface="Simplified Arabic" panose="02010000000000000000" pitchFamily="2" charset="-78"/>
              </a:rPr>
              <a:t>فى</a:t>
            </a:r>
            <a:r>
              <a:rPr lang="ar-SA" sz="2800" dirty="0">
                <a:latin typeface="Arial" panose="020B0604020202020204" pitchFamily="34" charset="0"/>
                <a:ea typeface="Calibri" panose="020F0502020204030204" pitchFamily="34" charset="0"/>
                <a:cs typeface="Simplified Arabic" panose="02010000000000000000" pitchFamily="2" charset="-78"/>
              </a:rPr>
              <a:t> مجال الطاقة المتجددة والتقنيات البيئية </a:t>
            </a:r>
            <a:r>
              <a:rPr lang="ar-SA" sz="2800" dirty="0" err="1">
                <a:latin typeface="Arial" panose="020B0604020202020204" pitchFamily="34" charset="0"/>
                <a:ea typeface="Calibri" panose="020F0502020204030204" pitchFamily="34" charset="0"/>
                <a:cs typeface="Simplified Arabic" panose="02010000000000000000" pitchFamily="2" charset="-78"/>
              </a:rPr>
              <a:t>وتعزيزالانتاجية</a:t>
            </a:r>
            <a:r>
              <a:rPr lang="ar-SA" sz="2800" dirty="0" smtClean="0">
                <a:latin typeface="Arial" panose="020B0604020202020204" pitchFamily="34" charset="0"/>
                <a:ea typeface="Calibri" panose="020F0502020204030204" pitchFamily="34" charset="0"/>
                <a:cs typeface="Simplified Arabic" panose="02010000000000000000" pitchFamily="2" charset="-78"/>
              </a:rPr>
              <a:t>.</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2523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6279796"/>
          </a:xfrm>
          <a:prstGeom prst="rect">
            <a:avLst/>
          </a:prstGeom>
        </p:spPr>
        <p:txBody>
          <a:bodyPr wrap="square">
            <a:spAutoFit/>
          </a:bodyPr>
          <a:lstStyle/>
          <a:p>
            <a:pPr marL="514350" lvl="0" indent="-514350" algn="r" rtl="1">
              <a:lnSpc>
                <a:spcPct val="115000"/>
              </a:lnSpc>
              <a:spcAft>
                <a:spcPts val="0"/>
              </a:spcAft>
              <a:buFont typeface="+mj-lt"/>
              <a:buAutoNum type="arabicPeriod" startAt="5"/>
              <a:tabLst>
                <a:tab pos="5093970" algn="l"/>
              </a:tabLst>
            </a:pPr>
            <a:r>
              <a:rPr lang="ar-SA" sz="3000" b="1" dirty="0">
                <a:latin typeface="Arial" panose="020B0604020202020204" pitchFamily="34" charset="0"/>
                <a:ea typeface="Calibri" panose="020F0502020204030204" pitchFamily="34" charset="0"/>
                <a:cs typeface="Simplified Arabic" panose="02010000000000000000" pitchFamily="2" charset="-78"/>
              </a:rPr>
              <a:t>تجربة البرازيل:</a:t>
            </a:r>
            <a:endParaRPr lang="en-US" sz="3000" dirty="0">
              <a:latin typeface="Calibri" panose="020F0502020204030204" pitchFamily="34" charset="0"/>
              <a:ea typeface="Calibri" panose="020F0502020204030204" pitchFamily="34" charset="0"/>
              <a:cs typeface="Arial" panose="020B0604020202020204" pitchFamily="34" charset="0"/>
            </a:endParaRPr>
          </a:p>
          <a:p>
            <a:pPr indent="628650" algn="r" rtl="1">
              <a:lnSpc>
                <a:spcPct val="106000"/>
              </a:lnSpc>
              <a:spcAft>
                <a:spcPts val="0"/>
              </a:spcAft>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ساعد </a:t>
            </a:r>
            <a:r>
              <a:rPr lang="ar-SA" sz="3000" dirty="0" err="1">
                <a:latin typeface="Arial" panose="020B0604020202020204" pitchFamily="34" charset="0"/>
                <a:ea typeface="Calibri" panose="020F0502020204030204" pitchFamily="34" charset="0"/>
                <a:cs typeface="Simplified Arabic" panose="02010000000000000000" pitchFamily="2" charset="-78"/>
              </a:rPr>
              <a:t>االاقتصاد</a:t>
            </a:r>
            <a:r>
              <a:rPr lang="ar-SA" sz="3000" dirty="0">
                <a:latin typeface="Arial" panose="020B0604020202020204" pitchFamily="34" charset="0"/>
                <a:ea typeface="Calibri" panose="020F0502020204030204" pitchFamily="34" charset="0"/>
                <a:cs typeface="Simplified Arabic" panose="02010000000000000000" pitchFamily="2" charset="-78"/>
              </a:rPr>
              <a:t> المعرفي على تحول </a:t>
            </a:r>
            <a:r>
              <a:rPr lang="ar-SA" sz="3000" dirty="0" err="1">
                <a:latin typeface="Arial" panose="020B0604020202020204" pitchFamily="34" charset="0"/>
                <a:ea typeface="Calibri" panose="020F0502020204030204" pitchFamily="34" charset="0"/>
                <a:cs typeface="Simplified Arabic" panose="02010000000000000000" pitchFamily="2" charset="-78"/>
              </a:rPr>
              <a:t>البرا</a:t>
            </a:r>
            <a:r>
              <a:rPr lang="ar-SA" sz="3000" dirty="0">
                <a:latin typeface="Arial" panose="020B0604020202020204" pitchFamily="34" charset="0"/>
                <a:ea typeface="Calibri" panose="020F0502020204030204" pitchFamily="34" charset="0"/>
                <a:cs typeface="Simplified Arabic" panose="02010000000000000000" pitchFamily="2" charset="-78"/>
              </a:rPr>
              <a:t> زيل من دولة تعانى من الفقر إلي دولة متقدمة، حيث عانت في الثمانينات من عدم الاستقرار الاقتصادي والركود في كافة القطاعات </a:t>
            </a:r>
            <a:r>
              <a:rPr lang="ar-SA" sz="3000" dirty="0" err="1">
                <a:latin typeface="Arial" panose="020B0604020202020204" pitchFamily="34" charset="0"/>
                <a:ea typeface="Calibri" panose="020F0502020204030204" pitchFamily="34" charset="0"/>
                <a:cs typeface="Simplified Arabic" panose="02010000000000000000" pitchFamily="2" charset="-78"/>
              </a:rPr>
              <a:t>الاقتصاادية</a:t>
            </a:r>
            <a:r>
              <a:rPr lang="ar-SA" sz="3000" dirty="0">
                <a:latin typeface="Arial" panose="020B0604020202020204" pitchFamily="34" charset="0"/>
                <a:ea typeface="Calibri" panose="020F0502020204030204" pitchFamily="34" charset="0"/>
                <a:cs typeface="Simplified Arabic" panose="02010000000000000000" pitchFamily="2" charset="-78"/>
              </a:rPr>
              <a:t>، ولكن </a:t>
            </a:r>
            <a:r>
              <a:rPr lang="ar-SA" sz="3000" dirty="0" err="1">
                <a:latin typeface="Arial" panose="020B0604020202020204" pitchFamily="34" charset="0"/>
                <a:ea typeface="Calibri" panose="020F0502020204030204" pitchFamily="34" charset="0"/>
                <a:cs typeface="Simplified Arabic" panose="02010000000000000000" pitchFamily="2" charset="-78"/>
              </a:rPr>
              <a:t>إدرا</a:t>
            </a:r>
            <a:r>
              <a:rPr lang="ar-SA" sz="3000" dirty="0">
                <a:latin typeface="Arial" panose="020B0604020202020204" pitchFamily="34" charset="0"/>
                <a:ea typeface="Calibri" panose="020F0502020204030204" pitchFamily="34" charset="0"/>
                <a:cs typeface="Simplified Arabic" panose="02010000000000000000" pitchFamily="2" charset="-78"/>
              </a:rPr>
              <a:t> ك الحكومة المبكر أهمية دعم </a:t>
            </a:r>
            <a:r>
              <a:rPr lang="ar-SA" sz="3000" dirty="0" err="1">
                <a:latin typeface="Arial" panose="020B0604020202020204" pitchFamily="34" charset="0"/>
                <a:ea typeface="Calibri" panose="020F0502020204030204" pitchFamily="34" charset="0"/>
                <a:cs typeface="Simplified Arabic" panose="02010000000000000000" pitchFamily="2" charset="-78"/>
              </a:rPr>
              <a:t>الابتكاروالبحث</a:t>
            </a:r>
            <a:r>
              <a:rPr lang="ar-SA" sz="3000" dirty="0">
                <a:latin typeface="Arial" panose="020B0604020202020204" pitchFamily="34" charset="0"/>
                <a:ea typeface="Calibri" panose="020F0502020204030204" pitchFamily="34" charset="0"/>
                <a:cs typeface="Simplified Arabic" panose="02010000000000000000" pitchFamily="2" charset="-78"/>
              </a:rPr>
              <a:t> العلمي أنقذها  من الانهيار جعلها دولة ساعية للتقدم ومن أهم ملامح هذه التجربة:</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اصدار التشريعات التي من شانها تطوير العلوم والتكنولوجيا وانشاء العديد من القطاعات الصناعية الهامة.</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وضع مجموعة من الإجراءات لخلق منظومة البحث والتطوير والابتكار الوطنية.</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زيادة اجمالي الانفاق علي البحث والتطوير ليصل الي 2%من الناتج المحلي الإجمالي 2019 وترجم ذلك في زيادة طردية في عدد البحوث المنشورة ذات العائد الاقتصادي الحقيقي .</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منح حافز </a:t>
            </a:r>
            <a:r>
              <a:rPr lang="ar-SA" sz="3000" dirty="0" err="1">
                <a:latin typeface="Arial" panose="020B0604020202020204" pitchFamily="34" charset="0"/>
                <a:ea typeface="Calibri" panose="020F0502020204030204" pitchFamily="34" charset="0"/>
                <a:cs typeface="Simplified Arabic" panose="02010000000000000000" pitchFamily="2" charset="-78"/>
              </a:rPr>
              <a:t>ضريبى</a:t>
            </a:r>
            <a:r>
              <a:rPr lang="ar-SA" sz="3000" dirty="0">
                <a:latin typeface="Arial" panose="020B0604020202020204" pitchFamily="34" charset="0"/>
                <a:ea typeface="Calibri" panose="020F0502020204030204" pitchFamily="34" charset="0"/>
                <a:cs typeface="Simplified Arabic" panose="02010000000000000000" pitchFamily="2" charset="-78"/>
              </a:rPr>
              <a:t> لبرامج التنمية الصناعية والتكنولوجية وذلك بتخفيض والاعفاء من ضرائب الدخل مما يساهم في التنمية الاقتصادية</a:t>
            </a:r>
            <a:r>
              <a:rPr lang="ar-SA" sz="3000" dirty="0" smtClean="0">
                <a:latin typeface="Arial" panose="020B0604020202020204" pitchFamily="34" charset="0"/>
                <a:ea typeface="Calibri" panose="020F0502020204030204" pitchFamily="34" charset="0"/>
                <a:cs typeface="Simplified Arabic" panose="02010000000000000000" pitchFamily="2" charset="-78"/>
              </a:rPr>
              <a:t>.</a:t>
            </a:r>
            <a:endParaRPr lang="en-US" sz="3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1343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819496"/>
          </a:xfrm>
          <a:prstGeom prst="rect">
            <a:avLst/>
          </a:prstGeom>
        </p:spPr>
        <p:txBody>
          <a:bodyPr wrap="square">
            <a:spAutoFit/>
          </a:bodyPr>
          <a:lstStyle/>
          <a:p>
            <a:pPr marL="342900" lvl="0" indent="-342900" algn="r" rtl="1">
              <a:lnSpc>
                <a:spcPct val="115000"/>
              </a:lnSpc>
              <a:spcAft>
                <a:spcPts val="0"/>
              </a:spcAft>
              <a:buFont typeface="Symbol" panose="05050102010706020507" pitchFamily="18" charset="2"/>
              <a:buChar char=""/>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نقل التكنولوجيا من المؤسسات </a:t>
            </a:r>
            <a:r>
              <a:rPr lang="ar-SA" sz="2800" dirty="0" err="1">
                <a:latin typeface="Arial" panose="020B0604020202020204" pitchFamily="34" charset="0"/>
                <a:ea typeface="Calibri" panose="020F0502020204030204" pitchFamily="34" charset="0"/>
                <a:cs typeface="Simplified Arabic" panose="02010000000000000000" pitchFamily="2" charset="-78"/>
              </a:rPr>
              <a:t>البحنية</a:t>
            </a:r>
            <a:r>
              <a:rPr lang="ar-SA" sz="2800" dirty="0">
                <a:latin typeface="Arial" panose="020B0604020202020204" pitchFamily="34" charset="0"/>
                <a:ea typeface="Calibri" panose="020F0502020204030204" pitchFamily="34" charset="0"/>
                <a:cs typeface="Simplified Arabic" panose="02010000000000000000" pitchFamily="2" charset="-78"/>
              </a:rPr>
              <a:t> الحكومية والجامعات للقطاع الخاص في مجالات الصناعة والطب ، وتكنولوجيا النانو، وطرح منتجات جديدة في الأسواق.</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تعزيز التنمية المستدامة  من خلال إيجاد حلول مبتكرة لزيادة الإنتاجية والاندماج الإنتاجي والاجتماعي.</a:t>
            </a:r>
            <a:endParaRPr lang="en-US" sz="2800" dirty="0">
              <a:latin typeface="Calibri" panose="020F0502020204030204" pitchFamily="34" charset="0"/>
              <a:ea typeface="Calibri" panose="020F0502020204030204" pitchFamily="34" charset="0"/>
              <a:cs typeface="Arial" panose="020B0604020202020204" pitchFamily="34" charset="0"/>
            </a:endParaRPr>
          </a:p>
          <a:p>
            <a:pPr marL="514350" lvl="0" indent="-514350" algn="just" rtl="1">
              <a:lnSpc>
                <a:spcPct val="115000"/>
              </a:lnSpc>
              <a:spcAft>
                <a:spcPts val="0"/>
              </a:spcAft>
              <a:buFont typeface="+mj-lt"/>
              <a:buAutoNum type="arabicPeriod" startAt="6"/>
              <a:tabLst>
                <a:tab pos="5093970" algn="l"/>
              </a:tabLst>
            </a:pPr>
            <a:r>
              <a:rPr lang="ar-SA" sz="2800" b="1" dirty="0">
                <a:latin typeface="Arial" panose="020B0604020202020204" pitchFamily="34" charset="0"/>
                <a:ea typeface="Calibri" panose="020F0502020204030204" pitchFamily="34" charset="0"/>
                <a:cs typeface="Simplified Arabic" panose="02010000000000000000" pitchFamily="2" charset="-78"/>
              </a:rPr>
              <a:t>تجربة كوريا الجنوبية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6000"/>
              </a:lnSpc>
              <a:spcAft>
                <a:spcPts val="0"/>
              </a:spcAft>
            </a:pPr>
            <a:r>
              <a:rPr lang="ar-SA" sz="2800" dirty="0">
                <a:latin typeface="Arial" panose="020B0604020202020204" pitchFamily="34" charset="0"/>
                <a:ea typeface="Calibri" panose="020F0502020204030204" pitchFamily="34" charset="0"/>
                <a:cs typeface="Simplified Arabic" panose="02010000000000000000" pitchFamily="2" charset="-78"/>
              </a:rPr>
              <a:t>	تحولت  كوريا الجنوبية من دولة متلقية </a:t>
            </a:r>
            <a:r>
              <a:rPr lang="ar-SA" sz="2800" dirty="0" err="1">
                <a:latin typeface="Arial" panose="020B0604020202020204" pitchFamily="34" charset="0"/>
                <a:ea typeface="Calibri" panose="020F0502020204030204" pitchFamily="34" charset="0"/>
                <a:cs typeface="Simplified Arabic" panose="02010000000000000000" pitchFamily="2" charset="-78"/>
              </a:rPr>
              <a:t>للممساعدات</a:t>
            </a:r>
            <a:r>
              <a:rPr lang="ar-SA" sz="2800" dirty="0">
                <a:latin typeface="Arial" panose="020B0604020202020204" pitchFamily="34" charset="0"/>
                <a:ea typeface="Calibri" panose="020F0502020204030204" pitchFamily="34" charset="0"/>
                <a:cs typeface="Simplified Arabic" panose="02010000000000000000" pitchFamily="2" charset="-78"/>
              </a:rPr>
              <a:t> إلى دولة مرتفعة الدخل وهي احدي النمور الاسيوية ، تحتل كوريا المرتبة رقم 15 من حيث ترتيب اقتصادات العالم الآن، المركز 11 </a:t>
            </a:r>
            <a:r>
              <a:rPr lang="ar-SA" sz="2800" dirty="0" err="1">
                <a:latin typeface="Arial" panose="020B0604020202020204" pitchFamily="34" charset="0"/>
                <a:ea typeface="Calibri" panose="020F0502020204030204" pitchFamily="34" charset="0"/>
                <a:cs typeface="Simplified Arabic" panose="02010000000000000000" pitchFamily="2" charset="-78"/>
              </a:rPr>
              <a:t>فى</a:t>
            </a:r>
            <a:r>
              <a:rPr lang="ar-SA" sz="2800" dirty="0">
                <a:latin typeface="Arial" panose="020B0604020202020204" pitchFamily="34" charset="0"/>
                <a:ea typeface="Calibri" panose="020F0502020204030204" pitchFamily="34" charset="0"/>
                <a:cs typeface="Simplified Arabic" panose="02010000000000000000" pitchFamily="2" charset="-78"/>
              </a:rPr>
              <a:t> الترتيب  علي مؤشر الابتكار </a:t>
            </a:r>
            <a:r>
              <a:rPr lang="ar-SA" sz="2800" dirty="0" err="1">
                <a:latin typeface="Arial" panose="020B0604020202020204" pitchFamily="34" charset="0"/>
                <a:ea typeface="Calibri" panose="020F0502020204030204" pitchFamily="34" charset="0"/>
                <a:cs typeface="Simplified Arabic" panose="02010000000000000000" pitchFamily="2" charset="-78"/>
              </a:rPr>
              <a:t>العالمى</a:t>
            </a:r>
            <a:r>
              <a:rPr lang="ar-SA" sz="2800" dirty="0">
                <a:latin typeface="Arial" panose="020B0604020202020204" pitchFamily="34" charset="0"/>
                <a:ea typeface="Calibri" panose="020F0502020204030204" pitchFamily="34" charset="0"/>
                <a:cs typeface="Simplified Arabic" panose="02010000000000000000" pitchFamily="2" charset="-78"/>
              </a:rPr>
              <a:t> 2017 بقيمة 57.95 وبذلك تعتبر كوريا الجنوبية من رواد الابتكار، حيث أنها الدولة الوحيدة في منطقة شرق آسيا التي تدخل ضمن  25 دولة في جميع المؤشرات الفرعية  لمؤشر </a:t>
            </a:r>
            <a:r>
              <a:rPr lang="ar-SA" sz="2800" dirty="0" err="1">
                <a:latin typeface="Arial" panose="020B0604020202020204" pitchFamily="34" charset="0"/>
                <a:ea typeface="Calibri" panose="020F0502020204030204" pitchFamily="34" charset="0"/>
                <a:cs typeface="Simplified Arabic" panose="02010000000000000000" pitchFamily="2" charset="-78"/>
              </a:rPr>
              <a:t>الابتكارالعالمي</a:t>
            </a:r>
            <a:r>
              <a:rPr lang="ar-SA" sz="2800" dirty="0">
                <a:latin typeface="Arial" panose="020B0604020202020204" pitchFamily="34" charset="0"/>
                <a:ea typeface="Calibri" panose="020F0502020204030204" pitchFamily="34" charset="0"/>
                <a:cs typeface="Simplified Arabic" panose="02010000000000000000" pitchFamily="2" charset="-78"/>
              </a:rPr>
              <a:t>  . وقد اعتمدت التجر </a:t>
            </a:r>
            <a:r>
              <a:rPr lang="ar-SA" sz="2800" dirty="0" err="1">
                <a:latin typeface="Arial" panose="020B0604020202020204" pitchFamily="34" charset="0"/>
                <a:ea typeface="Calibri" panose="020F0502020204030204" pitchFamily="34" charset="0"/>
                <a:cs typeface="Simplified Arabic" panose="02010000000000000000" pitchFamily="2" charset="-78"/>
              </a:rPr>
              <a:t>بة</a:t>
            </a:r>
            <a:r>
              <a:rPr lang="ar-SA" sz="2800" dirty="0">
                <a:latin typeface="Arial" panose="020B0604020202020204" pitchFamily="34" charset="0"/>
                <a:ea typeface="Calibri" panose="020F0502020204030204" pitchFamily="34" charset="0"/>
                <a:cs typeface="Simplified Arabic" panose="02010000000000000000" pitchFamily="2" charset="-78"/>
              </a:rPr>
              <a:t>  الكورية الجنوبية علي </a:t>
            </a:r>
            <a:r>
              <a:rPr lang="ar-SA" sz="2800" dirty="0" err="1">
                <a:latin typeface="Arial" panose="020B0604020202020204" pitchFamily="34" charset="0"/>
                <a:ea typeface="Calibri" panose="020F0502020204030204" pitchFamily="34" charset="0"/>
                <a:cs typeface="Simplified Arabic" panose="02010000000000000000" pitchFamily="2" charset="-78"/>
              </a:rPr>
              <a:t>مايلي</a:t>
            </a:r>
            <a:r>
              <a:rPr lang="ar-SA" sz="2800" dirty="0">
                <a:latin typeface="Arial" panose="020B0604020202020204" pitchFamily="34" charset="0"/>
                <a:ea typeface="Calibri" panose="020F0502020204030204" pitchFamily="34" charset="0"/>
                <a:cs typeface="Simplified Arabic" panose="02010000000000000000" pitchFamily="2" charset="-78"/>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زيادة الإنفاق على البحث والتطوير باستمرار وقد احتلت كوريا الجنوبية  المركز الأول عالميا في </a:t>
            </a:r>
            <a:r>
              <a:rPr lang="ar-SA" sz="2800" dirty="0" err="1">
                <a:latin typeface="Arial" panose="020B0604020202020204" pitchFamily="34" charset="0"/>
                <a:ea typeface="Calibri" panose="020F0502020204030204" pitchFamily="34" charset="0"/>
                <a:cs typeface="Simplified Arabic" panose="02010000000000000000" pitchFamily="2" charset="-78"/>
              </a:rPr>
              <a:t>مؤشرنمو</a:t>
            </a:r>
            <a:r>
              <a:rPr lang="ar-SA" sz="2800" dirty="0">
                <a:latin typeface="Arial" panose="020B0604020202020204" pitchFamily="34" charset="0"/>
                <a:ea typeface="Calibri" panose="020F0502020204030204" pitchFamily="34" charset="0"/>
                <a:cs typeface="Simplified Arabic" panose="02010000000000000000" pitchFamily="2" charset="-78"/>
              </a:rPr>
              <a:t> الانفاق على البحوث والتطوير كنسبة من الناتج القومي الاجمالي في 2017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الاهتمام بالصناعات الالكترونية، حيث حصلت كوريا على المركز الاول عالميا في مؤشر المساهمة في صناعة المحتوى الالكتروني في 2017، . ويدل ذلك على أهمية الصناعات الالكترونية ودورها الكبير في دفع عجلة التنمية وتحقيق معدلا </a:t>
            </a:r>
            <a:r>
              <a:rPr lang="ar-SA" sz="2800" dirty="0" err="1">
                <a:latin typeface="Arial" panose="020B0604020202020204" pitchFamily="34" charset="0"/>
                <a:ea typeface="Calibri" panose="020F0502020204030204" pitchFamily="34" charset="0"/>
                <a:cs typeface="Simplified Arabic" panose="02010000000000000000" pitchFamily="2" charset="-78"/>
              </a:rPr>
              <a:t>مرتمعة</a:t>
            </a:r>
            <a:r>
              <a:rPr lang="ar-SA" sz="2800" dirty="0">
                <a:latin typeface="Arial" panose="020B0604020202020204" pitchFamily="34" charset="0"/>
                <a:ea typeface="Calibri" panose="020F0502020204030204" pitchFamily="34" charset="0"/>
                <a:cs typeface="Simplified Arabic" panose="02010000000000000000" pitchFamily="2" charset="-78"/>
              </a:rPr>
              <a:t> من النمو الاقتصادي.</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29090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4604337"/>
          </a:xfrm>
          <a:prstGeom prst="rect">
            <a:avLst/>
          </a:prstGeom>
        </p:spPr>
        <p:txBody>
          <a:bodyPr wrap="square">
            <a:spAutoFit/>
          </a:bodyPr>
          <a:lstStyle/>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الاهتمام المستمر بجودة الابتكار، وذلك من خلا ل جودة الجامعات المحلية، والاستفادة من الابتكارات المحلية عالمياً، </a:t>
            </a:r>
            <a:r>
              <a:rPr lang="ar-SA" sz="3200" dirty="0" err="1">
                <a:latin typeface="Arial" panose="020B0604020202020204" pitchFamily="34" charset="0"/>
                <a:ea typeface="Calibri" panose="020F0502020204030204" pitchFamily="34" charset="0"/>
                <a:cs typeface="Simplified Arabic" panose="02010000000000000000" pitchFamily="2" charset="-78"/>
              </a:rPr>
              <a:t>واالاهتمام</a:t>
            </a:r>
            <a:r>
              <a:rPr lang="ar-SA" sz="3200" dirty="0">
                <a:latin typeface="Arial" panose="020B0604020202020204" pitchFamily="34" charset="0"/>
                <a:ea typeface="Calibri" panose="020F0502020204030204" pitchFamily="34" charset="0"/>
                <a:cs typeface="Simplified Arabic" panose="02010000000000000000" pitchFamily="2" charset="-78"/>
              </a:rPr>
              <a:t> برفع كفاءة العمل الإنتاجية من خلال  التعليم والتدريب </a:t>
            </a:r>
            <a:r>
              <a:rPr lang="ar-SA" sz="3200" dirty="0" err="1">
                <a:latin typeface="Arial" panose="020B0604020202020204" pitchFamily="34" charset="0"/>
                <a:ea typeface="Calibri" panose="020F0502020204030204" pitchFamily="34" charset="0"/>
                <a:cs typeface="Simplified Arabic" panose="02010000000000000000" pitchFamily="2" charset="-78"/>
              </a:rPr>
              <a:t>الفنى</a:t>
            </a:r>
            <a:r>
              <a:rPr lang="ar-SA" sz="3200" dirty="0">
                <a:latin typeface="Arial" panose="020B0604020202020204" pitchFamily="34" charset="0"/>
                <a:ea typeface="Calibri" panose="020F0502020204030204" pitchFamily="34" charset="0"/>
                <a:cs typeface="Simplified Arabic" panose="02010000000000000000" pitchFamily="2" charset="-78"/>
              </a:rPr>
              <a:t>، وتشجيع البحوث والشركات المختلفة .</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الاهتمام بالاقتصاد الأخضر من خلال تشجيع الصناعات منخفضة </a:t>
            </a:r>
            <a:r>
              <a:rPr lang="ar-SA" sz="3200" dirty="0" err="1">
                <a:latin typeface="Arial" panose="020B0604020202020204" pitchFamily="34" charset="0"/>
                <a:ea typeface="Calibri" panose="020F0502020204030204" pitchFamily="34" charset="0"/>
                <a:cs typeface="Simplified Arabic" panose="02010000000000000000" pitchFamily="2" charset="-78"/>
              </a:rPr>
              <a:t>الانبعانات</a:t>
            </a:r>
            <a:r>
              <a:rPr lang="ar-SA" sz="3200" dirty="0">
                <a:latin typeface="Arial" panose="020B0604020202020204" pitchFamily="34" charset="0"/>
                <a:ea typeface="Calibri" panose="020F0502020204030204" pitchFamily="34" charset="0"/>
                <a:cs typeface="Simplified Arabic" panose="02010000000000000000" pitchFamily="2" charset="-78"/>
              </a:rPr>
              <a:t> الكربونية.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اهتمام </a:t>
            </a:r>
            <a:r>
              <a:rPr lang="ar-SA" sz="3200" dirty="0" err="1">
                <a:latin typeface="Arial" panose="020B0604020202020204" pitchFamily="34" charset="0"/>
                <a:ea typeface="Calibri" panose="020F0502020204030204" pitchFamily="34" charset="0"/>
                <a:cs typeface="Simplified Arabic" panose="02010000000000000000" pitchFamily="2" charset="-78"/>
              </a:rPr>
              <a:t>الحكوماة</a:t>
            </a:r>
            <a:r>
              <a:rPr lang="ar-SA" sz="3200" dirty="0">
                <a:latin typeface="Arial" panose="020B0604020202020204" pitchFamily="34" charset="0"/>
                <a:ea typeface="Calibri" panose="020F0502020204030204" pitchFamily="34" charset="0"/>
                <a:cs typeface="Simplified Arabic" panose="02010000000000000000" pitchFamily="2" charset="-78"/>
              </a:rPr>
              <a:t> بمواكبة </a:t>
            </a:r>
            <a:r>
              <a:rPr lang="ar-SA" sz="3200" dirty="0" err="1">
                <a:latin typeface="Arial" panose="020B0604020202020204" pitchFamily="34" charset="0"/>
                <a:ea typeface="Calibri" panose="020F0502020204030204" pitchFamily="34" charset="0"/>
                <a:cs typeface="Simplified Arabic" panose="02010000000000000000" pitchFamily="2" charset="-78"/>
              </a:rPr>
              <a:t>الصاناعات</a:t>
            </a:r>
            <a:r>
              <a:rPr lang="ar-SA" sz="3200" dirty="0">
                <a:latin typeface="Arial" panose="020B0604020202020204" pitchFamily="34" charset="0"/>
                <a:ea typeface="Calibri" panose="020F0502020204030204" pitchFamily="34" charset="0"/>
                <a:cs typeface="Simplified Arabic" panose="02010000000000000000" pitchFamily="2" charset="-78"/>
              </a:rPr>
              <a:t> الناشئة ورعايتها، وخاصة أثناء الخطوات الاولي والتي تشمل حيازة المعرفة واتقان التكنولوجيا المستوردة.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تحفيز السياسات التجارية والمالية الطلب على التكنولوجيا. </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استيراد التكنولوجيا </a:t>
            </a:r>
            <a:r>
              <a:rPr lang="ar-SA" sz="3200" dirty="0" err="1">
                <a:latin typeface="Arial" panose="020B0604020202020204" pitchFamily="34" charset="0"/>
                <a:ea typeface="Calibri" panose="020F0502020204030204" pitchFamily="34" charset="0"/>
                <a:cs typeface="Simplified Arabic" panose="02010000000000000000" pitchFamily="2" charset="-78"/>
              </a:rPr>
              <a:t>اأكثر</a:t>
            </a:r>
            <a:r>
              <a:rPr lang="ar-SA" sz="3200" dirty="0">
                <a:latin typeface="Arial" panose="020B0604020202020204" pitchFamily="34" charset="0"/>
                <a:ea typeface="Calibri" panose="020F0502020204030204" pitchFamily="34" charset="0"/>
                <a:cs typeface="Simplified Arabic" panose="02010000000000000000" pitchFamily="2" charset="-78"/>
              </a:rPr>
              <a:t> تطورا في </a:t>
            </a:r>
            <a:r>
              <a:rPr lang="ar-SA" sz="3200" dirty="0" err="1">
                <a:latin typeface="Arial" panose="020B0604020202020204" pitchFamily="34" charset="0"/>
                <a:ea typeface="Calibri" panose="020F0502020204030204" pitchFamily="34" charset="0"/>
                <a:cs typeface="Simplified Arabic" panose="02010000000000000000" pitchFamily="2" charset="-78"/>
              </a:rPr>
              <a:t>الصناعا</a:t>
            </a:r>
            <a:r>
              <a:rPr lang="ar-SA" sz="3200" dirty="0">
                <a:latin typeface="Arial" panose="020B0604020202020204" pitchFamily="34" charset="0"/>
                <a:ea typeface="Calibri" panose="020F0502020204030204" pitchFamily="34" charset="0"/>
                <a:cs typeface="Simplified Arabic" panose="02010000000000000000" pitchFamily="2" charset="-78"/>
              </a:rPr>
              <a:t> ت المتوسطة والعالية تكنولوجياً.</a:t>
            </a:r>
            <a:r>
              <a:rPr lang="ar-SA" sz="3200" dirty="0">
                <a:latin typeface="Calibri" panose="020F0502020204030204" pitchFamily="34" charset="0"/>
                <a:ea typeface="Calibri" panose="020F0502020204030204" pitchFamily="34" charset="0"/>
                <a:cs typeface="Arial" panose="020B0604020202020204" pitchFamily="34" charset="0"/>
              </a:rPr>
              <a:t>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55571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744923"/>
          </a:xfrm>
          <a:prstGeom prst="rect">
            <a:avLst/>
          </a:prstGeom>
        </p:spPr>
        <p:txBody>
          <a:bodyPr wrap="square">
            <a:spAutoFit/>
          </a:bodyPr>
          <a:lstStyle/>
          <a:p>
            <a:pPr marL="342900" lvl="0" indent="-342900" algn="just" rtl="1">
              <a:lnSpc>
                <a:spcPct val="115000"/>
              </a:lnSpc>
              <a:spcAft>
                <a:spcPts val="0"/>
              </a:spcAft>
              <a:buFont typeface="Symbol" panose="05050102010706020507" pitchFamily="18" charset="2"/>
              <a:buChar char=""/>
              <a:tabLst>
                <a:tab pos="629285"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إعادة اختراع الصناعة من خلال  التحول الرقمي لدعم التنافسية والاستدامة لعملية التنمية والاهتمام </a:t>
            </a:r>
            <a:r>
              <a:rPr lang="ar-SA" sz="3000" dirty="0" smtClean="0">
                <a:latin typeface="Arial" panose="020B0604020202020204" pitchFamily="34" charset="0"/>
                <a:ea typeface="Calibri" panose="020F0502020204030204" pitchFamily="34" charset="0"/>
                <a:cs typeface="Simplified Arabic" panose="02010000000000000000" pitchFamily="2" charset="-78"/>
              </a:rPr>
              <a:t>بالصناعات </a:t>
            </a:r>
            <a:r>
              <a:rPr lang="ar-SA" sz="3000" dirty="0">
                <a:latin typeface="Arial" panose="020B0604020202020204" pitchFamily="34" charset="0"/>
                <a:ea typeface="Calibri" panose="020F0502020204030204" pitchFamily="34" charset="0"/>
                <a:cs typeface="Simplified Arabic" panose="02010000000000000000" pitchFamily="2" charset="-78"/>
              </a:rPr>
              <a:t>الذكية </a:t>
            </a:r>
            <a:r>
              <a:rPr lang="ar-SA" sz="3000" dirty="0" smtClean="0">
                <a:latin typeface="Arial" panose="020B0604020202020204" pitchFamily="34" charset="0"/>
                <a:ea typeface="Calibri" panose="020F0502020204030204" pitchFamily="34" charset="0"/>
                <a:cs typeface="Simplified Arabic" panose="02010000000000000000" pitchFamily="2" charset="-78"/>
              </a:rPr>
              <a:t>والتصنيع </a:t>
            </a:r>
            <a:r>
              <a:rPr lang="ar-SA" sz="3000" dirty="0">
                <a:latin typeface="Arial" panose="020B0604020202020204" pitchFamily="34" charset="0"/>
                <a:ea typeface="Calibri" panose="020F0502020204030204" pitchFamily="34" charset="0"/>
                <a:cs typeface="Simplified Arabic" panose="02010000000000000000" pitchFamily="2" charset="-78"/>
              </a:rPr>
              <a:t>الجيد  وذلك بخلق أعمال صناعية جديدة</a:t>
            </a:r>
            <a:r>
              <a:rPr lang="ar-SA" sz="3000" dirty="0" smtClean="0">
                <a:latin typeface="Arial" panose="020B0604020202020204" pitchFamily="34" charset="0"/>
                <a:ea typeface="Calibri" panose="020F0502020204030204" pitchFamily="34" charset="0"/>
                <a:cs typeface="Simplified Arabic" panose="02010000000000000000" pitchFamily="2" charset="-78"/>
              </a:rPr>
              <a:t>، ومنتجات </a:t>
            </a:r>
            <a:r>
              <a:rPr lang="ar-SA" sz="3000" dirty="0">
                <a:latin typeface="Arial" panose="020B0604020202020204" pitchFamily="34" charset="0"/>
                <a:ea typeface="Calibri" panose="020F0502020204030204" pitchFamily="34" charset="0"/>
                <a:cs typeface="Simplified Arabic" panose="02010000000000000000" pitchFamily="2" charset="-78"/>
              </a:rPr>
              <a:t>وعمليات وأنماط جديدة للتعامل مع العملاء، واستخدام التطبيقات الرقمية في </a:t>
            </a:r>
            <a:r>
              <a:rPr lang="ar-SA" sz="3000" dirty="0" smtClean="0">
                <a:latin typeface="Arial" panose="020B0604020202020204" pitchFamily="34" charset="0"/>
                <a:ea typeface="Calibri" panose="020F0502020204030204" pitchFamily="34" charset="0"/>
                <a:cs typeface="Simplified Arabic" panose="02010000000000000000" pitchFamily="2" charset="-78"/>
              </a:rPr>
              <a:t>الصناعة وتعزيز </a:t>
            </a:r>
            <a:r>
              <a:rPr lang="ar-SA" sz="3000" dirty="0">
                <a:latin typeface="Arial" panose="020B0604020202020204" pitchFamily="34" charset="0"/>
                <a:ea typeface="Calibri" panose="020F0502020204030204" pitchFamily="34" charset="0"/>
                <a:cs typeface="Simplified Arabic" panose="02010000000000000000" pitchFamily="2" charset="-78"/>
              </a:rPr>
              <a:t>الاستدامة والتنافسية، خاصة مع تصاعد الطلب على المنتجات  البيئية كثيفة المعرفة / </a:t>
            </a:r>
            <a:r>
              <a:rPr lang="ar-SA" sz="3000" dirty="0" err="1">
                <a:latin typeface="Arial" panose="020B0604020202020204" pitchFamily="34" charset="0"/>
                <a:ea typeface="Calibri" panose="020F0502020204030204" pitchFamily="34" charset="0"/>
                <a:cs typeface="Simplified Arabic" panose="02010000000000000000" pitchFamily="2" charset="-78"/>
              </a:rPr>
              <a:t>أوالتكنولوجيا</a:t>
            </a:r>
            <a:r>
              <a:rPr lang="ar-SA" sz="3000" dirty="0">
                <a:latin typeface="Arial" panose="020B0604020202020204" pitchFamily="34" charset="0"/>
                <a:ea typeface="Calibri" panose="020F0502020204030204" pitchFamily="34" charset="0"/>
                <a:cs typeface="Simplified Arabic" panose="02010000000000000000" pitchFamily="2" charset="-78"/>
              </a:rPr>
              <a:t>، وكثيفة المحتوى الحيوي </a:t>
            </a:r>
            <a:r>
              <a:rPr lang="en-US" sz="3000" dirty="0">
                <a:latin typeface="Arial" panose="020B0604020202020204" pitchFamily="34" charset="0"/>
                <a:ea typeface="Calibri" panose="020F0502020204030204" pitchFamily="34" charset="0"/>
                <a:cs typeface="Simplified Arabic" panose="02010000000000000000" pitchFamily="2" charset="-78"/>
              </a:rPr>
              <a:t>Bio-based Products</a:t>
            </a:r>
            <a:r>
              <a:rPr lang="ar-SA" sz="3000" dirty="0">
                <a:latin typeface="Arial" panose="020B0604020202020204" pitchFamily="34" charset="0"/>
                <a:ea typeface="Calibri" panose="020F0502020204030204" pitchFamily="34" charset="0"/>
                <a:cs typeface="Simplified Arabic" panose="02010000000000000000" pitchFamily="2" charset="-78"/>
              </a:rPr>
              <a:t> ، وصديقة للبيئة </a:t>
            </a:r>
            <a:r>
              <a:rPr lang="ar-SA" sz="3000" dirty="0" err="1">
                <a:latin typeface="Arial" panose="020B0604020202020204" pitchFamily="34" charset="0"/>
                <a:ea typeface="Calibri" panose="020F0502020204030204" pitchFamily="34" charset="0"/>
                <a:cs typeface="Simplified Arabic" panose="02010000000000000000" pitchFamily="2" charset="-78"/>
              </a:rPr>
              <a:t>قليلية</a:t>
            </a:r>
            <a:r>
              <a:rPr lang="ar-SA" sz="3000" dirty="0">
                <a:latin typeface="Arial" panose="020B0604020202020204" pitchFamily="34" charset="0"/>
                <a:ea typeface="Calibri" panose="020F0502020204030204" pitchFamily="34" charset="0"/>
                <a:cs typeface="Simplified Arabic" panose="02010000000000000000" pitchFamily="2" charset="-78"/>
              </a:rPr>
              <a:t> الانبعاثات</a:t>
            </a:r>
            <a:endParaRPr lang="en-US" sz="3000" dirty="0">
              <a:latin typeface="Calibri" panose="020F0502020204030204" pitchFamily="34" charset="0"/>
              <a:ea typeface="Calibri" panose="020F0502020204030204" pitchFamily="34" charset="0"/>
              <a:cs typeface="Arial" panose="020B0604020202020204" pitchFamily="34" charset="0"/>
            </a:endParaRPr>
          </a:p>
          <a:p>
            <a:pPr marL="514350" lvl="0" indent="-514350" algn="just" rtl="1">
              <a:lnSpc>
                <a:spcPct val="115000"/>
              </a:lnSpc>
              <a:spcAft>
                <a:spcPts val="0"/>
              </a:spcAft>
              <a:buFont typeface="+mj-lt"/>
              <a:buAutoNum type="arabicPeriod" startAt="2"/>
              <a:tabLst>
                <a:tab pos="683260" algn="l"/>
              </a:tabLst>
            </a:pPr>
            <a:r>
              <a:rPr lang="ar-SA" sz="3000" b="1" dirty="0">
                <a:latin typeface="Arial" panose="020B0604020202020204" pitchFamily="34" charset="0"/>
                <a:ea typeface="Calibri" panose="020F0502020204030204" pitchFamily="34" charset="0"/>
                <a:cs typeface="Simplified Arabic" panose="02010000000000000000" pitchFamily="2" charset="-78"/>
              </a:rPr>
              <a:t>التجربة الماليزية:</a:t>
            </a:r>
            <a:endParaRPr lang="en-US" sz="3000" dirty="0">
              <a:latin typeface="Calibri" panose="020F0502020204030204" pitchFamily="34" charset="0"/>
              <a:ea typeface="Calibri" panose="020F0502020204030204" pitchFamily="34" charset="0"/>
              <a:cs typeface="Arial" panose="020B0604020202020204" pitchFamily="34" charset="0"/>
            </a:endParaRPr>
          </a:p>
          <a:p>
            <a:pPr indent="593725" algn="just" rtl="1">
              <a:lnSpc>
                <a:spcPct val="106000"/>
              </a:lnSpc>
              <a:spcAft>
                <a:spcPts val="0"/>
              </a:spcAft>
              <a:tabLst>
                <a:tab pos="5093970" algn="l"/>
              </a:tabLst>
            </a:pPr>
            <a:r>
              <a:rPr lang="ar-SA" sz="3000" dirty="0">
                <a:latin typeface="Simplified Arabic" panose="02010000000000000000" pitchFamily="2" charset="-78"/>
                <a:ea typeface="Calibri" panose="020F0502020204030204" pitchFamily="34" charset="0"/>
                <a:cs typeface="Simplified Arabic" panose="02010000000000000000" pitchFamily="2" charset="-78"/>
              </a:rPr>
              <a:t>تعتبر التجربة الماليزية احدي اهم  التجارب العالمية الرائدة في مجال التنمية المستدامة، ودراستها تحظى بالأهمية الكبيرة نظرا لكونها قدمت للعالم أجمع مشروعا تنمويا معاصرا يضاهي في رؤياه النماذج العالمية المتقدمة، وتنبع أهمية هذه التجربة في كونها تدمج بين القيم المجتمعية والأداء الاقتصادي حد التلاحم، على حد تعبير </a:t>
            </a:r>
            <a:r>
              <a:rPr lang="en-US" sz="3000" dirty="0">
                <a:latin typeface="Simplified Arabic" panose="02010000000000000000" pitchFamily="2" charset="-78"/>
                <a:ea typeface="Calibri" panose="020F0502020204030204" pitchFamily="34" charset="0"/>
                <a:cs typeface="Arial" panose="020B0604020202020204" pitchFamily="34" charset="0"/>
              </a:rPr>
              <a:t>Gunnar </a:t>
            </a:r>
            <a:r>
              <a:rPr lang="en-US" sz="3000" dirty="0" err="1">
                <a:latin typeface="Simplified Arabic" panose="02010000000000000000" pitchFamily="2" charset="-78"/>
                <a:ea typeface="Calibri" panose="020F0502020204030204" pitchFamily="34" charset="0"/>
                <a:cs typeface="Arial" panose="020B0604020202020204" pitchFamily="34" charset="0"/>
              </a:rPr>
              <a:t>Mayrdale</a:t>
            </a:r>
            <a:r>
              <a:rPr lang="en-US" sz="3000" dirty="0">
                <a:latin typeface="Simplified Arabic" panose="02010000000000000000" pitchFamily="2" charset="-78"/>
                <a:ea typeface="Calibri" panose="020F0502020204030204" pitchFamily="34" charset="0"/>
                <a:cs typeface="Arial" panose="020B0604020202020204" pitchFamily="34" charset="0"/>
              </a:rPr>
              <a:t>  </a:t>
            </a:r>
            <a:r>
              <a:rPr lang="ar-SA" sz="3000" dirty="0">
                <a:latin typeface="Simplified Arabic" panose="02010000000000000000" pitchFamily="2" charset="-78"/>
                <a:ea typeface="Calibri" panose="020F0502020204030204" pitchFamily="34" charset="0"/>
                <a:cs typeface="Simplified Arabic" panose="02010000000000000000" pitchFamily="2" charset="-78"/>
              </a:rPr>
              <a:t>أي الاقتصاد يمتلا بالقيم </a:t>
            </a:r>
            <a:r>
              <a:rPr lang="en-US" sz="3000" dirty="0">
                <a:latin typeface="Simplified Arabic" panose="02010000000000000000" pitchFamily="2" charset="-78"/>
                <a:ea typeface="Calibri" panose="020F0502020204030204" pitchFamily="34" charset="0"/>
                <a:cs typeface="Arial" panose="020B0604020202020204" pitchFamily="34" charset="0"/>
              </a:rPr>
              <a:t>Economic sis value loaded </a:t>
            </a:r>
            <a:r>
              <a:rPr lang="ar-SA" sz="3000" dirty="0">
                <a:latin typeface="Simplified Arabic" panose="02010000000000000000" pitchFamily="2" charset="-78"/>
                <a:ea typeface="Calibri" panose="020F0502020204030204" pitchFamily="34" charset="0"/>
                <a:cs typeface="Simplified Arabic" panose="02010000000000000000" pitchFamily="2" charset="-78"/>
              </a:rPr>
              <a:t>، والنقطة الأساسية التي انطلقت منها ماليزيا في عملية التنمية هي سياسة الاعتماد على الذات</a:t>
            </a:r>
            <a:r>
              <a:rPr lang="ar-SA" sz="3000" dirty="0" smtClean="0">
                <a:latin typeface="Arial" panose="020B0604020202020204" pitchFamily="34" charset="0"/>
                <a:ea typeface="Calibri" panose="020F0502020204030204" pitchFamily="34" charset="0"/>
                <a:cs typeface="Simplified Arabic" panose="02010000000000000000" pitchFamily="2" charset="-78"/>
              </a:rPr>
              <a:t>.</a:t>
            </a:r>
            <a:endParaRPr lang="en-US" sz="3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6206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6260175"/>
          </a:xfrm>
          <a:prstGeom prst="rect">
            <a:avLst/>
          </a:prstGeom>
        </p:spPr>
        <p:txBody>
          <a:bodyPr wrap="square">
            <a:spAutoFit/>
          </a:bodyPr>
          <a:lstStyle/>
          <a:p>
            <a:pPr marL="228600" indent="454660" algn="just" rtl="1">
              <a:spcBef>
                <a:spcPts val="500"/>
              </a:spcBef>
              <a:spcAft>
                <a:spcPts val="0"/>
              </a:spcAft>
            </a:pPr>
            <a:r>
              <a:rPr lang="ar-SA" sz="3000" dirty="0">
                <a:latin typeface="Simplified Arabic" panose="02010000000000000000" pitchFamily="2" charset="-78"/>
                <a:ea typeface="Times New Roman" panose="02020603050405020304" pitchFamily="18" charset="0"/>
                <a:cs typeface="Simplified Arabic" panose="02010000000000000000" pitchFamily="2" charset="-78"/>
              </a:rPr>
              <a:t>لقد بدأ المسار التنموي الماليزي في السبعينيات متأثرا باقتصاديات النمور الأسيوية المتقدمة آنذاك منها جمهورية كوريا، وكوريا الجنوبية، جمهورية الصين، تايوان، هونغ كونج وأخيرا جمهورية سنغافورة بعد أن كانت تعتمد وبشكل كبير على التعدين والزراعة وأخذت بالتحول تدريجيا نحو جعل اختصاصها اقتصادا مصنعا بالدرجة الأولى، وقد كانت التجربة اليابانية في كل هذا الملهم الرئيسي في العمليات التصنيعية على حد قول رئيس وزرائها السابق مهاتير محمد” الاتجاه شرقا”، ولم تكتفي ماليزيا فيها بالصناعات الخفيفة والمتوسطة بل طورت قدراتها لتصبح بعد سنوات قليلة من دفع عجلتها التنموية أولى النمور الآسيوية في مجال الصناعات الثقيلة</a:t>
            </a:r>
            <a:r>
              <a:rPr lang="en-US" sz="3000" dirty="0">
                <a:latin typeface="Simplified Arabic" panose="02010000000000000000" pitchFamily="2" charset="-78"/>
                <a:ea typeface="Times New Roman" panose="02020603050405020304" pitchFamily="18" charset="0"/>
              </a:rPr>
              <a:t>.</a:t>
            </a:r>
            <a:endParaRPr lang="en-US" sz="3000" dirty="0">
              <a:latin typeface="Times New Roman" panose="02020603050405020304" pitchFamily="18" charset="0"/>
              <a:ea typeface="Times New Roman" panose="02020603050405020304" pitchFamily="18" charset="0"/>
            </a:endParaRPr>
          </a:p>
          <a:p>
            <a:pPr indent="683260" algn="just" rtl="1">
              <a:lnSpc>
                <a:spcPct val="106000"/>
              </a:lnSpc>
              <a:spcAft>
                <a:spcPts val="0"/>
              </a:spcAft>
              <a:tabLst>
                <a:tab pos="5093970" algn="l"/>
              </a:tabLst>
            </a:pPr>
            <a:r>
              <a:rPr lang="ar-SA" sz="3000" dirty="0">
                <a:latin typeface="Simplified Arabic" panose="02010000000000000000" pitchFamily="2" charset="-78"/>
                <a:ea typeface="Calibri" panose="020F0502020204030204" pitchFamily="34" charset="0"/>
                <a:cs typeface="Simplified Arabic" panose="02010000000000000000" pitchFamily="2" charset="-78"/>
              </a:rPr>
              <a:t>وعليه فإن المرتبة التي بلغتها ماليزيا لم تأتي من عدم بل كانت نتيجة التنويع الاقتصادي المستمر والذي تكلل في السنوات الأخيرة بالصناعات الالكترونية وتصديرها حيث أصبحت تشكل واحدة من الدول العشرين الأولى في مجال التجارة الدولية، وهذا الانفتاح الاقتصادي خولها لبلوغ مراتب متقدمة لاسيما في المجال السياحي والاستثمارات الأجنبية المباشرة بالنظر لما فتحته من مجال وتسهيلات كبرى ومشجعة للمستثمرين الأجانب في شتى المجالات باستثناء استحواذها على صناعة الفولاذ والسيارات التي تحظى بنوع من الحماية الماليزية،</a:t>
            </a:r>
            <a:endParaRPr lang="en-US" sz="3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1563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5142433"/>
          </a:xfrm>
          <a:prstGeom prst="rect">
            <a:avLst/>
          </a:prstGeom>
        </p:spPr>
        <p:txBody>
          <a:bodyPr wrap="square">
            <a:spAutoFit/>
          </a:bodyPr>
          <a:lstStyle/>
          <a:p>
            <a:pPr marL="342900" lvl="0" indent="-342900" algn="r" rtl="1">
              <a:spcBef>
                <a:spcPts val="500"/>
              </a:spcBef>
              <a:spcAft>
                <a:spcPts val="0"/>
              </a:spcAft>
              <a:buFont typeface="Symbol" panose="05050102010706020507" pitchFamily="18" charset="2"/>
              <a:buChar char=""/>
            </a:pPr>
            <a:r>
              <a:rPr lang="ar-SA" sz="3600" b="1" dirty="0" smtClean="0">
                <a:latin typeface="Simplified Arabic" panose="02010000000000000000" pitchFamily="2" charset="-78"/>
                <a:ea typeface="Times New Roman" panose="02020603050405020304" pitchFamily="18" charset="0"/>
                <a:cs typeface="Simplified Arabic" panose="02010000000000000000" pitchFamily="2" charset="-78"/>
              </a:rPr>
              <a:t>الاستثمار في رأسمال الفكري وانعكاساته على التنمية المستدامة</a:t>
            </a:r>
            <a:endParaRPr lang="en-US" sz="3600" dirty="0" smtClean="0">
              <a:latin typeface="Times New Roman" panose="02020603050405020304" pitchFamily="18" charset="0"/>
              <a:ea typeface="Times New Roman" panose="02020603050405020304" pitchFamily="18" charset="0"/>
            </a:endParaRPr>
          </a:p>
          <a:p>
            <a:pPr marL="53340" indent="540385" algn="just" rtl="1">
              <a:spcBef>
                <a:spcPts val="500"/>
              </a:spcBef>
              <a:spcAft>
                <a:spcPts val="0"/>
              </a:spcAft>
            </a:pPr>
            <a:r>
              <a:rPr lang="ar-SA" sz="3600" dirty="0" smtClean="0">
                <a:latin typeface="Simplified Arabic" panose="02010000000000000000" pitchFamily="2" charset="-78"/>
                <a:ea typeface="Times New Roman" panose="02020603050405020304" pitchFamily="18" charset="0"/>
                <a:cs typeface="Simplified Arabic" panose="02010000000000000000" pitchFamily="2" charset="-78"/>
              </a:rPr>
              <a:t>تقوم فلسفة التنمية في ماليزيا على فكرة أن التنمية البشرية تقود إلى المساواة في الدخل، وبذلك لابد وأن تنعكس مكاسب التطور الاقتصادي على حياة الفرد وأن توجيه الاهتمام نحو ترقية المنظومة التعليمية والنهوض بها يخلق سياقا تنمويا متكاملا ينعكس على تحسين باقي القطاعات، بشرط أن يكون الفقراء والعاطلين عن العمل والمجموعات العرقية الأكثر فقرا هم أول  المستفيدين من ذلك، ولاشك أن الإيمان بهذه الفلسفة دافعه الأول أن العلاقة بين زيادة النمو وتقليل الفقر طردية موجبة، لأن وصول الفقراء إلى تعليم أفضل وإلى صحة أفضل ساهما بفعالية في عملية تسريع وزيادة معدلات النمو الاقتصادي</a:t>
            </a:r>
            <a:endParaRPr lang="en-US" sz="36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2215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022161"/>
          </a:xfrm>
          <a:prstGeom prst="rect">
            <a:avLst/>
          </a:prstGeom>
        </p:spPr>
        <p:txBody>
          <a:bodyPr wrap="square">
            <a:spAutoFit/>
          </a:bodyPr>
          <a:lstStyle/>
          <a:p>
            <a:pPr marL="342900" lvl="0" indent="-342900" algn="r" rtl="1">
              <a:spcBef>
                <a:spcPts val="500"/>
              </a:spcBef>
              <a:spcAft>
                <a:spcPts val="0"/>
              </a:spcAft>
              <a:buFont typeface="Symbol" panose="05050102010706020507" pitchFamily="18" charset="2"/>
              <a:buChar char=""/>
            </a:pPr>
            <a:r>
              <a:rPr lang="ar-SA" sz="2900" b="1" dirty="0">
                <a:latin typeface="Simplified Arabic" panose="02010000000000000000" pitchFamily="2" charset="-78"/>
                <a:ea typeface="Times New Roman" panose="02020603050405020304" pitchFamily="18" charset="0"/>
                <a:cs typeface="Simplified Arabic" panose="02010000000000000000" pitchFamily="2" charset="-78"/>
              </a:rPr>
              <a:t>الاستثمار في رأسمال الفكري كمركز للإبداع والابتكار</a:t>
            </a:r>
            <a:endParaRPr lang="en-US" sz="2900" dirty="0">
              <a:latin typeface="Times New Roman" panose="02020603050405020304" pitchFamily="18" charset="0"/>
              <a:ea typeface="Times New Roman" panose="02020603050405020304" pitchFamily="18" charset="0"/>
            </a:endParaRPr>
          </a:p>
          <a:p>
            <a:pPr marL="53340" indent="540385" algn="just" rtl="1">
              <a:spcBef>
                <a:spcPts val="500"/>
              </a:spcBef>
              <a:spcAft>
                <a:spcPts val="0"/>
              </a:spcAft>
            </a:pPr>
            <a:r>
              <a:rPr lang="ar-SA" sz="2900" dirty="0">
                <a:latin typeface="Simplified Arabic" panose="02010000000000000000" pitchFamily="2" charset="-78"/>
                <a:ea typeface="Times New Roman" panose="02020603050405020304" pitchFamily="18" charset="0"/>
                <a:cs typeface="Simplified Arabic" panose="02010000000000000000" pitchFamily="2" charset="-78"/>
              </a:rPr>
              <a:t>تشير الأدبيات إلى أن البلدان التي تمتلك رأس مال بشري مرتفع تحقق معدلات نمو مرتفعة ومستديمة، وذلك على اعتبار أن التقنية نمطيا تقود إلى النمو وتحتاج إلى وفرة الرأسمال البشري، ومعظم الأدبيات الإدارية تحاول الربط بين الجانبين كون هناك اتجاهين بارزين الأول تعويضي ويرى أن التقانة أو التقنية تعوض الرأسمال البشري في حين الاتجاه الثاني هو تكاملي يرى أن تقدم التقانة يغير الطلب النسبي على المهارات ومحولا إياه من الطلب على العمالة قليلة المهارة إلى العمال الأكثر مهارة وتعليما، ومن ثمة زيادة الاستثمار في الرأسمال الفكري</a:t>
            </a:r>
            <a:r>
              <a:rPr lang="en-US" sz="2900" dirty="0">
                <a:latin typeface="Simplified Arabic" panose="02010000000000000000" pitchFamily="2" charset="-78"/>
                <a:ea typeface="Times New Roman" panose="02020603050405020304" pitchFamily="18" charset="0"/>
              </a:rPr>
              <a:t>.</a:t>
            </a:r>
            <a:endParaRPr lang="en-US" sz="2900" dirty="0">
              <a:latin typeface="Times New Roman" panose="02020603050405020304" pitchFamily="18" charset="0"/>
              <a:ea typeface="Times New Roman" panose="02020603050405020304" pitchFamily="18" charset="0"/>
            </a:endParaRPr>
          </a:p>
          <a:p>
            <a:pPr marL="53340" indent="540385" algn="just" rtl="1">
              <a:spcBef>
                <a:spcPts val="500"/>
              </a:spcBef>
              <a:spcAft>
                <a:spcPts val="0"/>
              </a:spcAft>
            </a:pPr>
            <a:r>
              <a:rPr lang="ar-SA" sz="2900" dirty="0">
                <a:latin typeface="Simplified Arabic" panose="02010000000000000000" pitchFamily="2" charset="-78"/>
                <a:ea typeface="Times New Roman" panose="02020603050405020304" pitchFamily="18" charset="0"/>
                <a:cs typeface="Simplified Arabic" panose="02010000000000000000" pitchFamily="2" charset="-78"/>
              </a:rPr>
              <a:t>وماليزيا هي من بين الدول التي سعت إلى تطوير رأسمالها الفكري من خلال إرساء منظومة تعليمية ذات جودة عالية والتركيز على العلوم الدقيقة والتكنولوجية  بدرجة كبيرة تماشيا مع الثورة الرقمية والمعلوماتية التي يعيشها العالم ككل وبالتالي فقد أخذت على عاتقها إنشاء مؤسسات ومعاهد عالمية متخصصة في النهوض بهذا المجال، وأرست دعائم مختلفة لتنويع المهارات واستثمار القدرات والطاقات الإبداعية والفكرية سواء فيما تعلق بالطلبة الماليزيين أو الأجانب ، فقد فتحت باب الاستثمار على مصراعيه وأصبحت جامعاتها من بين أكثر الجامعات العالمية إقبالا من قبل الطلبة</a:t>
            </a:r>
            <a:r>
              <a:rPr lang="en-US" sz="2900" dirty="0" smtClean="0">
                <a:latin typeface="Simplified Arabic" panose="02010000000000000000" pitchFamily="2" charset="-78"/>
                <a:ea typeface="Times New Roman" panose="02020603050405020304" pitchFamily="18" charset="0"/>
              </a:rPr>
              <a:t>.</a:t>
            </a:r>
            <a:endParaRPr lang="en-US" sz="29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5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5016758"/>
          </a:xfrm>
          <a:prstGeom prst="rect">
            <a:avLst/>
          </a:prstGeom>
        </p:spPr>
        <p:txBody>
          <a:bodyPr wrap="square">
            <a:spAutoFit/>
          </a:bodyPr>
          <a:lstStyle/>
          <a:p>
            <a:pPr marL="53340" indent="540385" algn="just" rtl="1">
              <a:spcBef>
                <a:spcPts val="500"/>
              </a:spcBef>
              <a:spcAft>
                <a:spcPts val="0"/>
              </a:spcAft>
            </a:pP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 وقد قامت الحكومة بتأسيس قاعدة ممتدة لشبكة المعلومات في المؤسسات الجامعية وإمدادها بموارد المعرفة والبنية التحتية الأساسية في هذا الصدد، وتدعم الحكومة جهود الأبحاث العلمية في الجامعات بواسطة مؤسسة تطوير التقنية الماليزية، وهي تشجع الروابط بين الشركات والباحثين والمؤسسات المالية والتقنيين من أجل استخدام أنشطة البحث الجامعية لأغراض تجارية، وهناك العديد من مراكز التقنية التي تهدف إلى إيجاد قنوات تعاون بين الأعمال العلمية والمصانع ، وتوفير الموارد الضرورية لإنجاز أعمال بحثية تطبيقية، ويلعب المجلس القومي للبحوث العلمية والتطوير دورا في رعاية المؤسسات البحثية وتقوية العلاقة بين مراكز البحوث والجامعات من أجل البحوث والتنمية، والنتيجة إيجاد نخبة من الخبراء المتمدرسين في التخصصات التي تحتاج إليها البلاد وهذا في حد ذاته هدف استراتيجي هام </a:t>
            </a:r>
            <a:r>
              <a:rPr lang="ar-SA" sz="3200" dirty="0" smtClean="0">
                <a:latin typeface="Simplified Arabic" panose="02010000000000000000" pitchFamily="2" charset="-78"/>
                <a:ea typeface="Times New Roman" panose="02020603050405020304" pitchFamily="18" charset="0"/>
                <a:cs typeface="Simplified Arabic" panose="02010000000000000000" pitchFamily="2" charset="-78"/>
              </a:rPr>
              <a:t>للدولة</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26372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5964453"/>
          </a:xfrm>
          <a:prstGeom prst="rect">
            <a:avLst/>
          </a:prstGeom>
        </p:spPr>
        <p:txBody>
          <a:bodyPr wrap="square">
            <a:spAutoFit/>
          </a:bodyPr>
          <a:lstStyle/>
          <a:p>
            <a:pPr indent="593725" algn="just" rtl="1">
              <a:lnSpc>
                <a:spcPct val="106000"/>
              </a:lnSpc>
              <a:spcAft>
                <a:spcPts val="0"/>
              </a:spcAft>
              <a:tabLst>
                <a:tab pos="5093970" algn="l"/>
              </a:tabLst>
            </a:pPr>
            <a:r>
              <a:rPr lang="ar-SA" sz="3600" dirty="0" smtClean="0">
                <a:latin typeface="Arial" panose="020B0604020202020204" pitchFamily="34" charset="0"/>
                <a:ea typeface="Calibri" panose="020F0502020204030204" pitchFamily="34" charset="0"/>
                <a:cs typeface="Simplified Arabic" panose="02010000000000000000" pitchFamily="2" charset="-78"/>
              </a:rPr>
              <a:t>3- تجربة سنغافورة:</a:t>
            </a:r>
          </a:p>
          <a:p>
            <a:pPr indent="593725" algn="just" rtl="1">
              <a:lnSpc>
                <a:spcPct val="106000"/>
              </a:lnSpc>
              <a:spcAft>
                <a:spcPts val="0"/>
              </a:spcAft>
              <a:tabLst>
                <a:tab pos="5093970" algn="l"/>
              </a:tabLst>
            </a:pPr>
            <a:r>
              <a:rPr lang="ar-SA" sz="3600" dirty="0" err="1" smtClean="0">
                <a:latin typeface="Arial" panose="020B0604020202020204" pitchFamily="34" charset="0"/>
                <a:ea typeface="Calibri" panose="020F0502020204030204" pitchFamily="34" charset="0"/>
                <a:cs typeface="Simplified Arabic" panose="02010000000000000000" pitchFamily="2" charset="-78"/>
              </a:rPr>
              <a:t>بدات</a:t>
            </a:r>
            <a:r>
              <a:rPr lang="ar-SA" sz="3600" dirty="0" smtClean="0">
                <a:latin typeface="Arial" panose="020B0604020202020204" pitchFamily="34" charset="0"/>
                <a:ea typeface="Calibri" panose="020F0502020204030204" pitchFamily="34" charset="0"/>
                <a:cs typeface="Simplified Arabic" panose="02010000000000000000" pitchFamily="2" charset="-78"/>
              </a:rPr>
              <a:t> </a:t>
            </a:r>
            <a:r>
              <a:rPr lang="ar-SA" sz="3600" dirty="0">
                <a:latin typeface="Arial" panose="020B0604020202020204" pitchFamily="34" charset="0"/>
                <a:ea typeface="Calibri" panose="020F0502020204030204" pitchFamily="34" charset="0"/>
                <a:cs typeface="Simplified Arabic" panose="02010000000000000000" pitchFamily="2" charset="-78"/>
              </a:rPr>
              <a:t>سنغافورة في تنفيد خطتها في التنمية الاقتصادية , </a:t>
            </a:r>
            <a:r>
              <a:rPr lang="ar-SA" sz="3600" dirty="0" err="1">
                <a:latin typeface="Arial" panose="020B0604020202020204" pitchFamily="34" charset="0"/>
                <a:ea typeface="Calibri" panose="020F0502020204030204" pitchFamily="34" charset="0"/>
                <a:cs typeface="Simplified Arabic" panose="02010000000000000000" pitchFamily="2" charset="-78"/>
              </a:rPr>
              <a:t>باقامة</a:t>
            </a:r>
            <a:r>
              <a:rPr lang="ar-SA" sz="3600" dirty="0">
                <a:latin typeface="Arial" panose="020B0604020202020204" pitchFamily="34" charset="0"/>
                <a:ea typeface="Calibri" panose="020F0502020204030204" pitchFamily="34" charset="0"/>
                <a:cs typeface="Simplified Arabic" panose="02010000000000000000" pitchFamily="2" charset="-78"/>
              </a:rPr>
              <a:t> علاقات تجارية متنوعة مع دو</a:t>
            </a:r>
            <a:r>
              <a:rPr lang="ar-SA" sz="3600" dirty="0">
                <a:latin typeface="Calibri" panose="020F0502020204030204" pitchFamily="34" charset="0"/>
                <a:ea typeface="Calibri" panose="020F0502020204030204" pitchFamily="34" charset="0"/>
                <a:cs typeface="Segoe UI Semilight" panose="020B0402040204020203" pitchFamily="34" charset="0"/>
              </a:rPr>
              <a:t>ل</a:t>
            </a:r>
            <a:r>
              <a:rPr lang="ar-SA" sz="3600" dirty="0">
                <a:latin typeface="Arial" panose="020B0604020202020204" pitchFamily="34" charset="0"/>
                <a:ea typeface="Calibri" panose="020F0502020204030204" pitchFamily="34" charset="0"/>
                <a:cs typeface="Simplified Arabic" panose="02010000000000000000" pitchFamily="2" charset="-78"/>
              </a:rPr>
              <a:t> أوربا والولايات المتحدة الامريكية واستقطاب الشركات متعددة الجنسية في مجال الاستثمار في سنغافورة , اذ هيأت لذلك بيئة مستقرة ومنظمة وخالية من الفساد والجريمة , في ظ</a:t>
            </a:r>
            <a:r>
              <a:rPr lang="ar-SA" sz="3600" dirty="0">
                <a:latin typeface="Calibri" panose="020F0502020204030204" pitchFamily="34" charset="0"/>
                <a:ea typeface="Calibri" panose="020F0502020204030204" pitchFamily="34" charset="0"/>
                <a:cs typeface="Segoe UI Semilight" panose="020B0402040204020203" pitchFamily="34" charset="0"/>
              </a:rPr>
              <a:t>ل</a:t>
            </a:r>
            <a:r>
              <a:rPr lang="ar-SA" sz="3600" dirty="0">
                <a:latin typeface="Arial" panose="020B0604020202020204" pitchFamily="34" charset="0"/>
                <a:ea typeface="Calibri" panose="020F0502020204030204" pitchFamily="34" charset="0"/>
                <a:cs typeface="Simplified Arabic" panose="02010000000000000000" pitchFamily="2" charset="-78"/>
              </a:rPr>
              <a:t> قوانين صارمة حققت من خلاليا سنغافورة الاستقرار الامني لتصبح من الدو</a:t>
            </a:r>
            <a:r>
              <a:rPr lang="ar-SA" sz="3600" dirty="0">
                <a:latin typeface="Calibri" panose="020F0502020204030204" pitchFamily="34" charset="0"/>
                <a:ea typeface="Calibri" panose="020F0502020204030204" pitchFamily="34" charset="0"/>
                <a:cs typeface="Segoe UI Semilight" panose="020B0402040204020203" pitchFamily="34" charset="0"/>
              </a:rPr>
              <a:t>ل</a:t>
            </a:r>
            <a:r>
              <a:rPr lang="ar-SA" sz="3600" dirty="0">
                <a:latin typeface="Arial" panose="020B0604020202020204" pitchFamily="34" charset="0"/>
                <a:ea typeface="Calibri" panose="020F0502020204030204" pitchFamily="34" charset="0"/>
                <a:cs typeface="Simplified Arabic" panose="02010000000000000000" pitchFamily="2" charset="-78"/>
              </a:rPr>
              <a:t> القليلة الخالية من تلك الحالات السيئة على مستوى العالم . ان فكرة التطوير لم تقتصر علي المنتجات والخدمات ,بل شملت القوة البشرية من تنفيذ فكرة "مدرسة </a:t>
            </a:r>
            <a:r>
              <a:rPr lang="ar-SA" sz="3600" dirty="0" err="1">
                <a:latin typeface="Arial" panose="020B0604020202020204" pitchFamily="34" charset="0"/>
                <a:ea typeface="Calibri" panose="020F0502020204030204" pitchFamily="34" charset="0"/>
                <a:cs typeface="Simplified Arabic" panose="02010000000000000000" pitchFamily="2" charset="-78"/>
              </a:rPr>
              <a:t>التعام</a:t>
            </a:r>
            <a:r>
              <a:rPr lang="ar-SA" sz="3600" dirty="0">
                <a:latin typeface="Arial" panose="020B0604020202020204" pitchFamily="34" charset="0"/>
                <a:ea typeface="Calibri" panose="020F0502020204030204" pitchFamily="34" charset="0"/>
                <a:cs typeface="Simplified Arabic" panose="02010000000000000000" pitchFamily="2" charset="-78"/>
              </a:rPr>
              <a:t> مدى الحياة " والهدف من ذلك دعم التعلم المتواصل والمستمر ،فضلا عن تدريب العاملين وتطوير مهارتهم ، لتعزيز فرص توظيفيهم مدى </a:t>
            </a:r>
            <a:r>
              <a:rPr lang="ar-SA" sz="3600" dirty="0" smtClean="0">
                <a:latin typeface="Arial" panose="020B0604020202020204" pitchFamily="34" charset="0"/>
                <a:ea typeface="Calibri" panose="020F0502020204030204" pitchFamily="34" charset="0"/>
                <a:cs typeface="Simplified Arabic" panose="02010000000000000000" pitchFamily="2" charset="-78"/>
              </a:rPr>
              <a:t>الحياة وهذه </a:t>
            </a:r>
            <a:r>
              <a:rPr lang="ar-SA" sz="3600" dirty="0">
                <a:latin typeface="Arial" panose="020B0604020202020204" pitchFamily="34" charset="0"/>
                <a:ea typeface="Calibri" panose="020F0502020204030204" pitchFamily="34" charset="0"/>
                <a:cs typeface="Simplified Arabic" panose="02010000000000000000" pitchFamily="2" charset="-78"/>
              </a:rPr>
              <a:t>الفكرة </a:t>
            </a:r>
            <a:r>
              <a:rPr lang="ar-SA" sz="3600" dirty="0" smtClean="0">
                <a:latin typeface="Arial" panose="020B0604020202020204" pitchFamily="34" charset="0"/>
                <a:ea typeface="Calibri" panose="020F0502020204030204" pitchFamily="34" charset="0"/>
                <a:cs typeface="Simplified Arabic" panose="02010000000000000000" pitchFamily="2" charset="-78"/>
              </a:rPr>
              <a:t>مشتقاه </a:t>
            </a:r>
            <a:r>
              <a:rPr lang="ar-SA" sz="3600" dirty="0">
                <a:latin typeface="Arial" panose="020B0604020202020204" pitchFamily="34" charset="0"/>
                <a:ea typeface="Calibri" panose="020F0502020204030204" pitchFamily="34" charset="0"/>
                <a:cs typeface="Simplified Arabic" panose="02010000000000000000" pitchFamily="2" charset="-78"/>
              </a:rPr>
              <a:t>من الفكر التنموي الياباني </a:t>
            </a:r>
            <a:r>
              <a:rPr lang="ar-SA" sz="3600" dirty="0" smtClean="0">
                <a:latin typeface="Arial" panose="020B0604020202020204" pitchFamily="34" charset="0"/>
                <a:ea typeface="Calibri" panose="020F0502020204030204" pitchFamily="34" charset="0"/>
                <a:cs typeface="Simplified Arabic" panose="02010000000000000000" pitchFamily="2" charset="-78"/>
              </a:rPr>
              <a:t>.</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3531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95534" y="0"/>
            <a:ext cx="12096465" cy="7308154"/>
          </a:xfrm>
          <a:prstGeom prst="rect">
            <a:avLst/>
          </a:prstGeom>
        </p:spPr>
        <p:txBody>
          <a:bodyPr wrap="square">
            <a:spAutoFit/>
          </a:bodyPr>
          <a:lstStyle/>
          <a:p>
            <a:pPr indent="593725" algn="just" rtl="1">
              <a:lnSpc>
                <a:spcPct val="106000"/>
              </a:lnSpc>
              <a:spcAft>
                <a:spcPts val="0"/>
              </a:spcAft>
              <a:tabLst>
                <a:tab pos="5093970" algn="l"/>
              </a:tabLst>
            </a:pPr>
            <a:r>
              <a:rPr lang="ar-SA" sz="3600" b="1" dirty="0">
                <a:latin typeface="Calibri" panose="020F0502020204030204" pitchFamily="34" charset="0"/>
                <a:ea typeface="Calibri" panose="020F0502020204030204" pitchFamily="34" charset="0"/>
                <a:cs typeface="Arial" panose="020B0604020202020204" pitchFamily="34" charset="0"/>
              </a:rPr>
              <a:t>أولا: التعليم في سنغافورة .</a:t>
            </a:r>
            <a:endParaRPr lang="en-US" sz="3600" dirty="0">
              <a:latin typeface="Calibri" panose="020F0502020204030204" pitchFamily="34" charset="0"/>
              <a:ea typeface="Calibri" panose="020F0502020204030204" pitchFamily="34" charset="0"/>
              <a:cs typeface="Arial" panose="020B0604020202020204" pitchFamily="34" charset="0"/>
            </a:endParaRPr>
          </a:p>
          <a:p>
            <a:pPr indent="628650" algn="just" rtl="1">
              <a:lnSpc>
                <a:spcPct val="106000"/>
              </a:lnSpc>
              <a:spcAft>
                <a:spcPts val="0"/>
              </a:spcAft>
              <a:tabLst>
                <a:tab pos="5093970" algn="l"/>
              </a:tabLst>
            </a:pPr>
            <a:r>
              <a:rPr lang="ar-SA" sz="3600" dirty="0">
                <a:latin typeface="Arial" panose="020B0604020202020204" pitchFamily="34" charset="0"/>
                <a:ea typeface="Calibri" panose="020F0502020204030204" pitchFamily="34" charset="0"/>
                <a:cs typeface="Simplified Arabic" panose="02010000000000000000" pitchFamily="2" charset="-78"/>
              </a:rPr>
              <a:t>نظام التعليم في سنغافورة لم يصممه (لي كوان </a:t>
            </a:r>
            <a:r>
              <a:rPr lang="ar-SA" sz="3600" dirty="0" err="1">
                <a:latin typeface="Arial" panose="020B0604020202020204" pitchFamily="34" charset="0"/>
                <a:ea typeface="Calibri" panose="020F0502020204030204" pitchFamily="34" charset="0"/>
                <a:cs typeface="Simplified Arabic" panose="02010000000000000000" pitchFamily="2" charset="-78"/>
              </a:rPr>
              <a:t>يو</a:t>
            </a:r>
            <a:r>
              <a:rPr lang="ar-SA" sz="3600" dirty="0">
                <a:latin typeface="Arial" panose="020B0604020202020204" pitchFamily="34" charset="0"/>
                <a:ea typeface="Calibri" panose="020F0502020204030204" pitchFamily="34" charset="0"/>
                <a:cs typeface="Simplified Arabic" panose="02010000000000000000" pitchFamily="2" charset="-78"/>
              </a:rPr>
              <a:t>) وزملائه من الصفر ،ولكن تم اعداده علي أسس متينة من قبل الاستعمار البريطاني اثناء فترة الاحتلال ، وبعد الاستقلال ظهر دور الحكومة في الاستمرار بالعملية التعليمية وتحديد أهدافها الجديدة وطرق تطبيقها ، وكذلك استمرار الاشراف المباشر والمتابعة من قبل (لي كوان </a:t>
            </a:r>
            <a:r>
              <a:rPr lang="ar-SA" sz="3600" dirty="0" err="1">
                <a:latin typeface="Arial" panose="020B0604020202020204" pitchFamily="34" charset="0"/>
                <a:ea typeface="Calibri" panose="020F0502020204030204" pitchFamily="34" charset="0"/>
                <a:cs typeface="Simplified Arabic" panose="02010000000000000000" pitchFamily="2" charset="-78"/>
              </a:rPr>
              <a:t>يو</a:t>
            </a:r>
            <a:r>
              <a:rPr lang="ar-SA" sz="3600" dirty="0">
                <a:latin typeface="Arial" panose="020B0604020202020204" pitchFamily="34" charset="0"/>
                <a:ea typeface="Calibri" panose="020F0502020204030204" pitchFamily="34" charset="0"/>
                <a:cs typeface="Simplified Arabic" panose="02010000000000000000" pitchFamily="2" charset="-78"/>
              </a:rPr>
              <a:t>) للتأكد من مسار العملية التعليمية وفق الأهداف المحددة لها ومدي الوصول لتلك الأهداف وتحقيقها ، وقد ادي هذا الي تحقيق مستويات عالية من التعليم ،حيث احتلت سنغافورة المركز الأول عالميا وفقا لتقرير منظمة التعاون الاقتصادي والتنمية الصادر عام 2015 ، كما احتلت الصدارة علي المستوى العالمي في مؤشر التعليم قبل الجامعي الذي يعد احد مؤشرات الاقتصاد المعرفي بمتوسط 85.4، وفقا لتقرير المعرفة والثورة الصناعية الرابعة تحليل نتائج مؤشر المعرفة العالمي الصادر في 2017 </a:t>
            </a:r>
            <a:endParaRPr lang="en-US" sz="3600" dirty="0">
              <a:latin typeface="Calibri" panose="020F0502020204030204" pitchFamily="34" charset="0"/>
              <a:ea typeface="Calibri" panose="020F0502020204030204" pitchFamily="34" charset="0"/>
              <a:cs typeface="Arial" panose="020B0604020202020204" pitchFamily="34" charset="0"/>
            </a:endParaRPr>
          </a:p>
          <a:p>
            <a:pPr indent="457200" algn="ctr" rtl="1">
              <a:spcAft>
                <a:spcPts val="0"/>
              </a:spcAft>
            </a:pPr>
            <a:r>
              <a:rPr lang="ar-SA" sz="1100" dirty="0">
                <a:latin typeface="Arial" panose="020B0604020202020204" pitchFamily="34" charset="0"/>
                <a:ea typeface="Calibri" panose="020F0502020204030204" pitchFamily="34" charset="0"/>
                <a:cs typeface="Times New Roman" panose="02020603050405020304" pitchFamily="18" charset="0"/>
              </a:rPr>
              <a:t>عبد الحسن </a:t>
            </a:r>
            <a:r>
              <a:rPr lang="ar-SA" sz="1100" dirty="0">
                <a:latin typeface="Arial" panose="020B0604020202020204" pitchFamily="34" charset="0"/>
                <a:ea typeface="Calibri" panose="020F0502020204030204" pitchFamily="34" charset="0"/>
                <a:cs typeface="Arial" panose="020B0604020202020204" pitchFamily="34" charset="0"/>
              </a:rPr>
              <a:t>الحسيني, , التنمية البشرية وبناء مجتمع المعرفة , قرا </a:t>
            </a:r>
            <a:r>
              <a:rPr lang="ar-SA" sz="1100" dirty="0" err="1">
                <a:latin typeface="Arial" panose="020B0604020202020204" pitchFamily="34" charset="0"/>
                <a:ea typeface="Calibri" panose="020F0502020204030204" pitchFamily="34" charset="0"/>
                <a:cs typeface="Arial" panose="020B0604020202020204" pitchFamily="34" charset="0"/>
              </a:rPr>
              <a:t>ءة</a:t>
            </a:r>
            <a:r>
              <a:rPr lang="ar-SA" sz="1100" dirty="0">
                <a:latin typeface="Arial" panose="020B0604020202020204" pitchFamily="34" charset="0"/>
                <a:ea typeface="Calibri" panose="020F0502020204030204" pitchFamily="34" charset="0"/>
                <a:cs typeface="Arial" panose="020B0604020202020204" pitchFamily="34" charset="0"/>
              </a:rPr>
              <a:t> في تجارب الدو</a:t>
            </a:r>
            <a:r>
              <a:rPr lang="ar-SA" sz="1100" dirty="0">
                <a:latin typeface="Arial" panose="020B0604020202020204" pitchFamily="34" charset="0"/>
                <a:ea typeface="Calibri" panose="020F0502020204030204" pitchFamily="34" charset="0"/>
                <a:cs typeface="Segoe UI Semilight" panose="020B0402040204020203" pitchFamily="34" charset="0"/>
              </a:rPr>
              <a:t>ؿ</a:t>
            </a:r>
            <a:r>
              <a:rPr lang="ar-SA" sz="1100" dirty="0">
                <a:latin typeface="Arial" panose="020B0604020202020204" pitchFamily="34" charset="0"/>
                <a:ea typeface="Calibri" panose="020F0502020204030204" pitchFamily="34" charset="0"/>
                <a:cs typeface="Arial" panose="020B0604020202020204" pitchFamily="34" charset="0"/>
              </a:rPr>
              <a:t> العربية وإسرائيل </a:t>
            </a:r>
            <a:r>
              <a:rPr lang="ar-SA" sz="1100" dirty="0">
                <a:latin typeface="Arial" panose="020B0604020202020204" pitchFamily="34" charset="0"/>
                <a:ea typeface="Calibri" panose="020F0502020204030204" pitchFamily="34" charset="0"/>
                <a:cs typeface="Times New Roman" panose="02020603050405020304" pitchFamily="18" charset="0"/>
              </a:rPr>
              <a:t> </a:t>
            </a:r>
            <a:r>
              <a:rPr lang="ar-SA" sz="1100" dirty="0">
                <a:latin typeface="Arial" panose="020B0604020202020204" pitchFamily="34" charset="0"/>
                <a:ea typeface="Calibri" panose="020F0502020204030204" pitchFamily="34" charset="0"/>
                <a:cs typeface="Arial" panose="020B0604020202020204" pitchFamily="34" charset="0"/>
              </a:rPr>
              <a:t>والصين وماليزيا , ط 1 , الدار العربية للعلوم  ناشرون , بيروت , 2008</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7444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5964710"/>
          </a:xfrm>
          <a:prstGeom prst="rect">
            <a:avLst/>
          </a:prstGeom>
        </p:spPr>
        <p:txBody>
          <a:bodyPr wrap="square">
            <a:spAutoFit/>
          </a:bodyPr>
          <a:lstStyle/>
          <a:p>
            <a:pPr algn="just" rtl="1">
              <a:lnSpc>
                <a:spcPct val="106000"/>
              </a:lnSpc>
              <a:spcAft>
                <a:spcPts val="0"/>
              </a:spcAft>
              <a:tabLst>
                <a:tab pos="5093970" algn="l"/>
              </a:tabLst>
            </a:pPr>
            <a:r>
              <a:rPr lang="ar-SA" sz="3000" b="1" dirty="0">
                <a:latin typeface="Arial" panose="020B0604020202020204" pitchFamily="34" charset="0"/>
                <a:ea typeface="Calibri" panose="020F0502020204030204" pitchFamily="34" charset="0"/>
                <a:cs typeface="Simplified Arabic" panose="02010000000000000000" pitchFamily="2" charset="-78"/>
              </a:rPr>
              <a:t>ثانيا: البحث والتطوير في سنغافورة:</a:t>
            </a:r>
            <a:endParaRPr lang="en-US" sz="3000" dirty="0">
              <a:latin typeface="Calibri" panose="020F0502020204030204" pitchFamily="34" charset="0"/>
              <a:ea typeface="Calibri" panose="020F0502020204030204" pitchFamily="34" charset="0"/>
              <a:cs typeface="Arial" panose="020B0604020202020204" pitchFamily="34" charset="0"/>
            </a:endParaRPr>
          </a:p>
          <a:p>
            <a:pPr indent="628650" algn="just" rtl="1">
              <a:lnSpc>
                <a:spcPct val="106000"/>
              </a:lnSpc>
              <a:spcAft>
                <a:spcPts val="0"/>
              </a:spcAft>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تقوم مؤسسات البحث العلمي في سنغافورة بدعم جودة الصناعة ،ولقد أصبحت هذه المؤسسات المؤولة عن تطوير التقنية والتكنولوجيا للوصول الي الأهداف المحددة لها . اذ تمكنت سنغافورة من قطع شوط كبير في هذا المجال ، حيث أشار المنتدي الاقتصادي العالمي الي ان الاقتصاد في سنغافورة اقتصاد متطور وقوى ويعد الأول علي المستوى العالمي من حيث القدرة الإبداعية.</a:t>
            </a:r>
            <a:endParaRPr lang="en-US" sz="3000" dirty="0">
              <a:latin typeface="Calibri" panose="020F0502020204030204" pitchFamily="34" charset="0"/>
              <a:ea typeface="Calibri" panose="020F0502020204030204" pitchFamily="34" charset="0"/>
              <a:cs typeface="Arial" panose="020B0604020202020204" pitchFamily="34" charset="0"/>
            </a:endParaRPr>
          </a:p>
          <a:p>
            <a:pPr indent="628650" algn="just" rtl="1">
              <a:lnSpc>
                <a:spcPct val="106000"/>
              </a:lnSpc>
              <a:spcAft>
                <a:spcPts val="0"/>
              </a:spcAft>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ويرجع الاهتمام بكل من التعليم والبحث العلمي من خلال تزايد نسبة الانفاق عليهما كنسبة من الناتج المحلي الاجمالي ، ارتفعت هذه النسبة من 1.32 % عام 1996 الي 2.7% في الفترة من 2006-2010 . ووضعت السياسة الاقتصادية في </a:t>
            </a:r>
            <a:r>
              <a:rPr lang="ar-SA" sz="3000" dirty="0" err="1">
                <a:latin typeface="Arial" panose="020B0604020202020204" pitchFamily="34" charset="0"/>
                <a:ea typeface="Calibri" panose="020F0502020204030204" pitchFamily="34" charset="0"/>
                <a:cs typeface="Simplified Arabic" panose="02010000000000000000" pitchFamily="2" charset="-78"/>
              </a:rPr>
              <a:t>سنغلفورة</a:t>
            </a:r>
            <a:r>
              <a:rPr lang="ar-SA" sz="3000" dirty="0">
                <a:latin typeface="Arial" panose="020B0604020202020204" pitchFamily="34" charset="0"/>
                <a:ea typeface="Calibri" panose="020F0502020204030204" pitchFamily="34" charset="0"/>
                <a:cs typeface="Simplified Arabic" panose="02010000000000000000" pitchFamily="2" charset="-78"/>
              </a:rPr>
              <a:t> وفقا لأهمية التقدم العلمي في عملية التنمية الاقتصادية ، ونظرا لندرة الموارد الطبيعية في سنغافورة مما حدا بالدولة الي احداث التقدم </a:t>
            </a:r>
            <a:r>
              <a:rPr lang="ar-SA" sz="3000" dirty="0" err="1">
                <a:latin typeface="Arial" panose="020B0604020202020204" pitchFamily="34" charset="0"/>
                <a:ea typeface="Calibri" panose="020F0502020204030204" pitchFamily="34" charset="0"/>
                <a:cs typeface="Simplified Arabic" panose="02010000000000000000" pitchFamily="2" charset="-78"/>
              </a:rPr>
              <a:t>العلمب</a:t>
            </a:r>
            <a:r>
              <a:rPr lang="ar-SA" sz="3000" dirty="0">
                <a:latin typeface="Arial" panose="020B0604020202020204" pitchFamily="34" charset="0"/>
                <a:ea typeface="Calibri" panose="020F0502020204030204" pitchFamily="34" charset="0"/>
                <a:cs typeface="Simplified Arabic" panose="02010000000000000000" pitchFamily="2" charset="-78"/>
              </a:rPr>
              <a:t> ، فضلا عن رفع الكفاءة الإنتاجية بشكل منتظم ، ولذا ركزت السياسة الإنمائية علي تسريع وتيرة التحديث العلمي والتكنولوجي عن طريق التوسع في أنشطة البحوث والتطوير لتحسين جودة المنتجات والخدمات ، فضلا عن تطويرها لتكون مركزا للتقدم والتنمية</a:t>
            </a:r>
            <a:r>
              <a:rPr lang="ar-SA" sz="3000" dirty="0" smtClean="0">
                <a:latin typeface="Arial" panose="020B0604020202020204" pitchFamily="34" charset="0"/>
                <a:ea typeface="Calibri" panose="020F0502020204030204" pitchFamily="34" charset="0"/>
                <a:cs typeface="Simplified Arabic" panose="02010000000000000000" pitchFamily="2" charset="-78"/>
              </a:rPr>
              <a:t>.</a:t>
            </a:r>
            <a:endParaRPr lang="en-US" sz="3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81678322"/>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TotalTime>
  <Words>1695</Words>
  <Application>Microsoft Office PowerPoint</Application>
  <PresentationFormat>ملء الشاشة</PresentationFormat>
  <Paragraphs>55</Paragraphs>
  <Slides>14</Slides>
  <Notes>0</Notes>
  <HiddenSlides>0</HiddenSlides>
  <MMClips>0</MMClips>
  <ScaleCrop>false</ScaleCrop>
  <HeadingPairs>
    <vt:vector size="6" baseType="variant">
      <vt:variant>
        <vt:lpstr>الخطوط المستخدمة</vt:lpstr>
      </vt:variant>
      <vt:variant>
        <vt:i4>9</vt:i4>
      </vt:variant>
      <vt:variant>
        <vt:lpstr>نسق</vt:lpstr>
      </vt:variant>
      <vt:variant>
        <vt:i4>1</vt:i4>
      </vt:variant>
      <vt:variant>
        <vt:lpstr>عناوين الشرائح</vt:lpstr>
      </vt:variant>
      <vt:variant>
        <vt:i4>14</vt:i4>
      </vt:variant>
    </vt:vector>
  </HeadingPairs>
  <TitlesOfParts>
    <vt:vector size="24" baseType="lpstr">
      <vt:lpstr>Arial</vt:lpstr>
      <vt:lpstr>Calibri</vt:lpstr>
      <vt:lpstr>Century Gothic</vt:lpstr>
      <vt:lpstr>Segoe UI Semilight</vt:lpstr>
      <vt:lpstr>Simplified Arabic</vt:lpstr>
      <vt:lpstr>Symbol</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dr_roshdy71</dc:creator>
  <cp:lastModifiedBy>dr_roshdy71</cp:lastModifiedBy>
  <cp:revision>1</cp:revision>
  <dcterms:created xsi:type="dcterms:W3CDTF">2020-03-15T12:12:59Z</dcterms:created>
  <dcterms:modified xsi:type="dcterms:W3CDTF">2020-03-15T12:22:02Z</dcterms:modified>
</cp:coreProperties>
</file>