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4660"/>
  </p:normalViewPr>
  <p:slideViewPr>
    <p:cSldViewPr snapToGrid="0">
      <p:cViewPr varScale="1">
        <p:scale>
          <a:sx n="64" d="100"/>
          <a:sy n="64" d="100"/>
        </p:scale>
        <p:origin x="68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EG"/>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4F729513-E3ED-4D21-83B6-EA7FF01B5D15}" type="datetimeFigureOut">
              <a:rPr lang="ar-EG" smtClean="0"/>
              <a:t>21/07/1441</a:t>
            </a:fld>
            <a:endParaRPr lang="ar-EG"/>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EG"/>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EG"/>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BC363486-EE58-4F96-AAF4-8E86C33D064A}" type="slidenum">
              <a:rPr lang="ar-EG" smtClean="0"/>
              <a:t>‹#›</a:t>
            </a:fld>
            <a:endParaRPr lang="ar-EG"/>
          </a:p>
        </p:txBody>
      </p:sp>
    </p:spTree>
    <p:extLst>
      <p:ext uri="{BB962C8B-B14F-4D97-AF65-F5344CB8AC3E}">
        <p14:creationId xmlns:p14="http://schemas.microsoft.com/office/powerpoint/2010/main" val="12664909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A80F153-2712-4C5B-BC15-6857F94D7F5A}"/>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endParaRPr lang="ar-EG"/>
          </a:p>
        </p:txBody>
      </p:sp>
      <p:sp>
        <p:nvSpPr>
          <p:cNvPr id="3" name="عنوان فرعي 2">
            <a:extLst>
              <a:ext uri="{FF2B5EF4-FFF2-40B4-BE49-F238E27FC236}">
                <a16:creationId xmlns:a16="http://schemas.microsoft.com/office/drawing/2014/main" id="{6649FFBC-B870-4343-AB45-39D725E81F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ar-EG"/>
          </a:p>
        </p:txBody>
      </p:sp>
      <p:sp>
        <p:nvSpPr>
          <p:cNvPr id="4" name="عنصر نائب للتاريخ 3">
            <a:extLst>
              <a:ext uri="{FF2B5EF4-FFF2-40B4-BE49-F238E27FC236}">
                <a16:creationId xmlns:a16="http://schemas.microsoft.com/office/drawing/2014/main" id="{DB3BC21F-3905-4DF0-8124-9C438AB77125}"/>
              </a:ext>
            </a:extLst>
          </p:cNvPr>
          <p:cNvSpPr>
            <a:spLocks noGrp="1"/>
          </p:cNvSpPr>
          <p:nvPr>
            <p:ph type="dt" sz="half" idx="10"/>
          </p:nvPr>
        </p:nvSpPr>
        <p:spPr/>
        <p:txBody>
          <a:bodyPr/>
          <a:lstStyle/>
          <a:p>
            <a:fld id="{83FEF829-F007-43A9-B6BE-4F76B23906DA}" type="datetime12">
              <a:rPr lang="ar-EG" smtClean="0"/>
              <a:t>15/03/2020 09:26 م</a:t>
            </a:fld>
            <a:endParaRPr lang="ar-EG"/>
          </a:p>
        </p:txBody>
      </p:sp>
      <p:sp>
        <p:nvSpPr>
          <p:cNvPr id="5" name="عنصر نائب للتذييل 4">
            <a:extLst>
              <a:ext uri="{FF2B5EF4-FFF2-40B4-BE49-F238E27FC236}">
                <a16:creationId xmlns:a16="http://schemas.microsoft.com/office/drawing/2014/main" id="{3A719405-1AB2-4CF6-BD4A-578CFFF62D94}"/>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
        <p:nvSpPr>
          <p:cNvPr id="6" name="عنصر نائب لرقم الشريحة 5">
            <a:extLst>
              <a:ext uri="{FF2B5EF4-FFF2-40B4-BE49-F238E27FC236}">
                <a16:creationId xmlns:a16="http://schemas.microsoft.com/office/drawing/2014/main" id="{DFA5799A-A83D-4374-8CE2-39E4D177BACF}"/>
              </a:ext>
            </a:extLst>
          </p:cNvPr>
          <p:cNvSpPr>
            <a:spLocks noGrp="1"/>
          </p:cNvSpPr>
          <p:nvPr>
            <p:ph type="sldNum" sz="quarter" idx="12"/>
          </p:nvPr>
        </p:nvSpPr>
        <p:spPr/>
        <p:txBody>
          <a:bodyPr/>
          <a:lstStyle/>
          <a:p>
            <a:fld id="{20E216C5-6794-4860-893B-F4FDF98DC744}" type="slidenum">
              <a:rPr lang="ar-EG" smtClean="0"/>
              <a:t>‹#›</a:t>
            </a:fld>
            <a:endParaRPr lang="ar-EG"/>
          </a:p>
        </p:txBody>
      </p:sp>
    </p:spTree>
    <p:extLst>
      <p:ext uri="{BB962C8B-B14F-4D97-AF65-F5344CB8AC3E}">
        <p14:creationId xmlns:p14="http://schemas.microsoft.com/office/powerpoint/2010/main" val="1869171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FC51956-5501-4735-BCC9-964411FD2812}"/>
              </a:ext>
            </a:extLst>
          </p:cNvPr>
          <p:cNvSpPr>
            <a:spLocks noGrp="1"/>
          </p:cNvSpPr>
          <p:nvPr>
            <p:ph type="title"/>
          </p:nvPr>
        </p:nvSpPr>
        <p:spPr/>
        <p:txBody>
          <a:bodyPr/>
          <a:lstStyle/>
          <a:p>
            <a:r>
              <a:rPr lang="ar-SA"/>
              <a:t>انقر لتحرير نمط عنوان الشكل الرئيسي</a:t>
            </a:r>
            <a:endParaRPr lang="ar-EG"/>
          </a:p>
        </p:txBody>
      </p:sp>
      <p:sp>
        <p:nvSpPr>
          <p:cNvPr id="3" name="عنصر نائب للعنوان العمودي 2">
            <a:extLst>
              <a:ext uri="{FF2B5EF4-FFF2-40B4-BE49-F238E27FC236}">
                <a16:creationId xmlns:a16="http://schemas.microsoft.com/office/drawing/2014/main" id="{DA24C211-A572-4207-B8FB-B4186E1F968D}"/>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تاريخ 3">
            <a:extLst>
              <a:ext uri="{FF2B5EF4-FFF2-40B4-BE49-F238E27FC236}">
                <a16:creationId xmlns:a16="http://schemas.microsoft.com/office/drawing/2014/main" id="{351D14D6-6169-431E-8348-19814C3C5149}"/>
              </a:ext>
            </a:extLst>
          </p:cNvPr>
          <p:cNvSpPr>
            <a:spLocks noGrp="1"/>
          </p:cNvSpPr>
          <p:nvPr>
            <p:ph type="dt" sz="half" idx="10"/>
          </p:nvPr>
        </p:nvSpPr>
        <p:spPr/>
        <p:txBody>
          <a:bodyPr/>
          <a:lstStyle/>
          <a:p>
            <a:fld id="{3FD83CEF-AB0A-4401-BEFB-A131B93951D7}" type="datetime12">
              <a:rPr lang="ar-EG" smtClean="0"/>
              <a:t>15/03/2020 09:26 م</a:t>
            </a:fld>
            <a:endParaRPr lang="ar-EG"/>
          </a:p>
        </p:txBody>
      </p:sp>
      <p:sp>
        <p:nvSpPr>
          <p:cNvPr id="5" name="عنصر نائب للتذييل 4">
            <a:extLst>
              <a:ext uri="{FF2B5EF4-FFF2-40B4-BE49-F238E27FC236}">
                <a16:creationId xmlns:a16="http://schemas.microsoft.com/office/drawing/2014/main" id="{ED34DE00-15B5-4C02-88F0-2CCE0446ED0C}"/>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
        <p:nvSpPr>
          <p:cNvPr id="6" name="عنصر نائب لرقم الشريحة 5">
            <a:extLst>
              <a:ext uri="{FF2B5EF4-FFF2-40B4-BE49-F238E27FC236}">
                <a16:creationId xmlns:a16="http://schemas.microsoft.com/office/drawing/2014/main" id="{9EA42843-277C-4187-9823-4DB77A18693D}"/>
              </a:ext>
            </a:extLst>
          </p:cNvPr>
          <p:cNvSpPr>
            <a:spLocks noGrp="1"/>
          </p:cNvSpPr>
          <p:nvPr>
            <p:ph type="sldNum" sz="quarter" idx="12"/>
          </p:nvPr>
        </p:nvSpPr>
        <p:spPr/>
        <p:txBody>
          <a:bodyPr/>
          <a:lstStyle/>
          <a:p>
            <a:fld id="{20E216C5-6794-4860-893B-F4FDF98DC744}" type="slidenum">
              <a:rPr lang="ar-EG" smtClean="0"/>
              <a:t>‹#›</a:t>
            </a:fld>
            <a:endParaRPr lang="ar-EG"/>
          </a:p>
        </p:txBody>
      </p:sp>
    </p:spTree>
    <p:extLst>
      <p:ext uri="{BB962C8B-B14F-4D97-AF65-F5344CB8AC3E}">
        <p14:creationId xmlns:p14="http://schemas.microsoft.com/office/powerpoint/2010/main" val="2588999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73AAC8FD-055E-414E-998F-0C44C63D2E7F}"/>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endParaRPr lang="ar-EG"/>
          </a:p>
        </p:txBody>
      </p:sp>
      <p:sp>
        <p:nvSpPr>
          <p:cNvPr id="3" name="عنصر نائب للعنوان العمودي 2">
            <a:extLst>
              <a:ext uri="{FF2B5EF4-FFF2-40B4-BE49-F238E27FC236}">
                <a16:creationId xmlns:a16="http://schemas.microsoft.com/office/drawing/2014/main" id="{501D2360-3870-4C81-9B57-392237FB8122}"/>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تاريخ 3">
            <a:extLst>
              <a:ext uri="{FF2B5EF4-FFF2-40B4-BE49-F238E27FC236}">
                <a16:creationId xmlns:a16="http://schemas.microsoft.com/office/drawing/2014/main" id="{0A082FCB-10A9-4AD9-BBF5-6ADD4788F1E9}"/>
              </a:ext>
            </a:extLst>
          </p:cNvPr>
          <p:cNvSpPr>
            <a:spLocks noGrp="1"/>
          </p:cNvSpPr>
          <p:nvPr>
            <p:ph type="dt" sz="half" idx="10"/>
          </p:nvPr>
        </p:nvSpPr>
        <p:spPr/>
        <p:txBody>
          <a:bodyPr/>
          <a:lstStyle/>
          <a:p>
            <a:fld id="{A7707EE7-90B0-46BC-A776-8D267D88A0BD}" type="datetime12">
              <a:rPr lang="ar-EG" smtClean="0"/>
              <a:t>15/03/2020 09:26 م</a:t>
            </a:fld>
            <a:endParaRPr lang="ar-EG"/>
          </a:p>
        </p:txBody>
      </p:sp>
      <p:sp>
        <p:nvSpPr>
          <p:cNvPr id="5" name="عنصر نائب للتذييل 4">
            <a:extLst>
              <a:ext uri="{FF2B5EF4-FFF2-40B4-BE49-F238E27FC236}">
                <a16:creationId xmlns:a16="http://schemas.microsoft.com/office/drawing/2014/main" id="{9F293C3A-0AB2-472C-8F2B-13F49D9B421A}"/>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
        <p:nvSpPr>
          <p:cNvPr id="6" name="عنصر نائب لرقم الشريحة 5">
            <a:extLst>
              <a:ext uri="{FF2B5EF4-FFF2-40B4-BE49-F238E27FC236}">
                <a16:creationId xmlns:a16="http://schemas.microsoft.com/office/drawing/2014/main" id="{6F79E476-A821-4E18-9442-D7CC13BB4EDA}"/>
              </a:ext>
            </a:extLst>
          </p:cNvPr>
          <p:cNvSpPr>
            <a:spLocks noGrp="1"/>
          </p:cNvSpPr>
          <p:nvPr>
            <p:ph type="sldNum" sz="quarter" idx="12"/>
          </p:nvPr>
        </p:nvSpPr>
        <p:spPr/>
        <p:txBody>
          <a:bodyPr/>
          <a:lstStyle/>
          <a:p>
            <a:fld id="{20E216C5-6794-4860-893B-F4FDF98DC744}" type="slidenum">
              <a:rPr lang="ar-EG" smtClean="0"/>
              <a:t>‹#›</a:t>
            </a:fld>
            <a:endParaRPr lang="ar-EG"/>
          </a:p>
        </p:txBody>
      </p:sp>
    </p:spTree>
    <p:extLst>
      <p:ext uri="{BB962C8B-B14F-4D97-AF65-F5344CB8AC3E}">
        <p14:creationId xmlns:p14="http://schemas.microsoft.com/office/powerpoint/2010/main" val="2691033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FC8EDE6-1B4E-435C-A5A4-7AD489198FAB}"/>
              </a:ext>
            </a:extLst>
          </p:cNvPr>
          <p:cNvSpPr>
            <a:spLocks noGrp="1"/>
          </p:cNvSpPr>
          <p:nvPr>
            <p:ph type="title"/>
          </p:nvPr>
        </p:nvSpPr>
        <p:spPr/>
        <p:txBody>
          <a:bodyPr/>
          <a:lstStyle/>
          <a:p>
            <a:r>
              <a:rPr lang="ar-SA"/>
              <a:t>انقر لتحرير نمط عنوان الشكل الرئيسي</a:t>
            </a:r>
            <a:endParaRPr lang="ar-EG"/>
          </a:p>
        </p:txBody>
      </p:sp>
      <p:sp>
        <p:nvSpPr>
          <p:cNvPr id="3" name="عنصر نائب للمحتوى 2">
            <a:extLst>
              <a:ext uri="{FF2B5EF4-FFF2-40B4-BE49-F238E27FC236}">
                <a16:creationId xmlns:a16="http://schemas.microsoft.com/office/drawing/2014/main" id="{84EDE313-F9B0-4AFC-B7A4-321D30134BC7}"/>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تاريخ 3">
            <a:extLst>
              <a:ext uri="{FF2B5EF4-FFF2-40B4-BE49-F238E27FC236}">
                <a16:creationId xmlns:a16="http://schemas.microsoft.com/office/drawing/2014/main" id="{64C4E5BD-7A17-4F6F-B22D-1D32F4876A0A}"/>
              </a:ext>
            </a:extLst>
          </p:cNvPr>
          <p:cNvSpPr>
            <a:spLocks noGrp="1"/>
          </p:cNvSpPr>
          <p:nvPr>
            <p:ph type="dt" sz="half" idx="10"/>
          </p:nvPr>
        </p:nvSpPr>
        <p:spPr/>
        <p:txBody>
          <a:bodyPr/>
          <a:lstStyle/>
          <a:p>
            <a:fld id="{AE93E0D0-22EB-4B56-BC66-2B196C0E80AC}" type="datetime12">
              <a:rPr lang="ar-EG" smtClean="0"/>
              <a:t>15/03/2020 09:26 م</a:t>
            </a:fld>
            <a:endParaRPr lang="ar-EG"/>
          </a:p>
        </p:txBody>
      </p:sp>
      <p:sp>
        <p:nvSpPr>
          <p:cNvPr id="5" name="عنصر نائب للتذييل 4">
            <a:extLst>
              <a:ext uri="{FF2B5EF4-FFF2-40B4-BE49-F238E27FC236}">
                <a16:creationId xmlns:a16="http://schemas.microsoft.com/office/drawing/2014/main" id="{1A055CF0-F481-4185-95D3-9E85B6DEB9DE}"/>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
        <p:nvSpPr>
          <p:cNvPr id="6" name="عنصر نائب لرقم الشريحة 5">
            <a:extLst>
              <a:ext uri="{FF2B5EF4-FFF2-40B4-BE49-F238E27FC236}">
                <a16:creationId xmlns:a16="http://schemas.microsoft.com/office/drawing/2014/main" id="{AF250EEB-7D43-4E63-8AD6-9FE413865FEA}"/>
              </a:ext>
            </a:extLst>
          </p:cNvPr>
          <p:cNvSpPr>
            <a:spLocks noGrp="1"/>
          </p:cNvSpPr>
          <p:nvPr>
            <p:ph type="sldNum" sz="quarter" idx="12"/>
          </p:nvPr>
        </p:nvSpPr>
        <p:spPr/>
        <p:txBody>
          <a:bodyPr/>
          <a:lstStyle/>
          <a:p>
            <a:fld id="{20E216C5-6794-4860-893B-F4FDF98DC744}" type="slidenum">
              <a:rPr lang="ar-EG" smtClean="0"/>
              <a:t>‹#›</a:t>
            </a:fld>
            <a:endParaRPr lang="ar-EG"/>
          </a:p>
        </p:txBody>
      </p:sp>
    </p:spTree>
    <p:extLst>
      <p:ext uri="{BB962C8B-B14F-4D97-AF65-F5344CB8AC3E}">
        <p14:creationId xmlns:p14="http://schemas.microsoft.com/office/powerpoint/2010/main" val="4253918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B23EE91-924E-4332-8B83-46CCEDB31DE4}"/>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endParaRPr lang="ar-EG"/>
          </a:p>
        </p:txBody>
      </p:sp>
      <p:sp>
        <p:nvSpPr>
          <p:cNvPr id="3" name="عنصر نائب للنص 2">
            <a:extLst>
              <a:ext uri="{FF2B5EF4-FFF2-40B4-BE49-F238E27FC236}">
                <a16:creationId xmlns:a16="http://schemas.microsoft.com/office/drawing/2014/main" id="{2D5B5D64-E051-424F-B0D5-8028008153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B82452CA-2A24-4D10-9C76-2E0061EB5293}"/>
              </a:ext>
            </a:extLst>
          </p:cNvPr>
          <p:cNvSpPr>
            <a:spLocks noGrp="1"/>
          </p:cNvSpPr>
          <p:nvPr>
            <p:ph type="dt" sz="half" idx="10"/>
          </p:nvPr>
        </p:nvSpPr>
        <p:spPr/>
        <p:txBody>
          <a:bodyPr/>
          <a:lstStyle/>
          <a:p>
            <a:fld id="{5E94809E-487C-4524-B4B6-A61BE9DF2594}" type="datetime12">
              <a:rPr lang="ar-EG" smtClean="0"/>
              <a:t>15/03/2020 09:26 م</a:t>
            </a:fld>
            <a:endParaRPr lang="ar-EG"/>
          </a:p>
        </p:txBody>
      </p:sp>
      <p:sp>
        <p:nvSpPr>
          <p:cNvPr id="5" name="عنصر نائب للتذييل 4">
            <a:extLst>
              <a:ext uri="{FF2B5EF4-FFF2-40B4-BE49-F238E27FC236}">
                <a16:creationId xmlns:a16="http://schemas.microsoft.com/office/drawing/2014/main" id="{CC244978-DE9D-433B-9223-067FE3643C5F}"/>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
        <p:nvSpPr>
          <p:cNvPr id="6" name="عنصر نائب لرقم الشريحة 5">
            <a:extLst>
              <a:ext uri="{FF2B5EF4-FFF2-40B4-BE49-F238E27FC236}">
                <a16:creationId xmlns:a16="http://schemas.microsoft.com/office/drawing/2014/main" id="{9A4718E8-1989-4881-90EB-3E45F3B1A2D5}"/>
              </a:ext>
            </a:extLst>
          </p:cNvPr>
          <p:cNvSpPr>
            <a:spLocks noGrp="1"/>
          </p:cNvSpPr>
          <p:nvPr>
            <p:ph type="sldNum" sz="quarter" idx="12"/>
          </p:nvPr>
        </p:nvSpPr>
        <p:spPr/>
        <p:txBody>
          <a:bodyPr/>
          <a:lstStyle/>
          <a:p>
            <a:fld id="{20E216C5-6794-4860-893B-F4FDF98DC744}" type="slidenum">
              <a:rPr lang="ar-EG" smtClean="0"/>
              <a:t>‹#›</a:t>
            </a:fld>
            <a:endParaRPr lang="ar-EG"/>
          </a:p>
        </p:txBody>
      </p:sp>
    </p:spTree>
    <p:extLst>
      <p:ext uri="{BB962C8B-B14F-4D97-AF65-F5344CB8AC3E}">
        <p14:creationId xmlns:p14="http://schemas.microsoft.com/office/powerpoint/2010/main" val="1623395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F326CC6-9850-40F5-AE3A-9857475CCE06}"/>
              </a:ext>
            </a:extLst>
          </p:cNvPr>
          <p:cNvSpPr>
            <a:spLocks noGrp="1"/>
          </p:cNvSpPr>
          <p:nvPr>
            <p:ph type="title"/>
          </p:nvPr>
        </p:nvSpPr>
        <p:spPr/>
        <p:txBody>
          <a:bodyPr/>
          <a:lstStyle/>
          <a:p>
            <a:r>
              <a:rPr lang="ar-SA"/>
              <a:t>انقر لتحرير نمط عنوان الشكل الرئيسي</a:t>
            </a:r>
            <a:endParaRPr lang="ar-EG"/>
          </a:p>
        </p:txBody>
      </p:sp>
      <p:sp>
        <p:nvSpPr>
          <p:cNvPr id="3" name="عنصر نائب للمحتوى 2">
            <a:extLst>
              <a:ext uri="{FF2B5EF4-FFF2-40B4-BE49-F238E27FC236}">
                <a16:creationId xmlns:a16="http://schemas.microsoft.com/office/drawing/2014/main" id="{032B35DD-B583-4B17-BA2E-98AF501693EC}"/>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محتوى 3">
            <a:extLst>
              <a:ext uri="{FF2B5EF4-FFF2-40B4-BE49-F238E27FC236}">
                <a16:creationId xmlns:a16="http://schemas.microsoft.com/office/drawing/2014/main" id="{F74F887C-895C-495A-B7B5-307DEAE4D75F}"/>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5" name="عنصر نائب للتاريخ 4">
            <a:extLst>
              <a:ext uri="{FF2B5EF4-FFF2-40B4-BE49-F238E27FC236}">
                <a16:creationId xmlns:a16="http://schemas.microsoft.com/office/drawing/2014/main" id="{01B2B6CB-D111-4EA5-9F87-002E5BB763C3}"/>
              </a:ext>
            </a:extLst>
          </p:cNvPr>
          <p:cNvSpPr>
            <a:spLocks noGrp="1"/>
          </p:cNvSpPr>
          <p:nvPr>
            <p:ph type="dt" sz="half" idx="10"/>
          </p:nvPr>
        </p:nvSpPr>
        <p:spPr/>
        <p:txBody>
          <a:bodyPr/>
          <a:lstStyle/>
          <a:p>
            <a:fld id="{14B02492-C70F-4C41-B116-F12044057423}" type="datetime12">
              <a:rPr lang="ar-EG" smtClean="0"/>
              <a:t>15/03/2020 09:26 م</a:t>
            </a:fld>
            <a:endParaRPr lang="ar-EG"/>
          </a:p>
        </p:txBody>
      </p:sp>
      <p:sp>
        <p:nvSpPr>
          <p:cNvPr id="6" name="عنصر نائب للتذييل 5">
            <a:extLst>
              <a:ext uri="{FF2B5EF4-FFF2-40B4-BE49-F238E27FC236}">
                <a16:creationId xmlns:a16="http://schemas.microsoft.com/office/drawing/2014/main" id="{74685DFA-B597-4875-8E0B-559EF158A2D1}"/>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
        <p:nvSpPr>
          <p:cNvPr id="7" name="عنصر نائب لرقم الشريحة 6">
            <a:extLst>
              <a:ext uri="{FF2B5EF4-FFF2-40B4-BE49-F238E27FC236}">
                <a16:creationId xmlns:a16="http://schemas.microsoft.com/office/drawing/2014/main" id="{E6FB5B53-2B09-4D85-BD20-20659B595680}"/>
              </a:ext>
            </a:extLst>
          </p:cNvPr>
          <p:cNvSpPr>
            <a:spLocks noGrp="1"/>
          </p:cNvSpPr>
          <p:nvPr>
            <p:ph type="sldNum" sz="quarter" idx="12"/>
          </p:nvPr>
        </p:nvSpPr>
        <p:spPr/>
        <p:txBody>
          <a:bodyPr/>
          <a:lstStyle/>
          <a:p>
            <a:fld id="{20E216C5-6794-4860-893B-F4FDF98DC744}" type="slidenum">
              <a:rPr lang="ar-EG" smtClean="0"/>
              <a:t>‹#›</a:t>
            </a:fld>
            <a:endParaRPr lang="ar-EG"/>
          </a:p>
        </p:txBody>
      </p:sp>
    </p:spTree>
    <p:extLst>
      <p:ext uri="{BB962C8B-B14F-4D97-AF65-F5344CB8AC3E}">
        <p14:creationId xmlns:p14="http://schemas.microsoft.com/office/powerpoint/2010/main" val="3687862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137DC4C-6EE5-4C44-B57E-96A9635163C8}"/>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endParaRPr lang="ar-EG"/>
          </a:p>
        </p:txBody>
      </p:sp>
      <p:sp>
        <p:nvSpPr>
          <p:cNvPr id="3" name="عنصر نائب للنص 2">
            <a:extLst>
              <a:ext uri="{FF2B5EF4-FFF2-40B4-BE49-F238E27FC236}">
                <a16:creationId xmlns:a16="http://schemas.microsoft.com/office/drawing/2014/main" id="{CE0C1DBA-FB64-49A9-BE7E-7219F07ABF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40771A07-C0B8-4129-8D82-8CE13AE50176}"/>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5" name="عنصر نائب للنص 4">
            <a:extLst>
              <a:ext uri="{FF2B5EF4-FFF2-40B4-BE49-F238E27FC236}">
                <a16:creationId xmlns:a16="http://schemas.microsoft.com/office/drawing/2014/main" id="{3CA0C32E-E4A7-4CE4-A84D-F5C7551BC1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A239F780-32AD-43EF-963B-434204BF1FFA}"/>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7" name="عنصر نائب للتاريخ 6">
            <a:extLst>
              <a:ext uri="{FF2B5EF4-FFF2-40B4-BE49-F238E27FC236}">
                <a16:creationId xmlns:a16="http://schemas.microsoft.com/office/drawing/2014/main" id="{1193C17D-9533-481F-B8F7-5EAE9C739C21}"/>
              </a:ext>
            </a:extLst>
          </p:cNvPr>
          <p:cNvSpPr>
            <a:spLocks noGrp="1"/>
          </p:cNvSpPr>
          <p:nvPr>
            <p:ph type="dt" sz="half" idx="10"/>
          </p:nvPr>
        </p:nvSpPr>
        <p:spPr/>
        <p:txBody>
          <a:bodyPr/>
          <a:lstStyle/>
          <a:p>
            <a:fld id="{7CB4DF7D-055C-4207-923E-B3372070B63D}" type="datetime12">
              <a:rPr lang="ar-EG" smtClean="0"/>
              <a:t>15/03/2020 09:26 م</a:t>
            </a:fld>
            <a:endParaRPr lang="ar-EG"/>
          </a:p>
        </p:txBody>
      </p:sp>
      <p:sp>
        <p:nvSpPr>
          <p:cNvPr id="8" name="عنصر نائب للتذييل 7">
            <a:extLst>
              <a:ext uri="{FF2B5EF4-FFF2-40B4-BE49-F238E27FC236}">
                <a16:creationId xmlns:a16="http://schemas.microsoft.com/office/drawing/2014/main" id="{3F4C5C6A-E4E9-4848-9D15-87CA712457A1}"/>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
        <p:nvSpPr>
          <p:cNvPr id="9" name="عنصر نائب لرقم الشريحة 8">
            <a:extLst>
              <a:ext uri="{FF2B5EF4-FFF2-40B4-BE49-F238E27FC236}">
                <a16:creationId xmlns:a16="http://schemas.microsoft.com/office/drawing/2014/main" id="{E6969AFB-4F9F-4FFF-AAB1-EAE724CB2DA2}"/>
              </a:ext>
            </a:extLst>
          </p:cNvPr>
          <p:cNvSpPr>
            <a:spLocks noGrp="1"/>
          </p:cNvSpPr>
          <p:nvPr>
            <p:ph type="sldNum" sz="quarter" idx="12"/>
          </p:nvPr>
        </p:nvSpPr>
        <p:spPr/>
        <p:txBody>
          <a:bodyPr/>
          <a:lstStyle/>
          <a:p>
            <a:fld id="{20E216C5-6794-4860-893B-F4FDF98DC744}" type="slidenum">
              <a:rPr lang="ar-EG" smtClean="0"/>
              <a:t>‹#›</a:t>
            </a:fld>
            <a:endParaRPr lang="ar-EG"/>
          </a:p>
        </p:txBody>
      </p:sp>
    </p:spTree>
    <p:extLst>
      <p:ext uri="{BB962C8B-B14F-4D97-AF65-F5344CB8AC3E}">
        <p14:creationId xmlns:p14="http://schemas.microsoft.com/office/powerpoint/2010/main" val="2901922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951F769-BF8E-4C03-BAD0-74577109232B}"/>
              </a:ext>
            </a:extLst>
          </p:cNvPr>
          <p:cNvSpPr>
            <a:spLocks noGrp="1"/>
          </p:cNvSpPr>
          <p:nvPr>
            <p:ph type="title"/>
          </p:nvPr>
        </p:nvSpPr>
        <p:spPr/>
        <p:txBody>
          <a:bodyPr/>
          <a:lstStyle/>
          <a:p>
            <a:r>
              <a:rPr lang="ar-SA"/>
              <a:t>انقر لتحرير نمط عنوان الشكل الرئيسي</a:t>
            </a:r>
            <a:endParaRPr lang="ar-EG"/>
          </a:p>
        </p:txBody>
      </p:sp>
      <p:sp>
        <p:nvSpPr>
          <p:cNvPr id="3" name="عنصر نائب للتاريخ 2">
            <a:extLst>
              <a:ext uri="{FF2B5EF4-FFF2-40B4-BE49-F238E27FC236}">
                <a16:creationId xmlns:a16="http://schemas.microsoft.com/office/drawing/2014/main" id="{1884FF17-61E8-4E3D-BC02-45A9433614BD}"/>
              </a:ext>
            </a:extLst>
          </p:cNvPr>
          <p:cNvSpPr>
            <a:spLocks noGrp="1"/>
          </p:cNvSpPr>
          <p:nvPr>
            <p:ph type="dt" sz="half" idx="10"/>
          </p:nvPr>
        </p:nvSpPr>
        <p:spPr/>
        <p:txBody>
          <a:bodyPr/>
          <a:lstStyle/>
          <a:p>
            <a:fld id="{ACE6649F-8F1F-4440-A471-65D5E00C2FF2}" type="datetime12">
              <a:rPr lang="ar-EG" smtClean="0"/>
              <a:t>15/03/2020 09:26 م</a:t>
            </a:fld>
            <a:endParaRPr lang="ar-EG"/>
          </a:p>
        </p:txBody>
      </p:sp>
      <p:sp>
        <p:nvSpPr>
          <p:cNvPr id="4" name="عنصر نائب للتذييل 3">
            <a:extLst>
              <a:ext uri="{FF2B5EF4-FFF2-40B4-BE49-F238E27FC236}">
                <a16:creationId xmlns:a16="http://schemas.microsoft.com/office/drawing/2014/main" id="{4FB5BDC9-26A5-4B35-BDFA-8B5F71084347}"/>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
        <p:nvSpPr>
          <p:cNvPr id="5" name="عنصر نائب لرقم الشريحة 4">
            <a:extLst>
              <a:ext uri="{FF2B5EF4-FFF2-40B4-BE49-F238E27FC236}">
                <a16:creationId xmlns:a16="http://schemas.microsoft.com/office/drawing/2014/main" id="{C031FFFB-8E9F-45CA-9FD9-E38D531C5609}"/>
              </a:ext>
            </a:extLst>
          </p:cNvPr>
          <p:cNvSpPr>
            <a:spLocks noGrp="1"/>
          </p:cNvSpPr>
          <p:nvPr>
            <p:ph type="sldNum" sz="quarter" idx="12"/>
          </p:nvPr>
        </p:nvSpPr>
        <p:spPr/>
        <p:txBody>
          <a:bodyPr/>
          <a:lstStyle/>
          <a:p>
            <a:fld id="{20E216C5-6794-4860-893B-F4FDF98DC744}" type="slidenum">
              <a:rPr lang="ar-EG" smtClean="0"/>
              <a:t>‹#›</a:t>
            </a:fld>
            <a:endParaRPr lang="ar-EG"/>
          </a:p>
        </p:txBody>
      </p:sp>
    </p:spTree>
    <p:extLst>
      <p:ext uri="{BB962C8B-B14F-4D97-AF65-F5344CB8AC3E}">
        <p14:creationId xmlns:p14="http://schemas.microsoft.com/office/powerpoint/2010/main" val="1105370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4B6BB302-C6CF-4E14-A376-0848049262BF}"/>
              </a:ext>
            </a:extLst>
          </p:cNvPr>
          <p:cNvSpPr>
            <a:spLocks noGrp="1"/>
          </p:cNvSpPr>
          <p:nvPr>
            <p:ph type="dt" sz="half" idx="10"/>
          </p:nvPr>
        </p:nvSpPr>
        <p:spPr/>
        <p:txBody>
          <a:bodyPr/>
          <a:lstStyle/>
          <a:p>
            <a:fld id="{4953E821-8346-4D7E-8C36-2D6C43F3E5DC}" type="datetime12">
              <a:rPr lang="ar-EG" smtClean="0"/>
              <a:t>15/03/2020 09:26 م</a:t>
            </a:fld>
            <a:endParaRPr lang="ar-EG"/>
          </a:p>
        </p:txBody>
      </p:sp>
      <p:sp>
        <p:nvSpPr>
          <p:cNvPr id="3" name="عنصر نائب للتذييل 2">
            <a:extLst>
              <a:ext uri="{FF2B5EF4-FFF2-40B4-BE49-F238E27FC236}">
                <a16:creationId xmlns:a16="http://schemas.microsoft.com/office/drawing/2014/main" id="{75666994-E40C-4906-A05D-2D1B66CA935B}"/>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
        <p:nvSpPr>
          <p:cNvPr id="4" name="عنصر نائب لرقم الشريحة 3">
            <a:extLst>
              <a:ext uri="{FF2B5EF4-FFF2-40B4-BE49-F238E27FC236}">
                <a16:creationId xmlns:a16="http://schemas.microsoft.com/office/drawing/2014/main" id="{72F4E72E-6AB3-4DC0-B03D-70B095F7CB37}"/>
              </a:ext>
            </a:extLst>
          </p:cNvPr>
          <p:cNvSpPr>
            <a:spLocks noGrp="1"/>
          </p:cNvSpPr>
          <p:nvPr>
            <p:ph type="sldNum" sz="quarter" idx="12"/>
          </p:nvPr>
        </p:nvSpPr>
        <p:spPr/>
        <p:txBody>
          <a:bodyPr/>
          <a:lstStyle/>
          <a:p>
            <a:fld id="{20E216C5-6794-4860-893B-F4FDF98DC744}" type="slidenum">
              <a:rPr lang="ar-EG" smtClean="0"/>
              <a:t>‹#›</a:t>
            </a:fld>
            <a:endParaRPr lang="ar-EG"/>
          </a:p>
        </p:txBody>
      </p:sp>
    </p:spTree>
    <p:extLst>
      <p:ext uri="{BB962C8B-B14F-4D97-AF65-F5344CB8AC3E}">
        <p14:creationId xmlns:p14="http://schemas.microsoft.com/office/powerpoint/2010/main" val="1111177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DD712ED-65C7-4F6D-AC8C-3AAB89FA3C03}"/>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EG"/>
          </a:p>
        </p:txBody>
      </p:sp>
      <p:sp>
        <p:nvSpPr>
          <p:cNvPr id="3" name="عنصر نائب للمحتوى 2">
            <a:extLst>
              <a:ext uri="{FF2B5EF4-FFF2-40B4-BE49-F238E27FC236}">
                <a16:creationId xmlns:a16="http://schemas.microsoft.com/office/drawing/2014/main" id="{9193E08B-6CDE-49BF-BADA-12DCAAB2ED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نص 3">
            <a:extLst>
              <a:ext uri="{FF2B5EF4-FFF2-40B4-BE49-F238E27FC236}">
                <a16:creationId xmlns:a16="http://schemas.microsoft.com/office/drawing/2014/main" id="{F15D6AA7-DE0D-47F4-9C7D-50AA1B8ECA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791522DB-FD4F-4FA8-BA42-C92C8CEB4A5C}"/>
              </a:ext>
            </a:extLst>
          </p:cNvPr>
          <p:cNvSpPr>
            <a:spLocks noGrp="1"/>
          </p:cNvSpPr>
          <p:nvPr>
            <p:ph type="dt" sz="half" idx="10"/>
          </p:nvPr>
        </p:nvSpPr>
        <p:spPr/>
        <p:txBody>
          <a:bodyPr/>
          <a:lstStyle/>
          <a:p>
            <a:fld id="{1387ECF4-790F-4705-A8EF-C68DCC10074B}" type="datetime12">
              <a:rPr lang="ar-EG" smtClean="0"/>
              <a:t>15/03/2020 09:26 م</a:t>
            </a:fld>
            <a:endParaRPr lang="ar-EG"/>
          </a:p>
        </p:txBody>
      </p:sp>
      <p:sp>
        <p:nvSpPr>
          <p:cNvPr id="6" name="عنصر نائب للتذييل 5">
            <a:extLst>
              <a:ext uri="{FF2B5EF4-FFF2-40B4-BE49-F238E27FC236}">
                <a16:creationId xmlns:a16="http://schemas.microsoft.com/office/drawing/2014/main" id="{0AA23B86-9ECE-4681-949C-1328369A7C43}"/>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
        <p:nvSpPr>
          <p:cNvPr id="7" name="عنصر نائب لرقم الشريحة 6">
            <a:extLst>
              <a:ext uri="{FF2B5EF4-FFF2-40B4-BE49-F238E27FC236}">
                <a16:creationId xmlns:a16="http://schemas.microsoft.com/office/drawing/2014/main" id="{284E3480-B55D-4F82-AAA0-A7914AA73AD8}"/>
              </a:ext>
            </a:extLst>
          </p:cNvPr>
          <p:cNvSpPr>
            <a:spLocks noGrp="1"/>
          </p:cNvSpPr>
          <p:nvPr>
            <p:ph type="sldNum" sz="quarter" idx="12"/>
          </p:nvPr>
        </p:nvSpPr>
        <p:spPr/>
        <p:txBody>
          <a:bodyPr/>
          <a:lstStyle/>
          <a:p>
            <a:fld id="{20E216C5-6794-4860-893B-F4FDF98DC744}" type="slidenum">
              <a:rPr lang="ar-EG" smtClean="0"/>
              <a:t>‹#›</a:t>
            </a:fld>
            <a:endParaRPr lang="ar-EG"/>
          </a:p>
        </p:txBody>
      </p:sp>
    </p:spTree>
    <p:extLst>
      <p:ext uri="{BB962C8B-B14F-4D97-AF65-F5344CB8AC3E}">
        <p14:creationId xmlns:p14="http://schemas.microsoft.com/office/powerpoint/2010/main" val="2421952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F6F011C-23EB-4115-83B4-1A45F22B7350}"/>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EG"/>
          </a:p>
        </p:txBody>
      </p:sp>
      <p:sp>
        <p:nvSpPr>
          <p:cNvPr id="3" name="عنصر نائب للصورة 2">
            <a:extLst>
              <a:ext uri="{FF2B5EF4-FFF2-40B4-BE49-F238E27FC236}">
                <a16:creationId xmlns:a16="http://schemas.microsoft.com/office/drawing/2014/main" id="{34DFF3C5-E517-4ED4-9FC4-D164DEB73D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عنصر نائب للنص 3">
            <a:extLst>
              <a:ext uri="{FF2B5EF4-FFF2-40B4-BE49-F238E27FC236}">
                <a16:creationId xmlns:a16="http://schemas.microsoft.com/office/drawing/2014/main" id="{1B94A3E7-9FEE-4FFC-AED3-D2A512738B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DC8F769D-25A3-471C-9119-44624D043FF5}"/>
              </a:ext>
            </a:extLst>
          </p:cNvPr>
          <p:cNvSpPr>
            <a:spLocks noGrp="1"/>
          </p:cNvSpPr>
          <p:nvPr>
            <p:ph type="dt" sz="half" idx="10"/>
          </p:nvPr>
        </p:nvSpPr>
        <p:spPr/>
        <p:txBody>
          <a:bodyPr/>
          <a:lstStyle/>
          <a:p>
            <a:fld id="{8B9ECA46-3526-4FE4-AF0A-FC9723A74CEE}" type="datetime12">
              <a:rPr lang="ar-EG" smtClean="0"/>
              <a:t>15/03/2020 09:26 م</a:t>
            </a:fld>
            <a:endParaRPr lang="ar-EG"/>
          </a:p>
        </p:txBody>
      </p:sp>
      <p:sp>
        <p:nvSpPr>
          <p:cNvPr id="6" name="عنصر نائب للتذييل 5">
            <a:extLst>
              <a:ext uri="{FF2B5EF4-FFF2-40B4-BE49-F238E27FC236}">
                <a16:creationId xmlns:a16="http://schemas.microsoft.com/office/drawing/2014/main" id="{B90639A3-F511-46C5-8144-61F4C69BF073}"/>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
        <p:nvSpPr>
          <p:cNvPr id="7" name="عنصر نائب لرقم الشريحة 6">
            <a:extLst>
              <a:ext uri="{FF2B5EF4-FFF2-40B4-BE49-F238E27FC236}">
                <a16:creationId xmlns:a16="http://schemas.microsoft.com/office/drawing/2014/main" id="{FBD25A7E-8E65-402B-BA44-2B0691750004}"/>
              </a:ext>
            </a:extLst>
          </p:cNvPr>
          <p:cNvSpPr>
            <a:spLocks noGrp="1"/>
          </p:cNvSpPr>
          <p:nvPr>
            <p:ph type="sldNum" sz="quarter" idx="12"/>
          </p:nvPr>
        </p:nvSpPr>
        <p:spPr/>
        <p:txBody>
          <a:bodyPr/>
          <a:lstStyle/>
          <a:p>
            <a:fld id="{20E216C5-6794-4860-893B-F4FDF98DC744}" type="slidenum">
              <a:rPr lang="ar-EG" smtClean="0"/>
              <a:t>‹#›</a:t>
            </a:fld>
            <a:endParaRPr lang="ar-EG"/>
          </a:p>
        </p:txBody>
      </p:sp>
    </p:spTree>
    <p:extLst>
      <p:ext uri="{BB962C8B-B14F-4D97-AF65-F5344CB8AC3E}">
        <p14:creationId xmlns:p14="http://schemas.microsoft.com/office/powerpoint/2010/main" val="1483197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645760C2-2379-47F8-80FF-55FB9256243C}"/>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ar-EG"/>
          </a:p>
        </p:txBody>
      </p:sp>
      <p:sp>
        <p:nvSpPr>
          <p:cNvPr id="3" name="عنصر نائب للنص 2">
            <a:extLst>
              <a:ext uri="{FF2B5EF4-FFF2-40B4-BE49-F238E27FC236}">
                <a16:creationId xmlns:a16="http://schemas.microsoft.com/office/drawing/2014/main" id="{92AF4DA9-A94F-4A6B-92CA-45E93F9C4B77}"/>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تاريخ 3">
            <a:extLst>
              <a:ext uri="{FF2B5EF4-FFF2-40B4-BE49-F238E27FC236}">
                <a16:creationId xmlns:a16="http://schemas.microsoft.com/office/drawing/2014/main" id="{972FFE9D-81B9-4F7B-8E69-E52F9E7DEA71}"/>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49A6C75-DC2C-4CF8-9496-9E6CF8F64B5D}" type="datetime12">
              <a:rPr lang="ar-EG" smtClean="0"/>
              <a:t>15/03/2020 09:26 م</a:t>
            </a:fld>
            <a:endParaRPr lang="ar-EG"/>
          </a:p>
        </p:txBody>
      </p:sp>
      <p:sp>
        <p:nvSpPr>
          <p:cNvPr id="5" name="عنصر نائب للتذييل 4">
            <a:extLst>
              <a:ext uri="{FF2B5EF4-FFF2-40B4-BE49-F238E27FC236}">
                <a16:creationId xmlns:a16="http://schemas.microsoft.com/office/drawing/2014/main" id="{C77A1151-9961-4522-9F28-CD8D611B7A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ar-EG"/>
              <a:t>الفرقة الثالثة - شعبة اللغة الإنجليزية - مقرر دراسات تجارية بلغة عربية</a:t>
            </a:r>
          </a:p>
        </p:txBody>
      </p:sp>
      <p:sp>
        <p:nvSpPr>
          <p:cNvPr id="6" name="عنصر نائب لرقم الشريحة 5">
            <a:extLst>
              <a:ext uri="{FF2B5EF4-FFF2-40B4-BE49-F238E27FC236}">
                <a16:creationId xmlns:a16="http://schemas.microsoft.com/office/drawing/2014/main" id="{5812B444-0A3E-4B91-AFEF-65B60E6DCF62}"/>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0E216C5-6794-4860-893B-F4FDF98DC744}" type="slidenum">
              <a:rPr lang="ar-EG" smtClean="0"/>
              <a:t>‹#›</a:t>
            </a:fld>
            <a:endParaRPr lang="ar-EG"/>
          </a:p>
        </p:txBody>
      </p:sp>
    </p:spTree>
    <p:extLst>
      <p:ext uri="{BB962C8B-B14F-4D97-AF65-F5344CB8AC3E}">
        <p14:creationId xmlns:p14="http://schemas.microsoft.com/office/powerpoint/2010/main" val="3829548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0A140A9-7E74-4867-A4ED-754C8C498F51}"/>
              </a:ext>
            </a:extLst>
          </p:cNvPr>
          <p:cNvSpPr>
            <a:spLocks noGrp="1"/>
          </p:cNvSpPr>
          <p:nvPr>
            <p:ph type="ctrTitle"/>
          </p:nvPr>
        </p:nvSpPr>
        <p:spPr>
          <a:solidFill>
            <a:schemeClr val="accent6">
              <a:lumMod val="20000"/>
              <a:lumOff val="80000"/>
            </a:schemeClr>
          </a:solidFill>
        </p:spPr>
        <p:txBody>
          <a:bodyPr>
            <a:normAutofit fontScale="90000"/>
          </a:bodyPr>
          <a:lstStyle/>
          <a:p>
            <a:pPr>
              <a:lnSpc>
                <a:spcPct val="100000"/>
              </a:lnSpc>
            </a:pPr>
            <a:r>
              <a:rPr lang="ar-SA" sz="4000" b="1" dirty="0"/>
              <a:t>الفصل الثالث</a:t>
            </a:r>
            <a:br>
              <a:rPr lang="ar-SA" b="1" dirty="0"/>
            </a:br>
            <a:r>
              <a:rPr lang="ar-SA" b="1" dirty="0"/>
              <a:t>العمليات المصرفية الإلكترونية</a:t>
            </a:r>
            <a:br>
              <a:rPr lang="en-US" dirty="0"/>
            </a:br>
            <a:endParaRPr lang="ar-EG" dirty="0"/>
          </a:p>
        </p:txBody>
      </p:sp>
      <p:sp>
        <p:nvSpPr>
          <p:cNvPr id="3" name="عنوان فرعي 2">
            <a:extLst>
              <a:ext uri="{FF2B5EF4-FFF2-40B4-BE49-F238E27FC236}">
                <a16:creationId xmlns:a16="http://schemas.microsoft.com/office/drawing/2014/main" id="{8BE0979B-62A5-4CCA-82E8-CB65F6FB1E80}"/>
              </a:ext>
            </a:extLst>
          </p:cNvPr>
          <p:cNvSpPr>
            <a:spLocks noGrp="1"/>
          </p:cNvSpPr>
          <p:nvPr>
            <p:ph type="subTitle" idx="1"/>
          </p:nvPr>
        </p:nvSpPr>
        <p:spPr>
          <a:solidFill>
            <a:schemeClr val="accent4">
              <a:lumMod val="20000"/>
              <a:lumOff val="80000"/>
            </a:schemeClr>
          </a:solidFill>
        </p:spPr>
        <p:txBody>
          <a:bodyPr/>
          <a:lstStyle/>
          <a:p>
            <a:r>
              <a:rPr lang="ar-EG" dirty="0"/>
              <a:t>الأستاذ الدكتور </a:t>
            </a:r>
          </a:p>
          <a:p>
            <a:r>
              <a:rPr lang="ar-EG" dirty="0"/>
              <a:t>مصطفى محمد أحمد الكرداوي</a:t>
            </a:r>
          </a:p>
        </p:txBody>
      </p:sp>
      <p:sp>
        <p:nvSpPr>
          <p:cNvPr id="4" name="عنصر نائب للتاريخ 3">
            <a:extLst>
              <a:ext uri="{FF2B5EF4-FFF2-40B4-BE49-F238E27FC236}">
                <a16:creationId xmlns:a16="http://schemas.microsoft.com/office/drawing/2014/main" id="{C45B4267-0C79-422F-BFC9-E0BE1AD49A85}"/>
              </a:ext>
            </a:extLst>
          </p:cNvPr>
          <p:cNvSpPr>
            <a:spLocks noGrp="1"/>
          </p:cNvSpPr>
          <p:nvPr>
            <p:ph type="dt" sz="half" idx="10"/>
          </p:nvPr>
        </p:nvSpPr>
        <p:spPr/>
        <p:txBody>
          <a:bodyPr/>
          <a:lstStyle/>
          <a:p>
            <a:fld id="{5B73605F-4515-4876-AD4D-A120F4D99B98}" type="datetime12">
              <a:rPr lang="ar-EG" smtClean="0"/>
              <a:t>15/03/2020 09:26 م</a:t>
            </a:fld>
            <a:endParaRPr lang="ar-EG"/>
          </a:p>
        </p:txBody>
      </p:sp>
      <p:sp>
        <p:nvSpPr>
          <p:cNvPr id="5" name="عنصر نائب للتذييل 4">
            <a:extLst>
              <a:ext uri="{FF2B5EF4-FFF2-40B4-BE49-F238E27FC236}">
                <a16:creationId xmlns:a16="http://schemas.microsoft.com/office/drawing/2014/main" id="{99826EE4-7C88-49CE-AA79-2C0E2E9B0A97}"/>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Tree>
    <p:extLst>
      <p:ext uri="{BB962C8B-B14F-4D97-AF65-F5344CB8AC3E}">
        <p14:creationId xmlns:p14="http://schemas.microsoft.com/office/powerpoint/2010/main" val="3085822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C4D01D5-9714-4567-8F7A-A80AABB9501B}"/>
              </a:ext>
            </a:extLst>
          </p:cNvPr>
          <p:cNvSpPr>
            <a:spLocks noGrp="1"/>
          </p:cNvSpPr>
          <p:nvPr>
            <p:ph type="title"/>
          </p:nvPr>
        </p:nvSpPr>
        <p:spPr>
          <a:solidFill>
            <a:schemeClr val="accent6">
              <a:lumMod val="20000"/>
              <a:lumOff val="80000"/>
            </a:schemeClr>
          </a:solidFill>
        </p:spPr>
        <p:txBody>
          <a:bodyPr/>
          <a:lstStyle/>
          <a:p>
            <a:pPr algn="ctr"/>
            <a:r>
              <a:rPr lang="ar-SA" b="1" dirty="0"/>
              <a:t>التعريف بالعمليات المصرفية الالكترونية</a:t>
            </a:r>
            <a:endParaRPr lang="ar-EG" dirty="0"/>
          </a:p>
        </p:txBody>
      </p:sp>
      <p:sp>
        <p:nvSpPr>
          <p:cNvPr id="3" name="عنصر نائب للمحتوى 2">
            <a:extLst>
              <a:ext uri="{FF2B5EF4-FFF2-40B4-BE49-F238E27FC236}">
                <a16:creationId xmlns:a16="http://schemas.microsoft.com/office/drawing/2014/main" id="{96F562F8-35E7-44D6-ACBD-00343FF90AEB}"/>
              </a:ext>
            </a:extLst>
          </p:cNvPr>
          <p:cNvSpPr>
            <a:spLocks noGrp="1"/>
          </p:cNvSpPr>
          <p:nvPr>
            <p:ph idx="1"/>
          </p:nvPr>
        </p:nvSpPr>
        <p:spPr>
          <a:solidFill>
            <a:schemeClr val="accent4">
              <a:lumMod val="20000"/>
              <a:lumOff val="80000"/>
            </a:schemeClr>
          </a:solidFill>
        </p:spPr>
        <p:txBody>
          <a:bodyPr>
            <a:normAutofit/>
          </a:bodyPr>
          <a:lstStyle/>
          <a:p>
            <a:pPr marL="0" indent="0" algn="just">
              <a:lnSpc>
                <a:spcPct val="200000"/>
              </a:lnSpc>
              <a:buNone/>
            </a:pPr>
            <a:r>
              <a:rPr lang="ar-SA" sz="3600" b="1" dirty="0"/>
              <a:t>يقصد بالعمليات المصرفية الالكترونية تقديم البنوك الخدمات المصرفية التقليدية أو المبتكرة من خلال شبكات اتصال الكترونية تقتصر صلاحية الدخول إليها على المشاركين فيها وفقا لشروط العضوية التي تحددها البنوك</a:t>
            </a:r>
            <a:r>
              <a:rPr lang="ar-EG" sz="3600" b="1" dirty="0"/>
              <a:t>.</a:t>
            </a:r>
          </a:p>
        </p:txBody>
      </p:sp>
      <p:sp>
        <p:nvSpPr>
          <p:cNvPr id="4" name="عنصر نائب للتاريخ 3">
            <a:extLst>
              <a:ext uri="{FF2B5EF4-FFF2-40B4-BE49-F238E27FC236}">
                <a16:creationId xmlns:a16="http://schemas.microsoft.com/office/drawing/2014/main" id="{F3AD560A-1EDE-4E59-B770-4D21D85CFF1D}"/>
              </a:ext>
            </a:extLst>
          </p:cNvPr>
          <p:cNvSpPr>
            <a:spLocks noGrp="1"/>
          </p:cNvSpPr>
          <p:nvPr>
            <p:ph type="dt" sz="half" idx="10"/>
          </p:nvPr>
        </p:nvSpPr>
        <p:spPr/>
        <p:txBody>
          <a:bodyPr/>
          <a:lstStyle/>
          <a:p>
            <a:fld id="{D7F8F8C7-6E57-4BF4-B66A-46E0AB6B5F89}" type="datetime12">
              <a:rPr lang="ar-EG" smtClean="0"/>
              <a:t>15/03/2020 09:26 م</a:t>
            </a:fld>
            <a:endParaRPr lang="ar-EG"/>
          </a:p>
        </p:txBody>
      </p:sp>
      <p:sp>
        <p:nvSpPr>
          <p:cNvPr id="5" name="عنصر نائب للتذييل 4">
            <a:extLst>
              <a:ext uri="{FF2B5EF4-FFF2-40B4-BE49-F238E27FC236}">
                <a16:creationId xmlns:a16="http://schemas.microsoft.com/office/drawing/2014/main" id="{F4466935-9A02-448E-A233-09F633C49F06}"/>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Tree>
    <p:extLst>
      <p:ext uri="{BB962C8B-B14F-4D97-AF65-F5344CB8AC3E}">
        <p14:creationId xmlns:p14="http://schemas.microsoft.com/office/powerpoint/2010/main" val="861154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40A4EAE-21F2-40E1-BAB9-7227B36EB83E}"/>
              </a:ext>
            </a:extLst>
          </p:cNvPr>
          <p:cNvSpPr>
            <a:spLocks noGrp="1"/>
          </p:cNvSpPr>
          <p:nvPr>
            <p:ph type="title"/>
          </p:nvPr>
        </p:nvSpPr>
        <p:spPr>
          <a:solidFill>
            <a:schemeClr val="accent6">
              <a:lumMod val="20000"/>
              <a:lumOff val="80000"/>
            </a:schemeClr>
          </a:solidFill>
        </p:spPr>
        <p:txBody>
          <a:bodyPr/>
          <a:lstStyle/>
          <a:p>
            <a:pPr algn="ctr"/>
            <a:r>
              <a:rPr lang="ar-SA" b="1" dirty="0"/>
              <a:t>أهداف العمليات المصرفية الإلكترونية</a:t>
            </a:r>
            <a:endParaRPr lang="ar-EG" b="1" dirty="0"/>
          </a:p>
        </p:txBody>
      </p:sp>
      <p:sp>
        <p:nvSpPr>
          <p:cNvPr id="3" name="عنصر نائب للمحتوى 2">
            <a:extLst>
              <a:ext uri="{FF2B5EF4-FFF2-40B4-BE49-F238E27FC236}">
                <a16:creationId xmlns:a16="http://schemas.microsoft.com/office/drawing/2014/main" id="{87A9106A-0DB2-4219-953A-C132AD55E471}"/>
              </a:ext>
            </a:extLst>
          </p:cNvPr>
          <p:cNvSpPr>
            <a:spLocks noGrp="1"/>
          </p:cNvSpPr>
          <p:nvPr>
            <p:ph idx="1"/>
          </p:nvPr>
        </p:nvSpPr>
        <p:spPr>
          <a:solidFill>
            <a:schemeClr val="accent4">
              <a:lumMod val="20000"/>
              <a:lumOff val="80000"/>
            </a:schemeClr>
          </a:solidFill>
        </p:spPr>
        <p:txBody>
          <a:bodyPr>
            <a:noAutofit/>
          </a:bodyPr>
          <a:lstStyle/>
          <a:p>
            <a:pPr marL="0" indent="0" algn="just">
              <a:lnSpc>
                <a:spcPct val="200000"/>
              </a:lnSpc>
              <a:buNone/>
            </a:pPr>
            <a:r>
              <a:rPr lang="ar-SA" sz="2400" b="1" dirty="0"/>
              <a:t>  (أ) إتاحة معلومات عن الخدمات التي يؤديها البنـك دون تقديم خدمات مصرفية على الشبكة. </a:t>
            </a:r>
            <a:endParaRPr lang="en-US" sz="2400" b="1" dirty="0"/>
          </a:p>
          <a:p>
            <a:pPr marL="715963" indent="-715963" algn="just">
              <a:lnSpc>
                <a:spcPct val="200000"/>
              </a:lnSpc>
              <a:buNone/>
            </a:pPr>
            <a:r>
              <a:rPr lang="ar-SA" sz="2400" b="1" dirty="0"/>
              <a:t>(ب) حصول العملاء على خدمات محدودة كالتعرف على معاملاتهم وأرصدة حساباتهم وتحديث بياناتهم وطلب الحصول على قروض. </a:t>
            </a:r>
            <a:endParaRPr lang="en-US" sz="2400" b="1" dirty="0"/>
          </a:p>
          <a:p>
            <a:pPr marL="0" indent="0" algn="just">
              <a:lnSpc>
                <a:spcPct val="200000"/>
              </a:lnSpc>
              <a:buNone/>
            </a:pPr>
            <a:r>
              <a:rPr lang="ar-SA" sz="2400" b="1" dirty="0"/>
              <a:t>(ج) طلب العملاء تنفيذ عمليات مصرفية مثل تحويل الأموال.</a:t>
            </a:r>
            <a:endParaRPr lang="en-US" sz="2400" b="1" dirty="0"/>
          </a:p>
          <a:p>
            <a:pPr marL="0" indent="0">
              <a:buNone/>
            </a:pPr>
            <a:endParaRPr lang="ar-EG" sz="2400" b="1" dirty="0"/>
          </a:p>
        </p:txBody>
      </p:sp>
      <p:sp>
        <p:nvSpPr>
          <p:cNvPr id="4" name="عنصر نائب للتاريخ 3">
            <a:extLst>
              <a:ext uri="{FF2B5EF4-FFF2-40B4-BE49-F238E27FC236}">
                <a16:creationId xmlns:a16="http://schemas.microsoft.com/office/drawing/2014/main" id="{C7E46804-5200-4100-A2BF-DEDB194762BF}"/>
              </a:ext>
            </a:extLst>
          </p:cNvPr>
          <p:cNvSpPr>
            <a:spLocks noGrp="1"/>
          </p:cNvSpPr>
          <p:nvPr>
            <p:ph type="dt" sz="half" idx="10"/>
          </p:nvPr>
        </p:nvSpPr>
        <p:spPr/>
        <p:txBody>
          <a:bodyPr/>
          <a:lstStyle/>
          <a:p>
            <a:fld id="{972E1C19-5630-4232-B160-628E5F5A3E91}" type="datetime12">
              <a:rPr lang="ar-EG" smtClean="0"/>
              <a:t>15/03/2020 09:26 م</a:t>
            </a:fld>
            <a:endParaRPr lang="ar-EG"/>
          </a:p>
        </p:txBody>
      </p:sp>
      <p:sp>
        <p:nvSpPr>
          <p:cNvPr id="5" name="عنصر نائب للتذييل 4">
            <a:extLst>
              <a:ext uri="{FF2B5EF4-FFF2-40B4-BE49-F238E27FC236}">
                <a16:creationId xmlns:a16="http://schemas.microsoft.com/office/drawing/2014/main" id="{96381CA8-28A6-458B-88D4-C216D812949C}"/>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Tree>
    <p:extLst>
      <p:ext uri="{BB962C8B-B14F-4D97-AF65-F5344CB8AC3E}">
        <p14:creationId xmlns:p14="http://schemas.microsoft.com/office/powerpoint/2010/main" val="1112924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7964A6C-FB2C-4296-A9D5-AABC58B56AF7}"/>
              </a:ext>
            </a:extLst>
          </p:cNvPr>
          <p:cNvSpPr>
            <a:spLocks noGrp="1"/>
          </p:cNvSpPr>
          <p:nvPr>
            <p:ph type="title"/>
          </p:nvPr>
        </p:nvSpPr>
        <p:spPr>
          <a:solidFill>
            <a:schemeClr val="accent6">
              <a:lumMod val="20000"/>
              <a:lumOff val="80000"/>
            </a:schemeClr>
          </a:solidFill>
        </p:spPr>
        <p:txBody>
          <a:bodyPr/>
          <a:lstStyle/>
          <a:p>
            <a:pPr algn="ctr"/>
            <a:r>
              <a:rPr lang="ar-SA" b="1" dirty="0"/>
              <a:t>مزايا العمليات المصرفية الالكترونية</a:t>
            </a:r>
            <a:endParaRPr lang="ar-EG" dirty="0"/>
          </a:p>
        </p:txBody>
      </p:sp>
      <p:sp>
        <p:nvSpPr>
          <p:cNvPr id="3" name="عنصر نائب للمحتوى 2">
            <a:extLst>
              <a:ext uri="{FF2B5EF4-FFF2-40B4-BE49-F238E27FC236}">
                <a16:creationId xmlns:a16="http://schemas.microsoft.com/office/drawing/2014/main" id="{1FD5A4B0-D011-4EC7-812C-300F1B7FD88B}"/>
              </a:ext>
            </a:extLst>
          </p:cNvPr>
          <p:cNvSpPr>
            <a:spLocks noGrp="1"/>
          </p:cNvSpPr>
          <p:nvPr>
            <p:ph idx="1"/>
          </p:nvPr>
        </p:nvSpPr>
        <p:spPr>
          <a:solidFill>
            <a:schemeClr val="accent4">
              <a:lumMod val="20000"/>
              <a:lumOff val="80000"/>
            </a:schemeClr>
          </a:solidFill>
        </p:spPr>
        <p:txBody>
          <a:bodyPr>
            <a:normAutofit fontScale="92500" lnSpcReduction="20000"/>
          </a:bodyPr>
          <a:lstStyle/>
          <a:p>
            <a:pPr lvl="0" algn="just">
              <a:lnSpc>
                <a:spcPct val="150000"/>
              </a:lnSpc>
            </a:pPr>
            <a:r>
              <a:rPr lang="ar-SA" sz="3600" b="1" dirty="0"/>
              <a:t>إمكان وصول البنوك إلى قاعدة أعرض من العملاء المودعين والمقترضين وطالبي الخدمات المصرفية.</a:t>
            </a:r>
            <a:endParaRPr lang="en-US" sz="3600" b="1" dirty="0"/>
          </a:p>
          <a:p>
            <a:pPr lvl="0" algn="just">
              <a:lnSpc>
                <a:spcPct val="150000"/>
              </a:lnSpc>
            </a:pPr>
            <a:r>
              <a:rPr lang="ar-SA" sz="3600" b="1" dirty="0"/>
              <a:t>تقديم خدمات مصرفية جديدة.</a:t>
            </a:r>
            <a:endParaRPr lang="en-US" sz="3600" b="1" dirty="0"/>
          </a:p>
          <a:p>
            <a:pPr lvl="0" algn="just">
              <a:lnSpc>
                <a:spcPct val="150000"/>
              </a:lnSpc>
            </a:pPr>
            <a:r>
              <a:rPr lang="ar-SA" sz="3600" b="1" dirty="0"/>
              <a:t>خفض تكاليف التشغيل بالبنوك وتكاليف إنجاز عمليات التجزئة </a:t>
            </a:r>
            <a:br>
              <a:rPr lang="ar-SA" sz="3600" b="1" dirty="0"/>
            </a:br>
            <a:r>
              <a:rPr lang="ar-SA" sz="3600" b="1" dirty="0"/>
              <a:t>محليا ودوليا.</a:t>
            </a:r>
            <a:endParaRPr lang="en-US" sz="3600" b="1" dirty="0"/>
          </a:p>
          <a:p>
            <a:pPr algn="just">
              <a:lnSpc>
                <a:spcPct val="150000"/>
              </a:lnSpc>
            </a:pPr>
            <a:r>
              <a:rPr lang="ar-SA" sz="3600" b="1" dirty="0"/>
              <a:t>زيادة كفاءة أداء البنوك. </a:t>
            </a:r>
            <a:endParaRPr lang="ar-EG" sz="3600" b="1" dirty="0"/>
          </a:p>
        </p:txBody>
      </p:sp>
      <p:sp>
        <p:nvSpPr>
          <p:cNvPr id="4" name="عنصر نائب للتاريخ 3">
            <a:extLst>
              <a:ext uri="{FF2B5EF4-FFF2-40B4-BE49-F238E27FC236}">
                <a16:creationId xmlns:a16="http://schemas.microsoft.com/office/drawing/2014/main" id="{47A193D8-3489-432D-A07B-29A2C70B692E}"/>
              </a:ext>
            </a:extLst>
          </p:cNvPr>
          <p:cNvSpPr>
            <a:spLocks noGrp="1"/>
          </p:cNvSpPr>
          <p:nvPr>
            <p:ph type="dt" sz="half" idx="10"/>
          </p:nvPr>
        </p:nvSpPr>
        <p:spPr/>
        <p:txBody>
          <a:bodyPr/>
          <a:lstStyle/>
          <a:p>
            <a:fld id="{8B4D98B2-54E2-4BAD-8360-7656F99A0FD0}" type="datetime12">
              <a:rPr lang="ar-EG" smtClean="0"/>
              <a:t>15/03/2020 09:26 م</a:t>
            </a:fld>
            <a:endParaRPr lang="ar-EG"/>
          </a:p>
        </p:txBody>
      </p:sp>
      <p:sp>
        <p:nvSpPr>
          <p:cNvPr id="5" name="عنصر نائب للتذييل 4">
            <a:extLst>
              <a:ext uri="{FF2B5EF4-FFF2-40B4-BE49-F238E27FC236}">
                <a16:creationId xmlns:a16="http://schemas.microsoft.com/office/drawing/2014/main" id="{608B4C9D-1296-4498-A358-16922076E1ED}"/>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Tree>
    <p:extLst>
      <p:ext uri="{BB962C8B-B14F-4D97-AF65-F5344CB8AC3E}">
        <p14:creationId xmlns:p14="http://schemas.microsoft.com/office/powerpoint/2010/main" val="1965370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additive="base">
                                        <p:cTn id="3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33BD6AF-D51B-4AC7-ABBB-9A82A8409C51}"/>
              </a:ext>
            </a:extLst>
          </p:cNvPr>
          <p:cNvSpPr>
            <a:spLocks noGrp="1"/>
          </p:cNvSpPr>
          <p:nvPr>
            <p:ph type="title"/>
          </p:nvPr>
        </p:nvSpPr>
        <p:spPr>
          <a:solidFill>
            <a:schemeClr val="accent6">
              <a:lumMod val="20000"/>
              <a:lumOff val="80000"/>
            </a:schemeClr>
          </a:solidFill>
        </p:spPr>
        <p:txBody>
          <a:bodyPr>
            <a:normAutofit fontScale="90000"/>
          </a:bodyPr>
          <a:lstStyle/>
          <a:p>
            <a:pPr algn="ctr">
              <a:lnSpc>
                <a:spcPct val="100000"/>
              </a:lnSpc>
            </a:pPr>
            <a:r>
              <a:rPr lang="ar-SA" b="1" dirty="0"/>
              <a:t>الأسباب التي تستلزم حصول البنوك على ترخيص لتقديم العمليات المصرفية الإلكترونية</a:t>
            </a:r>
            <a:endParaRPr lang="ar-EG" dirty="0"/>
          </a:p>
        </p:txBody>
      </p:sp>
      <p:sp>
        <p:nvSpPr>
          <p:cNvPr id="3" name="عنصر نائب للمحتوى 2">
            <a:extLst>
              <a:ext uri="{FF2B5EF4-FFF2-40B4-BE49-F238E27FC236}">
                <a16:creationId xmlns:a16="http://schemas.microsoft.com/office/drawing/2014/main" id="{B5032DA4-00D3-47CF-ACB5-EE078299CB94}"/>
              </a:ext>
            </a:extLst>
          </p:cNvPr>
          <p:cNvSpPr>
            <a:spLocks noGrp="1"/>
          </p:cNvSpPr>
          <p:nvPr>
            <p:ph idx="1"/>
          </p:nvPr>
        </p:nvSpPr>
        <p:spPr>
          <a:solidFill>
            <a:schemeClr val="accent4">
              <a:lumMod val="20000"/>
              <a:lumOff val="80000"/>
            </a:schemeClr>
          </a:solidFill>
        </p:spPr>
        <p:txBody>
          <a:bodyPr/>
          <a:lstStyle/>
          <a:p>
            <a:pPr algn="just">
              <a:lnSpc>
                <a:spcPct val="150000"/>
              </a:lnSpc>
            </a:pPr>
            <a:r>
              <a:rPr lang="ar-SA" b="1" dirty="0"/>
              <a:t>حماية السوق المصرفي المحلى من مقدمي الخدمات المصرفية غير المرخص لهم من البنك المركزي المصري بتقديم هذه الخدمات بما في ذلك الجهات التي ترغب  في تأسيس كيان مستقل لا يتواجد له فروع مادية بغرض تقديم العمليات المصرفية الالكترونية فقط.</a:t>
            </a:r>
          </a:p>
          <a:p>
            <a:pPr algn="just">
              <a:lnSpc>
                <a:spcPct val="150000"/>
              </a:lnSpc>
            </a:pPr>
            <a:r>
              <a:rPr lang="ar-SA" b="1" dirty="0"/>
              <a:t>التحقق من توافر الوسائل الكافية لدى البنوك للإدارة الحصيفة لمخاطر تلك العمليات.</a:t>
            </a:r>
            <a:endParaRPr lang="en-US" b="1" dirty="0"/>
          </a:p>
          <a:p>
            <a:pPr algn="just">
              <a:lnSpc>
                <a:spcPct val="150000"/>
              </a:lnSpc>
            </a:pPr>
            <a:r>
              <a:rPr lang="ar-SA" b="1" dirty="0"/>
              <a:t>تطبيق الضوابط الرقابية اللازمة لحصول البنوك على ترخيص من البنك المركزي المصري لتقديم تلك العمليات.</a:t>
            </a:r>
            <a:endParaRPr lang="en-US" b="1" dirty="0"/>
          </a:p>
          <a:p>
            <a:pPr algn="just">
              <a:lnSpc>
                <a:spcPct val="150000"/>
              </a:lnSpc>
            </a:pPr>
            <a:endParaRPr lang="ar-EG" b="1" dirty="0"/>
          </a:p>
        </p:txBody>
      </p:sp>
      <p:sp>
        <p:nvSpPr>
          <p:cNvPr id="4" name="عنصر نائب للتاريخ 3">
            <a:extLst>
              <a:ext uri="{FF2B5EF4-FFF2-40B4-BE49-F238E27FC236}">
                <a16:creationId xmlns:a16="http://schemas.microsoft.com/office/drawing/2014/main" id="{EE9EAB25-B238-4042-AFCB-F0F0450F65A2}"/>
              </a:ext>
            </a:extLst>
          </p:cNvPr>
          <p:cNvSpPr>
            <a:spLocks noGrp="1"/>
          </p:cNvSpPr>
          <p:nvPr>
            <p:ph type="dt" sz="half" idx="10"/>
          </p:nvPr>
        </p:nvSpPr>
        <p:spPr/>
        <p:txBody>
          <a:bodyPr/>
          <a:lstStyle/>
          <a:p>
            <a:fld id="{E7B3E764-D278-44EE-93BE-E1314C274774}" type="datetime12">
              <a:rPr lang="ar-EG" smtClean="0"/>
              <a:t>15/03/2020 09:26 م</a:t>
            </a:fld>
            <a:endParaRPr lang="ar-EG"/>
          </a:p>
        </p:txBody>
      </p:sp>
      <p:sp>
        <p:nvSpPr>
          <p:cNvPr id="5" name="عنصر نائب للتذييل 4">
            <a:extLst>
              <a:ext uri="{FF2B5EF4-FFF2-40B4-BE49-F238E27FC236}">
                <a16:creationId xmlns:a16="http://schemas.microsoft.com/office/drawing/2014/main" id="{8E6174B5-2104-4EB0-A4C0-BA759737893A}"/>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Tree>
    <p:extLst>
      <p:ext uri="{BB962C8B-B14F-4D97-AF65-F5344CB8AC3E}">
        <p14:creationId xmlns:p14="http://schemas.microsoft.com/office/powerpoint/2010/main" val="3762110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390FA95-0CC8-44F6-A115-E5A027EA1EEA}"/>
              </a:ext>
            </a:extLst>
          </p:cNvPr>
          <p:cNvSpPr>
            <a:spLocks noGrp="1"/>
          </p:cNvSpPr>
          <p:nvPr>
            <p:ph type="title"/>
          </p:nvPr>
        </p:nvSpPr>
        <p:spPr>
          <a:solidFill>
            <a:schemeClr val="accent6">
              <a:lumMod val="20000"/>
              <a:lumOff val="80000"/>
            </a:schemeClr>
          </a:solidFill>
        </p:spPr>
        <p:txBody>
          <a:bodyPr/>
          <a:lstStyle/>
          <a:p>
            <a:pPr algn="ctr"/>
            <a:r>
              <a:rPr lang="ar-SA" b="1" dirty="0"/>
              <a:t>شروط حصول البنوك على ترخيص لتقديم العمليات المصرفية الالكترونية</a:t>
            </a:r>
            <a:endParaRPr lang="ar-EG" dirty="0"/>
          </a:p>
        </p:txBody>
      </p:sp>
      <p:sp>
        <p:nvSpPr>
          <p:cNvPr id="3" name="عنصر نائب للمحتوى 2">
            <a:extLst>
              <a:ext uri="{FF2B5EF4-FFF2-40B4-BE49-F238E27FC236}">
                <a16:creationId xmlns:a16="http://schemas.microsoft.com/office/drawing/2014/main" id="{B7D72257-A7B9-4C57-B1EE-13FBC0D41CD5}"/>
              </a:ext>
            </a:extLst>
          </p:cNvPr>
          <p:cNvSpPr>
            <a:spLocks noGrp="1"/>
          </p:cNvSpPr>
          <p:nvPr>
            <p:ph idx="1"/>
          </p:nvPr>
        </p:nvSpPr>
        <p:spPr>
          <a:solidFill>
            <a:schemeClr val="accent4">
              <a:lumMod val="20000"/>
              <a:lumOff val="80000"/>
            </a:schemeClr>
          </a:solidFill>
        </p:spPr>
        <p:txBody>
          <a:bodyPr/>
          <a:lstStyle/>
          <a:p>
            <a:pPr algn="just">
              <a:lnSpc>
                <a:spcPct val="150000"/>
              </a:lnSpc>
            </a:pPr>
            <a:r>
              <a:rPr lang="ar-SA" b="1" dirty="0"/>
              <a:t>يقتصر منح الترخيص على البنوك المسجلة لدى البنك المركزي المصري وحدها .</a:t>
            </a:r>
            <a:endParaRPr lang="en-US" b="1" dirty="0"/>
          </a:p>
          <a:p>
            <a:pPr algn="just">
              <a:lnSpc>
                <a:spcPct val="150000"/>
              </a:lnSpc>
            </a:pPr>
            <a:r>
              <a:rPr lang="ar-SA" b="1" dirty="0"/>
              <a:t>أن يكون البنك مستوفياً للضوابط الرقابية التي تتعلق بمدى التزامه بكل من معيار كفاية رأس المال وأسس تصنيف القروض وتكوين المخصصات والتوازن في مراكز العملات وتركز التوظيفات لدى المراسلين في الخارج والتركز الائتماني.</a:t>
            </a:r>
            <a:endParaRPr lang="en-US" b="1" dirty="0"/>
          </a:p>
          <a:p>
            <a:pPr algn="just">
              <a:lnSpc>
                <a:spcPct val="150000"/>
              </a:lnSpc>
            </a:pPr>
            <a:r>
              <a:rPr lang="ar-SA" b="1" dirty="0"/>
              <a:t>أن يتبع البنك مبادئ حصيفة لإدارة مخاطر تقديم خدماته من خلال شبكات الاتصال الالكترونية والتي تشتمل على تقييم المخاطر والرقابة عليها ومتابعتها.</a:t>
            </a:r>
            <a:endParaRPr lang="en-US" b="1" dirty="0"/>
          </a:p>
          <a:p>
            <a:pPr algn="just">
              <a:lnSpc>
                <a:spcPct val="150000"/>
              </a:lnSpc>
            </a:pPr>
            <a:endParaRPr lang="ar-EG" b="1" dirty="0"/>
          </a:p>
        </p:txBody>
      </p:sp>
      <p:sp>
        <p:nvSpPr>
          <p:cNvPr id="4" name="عنصر نائب للتاريخ 3">
            <a:extLst>
              <a:ext uri="{FF2B5EF4-FFF2-40B4-BE49-F238E27FC236}">
                <a16:creationId xmlns:a16="http://schemas.microsoft.com/office/drawing/2014/main" id="{989BF0C0-0866-4439-93AD-269836C1EFED}"/>
              </a:ext>
            </a:extLst>
          </p:cNvPr>
          <p:cNvSpPr>
            <a:spLocks noGrp="1"/>
          </p:cNvSpPr>
          <p:nvPr>
            <p:ph type="dt" sz="half" idx="10"/>
          </p:nvPr>
        </p:nvSpPr>
        <p:spPr/>
        <p:txBody>
          <a:bodyPr/>
          <a:lstStyle/>
          <a:p>
            <a:fld id="{74C31030-E65C-4102-BA05-1B9265DECBC8}" type="datetime12">
              <a:rPr lang="ar-EG" smtClean="0"/>
              <a:t>15/03/2020 09:26 م</a:t>
            </a:fld>
            <a:endParaRPr lang="ar-EG"/>
          </a:p>
        </p:txBody>
      </p:sp>
      <p:sp>
        <p:nvSpPr>
          <p:cNvPr id="5" name="عنصر نائب للتذييل 4">
            <a:extLst>
              <a:ext uri="{FF2B5EF4-FFF2-40B4-BE49-F238E27FC236}">
                <a16:creationId xmlns:a16="http://schemas.microsoft.com/office/drawing/2014/main" id="{8ABD151A-951C-4445-AF39-6495A9C07DE9}"/>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Tree>
    <p:extLst>
      <p:ext uri="{BB962C8B-B14F-4D97-AF65-F5344CB8AC3E}">
        <p14:creationId xmlns:p14="http://schemas.microsoft.com/office/powerpoint/2010/main" val="81751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1469B42-ACF4-4253-9A44-0AFE22B281BD}"/>
              </a:ext>
            </a:extLst>
          </p:cNvPr>
          <p:cNvSpPr>
            <a:spLocks noGrp="1"/>
          </p:cNvSpPr>
          <p:nvPr>
            <p:ph type="title"/>
          </p:nvPr>
        </p:nvSpPr>
        <p:spPr>
          <a:solidFill>
            <a:schemeClr val="accent6">
              <a:lumMod val="20000"/>
              <a:lumOff val="80000"/>
            </a:schemeClr>
          </a:solidFill>
        </p:spPr>
        <p:txBody>
          <a:bodyPr/>
          <a:lstStyle/>
          <a:p>
            <a:pPr algn="ctr"/>
            <a:r>
              <a:rPr lang="ar-SA" b="1" dirty="0"/>
              <a:t>شروط حصول البنوك على ترخيص لتقديم العمليات المصرفية الالكترونية: تابع</a:t>
            </a:r>
            <a:endParaRPr lang="ar-EG" dirty="0"/>
          </a:p>
        </p:txBody>
      </p:sp>
      <p:sp>
        <p:nvSpPr>
          <p:cNvPr id="3" name="عنصر نائب للمحتوى 2">
            <a:extLst>
              <a:ext uri="{FF2B5EF4-FFF2-40B4-BE49-F238E27FC236}">
                <a16:creationId xmlns:a16="http://schemas.microsoft.com/office/drawing/2014/main" id="{B4D363FC-7DDB-463C-99EA-2172D324B37D}"/>
              </a:ext>
            </a:extLst>
          </p:cNvPr>
          <p:cNvSpPr>
            <a:spLocks noGrp="1"/>
          </p:cNvSpPr>
          <p:nvPr>
            <p:ph idx="1"/>
          </p:nvPr>
        </p:nvSpPr>
        <p:spPr>
          <a:solidFill>
            <a:schemeClr val="accent4">
              <a:lumMod val="20000"/>
              <a:lumOff val="80000"/>
            </a:schemeClr>
          </a:solidFill>
        </p:spPr>
        <p:txBody>
          <a:bodyPr>
            <a:normAutofit lnSpcReduction="10000"/>
          </a:bodyPr>
          <a:lstStyle/>
          <a:p>
            <a:pPr algn="just"/>
            <a:r>
              <a:rPr lang="ar-SA" b="1" dirty="0"/>
              <a:t>أن يحدد البنك لدى طلبه للحصول على الترخيص نوعية الخدمات التي سيقوم بتأديتها من خلال الشبكات.</a:t>
            </a:r>
            <a:endParaRPr lang="en-US" b="1" dirty="0"/>
          </a:p>
          <a:p>
            <a:pPr algn="just"/>
            <a:r>
              <a:rPr lang="ar-SA" b="1" dirty="0"/>
              <a:t>أن يحدد البنك المسئوليات الواقعة عليه من جراء تقديم الخدمات </a:t>
            </a:r>
            <a:br>
              <a:rPr lang="ar-EG" b="1" dirty="0"/>
            </a:br>
            <a:r>
              <a:rPr lang="ar-SA" b="1" dirty="0"/>
              <a:t>عبر الشبكات.</a:t>
            </a:r>
            <a:endParaRPr lang="en-US" b="1" dirty="0"/>
          </a:p>
          <a:p>
            <a:pPr algn="just"/>
            <a:r>
              <a:rPr lang="ar-SA" b="1" dirty="0"/>
              <a:t>أن يحدد البنك المسئوليات الواقعة على العميل من جراء حصوله على الخدمات عبر الشـبكات.</a:t>
            </a:r>
            <a:endParaRPr lang="en-US" b="1" dirty="0"/>
          </a:p>
          <a:p>
            <a:pPr algn="just"/>
            <a:r>
              <a:rPr lang="ar-SA" b="1" dirty="0"/>
              <a:t>إفصاح البنك المرخص له بالقيـام بالعمليات المصرفيـة الالكترونيـة ـ وفقـا للـوارد بالبنـد أولا ـ علــى صفحة الـ </a:t>
            </a:r>
            <a:r>
              <a:rPr lang="en-US" b="1" i="1" dirty="0"/>
              <a:t>Web</a:t>
            </a:r>
            <a:r>
              <a:rPr lang="ar-SA" b="1" dirty="0"/>
              <a:t> الخاصة به بما يفيد حصوله على ترخيص لتقديم خدماته عبر الشبكات ورقم وتاريخ الحصول عليه، مع ربط هذا الموقع بصفحة البنك المركزي المصري المعلن فيها عن أسماء البنوك المرخص لها بذلك من خلال  </a:t>
            </a:r>
            <a:r>
              <a:rPr lang="en-US" b="1" i="1" dirty="0"/>
              <a:t>Hypertext</a:t>
            </a:r>
            <a:r>
              <a:rPr lang="en-US" b="1" dirty="0"/>
              <a:t> </a:t>
            </a:r>
            <a:r>
              <a:rPr lang="en-US" b="1" i="1" dirty="0"/>
              <a:t>Links</a:t>
            </a:r>
            <a:r>
              <a:rPr lang="ar-SA" b="1" dirty="0"/>
              <a:t> حتى يتحقق العملاء من صحة الترخيص.</a:t>
            </a:r>
            <a:endParaRPr lang="en-US" b="1" dirty="0"/>
          </a:p>
          <a:p>
            <a:pPr algn="just"/>
            <a:endParaRPr lang="ar-EG" b="1" dirty="0"/>
          </a:p>
        </p:txBody>
      </p:sp>
      <p:sp>
        <p:nvSpPr>
          <p:cNvPr id="4" name="عنصر نائب للتاريخ 3">
            <a:extLst>
              <a:ext uri="{FF2B5EF4-FFF2-40B4-BE49-F238E27FC236}">
                <a16:creationId xmlns:a16="http://schemas.microsoft.com/office/drawing/2014/main" id="{B343E612-B1B4-45F4-87CA-CDF29C73423E}"/>
              </a:ext>
            </a:extLst>
          </p:cNvPr>
          <p:cNvSpPr>
            <a:spLocks noGrp="1"/>
          </p:cNvSpPr>
          <p:nvPr>
            <p:ph type="dt" sz="half" idx="10"/>
          </p:nvPr>
        </p:nvSpPr>
        <p:spPr/>
        <p:txBody>
          <a:bodyPr/>
          <a:lstStyle/>
          <a:p>
            <a:fld id="{070D5B91-F0C7-4C54-AED8-60DA7CAFE66B}" type="datetime12">
              <a:rPr lang="ar-EG" smtClean="0"/>
              <a:t>15/03/2020 09:26 م</a:t>
            </a:fld>
            <a:endParaRPr lang="ar-EG"/>
          </a:p>
        </p:txBody>
      </p:sp>
      <p:sp>
        <p:nvSpPr>
          <p:cNvPr id="5" name="عنصر نائب للتذييل 4">
            <a:extLst>
              <a:ext uri="{FF2B5EF4-FFF2-40B4-BE49-F238E27FC236}">
                <a16:creationId xmlns:a16="http://schemas.microsoft.com/office/drawing/2014/main" id="{BC4D1DD7-F1DF-4AD9-8DD5-B51E921B5D74}"/>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Tree>
    <p:extLst>
      <p:ext uri="{BB962C8B-B14F-4D97-AF65-F5344CB8AC3E}">
        <p14:creationId xmlns:p14="http://schemas.microsoft.com/office/powerpoint/2010/main" val="31615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additive="base">
                                        <p:cTn id="3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E51C52A-C008-4412-BB88-A3A5E90577F1}"/>
              </a:ext>
            </a:extLst>
          </p:cNvPr>
          <p:cNvSpPr>
            <a:spLocks noGrp="1"/>
          </p:cNvSpPr>
          <p:nvPr>
            <p:ph type="title"/>
          </p:nvPr>
        </p:nvSpPr>
        <p:spPr>
          <a:solidFill>
            <a:schemeClr val="accent6">
              <a:lumMod val="20000"/>
              <a:lumOff val="80000"/>
            </a:schemeClr>
          </a:solidFill>
        </p:spPr>
        <p:txBody>
          <a:bodyPr/>
          <a:lstStyle/>
          <a:p>
            <a:pPr algn="ctr"/>
            <a:r>
              <a:rPr lang="ar-SA" b="1" dirty="0"/>
              <a:t>الخدمات المالية على الخط أساس فكرة البنوك الإلكترونية</a:t>
            </a:r>
            <a:endParaRPr lang="ar-EG" b="1" dirty="0"/>
          </a:p>
        </p:txBody>
      </p:sp>
      <p:sp>
        <p:nvSpPr>
          <p:cNvPr id="3" name="عنصر نائب للمحتوى 2">
            <a:extLst>
              <a:ext uri="{FF2B5EF4-FFF2-40B4-BE49-F238E27FC236}">
                <a16:creationId xmlns:a16="http://schemas.microsoft.com/office/drawing/2014/main" id="{FF651AFD-4026-4A40-B593-04EA75C2AD09}"/>
              </a:ext>
            </a:extLst>
          </p:cNvPr>
          <p:cNvSpPr>
            <a:spLocks noGrp="1"/>
          </p:cNvSpPr>
          <p:nvPr>
            <p:ph idx="1"/>
          </p:nvPr>
        </p:nvSpPr>
        <p:spPr>
          <a:solidFill>
            <a:schemeClr val="accent4">
              <a:lumMod val="20000"/>
              <a:lumOff val="80000"/>
            </a:schemeClr>
          </a:solidFill>
        </p:spPr>
        <p:txBody>
          <a:bodyPr>
            <a:normAutofit fontScale="92500" lnSpcReduction="20000"/>
          </a:bodyPr>
          <a:lstStyle/>
          <a:p>
            <a:pPr marL="0" indent="0" algn="just">
              <a:lnSpc>
                <a:spcPct val="150000"/>
              </a:lnSpc>
              <a:buNone/>
            </a:pPr>
            <a:r>
              <a:rPr lang="ar-SA" b="1" dirty="0"/>
              <a:t>تطور مفهوم البنوك الإلكترونية مع شيوع الانترنت إذ أمكن للعميل الدخول من خلال الاشتراك العام عبر الانترنت، لكن  بقيت فكرة الخدمة المالية عن بعد تقوم على أساس وجود البرمجيات المناسبة داخل نظام كمبيوتر العميل ، بمعنى أن البنك يزود جهاز العميل (الكمبيوتر الشخصي </a:t>
            </a:r>
            <a:r>
              <a:rPr lang="en-US" b="1" i="1" dirty="0"/>
              <a:t>PC  </a:t>
            </a:r>
            <a:r>
              <a:rPr lang="ar-SA" b="1" dirty="0"/>
              <a:t>) بحزمة البرمجيات – إما مجاناً أو لقاء رسوم مالية – وهذه تمكنه من تنفيذ عمليات معينة عن بعد ( البنك المنزلي ) ، أو كان العميل يحصل على حزمة البرمجيات اللازمة عبر شرائها من الجهات المزودة ، وعرفت هذه الحزم باسم برمجيات الإدارة المالية الشخصية  (</a:t>
            </a:r>
            <a:r>
              <a:rPr lang="en-US" b="1" i="1" dirty="0"/>
              <a:t>Personal</a:t>
            </a:r>
            <a:r>
              <a:rPr lang="en-US" b="1" dirty="0"/>
              <a:t>-</a:t>
            </a:r>
            <a:r>
              <a:rPr lang="en-US" b="1" i="1" dirty="0"/>
              <a:t>Financial</a:t>
            </a:r>
            <a:r>
              <a:rPr lang="en-US" b="1" dirty="0"/>
              <a:t>-</a:t>
            </a:r>
            <a:r>
              <a:rPr lang="en-US" b="1" i="1" dirty="0"/>
              <a:t>management</a:t>
            </a:r>
            <a:r>
              <a:rPr lang="en-US" b="1" dirty="0"/>
              <a:t> </a:t>
            </a:r>
            <a:r>
              <a:rPr lang="en-US" b="1" i="1" dirty="0"/>
              <a:t>PFM</a:t>
            </a:r>
            <a:r>
              <a:rPr lang="en-US" b="1" dirty="0"/>
              <a:t> </a:t>
            </a:r>
            <a:r>
              <a:rPr lang="ar-SA" b="1" dirty="0"/>
              <a:t> ) مثل حزمة (</a:t>
            </a:r>
            <a:r>
              <a:rPr lang="en-US" b="1" i="1" dirty="0"/>
              <a:t>Microsoft’s</a:t>
            </a:r>
            <a:r>
              <a:rPr lang="en-US" b="1" dirty="0"/>
              <a:t> </a:t>
            </a:r>
            <a:r>
              <a:rPr lang="en-US" b="1" i="1" dirty="0"/>
              <a:t>Money</a:t>
            </a:r>
            <a:r>
              <a:rPr lang="ar-SA" b="1" dirty="0"/>
              <a:t> ) وحزمة (</a:t>
            </a:r>
            <a:r>
              <a:rPr lang="en-US" b="1" i="1" dirty="0"/>
              <a:t>intuits</a:t>
            </a:r>
            <a:r>
              <a:rPr lang="en-US" b="1" dirty="0"/>
              <a:t> </a:t>
            </a:r>
            <a:r>
              <a:rPr lang="en-US" b="1" i="1" dirty="0"/>
              <a:t>Quicken</a:t>
            </a:r>
            <a:r>
              <a:rPr lang="ar-SA" b="1" dirty="0"/>
              <a:t> ) وحزمة ( </a:t>
            </a:r>
            <a:r>
              <a:rPr lang="en-US" b="1" i="1" dirty="0"/>
              <a:t>Mecca's Managing</a:t>
            </a:r>
            <a:r>
              <a:rPr lang="en-US" b="1" dirty="0"/>
              <a:t> </a:t>
            </a:r>
            <a:r>
              <a:rPr lang="en-US" b="1" i="1" dirty="0"/>
              <a:t>Your</a:t>
            </a:r>
            <a:r>
              <a:rPr lang="en-US" b="1" dirty="0"/>
              <a:t> </a:t>
            </a:r>
            <a:r>
              <a:rPr lang="en-US" b="1" i="1" dirty="0"/>
              <a:t>Money</a:t>
            </a:r>
            <a:r>
              <a:rPr lang="en-US" b="1" dirty="0"/>
              <a:t> </a:t>
            </a:r>
            <a:r>
              <a:rPr lang="ar-SA" b="1" dirty="0"/>
              <a:t> ) وغيرها </a:t>
            </a:r>
            <a:endParaRPr lang="ar-EG" b="1" dirty="0"/>
          </a:p>
        </p:txBody>
      </p:sp>
      <p:sp>
        <p:nvSpPr>
          <p:cNvPr id="4" name="عنصر نائب للتاريخ 3">
            <a:extLst>
              <a:ext uri="{FF2B5EF4-FFF2-40B4-BE49-F238E27FC236}">
                <a16:creationId xmlns:a16="http://schemas.microsoft.com/office/drawing/2014/main" id="{BBA130E1-3820-4929-B769-DC45BB5EB10D}"/>
              </a:ext>
            </a:extLst>
          </p:cNvPr>
          <p:cNvSpPr>
            <a:spLocks noGrp="1"/>
          </p:cNvSpPr>
          <p:nvPr>
            <p:ph type="dt" sz="half" idx="10"/>
          </p:nvPr>
        </p:nvSpPr>
        <p:spPr/>
        <p:txBody>
          <a:bodyPr/>
          <a:lstStyle/>
          <a:p>
            <a:fld id="{DDF11EBE-4D30-453F-8813-1A1FA4B9FBA5}" type="datetime12">
              <a:rPr lang="ar-EG" smtClean="0"/>
              <a:t>15/03/2020 09:26 م</a:t>
            </a:fld>
            <a:endParaRPr lang="ar-EG"/>
          </a:p>
        </p:txBody>
      </p:sp>
      <p:sp>
        <p:nvSpPr>
          <p:cNvPr id="5" name="عنصر نائب للتذييل 4">
            <a:extLst>
              <a:ext uri="{FF2B5EF4-FFF2-40B4-BE49-F238E27FC236}">
                <a16:creationId xmlns:a16="http://schemas.microsoft.com/office/drawing/2014/main" id="{6BEF5A7A-C733-4286-B9F9-527BB69D33E9}"/>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Tree>
    <p:extLst>
      <p:ext uri="{BB962C8B-B14F-4D97-AF65-F5344CB8AC3E}">
        <p14:creationId xmlns:p14="http://schemas.microsoft.com/office/powerpoint/2010/main" val="2017014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4212594-8CD2-4DBD-8225-17D0497C9019}"/>
              </a:ext>
            </a:extLst>
          </p:cNvPr>
          <p:cNvSpPr>
            <a:spLocks noGrp="1"/>
          </p:cNvSpPr>
          <p:nvPr>
            <p:ph type="title"/>
          </p:nvPr>
        </p:nvSpPr>
        <p:spPr>
          <a:solidFill>
            <a:schemeClr val="accent6">
              <a:lumMod val="20000"/>
              <a:lumOff val="80000"/>
            </a:schemeClr>
          </a:solidFill>
        </p:spPr>
        <p:txBody>
          <a:bodyPr/>
          <a:lstStyle/>
          <a:p>
            <a:pPr algn="ctr"/>
            <a:r>
              <a:rPr lang="ar-SA" b="1" dirty="0"/>
              <a:t>تطور فكرة الخدمة عن بعد وميلاد البنوك الإلكترونية بمعناهـا الحديث</a:t>
            </a:r>
            <a:endParaRPr lang="ar-EG" dirty="0"/>
          </a:p>
        </p:txBody>
      </p:sp>
      <p:sp>
        <p:nvSpPr>
          <p:cNvPr id="3" name="عنصر نائب للمحتوى 2">
            <a:extLst>
              <a:ext uri="{FF2B5EF4-FFF2-40B4-BE49-F238E27FC236}">
                <a16:creationId xmlns:a16="http://schemas.microsoft.com/office/drawing/2014/main" id="{9C9C96D4-D8B3-4786-9566-1B474632C25E}"/>
              </a:ext>
            </a:extLst>
          </p:cNvPr>
          <p:cNvSpPr>
            <a:spLocks noGrp="1"/>
          </p:cNvSpPr>
          <p:nvPr>
            <p:ph idx="1"/>
          </p:nvPr>
        </p:nvSpPr>
        <p:spPr>
          <a:xfrm>
            <a:off x="838200" y="1828800"/>
            <a:ext cx="10515600" cy="4348163"/>
          </a:xfrm>
          <a:solidFill>
            <a:schemeClr val="accent4">
              <a:lumMod val="20000"/>
              <a:lumOff val="80000"/>
            </a:schemeClr>
          </a:solidFill>
        </p:spPr>
        <p:txBody>
          <a:bodyPr>
            <a:normAutofit fontScale="77500" lnSpcReduction="20000"/>
          </a:bodyPr>
          <a:lstStyle/>
          <a:p>
            <a:pPr marL="0" indent="0" algn="just">
              <a:lnSpc>
                <a:spcPct val="150000"/>
              </a:lnSpc>
              <a:buNone/>
            </a:pPr>
            <a:r>
              <a:rPr lang="ar-SA" b="1" dirty="0"/>
              <a:t>البنوك الالكترونية بمعناها الحديث ليست مجرد فرع لبنك قائم يقدم خدمات مالية وحسب، بل موقعا ماليا تجاريا إدارياً استشارياً شاملاً، له وجود مستقل على الخط، فإذا عجز البنك نفسه عن أداء خدمة ما من بين هذه الأطر كان الحل اللجوء إلى المواقع المرتبطة التي يتم عادة التعاقد معها للقيام بخدمات عبر نفس موقع البنك، بل أن أحد أهم تحديات المنافسة في ميدان البنوك الالكترونية أن مؤسسات مالية تقدم على الشبكة خدمات كانت حكراً على البنوك بمعناها التقليدي أو بمعناها المقرر في تشريعات تنظيم العمل المصرفي.</a:t>
            </a:r>
            <a:endParaRPr lang="en-US" b="1" dirty="0"/>
          </a:p>
          <a:p>
            <a:pPr marL="0" indent="0" algn="just">
              <a:lnSpc>
                <a:spcPct val="150000"/>
              </a:lnSpc>
              <a:buNone/>
            </a:pPr>
            <a:r>
              <a:rPr lang="ar-SA" b="1" dirty="0"/>
              <a:t>وعليه، ووفقا لما تقدم فان البنك الالكتروني يشير إلى النظام الذي يتيح للعميل الوصول إلى حساباته أو أية معلومات يريدها والحصول على مختلف الخدمات والمنتجات المصرفية من خلال شبكة معلومات يرتبط بها جهاز الحاسوب الخاص به أو أية وسيلة أخرى. </a:t>
            </a:r>
            <a:endParaRPr lang="en-US" b="1" dirty="0"/>
          </a:p>
          <a:p>
            <a:pPr marL="0" indent="0" algn="just">
              <a:lnSpc>
                <a:spcPct val="150000"/>
              </a:lnSpc>
              <a:buNone/>
            </a:pPr>
            <a:endParaRPr lang="ar-EG" b="1" dirty="0"/>
          </a:p>
        </p:txBody>
      </p:sp>
      <p:sp>
        <p:nvSpPr>
          <p:cNvPr id="4" name="عنصر نائب للتاريخ 3">
            <a:extLst>
              <a:ext uri="{FF2B5EF4-FFF2-40B4-BE49-F238E27FC236}">
                <a16:creationId xmlns:a16="http://schemas.microsoft.com/office/drawing/2014/main" id="{9ECC5149-95F1-41E2-841F-6323F11C2BED}"/>
              </a:ext>
            </a:extLst>
          </p:cNvPr>
          <p:cNvSpPr>
            <a:spLocks noGrp="1"/>
          </p:cNvSpPr>
          <p:nvPr>
            <p:ph type="dt" sz="half" idx="10"/>
          </p:nvPr>
        </p:nvSpPr>
        <p:spPr/>
        <p:txBody>
          <a:bodyPr/>
          <a:lstStyle/>
          <a:p>
            <a:fld id="{702E0CDF-20CA-4258-AFFE-78198748BF43}" type="datetime12">
              <a:rPr lang="ar-EG" smtClean="0"/>
              <a:t>15/03/2020 09:26 م</a:t>
            </a:fld>
            <a:endParaRPr lang="ar-EG"/>
          </a:p>
        </p:txBody>
      </p:sp>
      <p:sp>
        <p:nvSpPr>
          <p:cNvPr id="5" name="عنصر نائب للتذييل 4">
            <a:extLst>
              <a:ext uri="{FF2B5EF4-FFF2-40B4-BE49-F238E27FC236}">
                <a16:creationId xmlns:a16="http://schemas.microsoft.com/office/drawing/2014/main" id="{48065060-01B8-4435-972B-0E3757C5B97E}"/>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Tree>
    <p:extLst>
      <p:ext uri="{BB962C8B-B14F-4D97-AF65-F5344CB8AC3E}">
        <p14:creationId xmlns:p14="http://schemas.microsoft.com/office/powerpoint/2010/main" val="529995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800</Words>
  <Application>Microsoft Office PowerPoint</Application>
  <PresentationFormat>شاشة عريضة</PresentationFormat>
  <Paragraphs>50</Paragraphs>
  <Slides>9</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9</vt:i4>
      </vt:variant>
    </vt:vector>
  </HeadingPairs>
  <TitlesOfParts>
    <vt:vector size="13" baseType="lpstr">
      <vt:lpstr>Arial</vt:lpstr>
      <vt:lpstr>Calibri</vt:lpstr>
      <vt:lpstr>Calibri Light</vt:lpstr>
      <vt:lpstr>نسق Office</vt:lpstr>
      <vt:lpstr>الفصل الثالث العمليات المصرفية الإلكترونية </vt:lpstr>
      <vt:lpstr>التعريف بالعمليات المصرفية الالكترونية</vt:lpstr>
      <vt:lpstr>أهداف العمليات المصرفية الإلكترونية</vt:lpstr>
      <vt:lpstr>مزايا العمليات المصرفية الالكترونية</vt:lpstr>
      <vt:lpstr>الأسباب التي تستلزم حصول البنوك على ترخيص لتقديم العمليات المصرفية الإلكترونية</vt:lpstr>
      <vt:lpstr>شروط حصول البنوك على ترخيص لتقديم العمليات المصرفية الالكترونية</vt:lpstr>
      <vt:lpstr>شروط حصول البنوك على ترخيص لتقديم العمليات المصرفية الالكترونية: تابع</vt:lpstr>
      <vt:lpstr>الخدمات المالية على الخط أساس فكرة البنوك الإلكترونية</vt:lpstr>
      <vt:lpstr>تطور فكرة الخدمة عن بعد وميلاد البنوك الإلكترونية بمعناهـا الحديث</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الثالث العمليات المصرفية الإلكترونية</dc:title>
  <dc:creator>Amr AL-Kerdawy</dc:creator>
  <cp:lastModifiedBy>Amr AL-Kerdawy</cp:lastModifiedBy>
  <cp:revision>3</cp:revision>
  <dcterms:created xsi:type="dcterms:W3CDTF">2020-03-15T19:04:11Z</dcterms:created>
  <dcterms:modified xsi:type="dcterms:W3CDTF">2020-03-15T19:31:53Z</dcterms:modified>
</cp:coreProperties>
</file>