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67" r:id="rId3"/>
    <p:sldId id="257" r:id="rId4"/>
    <p:sldId id="258" r:id="rId5"/>
    <p:sldId id="259" r:id="rId6"/>
    <p:sldId id="260" r:id="rId7"/>
    <p:sldId id="261" r:id="rId8"/>
    <p:sldId id="262" r:id="rId9"/>
    <p:sldId id="263" r:id="rId10"/>
    <p:sldId id="264" r:id="rId11"/>
    <p:sldId id="265"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7" autoAdjust="0"/>
    <p:restoredTop sz="94624"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EG"/>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7" name="عنصر نائب للتاريخ 6"/>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28/07/1440</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53285C-1C11-4DED-9D81-66E8E2FF4412}" type="datetimeFigureOut">
              <a:rPr lang="ar-EG" smtClean="0"/>
              <a:pPr/>
              <a:t>28/07/1440</a:t>
            </a:fld>
            <a:endParaRPr lang="ar-EG"/>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E442D8-EB49-4B61-996D-6DC6CF87B141}"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285860"/>
            <a:ext cx="8229600" cy="1143000"/>
          </a:xfrm>
        </p:spPr>
        <p:txBody>
          <a:bodyPr>
            <a:noAutofit/>
          </a:bodyPr>
          <a:lstStyle/>
          <a:p>
            <a:r>
              <a:rPr lang="ar-EG" sz="6000" b="1" dirty="0"/>
              <a:t>المدخل إلى دراسة القانون</a:t>
            </a:r>
            <a:r>
              <a:rPr lang="en-US" sz="6000" dirty="0"/>
              <a:t/>
            </a:r>
            <a:br>
              <a:rPr lang="en-US" sz="6000" dirty="0"/>
            </a:br>
            <a:r>
              <a:rPr lang="ar-EG" sz="6000" b="1" dirty="0"/>
              <a:t>الكتاب الأول</a:t>
            </a:r>
            <a:r>
              <a:rPr lang="en-US" sz="6000" dirty="0"/>
              <a:t/>
            </a:r>
            <a:br>
              <a:rPr lang="en-US" sz="6000" dirty="0"/>
            </a:br>
            <a:r>
              <a:rPr lang="ar-EG" sz="6000" b="1" dirty="0"/>
              <a:t>النظرية العامة للقانون</a:t>
            </a:r>
            <a:r>
              <a:rPr lang="en-US" sz="6000" dirty="0"/>
              <a:t/>
            </a:r>
            <a:br>
              <a:rPr lang="en-US" sz="6000" dirty="0"/>
            </a:br>
            <a:endParaRPr lang="ar-EG" sz="6000" dirty="0"/>
          </a:p>
        </p:txBody>
      </p:sp>
      <p:sp>
        <p:nvSpPr>
          <p:cNvPr id="3" name="عنصر نائب للمحتوى 2"/>
          <p:cNvSpPr>
            <a:spLocks noGrp="1"/>
          </p:cNvSpPr>
          <p:nvPr>
            <p:ph idx="1"/>
          </p:nvPr>
        </p:nvSpPr>
        <p:spPr>
          <a:xfrm>
            <a:off x="357158" y="2143116"/>
            <a:ext cx="8229600" cy="4525963"/>
          </a:xfrm>
        </p:spPr>
        <p:txBody>
          <a:bodyPr/>
          <a:lstStyle/>
          <a:p>
            <a:pPr>
              <a:buNone/>
            </a:pPr>
            <a:endParaRPr lang="ar-EG" b="1" dirty="0" smtClean="0"/>
          </a:p>
          <a:p>
            <a:pPr>
              <a:buNone/>
            </a:pPr>
            <a:endParaRPr lang="ar-EG" b="1" dirty="0"/>
          </a:p>
          <a:p>
            <a:pPr algn="ctr">
              <a:buNone/>
            </a:pPr>
            <a:r>
              <a:rPr lang="ar-EG" sz="4800" b="1" dirty="0" smtClean="0"/>
              <a:t>الدكتور </a:t>
            </a:r>
          </a:p>
          <a:p>
            <a:pPr algn="ctr">
              <a:buNone/>
            </a:pPr>
            <a:r>
              <a:rPr lang="ar-EG" sz="4800" b="1" dirty="0" smtClean="0"/>
              <a:t>جمال </a:t>
            </a:r>
            <a:r>
              <a:rPr lang="ar-EG" sz="4800" b="1" dirty="0"/>
              <a:t>أبو الفتوح محمد أبو الخير</a:t>
            </a:r>
            <a:endParaRPr lang="en-US" sz="4800" dirty="0"/>
          </a:p>
          <a:p>
            <a:pPr algn="ctr">
              <a:buNone/>
            </a:pPr>
            <a:r>
              <a:rPr lang="ar-EG" sz="3600" b="1" dirty="0" smtClean="0"/>
              <a:t>وكيل كلية الحقوق جامعة دمياط للدراسات العليا والبحوث</a:t>
            </a:r>
            <a:endParaRPr lang="ar-EG"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6000" b="1" dirty="0" smtClean="0">
                <a:solidFill>
                  <a:srgbClr val="C00000"/>
                </a:solidFill>
              </a:rPr>
              <a:t>صور الجزاء</a:t>
            </a:r>
            <a:endParaRPr lang="ar-EG" sz="6000" b="1" dirty="0">
              <a:solidFill>
                <a:srgbClr val="C00000"/>
              </a:solidFill>
            </a:endParaRPr>
          </a:p>
        </p:txBody>
      </p:sp>
      <p:sp>
        <p:nvSpPr>
          <p:cNvPr id="3" name="عنصر نائب للمحتوى 2"/>
          <p:cNvSpPr>
            <a:spLocks noGrp="1"/>
          </p:cNvSpPr>
          <p:nvPr>
            <p:ph idx="1"/>
          </p:nvPr>
        </p:nvSpPr>
        <p:spPr/>
        <p:txBody>
          <a:bodyPr>
            <a:normAutofit fontScale="92500" lnSpcReduction="20000"/>
          </a:bodyPr>
          <a:lstStyle/>
          <a:p>
            <a:r>
              <a:rPr lang="ar-EG" sz="6000" b="1" dirty="0"/>
              <a:t>ج – الجزاء الإداري : </a:t>
            </a:r>
            <a:endParaRPr lang="en-US" sz="6000" b="1" dirty="0"/>
          </a:p>
          <a:p>
            <a:r>
              <a:rPr lang="ar-EG" sz="3900" b="1" dirty="0"/>
              <a:t>هو الجزاء الذي يترتب على مخالفة القواعد القانونية التي تكفل حسن سير العمل بالجهاز الحكومي والمرافق </a:t>
            </a:r>
            <a:r>
              <a:rPr lang="ar-EG" sz="3900" b="1" dirty="0" smtClean="0"/>
              <a:t>العامة .</a:t>
            </a:r>
          </a:p>
          <a:p>
            <a:pPr>
              <a:buNone/>
            </a:pPr>
            <a:r>
              <a:rPr lang="ar-EG" sz="3900" b="1" dirty="0" smtClean="0"/>
              <a:t>مع </a:t>
            </a:r>
            <a:r>
              <a:rPr lang="ar-EG" sz="3900" b="1" dirty="0"/>
              <a:t>العلم بأنه يجوز توقيع الجزاء الجنائي والمدني والإداري على الشخص عن فعل واحد ، ومثالاً لذلك ، يعاقب الموظف عن جريمة الاختلاس جنائيا بالحبس ومدنيا بالتعويض وإدارياً بالفصل من الوظيفة </a:t>
            </a:r>
            <a:r>
              <a:rPr lang="ar-EG" dirty="0"/>
              <a:t>.</a:t>
            </a:r>
            <a:endParaRPr lang="en-US" dirty="0"/>
          </a:p>
          <a:p>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EG" sz="6700" b="1" dirty="0"/>
              <a:t>المبحث الثالث</a:t>
            </a:r>
            <a:r>
              <a:rPr lang="en-US" dirty="0"/>
              <a:t/>
            </a:r>
            <a:br>
              <a:rPr lang="en-US" dirty="0"/>
            </a:br>
            <a:endParaRPr lang="ar-EG" dirty="0"/>
          </a:p>
        </p:txBody>
      </p:sp>
      <p:sp>
        <p:nvSpPr>
          <p:cNvPr id="3" name="عنوان فرعي 2"/>
          <p:cNvSpPr>
            <a:spLocks noGrp="1"/>
          </p:cNvSpPr>
          <p:nvPr>
            <p:ph type="subTitle" idx="1"/>
          </p:nvPr>
        </p:nvSpPr>
        <p:spPr/>
        <p:txBody>
          <a:bodyPr/>
          <a:lstStyle/>
          <a:p>
            <a:r>
              <a:rPr lang="ar-EG" sz="5400" b="1" dirty="0">
                <a:solidFill>
                  <a:srgbClr val="002060"/>
                </a:solidFill>
              </a:rPr>
              <a:t>التمييز بين القاعدة القانونية والأنظمة المتشابهة </a:t>
            </a:r>
            <a:r>
              <a:rPr lang="ar-EG" sz="5400" b="1" dirty="0" err="1">
                <a:solidFill>
                  <a:srgbClr val="002060"/>
                </a:solidFill>
              </a:rPr>
              <a:t>بها</a:t>
            </a:r>
            <a:endParaRPr lang="en-US" sz="5400" dirty="0">
              <a:solidFill>
                <a:srgbClr val="002060"/>
              </a:solidFill>
            </a:endParaRPr>
          </a:p>
          <a:p>
            <a:endParaRPr lang="ar-E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أولاً </a:t>
            </a:r>
            <a:br>
              <a:rPr lang="ar-EG" b="1" dirty="0" smtClean="0">
                <a:solidFill>
                  <a:srgbClr val="C00000"/>
                </a:solidFill>
              </a:rPr>
            </a:br>
            <a:r>
              <a:rPr lang="ar-EG" b="1" dirty="0" smtClean="0">
                <a:solidFill>
                  <a:srgbClr val="C00000"/>
                </a:solidFill>
              </a:rPr>
              <a:t>القانون وقواعد المجاملات والعادات</a:t>
            </a:r>
            <a:endParaRPr lang="ar-EG" b="1" dirty="0">
              <a:solidFill>
                <a:srgbClr val="C00000"/>
              </a:solidFill>
            </a:endParaRPr>
          </a:p>
        </p:txBody>
      </p:sp>
      <p:sp>
        <p:nvSpPr>
          <p:cNvPr id="3" name="عنصر نائب للمحتوى 2"/>
          <p:cNvSpPr>
            <a:spLocks noGrp="1"/>
          </p:cNvSpPr>
          <p:nvPr>
            <p:ph idx="1"/>
          </p:nvPr>
        </p:nvSpPr>
        <p:spPr/>
        <p:txBody>
          <a:bodyPr/>
          <a:lstStyle/>
          <a:p>
            <a:r>
              <a:rPr lang="ar-EG" b="1" dirty="0" smtClean="0"/>
              <a:t> مخالفة قواعد المجاملات لا يترتب عليه جزاء توقعه السلطة العامة ، وإنما يترتب عليه جزاء اجتماعي يوقعه أفراد المجتمع على الشخص المخالف لقواعد العادات والمجاملات يتمثل في استهجان المجتمع لمن يخالف هذا السلوك.</a:t>
            </a:r>
            <a:endParaRPr lang="en-US" b="1" dirty="0" smtClean="0"/>
          </a:p>
          <a:p>
            <a:pPr>
              <a:buNone/>
            </a:pPr>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ثانياً  </a:t>
            </a:r>
            <a:br>
              <a:rPr lang="ar-EG" b="1" dirty="0" smtClean="0">
                <a:solidFill>
                  <a:srgbClr val="C00000"/>
                </a:solidFill>
              </a:rPr>
            </a:br>
            <a:r>
              <a:rPr lang="ar-EG" b="1" dirty="0" smtClean="0">
                <a:solidFill>
                  <a:srgbClr val="C00000"/>
                </a:solidFill>
              </a:rPr>
              <a:t>قواعد القانون وقواعد الأخلاق </a:t>
            </a:r>
            <a:endParaRPr lang="ar-EG" dirty="0">
              <a:solidFill>
                <a:srgbClr val="C00000"/>
              </a:solidFill>
            </a:endParaRPr>
          </a:p>
        </p:txBody>
      </p:sp>
      <p:sp>
        <p:nvSpPr>
          <p:cNvPr id="3" name="عنصر نائب للمحتوى 2"/>
          <p:cNvSpPr>
            <a:spLocks noGrp="1"/>
          </p:cNvSpPr>
          <p:nvPr>
            <p:ph idx="1"/>
          </p:nvPr>
        </p:nvSpPr>
        <p:spPr/>
        <p:txBody>
          <a:bodyPr/>
          <a:lstStyle/>
          <a:p>
            <a:pPr>
              <a:buNone/>
            </a:pPr>
            <a:r>
              <a:rPr lang="ar-EG" dirty="0" smtClean="0"/>
              <a:t>ــــ </a:t>
            </a:r>
            <a:r>
              <a:rPr lang="ar-EG" b="1" dirty="0" smtClean="0"/>
              <a:t>هناك تشابه بين قواعد القانون وقواعد الأخلاق في كثير من الأفعال التي تحرمها الأخلاق مثل السرقة والنصب ، فكما تحرمها قواعد الأخلاق تحرمها أيضاً قواعد القانون .</a:t>
            </a:r>
          </a:p>
          <a:p>
            <a:pPr>
              <a:buNone/>
            </a:pPr>
            <a:r>
              <a:rPr lang="ar-EG" b="1" dirty="0" smtClean="0"/>
              <a:t>ـــــ مخالفة القواعد الأخلاقية يترتب عليه تأنيب الضمير ، هذا الجزاء نابع من نفس الإنسان ولا يوقع بواسطة السلطة المختصة مثل القواعد القانونية .</a:t>
            </a:r>
            <a:endParaRPr lang="en-US" b="1" dirty="0" smtClean="0"/>
          </a:p>
          <a:p>
            <a:pPr>
              <a:buNone/>
            </a:pPr>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ثالثاً  </a:t>
            </a:r>
            <a:br>
              <a:rPr lang="ar-EG" b="1" dirty="0" smtClean="0">
                <a:solidFill>
                  <a:srgbClr val="C00000"/>
                </a:solidFill>
              </a:rPr>
            </a:br>
            <a:r>
              <a:rPr lang="ar-EG" b="1" dirty="0" smtClean="0">
                <a:solidFill>
                  <a:srgbClr val="C00000"/>
                </a:solidFill>
              </a:rPr>
              <a:t>قواعد القانون وقواعد الدين </a:t>
            </a:r>
            <a:endParaRPr lang="ar-EG" dirty="0">
              <a:solidFill>
                <a:srgbClr val="C00000"/>
              </a:solidFill>
            </a:endParaRPr>
          </a:p>
        </p:txBody>
      </p:sp>
      <p:sp>
        <p:nvSpPr>
          <p:cNvPr id="3" name="عنصر نائب للمحتوى 2"/>
          <p:cNvSpPr>
            <a:spLocks noGrp="1"/>
          </p:cNvSpPr>
          <p:nvPr>
            <p:ph idx="1"/>
          </p:nvPr>
        </p:nvSpPr>
        <p:spPr/>
        <p:txBody>
          <a:bodyPr>
            <a:normAutofit fontScale="92500" lnSpcReduction="20000"/>
          </a:bodyPr>
          <a:lstStyle/>
          <a:p>
            <a:pPr>
              <a:buNone/>
            </a:pPr>
            <a:r>
              <a:rPr lang="ar-EG" dirty="0" smtClean="0"/>
              <a:t> </a:t>
            </a:r>
            <a:r>
              <a:rPr lang="ar-EG" b="1" u="sng" dirty="0" smtClean="0"/>
              <a:t>يختلفان في بعض الأمور :</a:t>
            </a:r>
            <a:endParaRPr lang="en-US" b="1" u="sng" dirty="0" smtClean="0"/>
          </a:p>
          <a:p>
            <a:pPr lvl="0"/>
            <a:r>
              <a:rPr lang="ar-EG" b="1" u="sng" dirty="0" smtClean="0"/>
              <a:t>من حيث النطاق : </a:t>
            </a:r>
            <a:endParaRPr lang="en-US" u="sng" dirty="0" smtClean="0"/>
          </a:p>
          <a:p>
            <a:pPr>
              <a:buNone/>
            </a:pPr>
            <a:r>
              <a:rPr lang="ar-EG" b="1" dirty="0" smtClean="0"/>
              <a:t>نطاق قواعد الدين أوسع من نطاق قواعد القانون ، حيث أن الأولى لا تقتصر على تنظيم علاقة الفرد بغيره ، بل تشمل أيضاً علاقته بخالقه وعلاقته بغيره . أما قواعد القانون فلا تنظم إلا علاقة الفرد بغيره من الأفراد . </a:t>
            </a:r>
          </a:p>
          <a:p>
            <a:pPr lvl="0"/>
            <a:r>
              <a:rPr lang="ar-EG" b="1" u="sng" dirty="0" smtClean="0"/>
              <a:t>من حيث المصدر :</a:t>
            </a:r>
            <a:endParaRPr lang="en-US" u="sng" dirty="0" smtClean="0"/>
          </a:p>
          <a:p>
            <a:pPr>
              <a:buNone/>
            </a:pPr>
            <a:r>
              <a:rPr lang="ar-EG" b="1" dirty="0" smtClean="0"/>
              <a:t>قواعد الدين مصدرها الوحي الإلهي ، أما قواعد القانون فمصدرها التشريع أو ما تعارف عليه الناس من سلوك واعتقدوا أنه أمر لازم ، ورغم ذلك فليس هناك انفصال بين الدين والقانون فهناك قواعد قانونية مستمدة من قواعد دينية.</a:t>
            </a:r>
            <a:endParaRPr lang="en-US" b="1" dirty="0" smtClean="0"/>
          </a:p>
          <a:p>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u="sng" dirty="0" smtClean="0">
                <a:solidFill>
                  <a:srgbClr val="C00000"/>
                </a:solidFill>
              </a:rPr>
              <a:t>ثالثاً  </a:t>
            </a:r>
            <a:br>
              <a:rPr lang="ar-EG" b="1" u="sng" dirty="0" smtClean="0">
                <a:solidFill>
                  <a:srgbClr val="C00000"/>
                </a:solidFill>
              </a:rPr>
            </a:br>
            <a:r>
              <a:rPr lang="ar-EG" b="1" u="sng" dirty="0" smtClean="0">
                <a:solidFill>
                  <a:srgbClr val="C00000"/>
                </a:solidFill>
              </a:rPr>
              <a:t>قواعد القانون وقواعد الدين</a:t>
            </a:r>
            <a:endParaRPr lang="ar-EG" u="sng" dirty="0">
              <a:solidFill>
                <a:srgbClr val="C00000"/>
              </a:solidFill>
            </a:endParaRPr>
          </a:p>
        </p:txBody>
      </p:sp>
      <p:sp>
        <p:nvSpPr>
          <p:cNvPr id="3" name="عنصر نائب للمحتوى 2"/>
          <p:cNvSpPr>
            <a:spLocks noGrp="1"/>
          </p:cNvSpPr>
          <p:nvPr>
            <p:ph idx="1"/>
          </p:nvPr>
        </p:nvSpPr>
        <p:spPr/>
        <p:txBody>
          <a:bodyPr>
            <a:normAutofit fontScale="85000" lnSpcReduction="10000"/>
          </a:bodyPr>
          <a:lstStyle/>
          <a:p>
            <a:pPr>
              <a:buNone/>
            </a:pPr>
            <a:r>
              <a:rPr lang="ar-EG" b="1" dirty="0" smtClean="0"/>
              <a:t> </a:t>
            </a:r>
            <a:r>
              <a:rPr lang="ar-EG" b="1" u="sng" dirty="0" smtClean="0"/>
              <a:t>من حيث الغاية :</a:t>
            </a:r>
            <a:endParaRPr lang="en-US" u="sng" dirty="0" smtClean="0"/>
          </a:p>
          <a:p>
            <a:r>
              <a:rPr lang="ar-EG" b="1" dirty="0" smtClean="0"/>
              <a:t>الغاية من قواعد الدين غاية مثالية ، تهدف إلى الارتقاء بالنفس البشرية ، وتطهير الروح وتزكيتها للوصول </a:t>
            </a:r>
            <a:r>
              <a:rPr lang="ar-EG" b="1" dirty="0" err="1" smtClean="0"/>
              <a:t>بها</a:t>
            </a:r>
            <a:r>
              <a:rPr lang="ar-EG" b="1" dirty="0" smtClean="0"/>
              <a:t> إلى مرتبة السمو والكمال . أما الغاية من القانون غاية تهدف إلى المحافظة على النظام داخل المجتمع ، وتحقيق التوازن بين مصالح الأفراد.</a:t>
            </a:r>
            <a:endParaRPr lang="en-US" b="1" dirty="0" smtClean="0"/>
          </a:p>
          <a:p>
            <a:pPr>
              <a:buNone/>
            </a:pPr>
            <a:r>
              <a:rPr lang="ar-EG" b="1" u="sng" dirty="0" smtClean="0"/>
              <a:t>من حيث الجزاء :</a:t>
            </a:r>
            <a:endParaRPr lang="en-US" u="sng" dirty="0" smtClean="0"/>
          </a:p>
          <a:p>
            <a:r>
              <a:rPr lang="ar-EG" dirty="0" smtClean="0"/>
              <a:t>	</a:t>
            </a:r>
            <a:r>
              <a:rPr lang="ar-EG" b="1" dirty="0" smtClean="0"/>
              <a:t>جزاء مخالفة الدين جزاء أخروي ، مؤجل إلى يوم القيامة ، ما لم تتضمن مخالفة القاعدة الدينية في نفس الوقت مخالفة لقاعدة قانونية . مثال ذلك ما تقرره الشريعة الإسلامية من قطع يد السارق فهي عقوبة مادية دنيوية فضلاً عن الجزاء الأخروي </a:t>
            </a:r>
            <a:r>
              <a:rPr lang="ar-EG" dirty="0" smtClean="0"/>
              <a:t>.</a:t>
            </a:r>
            <a:endParaRPr lang="ar-E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الفصل الثاني</a:t>
            </a:r>
            <a:r>
              <a:rPr lang="en-US" dirty="0" smtClean="0">
                <a:solidFill>
                  <a:srgbClr val="C00000"/>
                </a:solidFill>
              </a:rPr>
              <a:t/>
            </a:r>
            <a:br>
              <a:rPr lang="en-US" dirty="0" smtClean="0">
                <a:solidFill>
                  <a:srgbClr val="C00000"/>
                </a:solidFill>
              </a:rPr>
            </a:br>
            <a:r>
              <a:rPr lang="ar-EG" b="1" dirty="0" smtClean="0">
                <a:solidFill>
                  <a:srgbClr val="C00000"/>
                </a:solidFill>
              </a:rPr>
              <a:t>أقسام القانون وفروعه</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r>
              <a:rPr lang="ar-EG" b="1" u="sng" dirty="0" smtClean="0"/>
              <a:t>المبحث الأول :</a:t>
            </a:r>
            <a:endParaRPr lang="en-US" u="sng" dirty="0" smtClean="0"/>
          </a:p>
          <a:p>
            <a:r>
              <a:rPr lang="ar-EG" b="1" dirty="0" smtClean="0"/>
              <a:t>فروع القانون العام ، والقانون الخاص</a:t>
            </a:r>
            <a:endParaRPr lang="en-US" dirty="0" smtClean="0"/>
          </a:p>
          <a:p>
            <a:r>
              <a:rPr lang="ar-EG" b="1" u="sng" dirty="0" smtClean="0"/>
              <a:t>المبحث الثاني :</a:t>
            </a:r>
            <a:endParaRPr lang="en-US" u="sng" dirty="0" smtClean="0"/>
          </a:p>
          <a:p>
            <a:r>
              <a:rPr lang="ar-EG" b="1" dirty="0" smtClean="0"/>
              <a:t>تقسيم القانون من حيث القوة الملزمة لقواعده ومدى اتصالها بالنظام العام</a:t>
            </a:r>
            <a:endParaRPr lang="en-US" dirty="0" smtClean="0"/>
          </a:p>
          <a:p>
            <a:pPr>
              <a:buNone/>
            </a:pPr>
            <a:r>
              <a:rPr lang="ar-EG" b="1" dirty="0" smtClean="0"/>
              <a:t>  ( القواعد القانونية الآمرة والقواعد القانونية المكملة )</a:t>
            </a:r>
            <a:endParaRPr lang="en-US" dirty="0" smtClean="0"/>
          </a:p>
          <a:p>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معيار التمييز بين قواعد القانون العام والخاص</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pPr lvl="0"/>
            <a:r>
              <a:rPr lang="ar-EG" b="1" u="sng" dirty="0" smtClean="0"/>
              <a:t>معيار الغاية</a:t>
            </a:r>
            <a:r>
              <a:rPr lang="ar-EG" u="sng" dirty="0" smtClean="0"/>
              <a:t> : </a:t>
            </a:r>
            <a:r>
              <a:rPr lang="ar-EG" b="1" dirty="0" smtClean="0"/>
              <a:t>تعد القاعدة القانونية من قواعد القانون العام إذا كانت تستهدف مصلحة عامة ، أما إذا كانت تهدف إلى تحقيق مصلحة خاصة فإنها تعد من قواعد القانون الخاص.</a:t>
            </a:r>
            <a:endParaRPr lang="en-US" b="1" dirty="0" smtClean="0"/>
          </a:p>
          <a:p>
            <a:r>
              <a:rPr lang="ar-EG" b="1" u="sng" dirty="0" smtClean="0"/>
              <a:t>معيار التبعية</a:t>
            </a:r>
            <a:r>
              <a:rPr lang="ar-EG" u="sng" dirty="0" smtClean="0"/>
              <a:t> </a:t>
            </a:r>
            <a:r>
              <a:rPr lang="ar-EG" b="1" dirty="0" smtClean="0"/>
              <a:t>:  إذا كانت القاعدة القانونية تنظم علاقة قائمة على أساس التبعية وعدم المساواة بين أطرافها فإنها من القانون العام ، </a:t>
            </a:r>
            <a:r>
              <a:rPr lang="ar-EG" b="1" dirty="0" err="1" smtClean="0"/>
              <a:t>فى</a:t>
            </a:r>
            <a:r>
              <a:rPr lang="ar-EG" b="1" dirty="0" smtClean="0"/>
              <a:t> حين أن القانون الخاص ينظم العلاقات </a:t>
            </a:r>
            <a:r>
              <a:rPr lang="ar-EG" b="1" dirty="0" err="1" smtClean="0"/>
              <a:t>التى</a:t>
            </a:r>
            <a:r>
              <a:rPr lang="ar-EG" b="1" dirty="0" smtClean="0"/>
              <a:t> تقوم على أساس المساواة بين أطرافها وانعدام علاقة التبعية.</a:t>
            </a:r>
            <a:endParaRPr lang="ar-EG"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معيار التمييز بين قواعد القانون العام والخاص</a:t>
            </a:r>
            <a:endParaRPr lang="ar-EG" dirty="0">
              <a:solidFill>
                <a:srgbClr val="C00000"/>
              </a:solidFill>
            </a:endParaRPr>
          </a:p>
        </p:txBody>
      </p:sp>
      <p:sp>
        <p:nvSpPr>
          <p:cNvPr id="3" name="عنصر نائب للمحتوى 2"/>
          <p:cNvSpPr>
            <a:spLocks noGrp="1"/>
          </p:cNvSpPr>
          <p:nvPr>
            <p:ph idx="1"/>
          </p:nvPr>
        </p:nvSpPr>
        <p:spPr/>
        <p:txBody>
          <a:bodyPr>
            <a:normAutofit fontScale="92500" lnSpcReduction="10000"/>
          </a:bodyPr>
          <a:lstStyle/>
          <a:p>
            <a:r>
              <a:rPr lang="ar-EG" b="1" u="sng" dirty="0" smtClean="0"/>
              <a:t>معيار وجود أو عدم وجود الدولة طرفاً في العلاقة</a:t>
            </a:r>
            <a:r>
              <a:rPr lang="ar-EG" u="sng" dirty="0" smtClean="0"/>
              <a:t> : </a:t>
            </a:r>
            <a:r>
              <a:rPr lang="ar-EG" b="1" dirty="0" smtClean="0"/>
              <a:t>قواعد القانون العام تنظم العلاقات التي تكون الدولة أو أحد أشخاصها طرفاً فيها ، أما قواعد القانون الخاص فتنظم العلاقات القانونية بين الأفراد .</a:t>
            </a:r>
          </a:p>
          <a:p>
            <a:r>
              <a:rPr lang="ar-EG" b="1" u="sng" dirty="0" smtClean="0"/>
              <a:t>معيار طبيعة دور الدولة في العلاقة القانونية التي تكون الدولة طرفاً فيها</a:t>
            </a:r>
            <a:r>
              <a:rPr lang="ar-EG" u="sng" dirty="0" smtClean="0"/>
              <a:t> : </a:t>
            </a:r>
            <a:r>
              <a:rPr lang="ar-EG" b="1" dirty="0" smtClean="0"/>
              <a:t>القانون العام ينظم العلاقات القانونية التي تكون الدولة فيها طرفاً بما لها من سيادة وسلطة ، أما القانون الخاص فينظم العلاقات القانونية بين أشخاص عاديين – بما في ذلك الدولة – دون الأخذ في الاعتبار للسيادة أو السلطة التي قد يكون أحد أطراف العلاقة في الأصل متمتعاً </a:t>
            </a:r>
            <a:r>
              <a:rPr lang="ar-EG" b="1" dirty="0" err="1" smtClean="0"/>
              <a:t>بها</a:t>
            </a:r>
            <a:r>
              <a:rPr lang="ar-EG" dirty="0" smtClean="0"/>
              <a:t>.</a:t>
            </a:r>
            <a:endParaRPr lang="ar-E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المطلب الأول </a:t>
            </a:r>
            <a:r>
              <a:rPr lang="en-US" dirty="0" smtClean="0">
                <a:solidFill>
                  <a:srgbClr val="C00000"/>
                </a:solidFill>
              </a:rPr>
              <a:t/>
            </a:r>
            <a:br>
              <a:rPr lang="en-US" dirty="0" smtClean="0">
                <a:solidFill>
                  <a:srgbClr val="C00000"/>
                </a:solidFill>
              </a:rPr>
            </a:br>
            <a:r>
              <a:rPr lang="ar-EG" b="1" dirty="0" smtClean="0">
                <a:solidFill>
                  <a:srgbClr val="C00000"/>
                </a:solidFill>
              </a:rPr>
              <a:t>فروع القانون العام </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pPr>
              <a:buNone/>
            </a:pPr>
            <a:r>
              <a:rPr lang="ar-EG" b="1" u="sng" dirty="0" smtClean="0"/>
              <a:t>أولاً : القانون العام الخارجي ( القانون الدولي العام ) :</a:t>
            </a:r>
            <a:endParaRPr lang="en-US" u="sng" dirty="0" smtClean="0"/>
          </a:p>
          <a:p>
            <a:pPr>
              <a:buNone/>
            </a:pPr>
            <a:r>
              <a:rPr lang="ar-EG" b="1" dirty="0" smtClean="0">
                <a:solidFill>
                  <a:schemeClr val="tx2"/>
                </a:solidFill>
              </a:rPr>
              <a:t>ينظم القانون الدولي العام العلاقات الآتية :</a:t>
            </a:r>
            <a:endParaRPr lang="en-US" b="1" dirty="0" smtClean="0">
              <a:solidFill>
                <a:schemeClr val="tx2"/>
              </a:solidFill>
            </a:endParaRPr>
          </a:p>
          <a:p>
            <a:pPr>
              <a:buNone/>
            </a:pPr>
            <a:r>
              <a:rPr lang="ar-EG" b="1" u="sng" dirty="0" smtClean="0"/>
              <a:t>(أ) علاقة الدولة بغيرها من الدول </a:t>
            </a:r>
            <a:r>
              <a:rPr lang="ar-EG" b="1" u="sng" dirty="0" err="1" smtClean="0"/>
              <a:t>فى</a:t>
            </a:r>
            <a:r>
              <a:rPr lang="ar-EG" b="1" u="sng" dirty="0" smtClean="0"/>
              <a:t> وقت السلم .</a:t>
            </a:r>
          </a:p>
          <a:p>
            <a:pPr>
              <a:buNone/>
            </a:pPr>
            <a:r>
              <a:rPr lang="ar-EG" b="1" u="sng" dirty="0" smtClean="0"/>
              <a:t>(ب) علاقة الدولة بغيرها من الدول </a:t>
            </a:r>
            <a:r>
              <a:rPr lang="ar-EG" b="1" u="sng" dirty="0" err="1" smtClean="0"/>
              <a:t>فى</a:t>
            </a:r>
            <a:r>
              <a:rPr lang="ar-EG" b="1" u="sng" dirty="0" smtClean="0"/>
              <a:t> وقت الحرب .</a:t>
            </a:r>
            <a:endParaRPr lang="en-US" dirty="0" smtClean="0"/>
          </a:p>
          <a:p>
            <a:pPr>
              <a:buNone/>
            </a:pPr>
            <a:r>
              <a:rPr lang="ar-EG" b="1" u="sng" dirty="0" smtClean="0"/>
              <a:t>(</a:t>
            </a:r>
            <a:r>
              <a:rPr lang="ar-EG" b="1" u="sng" dirty="0" err="1" smtClean="0"/>
              <a:t>جـ</a:t>
            </a:r>
            <a:r>
              <a:rPr lang="ar-EG" b="1" u="sng" dirty="0" smtClean="0"/>
              <a:t>) علاقة الدولة بالمنظمات الدولية .</a:t>
            </a:r>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00042"/>
            <a:ext cx="8229600" cy="1143000"/>
          </a:xfrm>
        </p:spPr>
        <p:txBody>
          <a:bodyPr>
            <a:normAutofit/>
          </a:bodyPr>
          <a:lstStyle/>
          <a:p>
            <a:r>
              <a:rPr lang="ar-EG" sz="6000" b="1" dirty="0"/>
              <a:t>القسم الأول</a:t>
            </a:r>
          </a:p>
        </p:txBody>
      </p:sp>
      <p:sp>
        <p:nvSpPr>
          <p:cNvPr id="3" name="عنصر نائب للمحتوى 2"/>
          <p:cNvSpPr>
            <a:spLocks noGrp="1"/>
          </p:cNvSpPr>
          <p:nvPr>
            <p:ph idx="1"/>
          </p:nvPr>
        </p:nvSpPr>
        <p:spPr/>
        <p:txBody>
          <a:bodyPr/>
          <a:lstStyle/>
          <a:p>
            <a:endParaRPr lang="ar-EG" dirty="0" smtClean="0"/>
          </a:p>
          <a:p>
            <a:pPr>
              <a:buNone/>
            </a:pPr>
            <a:r>
              <a:rPr lang="ar-EG" dirty="0" smtClean="0"/>
              <a:t>            </a:t>
            </a:r>
            <a:r>
              <a:rPr lang="ar-EG" sz="6600" dirty="0" smtClean="0"/>
              <a:t>النظرية العامة للقانون</a:t>
            </a:r>
            <a:endParaRPr lang="ar-EG" sz="6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b="1" dirty="0" smtClean="0">
                <a:solidFill>
                  <a:srgbClr val="C00000"/>
                </a:solidFill>
              </a:rPr>
              <a:t>مصادر القانون الدولي</a:t>
            </a:r>
            <a:endParaRPr lang="ar-EG" dirty="0">
              <a:solidFill>
                <a:srgbClr val="C00000"/>
              </a:solidFill>
            </a:endParaRPr>
          </a:p>
        </p:txBody>
      </p:sp>
      <p:sp>
        <p:nvSpPr>
          <p:cNvPr id="3" name="عنصر نائب للمحتوى 2"/>
          <p:cNvSpPr>
            <a:spLocks noGrp="1"/>
          </p:cNvSpPr>
          <p:nvPr>
            <p:ph idx="1"/>
          </p:nvPr>
        </p:nvSpPr>
        <p:spPr/>
        <p:txBody>
          <a:bodyPr/>
          <a:lstStyle/>
          <a:p>
            <a:r>
              <a:rPr lang="ar-EG" b="1" u="sng" dirty="0" smtClean="0"/>
              <a:t>(أ) العرف . </a:t>
            </a:r>
            <a:endParaRPr lang="en-US" dirty="0" smtClean="0"/>
          </a:p>
          <a:p>
            <a:r>
              <a:rPr lang="ar-EG" b="1" u="sng" dirty="0" smtClean="0"/>
              <a:t>(ب) المعاهدات .</a:t>
            </a:r>
            <a:endParaRPr lang="en-US" dirty="0" smtClean="0"/>
          </a:p>
          <a:p>
            <a:r>
              <a:rPr lang="ar-EG" b="1" u="sng" dirty="0" smtClean="0"/>
              <a:t>(</a:t>
            </a:r>
            <a:r>
              <a:rPr lang="ar-EG" b="1" u="sng" dirty="0" err="1" smtClean="0"/>
              <a:t>جـ</a:t>
            </a:r>
            <a:r>
              <a:rPr lang="ar-EG" b="1" u="sng" dirty="0" smtClean="0"/>
              <a:t>) </a:t>
            </a:r>
            <a:r>
              <a:rPr lang="ar-EG" b="1" u="sng" dirty="0" err="1" smtClean="0"/>
              <a:t>المبادىء</a:t>
            </a:r>
            <a:r>
              <a:rPr lang="ar-EG" b="1" u="sng" dirty="0" smtClean="0"/>
              <a:t> القانونية العامة </a:t>
            </a:r>
            <a:r>
              <a:rPr lang="ar-EG" b="1" u="sng" dirty="0" err="1" smtClean="0"/>
              <a:t>التى</a:t>
            </a:r>
            <a:r>
              <a:rPr lang="ar-EG" b="1" u="sng" dirty="0" smtClean="0"/>
              <a:t> أقرتها الدول .</a:t>
            </a:r>
            <a:endParaRPr lang="en-US" dirty="0" smtClean="0"/>
          </a:p>
          <a:p>
            <a:endParaRPr lang="ar-E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ثانياً </a:t>
            </a:r>
            <a:br>
              <a:rPr lang="ar-EG" b="1" dirty="0" smtClean="0">
                <a:solidFill>
                  <a:srgbClr val="C00000"/>
                </a:solidFill>
              </a:rPr>
            </a:br>
            <a:r>
              <a:rPr lang="ar-EG" b="1" dirty="0" smtClean="0">
                <a:solidFill>
                  <a:srgbClr val="C00000"/>
                </a:solidFill>
              </a:rPr>
              <a:t>القانون العام الداخلي </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pPr>
              <a:buNone/>
            </a:pPr>
            <a:r>
              <a:rPr lang="ar-EG" b="1" u="sng" dirty="0" smtClean="0">
                <a:solidFill>
                  <a:schemeClr val="tx2"/>
                </a:solidFill>
              </a:rPr>
              <a:t>أ- القانون الدستوري :</a:t>
            </a:r>
            <a:endParaRPr lang="en-US" u="sng" dirty="0" smtClean="0">
              <a:solidFill>
                <a:schemeClr val="tx2"/>
              </a:solidFill>
            </a:endParaRPr>
          </a:p>
          <a:p>
            <a:pPr>
              <a:buNone/>
            </a:pPr>
            <a:r>
              <a:rPr lang="ar-EG" dirty="0" smtClean="0"/>
              <a:t> </a:t>
            </a:r>
            <a:r>
              <a:rPr lang="ar-EG" b="1" dirty="0" smtClean="0"/>
              <a:t>هو مجموع القواعد التي تبين نظام الحكم في الدولة ، والسلطات العامة فيها ، واختصاصات هذه السلطات ، وعلاقاتها بعضها البعض ، وعلاقاتها بالأفراد ، كما يبين الحريات العامة للأفراد وحقوقهم السياسية.</a:t>
            </a:r>
            <a:endParaRPr lang="en-US" b="1" dirty="0" smtClean="0"/>
          </a:p>
          <a:p>
            <a:pPr>
              <a:buNone/>
            </a:pPr>
            <a:r>
              <a:rPr lang="ar-EG" b="1" u="sng" dirty="0" smtClean="0">
                <a:solidFill>
                  <a:schemeClr val="tx2"/>
                </a:solidFill>
              </a:rPr>
              <a:t>ب -  القانون الإداري :</a:t>
            </a:r>
            <a:endParaRPr lang="en-US" u="sng" dirty="0" smtClean="0">
              <a:solidFill>
                <a:schemeClr val="tx2"/>
              </a:solidFill>
            </a:endParaRPr>
          </a:p>
          <a:p>
            <a:pPr>
              <a:buNone/>
            </a:pPr>
            <a:r>
              <a:rPr lang="ar-EG" b="1" dirty="0" smtClean="0"/>
              <a:t>مجموعة من القواعد التي تحكم تكوين السلطة التنفيذية ، وتبين كيفية أدائها لوظيفتها.</a:t>
            </a:r>
            <a:endParaRPr lang="en-US" b="1" dirty="0" smtClean="0"/>
          </a:p>
          <a:p>
            <a:endParaRPr lang="ar-E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t>ثانياً </a:t>
            </a:r>
            <a:br>
              <a:rPr lang="ar-EG" b="1" dirty="0" smtClean="0"/>
            </a:br>
            <a:r>
              <a:rPr lang="ar-EG" b="1" dirty="0" smtClean="0"/>
              <a:t>القانون العام الداخلي</a:t>
            </a:r>
            <a:endParaRPr lang="ar-EG" dirty="0"/>
          </a:p>
        </p:txBody>
      </p:sp>
      <p:sp>
        <p:nvSpPr>
          <p:cNvPr id="3" name="عنصر نائب للمحتوى 2"/>
          <p:cNvSpPr>
            <a:spLocks noGrp="1"/>
          </p:cNvSpPr>
          <p:nvPr>
            <p:ph idx="1"/>
          </p:nvPr>
        </p:nvSpPr>
        <p:spPr/>
        <p:txBody>
          <a:bodyPr>
            <a:normAutofit/>
          </a:bodyPr>
          <a:lstStyle/>
          <a:p>
            <a:pPr>
              <a:buNone/>
            </a:pPr>
            <a:r>
              <a:rPr lang="ar-EG" b="1" dirty="0" smtClean="0"/>
              <a:t>ج-  </a:t>
            </a:r>
            <a:r>
              <a:rPr lang="ar-EG" b="1" u="sng" dirty="0" smtClean="0"/>
              <a:t>القانون المالي </a:t>
            </a:r>
            <a:r>
              <a:rPr lang="ar-EG" b="1" dirty="0" smtClean="0"/>
              <a:t>:يتضمن القانون المالي القواعد التي تحكم مالية الدولية والهيئات العامة ، من حيث بيان الموارد المختلفة من ضرائب ورسوم وقروض وكيفية تحصيلها  ، ومن حيث الأوجه التي تنفق فيها هذه الأموال.</a:t>
            </a:r>
            <a:endParaRPr lang="en-US" b="1" dirty="0" smtClean="0"/>
          </a:p>
          <a:p>
            <a:pPr>
              <a:buNone/>
            </a:pPr>
            <a:r>
              <a:rPr lang="ar-EG" b="1" dirty="0" smtClean="0"/>
              <a:t>ح - </a:t>
            </a:r>
            <a:r>
              <a:rPr lang="ar-EG" b="1" u="sng" dirty="0" smtClean="0"/>
              <a:t>القانون الجنائي </a:t>
            </a:r>
            <a:r>
              <a:rPr lang="ar-EG" b="1" dirty="0" smtClean="0"/>
              <a:t>: هو مجموعة القواعد التي تحدد الجرائم والعقوبات المقررة لكل منها ، وكذلك الإجراءات التي تتبع في تعقب المتهم ومحاكمته وتنفيذ العقاب عليه</a:t>
            </a:r>
            <a:r>
              <a:rPr lang="ar-EG" dirty="0" smtClean="0"/>
              <a:t>.</a:t>
            </a:r>
            <a:endParaRPr lang="en-US" dirty="0" smtClean="0"/>
          </a:p>
          <a:p>
            <a:endParaRPr lang="ar-E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FF0000"/>
                </a:solidFill>
              </a:rPr>
              <a:t>المطلب الثاني</a:t>
            </a:r>
            <a:r>
              <a:rPr lang="en-US" dirty="0" smtClean="0">
                <a:solidFill>
                  <a:srgbClr val="FF0000"/>
                </a:solidFill>
              </a:rPr>
              <a:t/>
            </a:r>
            <a:br>
              <a:rPr lang="en-US" dirty="0" smtClean="0">
                <a:solidFill>
                  <a:srgbClr val="FF0000"/>
                </a:solidFill>
              </a:rPr>
            </a:br>
            <a:r>
              <a:rPr lang="ar-EG" b="1" dirty="0" smtClean="0">
                <a:solidFill>
                  <a:srgbClr val="FF0000"/>
                </a:solidFill>
              </a:rPr>
              <a:t> فروع القانون الخاص</a:t>
            </a:r>
            <a:endParaRPr lang="ar-EG" dirty="0">
              <a:solidFill>
                <a:srgbClr val="FF0000"/>
              </a:solidFill>
            </a:endParaRPr>
          </a:p>
        </p:txBody>
      </p:sp>
      <p:sp>
        <p:nvSpPr>
          <p:cNvPr id="3" name="عنصر نائب للمحتوى 2"/>
          <p:cNvSpPr>
            <a:spLocks noGrp="1"/>
          </p:cNvSpPr>
          <p:nvPr>
            <p:ph idx="1"/>
          </p:nvPr>
        </p:nvSpPr>
        <p:spPr/>
        <p:txBody>
          <a:bodyPr>
            <a:normAutofit fontScale="92500" lnSpcReduction="20000"/>
          </a:bodyPr>
          <a:lstStyle/>
          <a:p>
            <a:r>
              <a:rPr lang="ar-EG" b="1" u="sng" dirty="0" smtClean="0"/>
              <a:t>أولاً :القانون المدني :</a:t>
            </a:r>
            <a:endParaRPr lang="en-US" u="sng" dirty="0" smtClean="0"/>
          </a:p>
          <a:p>
            <a:pPr>
              <a:buNone/>
            </a:pPr>
            <a:r>
              <a:rPr lang="ar-EG" b="1" dirty="0" smtClean="0"/>
              <a:t>هو الفرع الوحيد الذي ينفرد بتنظيم العلاقات القانونية في مجال القانون الخاص ، وقد ظهرت الحاجة بعد ذلك إلى نشوء فروع أخرى للقانون الخاص ، تتصل بمباشرة  نشاط معين أو مهنة معينة ، فنشأ القانون التجاري ، والقانون البحري ، والقانون الجوى ، والقانون الزراعي ، وقانون العمل ، وقد ظل القانون المدني أهم فروع القانون الخاص ، فهو الأصل والأساس الذي تقوم عليه هذه الفروع ، ومن هنا فإن القانون المدني يمثل الشريعة العامة في هذا الصدد . فتطبق قواعده على كل ما لم يرد بشأنه حكم قانون معين ، في فروع القانون الخاص الأخرى .</a:t>
            </a:r>
            <a:endParaRPr lang="ar-EG"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المطلب الثاني</a:t>
            </a:r>
            <a:r>
              <a:rPr lang="en-US" dirty="0" smtClean="0">
                <a:solidFill>
                  <a:srgbClr val="C00000"/>
                </a:solidFill>
              </a:rPr>
              <a:t/>
            </a:r>
            <a:br>
              <a:rPr lang="en-US" dirty="0" smtClean="0">
                <a:solidFill>
                  <a:srgbClr val="C00000"/>
                </a:solidFill>
              </a:rPr>
            </a:br>
            <a:r>
              <a:rPr lang="ar-EG" b="1" dirty="0" smtClean="0">
                <a:solidFill>
                  <a:srgbClr val="C00000"/>
                </a:solidFill>
              </a:rPr>
              <a:t> فروع القانون الخاص</a:t>
            </a:r>
            <a:endParaRPr lang="ar-EG" dirty="0">
              <a:solidFill>
                <a:srgbClr val="C00000"/>
              </a:solidFill>
            </a:endParaRPr>
          </a:p>
        </p:txBody>
      </p:sp>
      <p:sp>
        <p:nvSpPr>
          <p:cNvPr id="3" name="عنصر نائب للمحتوى 2"/>
          <p:cNvSpPr>
            <a:spLocks noGrp="1"/>
          </p:cNvSpPr>
          <p:nvPr>
            <p:ph idx="1"/>
          </p:nvPr>
        </p:nvSpPr>
        <p:spPr/>
        <p:txBody>
          <a:bodyPr>
            <a:normAutofit/>
          </a:bodyPr>
          <a:lstStyle/>
          <a:p>
            <a:pPr>
              <a:buNone/>
            </a:pPr>
            <a:r>
              <a:rPr lang="ar-EG" b="1" u="sng" dirty="0" smtClean="0">
                <a:solidFill>
                  <a:schemeClr val="tx2"/>
                </a:solidFill>
              </a:rPr>
              <a:t>ثانياً : القانون التجاري :</a:t>
            </a:r>
            <a:endParaRPr lang="en-US" b="1" u="sng" dirty="0" smtClean="0">
              <a:solidFill>
                <a:schemeClr val="tx2"/>
              </a:solidFill>
            </a:endParaRPr>
          </a:p>
          <a:p>
            <a:pPr>
              <a:buNone/>
            </a:pPr>
            <a:r>
              <a:rPr lang="ar-EG" b="1" dirty="0" smtClean="0"/>
              <a:t>يعد أحد فروع القانون الخاص ، حيث أنه ينظم العلاقات بين التجار والأعمال التجارية .</a:t>
            </a:r>
            <a:endParaRPr lang="en-US" b="1" dirty="0" smtClean="0"/>
          </a:p>
          <a:p>
            <a:pPr>
              <a:buNone/>
            </a:pPr>
            <a:r>
              <a:rPr lang="ar-EG" b="1" u="sng" dirty="0" smtClean="0">
                <a:solidFill>
                  <a:schemeClr val="tx2"/>
                </a:solidFill>
              </a:rPr>
              <a:t>ثالثاً : القانون البحري :</a:t>
            </a:r>
            <a:r>
              <a:rPr lang="ar-EG" b="1" dirty="0" smtClean="0"/>
              <a:t>هو مجموعة القواعد القانونية التي تنظم التجارة البحرية ، وكان هذا الفرع ، في الماضي جزءاً من القانون التجاري ، ثم انفصل عنه وأصبح فرعاً مستقلاً من فروع القانون ، يتميز بقواعده التي تختلف عن القانون التجاري </a:t>
            </a:r>
            <a:endParaRPr lang="ar-EG"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المطلب الثاني</a:t>
            </a:r>
            <a:r>
              <a:rPr lang="en-US" dirty="0" smtClean="0">
                <a:solidFill>
                  <a:srgbClr val="C00000"/>
                </a:solidFill>
              </a:rPr>
              <a:t/>
            </a:r>
            <a:br>
              <a:rPr lang="en-US" dirty="0" smtClean="0">
                <a:solidFill>
                  <a:srgbClr val="C00000"/>
                </a:solidFill>
              </a:rPr>
            </a:br>
            <a:r>
              <a:rPr lang="ar-EG" b="1" dirty="0" smtClean="0">
                <a:solidFill>
                  <a:srgbClr val="C00000"/>
                </a:solidFill>
              </a:rPr>
              <a:t> فروع القانون الخاص</a:t>
            </a:r>
            <a:endParaRPr lang="ar-EG" dirty="0">
              <a:solidFill>
                <a:srgbClr val="C00000"/>
              </a:solidFill>
            </a:endParaRPr>
          </a:p>
        </p:txBody>
      </p:sp>
      <p:sp>
        <p:nvSpPr>
          <p:cNvPr id="3" name="عنصر نائب للمحتوى 2"/>
          <p:cNvSpPr>
            <a:spLocks noGrp="1"/>
          </p:cNvSpPr>
          <p:nvPr>
            <p:ph idx="1"/>
          </p:nvPr>
        </p:nvSpPr>
        <p:spPr/>
        <p:txBody>
          <a:bodyPr>
            <a:normAutofit lnSpcReduction="10000"/>
          </a:bodyPr>
          <a:lstStyle/>
          <a:p>
            <a:pPr>
              <a:buNone/>
            </a:pPr>
            <a:r>
              <a:rPr lang="ar-EG" b="1" u="sng" dirty="0" smtClean="0">
                <a:solidFill>
                  <a:schemeClr val="tx2"/>
                </a:solidFill>
              </a:rPr>
              <a:t>رابعاً : قانونا العمل والتأمينات الاجتماعية :</a:t>
            </a:r>
          </a:p>
          <a:p>
            <a:pPr>
              <a:buNone/>
            </a:pPr>
            <a:r>
              <a:rPr lang="ar-EG" b="1" dirty="0" smtClean="0"/>
              <a:t>ويتناول قانون العمل تنظيم عقد العمل الفردي ، والمراحل التمهيدية للتعاقد كعقد التمرين ، وعقد العمل تحت الاختبار ، والتزامات العامل وصاحب العمل ، وإجازات العامل ، وتنظيم وقت العمل ، وأسباب انتهاء هذا العقد ، كما أنه ينظم نقابات العمال ، وعقد العمل الجماعي الذي يتم بين منظمة نقابية وبين صاحب عمل أو أكثر ، ويحدد طرق فض منازعات العمل الجماعية ، ويتمثل ذلك في التسوية الودية والتحكيم.</a:t>
            </a:r>
            <a:endParaRPr lang="en-US" b="1" dirty="0" smtClean="0"/>
          </a:p>
          <a:p>
            <a:endParaRPr lang="ar-E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المطلب الثاني</a:t>
            </a:r>
            <a:r>
              <a:rPr lang="en-US" dirty="0" smtClean="0">
                <a:solidFill>
                  <a:srgbClr val="C00000"/>
                </a:solidFill>
              </a:rPr>
              <a:t/>
            </a:r>
            <a:br>
              <a:rPr lang="en-US" dirty="0" smtClean="0">
                <a:solidFill>
                  <a:srgbClr val="C00000"/>
                </a:solidFill>
              </a:rPr>
            </a:br>
            <a:r>
              <a:rPr lang="ar-EG" b="1" dirty="0" smtClean="0">
                <a:solidFill>
                  <a:srgbClr val="C00000"/>
                </a:solidFill>
              </a:rPr>
              <a:t> فروع القانون الخاص</a:t>
            </a:r>
            <a:endParaRPr lang="ar-EG" dirty="0">
              <a:solidFill>
                <a:srgbClr val="C00000"/>
              </a:solidFill>
            </a:endParaRPr>
          </a:p>
        </p:txBody>
      </p:sp>
      <p:sp>
        <p:nvSpPr>
          <p:cNvPr id="3" name="عنصر نائب للمحتوى 2"/>
          <p:cNvSpPr>
            <a:spLocks noGrp="1"/>
          </p:cNvSpPr>
          <p:nvPr>
            <p:ph idx="1"/>
          </p:nvPr>
        </p:nvSpPr>
        <p:spPr/>
        <p:txBody>
          <a:bodyPr/>
          <a:lstStyle/>
          <a:p>
            <a:pPr>
              <a:buNone/>
            </a:pPr>
            <a:r>
              <a:rPr lang="ar-EG" b="1" u="sng" dirty="0" smtClean="0">
                <a:solidFill>
                  <a:schemeClr val="tx2"/>
                </a:solidFill>
              </a:rPr>
              <a:t>خامساً : قانون المرافعات المدنية والتجارية :</a:t>
            </a:r>
            <a:endParaRPr lang="en-US" u="sng" dirty="0" smtClean="0">
              <a:solidFill>
                <a:schemeClr val="tx2"/>
              </a:solidFill>
            </a:endParaRPr>
          </a:p>
          <a:p>
            <a:r>
              <a:rPr lang="ar-EG" b="1" dirty="0" smtClean="0"/>
              <a:t>يتناول قانون المرافعات المدنية والتجارية تنظيم السلطة القضائية ، من حيث تشكيل المحاكم ، واختصاصها ، وتعيين القضاة وترقيتهم وعزلهم ، والضمانات المقررة لهم ، وإلى جانب ذلك فإنه يحدد القواعد الشكلية الخاصة بإجراءات التقاضي الواجبة لرفع الدعاوى المدنية والتجارية ، وصدور الحكم فيها ، وقواعد الطعن في الأحكام ، وتنفيذ الأحكام النهائية </a:t>
            </a:r>
            <a:endParaRPr lang="ar-EG"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smtClean="0">
                <a:solidFill>
                  <a:srgbClr val="C00000"/>
                </a:solidFill>
              </a:rPr>
              <a:t>المطلب الثاني</a:t>
            </a:r>
            <a:r>
              <a:rPr lang="en-US" dirty="0" smtClean="0">
                <a:solidFill>
                  <a:srgbClr val="C00000"/>
                </a:solidFill>
              </a:rPr>
              <a:t/>
            </a:r>
            <a:br>
              <a:rPr lang="en-US" dirty="0" smtClean="0">
                <a:solidFill>
                  <a:srgbClr val="C00000"/>
                </a:solidFill>
              </a:rPr>
            </a:br>
            <a:r>
              <a:rPr lang="ar-EG" b="1" dirty="0" smtClean="0">
                <a:solidFill>
                  <a:srgbClr val="C00000"/>
                </a:solidFill>
              </a:rPr>
              <a:t> فروع القانون الخاص</a:t>
            </a:r>
            <a:endParaRPr lang="ar-EG" dirty="0">
              <a:solidFill>
                <a:srgbClr val="C00000"/>
              </a:solidFill>
            </a:endParaRPr>
          </a:p>
        </p:txBody>
      </p:sp>
      <p:sp>
        <p:nvSpPr>
          <p:cNvPr id="3" name="عنصر نائب للمحتوى 2"/>
          <p:cNvSpPr>
            <a:spLocks noGrp="1"/>
          </p:cNvSpPr>
          <p:nvPr>
            <p:ph idx="1"/>
          </p:nvPr>
        </p:nvSpPr>
        <p:spPr/>
        <p:txBody>
          <a:bodyPr/>
          <a:lstStyle/>
          <a:p>
            <a:pPr>
              <a:buNone/>
            </a:pPr>
            <a:r>
              <a:rPr lang="ar-EG" b="1" u="sng" dirty="0" smtClean="0"/>
              <a:t>سادساً : القانون الدولي الخاص :</a:t>
            </a:r>
          </a:p>
          <a:p>
            <a:pPr>
              <a:buNone/>
            </a:pPr>
            <a:r>
              <a:rPr lang="ar-EG" b="1" dirty="0" smtClean="0"/>
              <a:t>يحدد القانون الدولي الخاص القانون الواجب التطبيق ، والمحكمة المختصة بنظر النزاع بشأن علاقة قانونية ذات عنصر أجنبي .</a:t>
            </a:r>
            <a:endParaRPr lang="en-US" b="1" dirty="0" smtClean="0"/>
          </a:p>
          <a:p>
            <a:endParaRPr lang="ar-EG"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b="1" dirty="0" smtClean="0">
                <a:solidFill>
                  <a:srgbClr val="FF0000"/>
                </a:solidFill>
              </a:rPr>
              <a:t>أقسام القانون</a:t>
            </a:r>
            <a:endParaRPr lang="ar-EG" b="1" dirty="0">
              <a:solidFill>
                <a:srgbClr val="FF0000"/>
              </a:solidFill>
            </a:endParaRPr>
          </a:p>
        </p:txBody>
      </p:sp>
      <p:sp>
        <p:nvSpPr>
          <p:cNvPr id="3" name="عنصر نائب للمحتوى 2"/>
          <p:cNvSpPr>
            <a:spLocks noGrp="1"/>
          </p:cNvSpPr>
          <p:nvPr>
            <p:ph idx="1"/>
          </p:nvPr>
        </p:nvSpPr>
        <p:spPr/>
        <p:txBody>
          <a:bodyPr/>
          <a:lstStyle/>
          <a:p>
            <a:pPr algn="ctr">
              <a:buNone/>
            </a:pPr>
            <a:r>
              <a:rPr lang="ar-EG" b="1" dirty="0" smtClean="0">
                <a:solidFill>
                  <a:schemeClr val="tx2"/>
                </a:solidFill>
              </a:rPr>
              <a:t>المبحث الثاني</a:t>
            </a:r>
            <a:endParaRPr lang="en-US" dirty="0" smtClean="0">
              <a:solidFill>
                <a:schemeClr val="tx2"/>
              </a:solidFill>
            </a:endParaRPr>
          </a:p>
          <a:p>
            <a:pPr>
              <a:buNone/>
            </a:pPr>
            <a:r>
              <a:rPr lang="ar-EG" b="1" dirty="0" smtClean="0"/>
              <a:t>تقسيم القانون من حيث القوة الملزمة لقواعده ومدى اتصالها بالنظام العام</a:t>
            </a:r>
            <a:endParaRPr lang="en-US" dirty="0" smtClean="0"/>
          </a:p>
          <a:p>
            <a:pPr>
              <a:buNone/>
            </a:pPr>
            <a:r>
              <a:rPr lang="ar-EG" b="1" dirty="0" smtClean="0"/>
              <a:t> ( القواعد القانونية الآمرة والقواعد القانونية المكملة )</a:t>
            </a:r>
            <a:endParaRPr lang="en-US" dirty="0" smtClean="0"/>
          </a:p>
          <a:p>
            <a:endParaRPr lang="ar-EG"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571480"/>
            <a:ext cx="8229600" cy="1143000"/>
          </a:xfrm>
        </p:spPr>
        <p:txBody>
          <a:bodyPr>
            <a:normAutofit fontScale="90000"/>
          </a:bodyPr>
          <a:lstStyle/>
          <a:p>
            <a:r>
              <a:rPr lang="ar-EG" sz="6700" b="1" dirty="0" smtClean="0">
                <a:solidFill>
                  <a:srgbClr val="C00000"/>
                </a:solidFill>
              </a:rPr>
              <a:t> القواعد القانونية الآمرة والقواعد القانونية المكملة </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fontScale="77500" lnSpcReduction="20000"/>
          </a:bodyPr>
          <a:lstStyle/>
          <a:p>
            <a:r>
              <a:rPr lang="ar-EG" sz="4200" b="1" u="sng" dirty="0" smtClean="0">
                <a:solidFill>
                  <a:schemeClr val="tx2"/>
                </a:solidFill>
              </a:rPr>
              <a:t>أولاً : المقصود بالقاعدة الآمرة  والقاعدة المكملة :</a:t>
            </a:r>
            <a:endParaRPr lang="en-US" sz="4200" u="sng" dirty="0" smtClean="0">
              <a:solidFill>
                <a:schemeClr val="tx2"/>
              </a:solidFill>
            </a:endParaRPr>
          </a:p>
          <a:p>
            <a:pPr>
              <a:buNone/>
            </a:pPr>
            <a:r>
              <a:rPr lang="ar-EG" sz="3500" b="1" dirty="0" smtClean="0"/>
              <a:t>ليست كل القواعد القانونية – كما سبقت الإشارة – على درجة واحدة من حيث قوة الإلزام ، ومن حيث قدرة المخاطبين </a:t>
            </a:r>
            <a:r>
              <a:rPr lang="ar-EG" sz="3500" b="1" dirty="0" err="1" smtClean="0"/>
              <a:t>بها</a:t>
            </a:r>
            <a:r>
              <a:rPr lang="ar-EG" sz="3500" b="1" dirty="0" smtClean="0"/>
              <a:t> على الاتفاق على مخالفتها ، أو من حيث غاية المشرع من التنظيم ، فهناك قواعد قانونية آمرة ، وقواعد قانونية مكملة.</a:t>
            </a:r>
          </a:p>
          <a:p>
            <a:r>
              <a:rPr lang="ar-EG" sz="5200" b="1" u="sng" dirty="0" smtClean="0"/>
              <a:t>1- القاعدة القانونية الآمرة :</a:t>
            </a:r>
            <a:endParaRPr lang="en-US" sz="5200" u="sng" dirty="0" smtClean="0"/>
          </a:p>
          <a:p>
            <a:r>
              <a:rPr lang="ar-EG" dirty="0" smtClean="0"/>
              <a:t>	</a:t>
            </a:r>
            <a:r>
              <a:rPr lang="ar-EG" sz="3800" b="1" dirty="0" smtClean="0"/>
              <a:t>هي القاعدة التي لا يجوز الاتفاق على مخالفة حكمها ، فإرادة المعنيين </a:t>
            </a:r>
            <a:r>
              <a:rPr lang="ar-EG" sz="3800" b="1" dirty="0" err="1" smtClean="0"/>
              <a:t>بها</a:t>
            </a:r>
            <a:r>
              <a:rPr lang="ar-EG" sz="3800" b="1" dirty="0" smtClean="0"/>
              <a:t> معدومة ومستبعدة ، وبالتالي فإن كل اتفاق على الخروج عليها أو مخالفة حكمها يكون باطلاً ولا يعتد به ، بل إنه قد يستلزم العقاب.</a:t>
            </a:r>
            <a:endParaRPr lang="en-US" sz="3800" b="1" dirty="0" smtClean="0"/>
          </a:p>
          <a:p>
            <a:r>
              <a:rPr lang="ar-EG" sz="3800" b="1" dirty="0" smtClean="0"/>
              <a:t>	وقد ترد القواعد الآمرة في صورة الأمر أو النهى .</a:t>
            </a:r>
            <a:endParaRPr lang="ar-EG" sz="3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1285860"/>
            <a:ext cx="7772400" cy="1470025"/>
          </a:xfrm>
        </p:spPr>
        <p:txBody>
          <a:bodyPr>
            <a:normAutofit/>
          </a:bodyPr>
          <a:lstStyle/>
          <a:p>
            <a:r>
              <a:rPr lang="ar-EG" sz="6600" b="1" dirty="0" smtClean="0"/>
              <a:t>تعريف القاعدة القانونية</a:t>
            </a:r>
            <a:endParaRPr lang="ar-EG" sz="6600" b="1" dirty="0"/>
          </a:p>
        </p:txBody>
      </p:sp>
      <p:sp>
        <p:nvSpPr>
          <p:cNvPr id="3" name="عنوان فرعي 2"/>
          <p:cNvSpPr>
            <a:spLocks noGrp="1"/>
          </p:cNvSpPr>
          <p:nvPr>
            <p:ph type="subTitle" idx="1"/>
          </p:nvPr>
        </p:nvSpPr>
        <p:spPr>
          <a:xfrm>
            <a:off x="1285852" y="2643182"/>
            <a:ext cx="6400800" cy="1752600"/>
          </a:xfrm>
        </p:spPr>
        <p:txBody>
          <a:bodyPr>
            <a:normAutofit fontScale="25000" lnSpcReduction="20000"/>
          </a:bodyPr>
          <a:lstStyle/>
          <a:p>
            <a:r>
              <a:rPr lang="ar-EG" sz="21600" b="1" dirty="0" smtClean="0">
                <a:solidFill>
                  <a:srgbClr val="C00000"/>
                </a:solidFill>
              </a:rPr>
              <a:t>المعنى الاصطلاحي</a:t>
            </a:r>
          </a:p>
          <a:p>
            <a:r>
              <a:rPr lang="ar-EG" dirty="0">
                <a:solidFill>
                  <a:srgbClr val="C00000"/>
                </a:solidFill>
              </a:rPr>
              <a:t> </a:t>
            </a:r>
            <a:r>
              <a:rPr lang="ar-EG" sz="19200" b="1" dirty="0">
                <a:solidFill>
                  <a:srgbClr val="C00000"/>
                </a:solidFill>
              </a:rPr>
              <a:t>هذه القواعد يمكن تعريفها بأنها قواعد مجردة وعامة ، تحكم سلوك الأفراد </a:t>
            </a:r>
            <a:r>
              <a:rPr lang="ar-EG" sz="19200" b="1" dirty="0" err="1">
                <a:solidFill>
                  <a:srgbClr val="C00000"/>
                </a:solidFill>
              </a:rPr>
              <a:t>فى</a:t>
            </a:r>
            <a:r>
              <a:rPr lang="ar-EG" sz="19200" b="1" dirty="0">
                <a:solidFill>
                  <a:srgbClr val="C00000"/>
                </a:solidFill>
              </a:rPr>
              <a:t> المجتمع وهى ملزمة ، ويترتب على مخالفتها جزاء توقعه السلطة العامة </a:t>
            </a:r>
            <a:endParaRPr lang="en-US" sz="19200" b="1" dirty="0">
              <a:solidFill>
                <a:srgbClr val="C0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sz="6700" b="1" dirty="0" smtClean="0">
                <a:solidFill>
                  <a:srgbClr val="C00000"/>
                </a:solidFill>
              </a:rPr>
              <a:t> القواعد القانونية الآمرة والقواعد القانونية المكملة </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lnSpcReduction="10000"/>
          </a:bodyPr>
          <a:lstStyle/>
          <a:p>
            <a:r>
              <a:rPr lang="ar-EG" b="1" dirty="0" smtClean="0"/>
              <a:t>2- القواعد المكملة :</a:t>
            </a:r>
            <a:endParaRPr lang="en-US" dirty="0" smtClean="0"/>
          </a:p>
          <a:p>
            <a:r>
              <a:rPr lang="ar-EG" dirty="0" smtClean="0"/>
              <a:t>	</a:t>
            </a:r>
            <a:r>
              <a:rPr lang="ar-EG" sz="3600" b="1" dirty="0" smtClean="0"/>
              <a:t>القواعد المكملة هي التي يجوز للأفراد الاتفاق على خلاف حكمها لاتصالها بمصالحهم الخاصة ، مما يجعلهم أقدر على تنظيمها ، ويكون اتفاقهم المخالف صحيحاً يرتب كافة آثاره القانونية ، وعلى ذلك ، فإنه يتحدد مجال تطبيق القواعد المكملة في حالة سكوت الأفراد عن تنظيم العلاقة ، وعدم وجود اتفاق مخالف لحكم القاعدة القانونية.</a:t>
            </a:r>
            <a:endParaRPr lang="en-US" sz="3600" b="1" dirty="0" smtClean="0"/>
          </a:p>
          <a:p>
            <a:endParaRPr lang="ar-EG"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EG" b="1" dirty="0" smtClean="0">
                <a:solidFill>
                  <a:srgbClr val="C00000"/>
                </a:solidFill>
              </a:rPr>
              <a:t>التمييز بين القواعد الآمرة والقواعد المكملة </a:t>
            </a:r>
            <a:r>
              <a:rPr lang="en-US" dirty="0" smtClean="0">
                <a:solidFill>
                  <a:srgbClr val="C00000"/>
                </a:solidFill>
              </a:rPr>
              <a:t/>
            </a:r>
            <a:br>
              <a:rPr lang="en-US" dirty="0" smtClean="0">
                <a:solidFill>
                  <a:srgbClr val="C00000"/>
                </a:solidFill>
              </a:rPr>
            </a:br>
            <a:endParaRPr lang="ar-EG" dirty="0">
              <a:solidFill>
                <a:srgbClr val="C00000"/>
              </a:solidFill>
            </a:endParaRPr>
          </a:p>
        </p:txBody>
      </p:sp>
      <p:sp>
        <p:nvSpPr>
          <p:cNvPr id="3" name="عنصر نائب للمحتوى 2"/>
          <p:cNvSpPr>
            <a:spLocks noGrp="1"/>
          </p:cNvSpPr>
          <p:nvPr>
            <p:ph idx="1"/>
          </p:nvPr>
        </p:nvSpPr>
        <p:spPr/>
        <p:txBody>
          <a:bodyPr/>
          <a:lstStyle/>
          <a:p>
            <a:r>
              <a:rPr lang="ar-EG" b="1" dirty="0" smtClean="0"/>
              <a:t>معياران للتمييز بين نوعى القواعد :</a:t>
            </a:r>
            <a:endParaRPr lang="en-US" dirty="0" smtClean="0"/>
          </a:p>
          <a:p>
            <a:r>
              <a:rPr lang="ar-EG" b="1" dirty="0" smtClean="0">
                <a:solidFill>
                  <a:srgbClr val="C00000"/>
                </a:solidFill>
              </a:rPr>
              <a:t>المعيار الشكلي :</a:t>
            </a:r>
            <a:endParaRPr lang="en-US" dirty="0" smtClean="0">
              <a:solidFill>
                <a:srgbClr val="C00000"/>
              </a:solidFill>
            </a:endParaRPr>
          </a:p>
          <a:p>
            <a:r>
              <a:rPr lang="ar-EG" dirty="0" smtClean="0"/>
              <a:t>	</a:t>
            </a:r>
            <a:r>
              <a:rPr lang="ar-EG" b="1" dirty="0" smtClean="0"/>
              <a:t>يستند هذا المعيار إلى ألفاظ القاعدة القانونية لمعرفة ما إذا كانت آمرة أم مكملة . فإذا دلت ألفاظ القاعدة على عدم جواز الاتفاق على ما يخالف حكمها كانت قاعدة آمرة . وأما إذا دلت ألفاظها على صحة مثل هذا الاتفاق ، فإنها تكون قاعدة مكملة .</a:t>
            </a:r>
            <a:endParaRPr lang="ar-EG"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b="1" dirty="0" smtClean="0">
                <a:solidFill>
                  <a:srgbClr val="C00000"/>
                </a:solidFill>
              </a:rPr>
              <a:t>التمييز بين القواعد الآمرة والقواعد المكملة </a:t>
            </a:r>
            <a:endParaRPr lang="ar-EG" dirty="0">
              <a:solidFill>
                <a:srgbClr val="C00000"/>
              </a:solidFill>
            </a:endParaRPr>
          </a:p>
        </p:txBody>
      </p:sp>
      <p:sp>
        <p:nvSpPr>
          <p:cNvPr id="3" name="عنصر نائب للمحتوى 2"/>
          <p:cNvSpPr>
            <a:spLocks noGrp="1"/>
          </p:cNvSpPr>
          <p:nvPr>
            <p:ph idx="1"/>
          </p:nvPr>
        </p:nvSpPr>
        <p:spPr/>
        <p:txBody>
          <a:bodyPr>
            <a:normAutofit fontScale="25000" lnSpcReduction="20000"/>
          </a:bodyPr>
          <a:lstStyle/>
          <a:p>
            <a:pPr lvl="0"/>
            <a:r>
              <a:rPr lang="ar-EG" sz="12800" b="1" dirty="0" smtClean="0"/>
              <a:t>بالنسبة للقواعد الآمرة ، قد تقرر القاعدة على بطلان الاتفاق على ما يخالف حكمها . فتدل على أنها قاعدة آمرة .</a:t>
            </a:r>
            <a:endParaRPr lang="en-US" sz="12800" b="1" dirty="0" smtClean="0"/>
          </a:p>
          <a:p>
            <a:pPr lvl="0"/>
            <a:r>
              <a:rPr lang="ar-EG" sz="12800" b="1" dirty="0" smtClean="0"/>
              <a:t>وقد تدل ألفاظ القاعدة على أنها قاعدة مكملة ، إذا تضمنت هذه الألفاظ ما يفيد جواز الاتفاق على مخالفة حكمها.</a:t>
            </a:r>
          </a:p>
          <a:p>
            <a:r>
              <a:rPr lang="ar-EG" sz="12800" b="1" dirty="0" smtClean="0">
                <a:solidFill>
                  <a:srgbClr val="C00000"/>
                </a:solidFill>
              </a:rPr>
              <a:t>المعيار الموضوعي :</a:t>
            </a:r>
            <a:endParaRPr lang="en-US" sz="12800" dirty="0" smtClean="0">
              <a:solidFill>
                <a:srgbClr val="C00000"/>
              </a:solidFill>
            </a:endParaRPr>
          </a:p>
          <a:p>
            <a:r>
              <a:rPr lang="ar-EG" sz="12800" dirty="0" smtClean="0"/>
              <a:t>	</a:t>
            </a:r>
            <a:r>
              <a:rPr lang="ar-EG" sz="12800" b="1" dirty="0" smtClean="0"/>
              <a:t>كثيراً ما لا تتضمن القاعدة القانونية ، ما يمكن التعرف منه على أنها آمرة أو مقررة . في هذه الحالة يجب البحث فيما وراء ألفاظ القاعدة ، لمعرفة ما إذا كانت تنظم مسألة تتعلق بالمصالح الأساسية في المجتمع ، أم أنها تنظم مسألة تتعلق بمصالح خاصة للأفراد . في الحالة الأولى تكون القاعدة آمرة ، ويقال حينئذ أن القاعدة متعلقة بالنظام العام والآداب ، وذلك بعكس الحالة الثانية حيث تكون مكملة .</a:t>
            </a:r>
            <a:endParaRPr lang="en-US" sz="12800" b="1" dirty="0" smtClean="0"/>
          </a:p>
          <a:p>
            <a:endParaRPr lang="ar-E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b="1" dirty="0" smtClean="0">
                <a:solidFill>
                  <a:srgbClr val="C00000"/>
                </a:solidFill>
              </a:rPr>
              <a:t>التمييز بين القواعد الآمرة والقواعد المكملة</a:t>
            </a:r>
            <a:endParaRPr lang="ar-EG" dirty="0">
              <a:solidFill>
                <a:srgbClr val="C00000"/>
              </a:solidFill>
            </a:endParaRPr>
          </a:p>
        </p:txBody>
      </p:sp>
      <p:sp>
        <p:nvSpPr>
          <p:cNvPr id="3" name="عنصر نائب للمحتوى 2"/>
          <p:cNvSpPr>
            <a:spLocks noGrp="1"/>
          </p:cNvSpPr>
          <p:nvPr>
            <p:ph idx="1"/>
          </p:nvPr>
        </p:nvSpPr>
        <p:spPr/>
        <p:txBody>
          <a:bodyPr/>
          <a:lstStyle/>
          <a:p>
            <a:r>
              <a:rPr lang="ar-EG" b="1" dirty="0" smtClean="0"/>
              <a:t>لمعرفة نوع القاعدة القانونية ، يجب البحث عما إذا كانت تنظم مصلحة أساسية من مصالح المجتمع أم لا ، فإذا نظمت علاقة تمس كيان المجتمع ، وتتعلق بأحد الأسس التي يقوم عليها فهي قاعدة آمرة لا يجوز للأفراد الاتفاق على مخالفتها وهذا ما يسمى بالنظام العام ، وبالتالي لا يجوز الاتفاق على ما يخالف حكمها .</a:t>
            </a:r>
            <a:endParaRPr lang="en-US" dirty="0" smtClean="0"/>
          </a:p>
          <a:p>
            <a:endParaRPr lang="ar-EG"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EG" sz="4800" b="1" dirty="0" smtClean="0">
                <a:solidFill>
                  <a:srgbClr val="C00000"/>
                </a:solidFill>
              </a:rPr>
              <a:t>مدى تعلق القواعد القانونية بالنظام العام</a:t>
            </a:r>
            <a:r>
              <a:rPr lang="en-US" sz="4800" dirty="0" smtClean="0">
                <a:solidFill>
                  <a:srgbClr val="C00000"/>
                </a:solidFill>
              </a:rPr>
              <a:t/>
            </a:r>
            <a:br>
              <a:rPr lang="en-US" sz="4800" dirty="0" smtClean="0">
                <a:solidFill>
                  <a:srgbClr val="C00000"/>
                </a:solidFill>
              </a:rPr>
            </a:br>
            <a:endParaRPr lang="ar-EG" sz="4800" dirty="0">
              <a:solidFill>
                <a:srgbClr val="C00000"/>
              </a:solidFill>
            </a:endParaRPr>
          </a:p>
        </p:txBody>
      </p:sp>
      <p:sp>
        <p:nvSpPr>
          <p:cNvPr id="3" name="عنصر نائب للمحتوى 2"/>
          <p:cNvSpPr>
            <a:spLocks noGrp="1"/>
          </p:cNvSpPr>
          <p:nvPr>
            <p:ph idx="1"/>
          </p:nvPr>
        </p:nvSpPr>
        <p:spPr/>
        <p:txBody>
          <a:bodyPr>
            <a:noAutofit/>
          </a:bodyPr>
          <a:lstStyle/>
          <a:p>
            <a:r>
              <a:rPr lang="ar-EG" b="1" dirty="0" smtClean="0"/>
              <a:t>قواعد القانون العام كلها متعلقة بالنظام العام ، لأنها تمس الكيان السياسي أو الاقتصادي أو الاجتماعي للدولة ومن ثم فهي قواعد آمرة ، مثالاً لذلك : لا يجوز الاتفاق على أن يتنازل شخص عن حريته أو حق من الحقوق المقررة في الدستور وكل اتفاق على ذلك يكون باطلاً .</a:t>
            </a:r>
          </a:p>
          <a:p>
            <a:pPr lvl="0"/>
            <a:r>
              <a:rPr lang="ar-EG" b="1" dirty="0" smtClean="0"/>
              <a:t>وفى نطاق القانون الخاص ، يجب أن نفرق بين قواعد الأحوال الشخصية من جهة ، وقواعد الأحوال العينية ، أو المعاملات المالية من جهة أخرى ، فالأولى تسود فكرة النظام العام ، أما قواعد المعاملات المالية تضيق وتتسع فيها فكرة النظام العام .</a:t>
            </a:r>
            <a:endParaRPr lang="ar-EG"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sz="6000" b="1" dirty="0" smtClean="0">
                <a:solidFill>
                  <a:srgbClr val="C00000"/>
                </a:solidFill>
              </a:rPr>
              <a:t>الفصل الثالث</a:t>
            </a:r>
            <a:r>
              <a:rPr lang="en-US" sz="6000" dirty="0" smtClean="0">
                <a:solidFill>
                  <a:srgbClr val="C00000"/>
                </a:solidFill>
              </a:rPr>
              <a:t/>
            </a:r>
            <a:br>
              <a:rPr lang="en-US" sz="6000" dirty="0" smtClean="0">
                <a:solidFill>
                  <a:srgbClr val="C00000"/>
                </a:solidFill>
              </a:rPr>
            </a:br>
            <a:r>
              <a:rPr lang="ar-EG" sz="6000" b="1" dirty="0" smtClean="0">
                <a:solidFill>
                  <a:srgbClr val="C00000"/>
                </a:solidFill>
              </a:rPr>
              <a:t>مصادر القانون</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a:bodyPr>
          <a:lstStyle/>
          <a:p>
            <a:r>
              <a:rPr lang="ar-EG" sz="4800" b="1" dirty="0" smtClean="0"/>
              <a:t>أولاً : المصادر الرسمية الأصلية . </a:t>
            </a:r>
          </a:p>
          <a:p>
            <a:r>
              <a:rPr lang="ar-EG" sz="4800" b="1" dirty="0" smtClean="0"/>
              <a:t>ثانياً : المصادر الرسمية الاحتياطية .</a:t>
            </a:r>
          </a:p>
          <a:p>
            <a:r>
              <a:rPr lang="ar-EG" sz="4800" b="1" dirty="0" smtClean="0"/>
              <a:t>ثالثاً : المصادر التفسيرية.</a:t>
            </a:r>
            <a:endParaRPr lang="ar-EG" sz="48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sz="6000" b="1" dirty="0" smtClean="0">
                <a:solidFill>
                  <a:srgbClr val="C00000"/>
                </a:solidFill>
              </a:rPr>
              <a:t>الفصل الثالث</a:t>
            </a:r>
            <a:r>
              <a:rPr lang="en-US" sz="6000" dirty="0" smtClean="0">
                <a:solidFill>
                  <a:srgbClr val="C00000"/>
                </a:solidFill>
              </a:rPr>
              <a:t/>
            </a:r>
            <a:br>
              <a:rPr lang="en-US" sz="6000" dirty="0" smtClean="0">
                <a:solidFill>
                  <a:srgbClr val="C00000"/>
                </a:solidFill>
              </a:rPr>
            </a:br>
            <a:r>
              <a:rPr lang="ar-EG" sz="6000" b="1" dirty="0" smtClean="0">
                <a:solidFill>
                  <a:srgbClr val="C00000"/>
                </a:solidFill>
              </a:rPr>
              <a:t>مصادر القانون</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r>
              <a:rPr lang="ar-EG" sz="4800" b="1" u="sng" dirty="0" smtClean="0"/>
              <a:t>المصادر الرسمية للقانون بوجه عام :</a:t>
            </a:r>
            <a:endParaRPr lang="en-US" sz="4800" b="1" u="sng" dirty="0" smtClean="0"/>
          </a:p>
          <a:p>
            <a:pPr>
              <a:buNone/>
            </a:pPr>
            <a:r>
              <a:rPr lang="ar-EG" sz="4400" b="1" dirty="0" smtClean="0">
                <a:solidFill>
                  <a:schemeClr val="tx2"/>
                </a:solidFill>
              </a:rPr>
              <a:t>( </a:t>
            </a:r>
            <a:r>
              <a:rPr lang="ar-EG" sz="4400" b="1" dirty="0" smtClean="0">
                <a:solidFill>
                  <a:schemeClr val="tx2"/>
                </a:solidFill>
              </a:rPr>
              <a:t>التشريع والعرف والدين وقواعد </a:t>
            </a:r>
            <a:r>
              <a:rPr lang="ar-EG" sz="4400" b="1" dirty="0" smtClean="0">
                <a:solidFill>
                  <a:schemeClr val="tx2"/>
                </a:solidFill>
              </a:rPr>
              <a:t>العدالة والقانون الطبيعي والفقه والقضاء ) .</a:t>
            </a:r>
          </a:p>
          <a:p>
            <a:endParaRPr lang="ar-E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sz="6000" b="1" dirty="0" smtClean="0">
                <a:solidFill>
                  <a:srgbClr val="C00000"/>
                </a:solidFill>
              </a:rPr>
              <a:t>المبحث الأول </a:t>
            </a:r>
            <a:r>
              <a:rPr lang="en-US" sz="6000" b="1" dirty="0" smtClean="0">
                <a:solidFill>
                  <a:srgbClr val="C00000"/>
                </a:solidFill>
              </a:rPr>
              <a:t/>
            </a:r>
            <a:br>
              <a:rPr lang="en-US" sz="6000" b="1" dirty="0" smtClean="0">
                <a:solidFill>
                  <a:srgbClr val="C00000"/>
                </a:solidFill>
              </a:rPr>
            </a:br>
            <a:r>
              <a:rPr lang="ar-EG" sz="6000" b="1" dirty="0" smtClean="0">
                <a:solidFill>
                  <a:srgbClr val="C00000"/>
                </a:solidFill>
              </a:rPr>
              <a:t>المصادر الرسمية الأصلية</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r>
              <a:rPr lang="ar-EG" sz="4800" b="1" u="sng" dirty="0" smtClean="0">
                <a:solidFill>
                  <a:srgbClr val="C00000"/>
                </a:solidFill>
              </a:rPr>
              <a:t>المطلب الأول : التشريع :</a:t>
            </a:r>
          </a:p>
          <a:p>
            <a:r>
              <a:rPr lang="ar-EG" b="1" dirty="0" smtClean="0"/>
              <a:t>ماهيته .</a:t>
            </a:r>
          </a:p>
          <a:p>
            <a:r>
              <a:rPr lang="ar-EG" b="1" dirty="0" smtClean="0"/>
              <a:t>مزاياه وعيوبه : </a:t>
            </a:r>
          </a:p>
          <a:p>
            <a:pPr>
              <a:buNone/>
            </a:pPr>
            <a:r>
              <a:rPr lang="ar-EG" b="1" dirty="0" smtClean="0"/>
              <a:t>1</a:t>
            </a:r>
            <a:r>
              <a:rPr lang="ar-EG" b="1" dirty="0" smtClean="0">
                <a:solidFill>
                  <a:schemeClr val="tx2"/>
                </a:solidFill>
              </a:rPr>
              <a:t> - يمتاز التشريع بسرعة وضعه ، وسرعة تعديله أو إلغائه .</a:t>
            </a:r>
          </a:p>
          <a:p>
            <a:pPr>
              <a:buNone/>
            </a:pPr>
            <a:r>
              <a:rPr lang="ar-EG" b="1" dirty="0" smtClean="0">
                <a:solidFill>
                  <a:schemeClr val="tx2"/>
                </a:solidFill>
              </a:rPr>
              <a:t>2 – عمومية التشريع .</a:t>
            </a:r>
          </a:p>
          <a:p>
            <a:pPr>
              <a:buNone/>
            </a:pPr>
            <a:r>
              <a:rPr lang="ar-EG" b="1" dirty="0" smtClean="0">
                <a:solidFill>
                  <a:schemeClr val="tx2"/>
                </a:solidFill>
              </a:rPr>
              <a:t>3 - تحقيق الوحدة الوطنية في بلاد كثيرة .</a:t>
            </a:r>
          </a:p>
          <a:p>
            <a:pPr>
              <a:buNone/>
            </a:pPr>
            <a:r>
              <a:rPr lang="ar-EG" b="1" dirty="0" smtClean="0">
                <a:solidFill>
                  <a:schemeClr val="tx2"/>
                </a:solidFill>
              </a:rPr>
              <a:t>4 – وضع القانون في صورة مكتوبة وواضحة .</a:t>
            </a:r>
            <a:endParaRPr lang="en-US" b="1" dirty="0" smtClean="0">
              <a:solidFill>
                <a:schemeClr val="tx2"/>
              </a:solidFill>
            </a:endParaRPr>
          </a:p>
          <a:p>
            <a:endParaRPr lang="ar-E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normAutofit fontScale="92500"/>
          </a:bodyPr>
          <a:lstStyle/>
          <a:p>
            <a:r>
              <a:rPr lang="ar-EG" sz="4800" b="1" u="sng" dirty="0" smtClean="0"/>
              <a:t>عيوب التشريع :</a:t>
            </a:r>
          </a:p>
          <a:p>
            <a:pPr>
              <a:buNone/>
            </a:pPr>
            <a:r>
              <a:rPr lang="ar-EG" sz="4000" b="1" dirty="0" smtClean="0"/>
              <a:t>يعاب على التشريع أنه يوضع بواسطة سلطة مختصة ، وفى ألفاظ محدودة ، وقد يؤدى هذا إلى أن تصبح القاعدة القانونية جامدة ، لا تلا </a:t>
            </a:r>
            <a:r>
              <a:rPr lang="ar-EG" sz="4000" b="1" dirty="0" err="1" smtClean="0"/>
              <a:t>ئم</a:t>
            </a:r>
            <a:r>
              <a:rPr lang="ar-EG" sz="4000" b="1" dirty="0" smtClean="0"/>
              <a:t> تطور المجتمع وحاجاته . وقد تكون القاعدة من البداية غير ملائمة لظروف المجتمع فيحس الناس بأنها غير محققة لمصالحهم وتكثر بالتالي مخالفتهم لحكمها.</a:t>
            </a:r>
            <a:endParaRPr lang="ar-EG" sz="40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lstStyle/>
          <a:p>
            <a:r>
              <a:rPr lang="ar-EG" sz="4800" b="1" u="sng" dirty="0" smtClean="0"/>
              <a:t>ثالثاً : سن التشريع :</a:t>
            </a:r>
          </a:p>
          <a:p>
            <a:r>
              <a:rPr lang="ar-EG" sz="4000" b="1" dirty="0" smtClean="0"/>
              <a:t>التشريع الأساسي في الدولة .</a:t>
            </a:r>
          </a:p>
          <a:p>
            <a:r>
              <a:rPr lang="ar-EG" sz="4000" b="1" dirty="0" smtClean="0"/>
              <a:t>التشريع العادي.</a:t>
            </a:r>
          </a:p>
          <a:p>
            <a:r>
              <a:rPr lang="ar-EG" sz="4000" b="1" dirty="0" smtClean="0"/>
              <a:t>التشريع الفرعي ( اللوائح ) تضعه السلطة التنفيذية .</a:t>
            </a:r>
            <a:endParaRPr lang="ar-EG"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EG" sz="6600" b="1" dirty="0" smtClean="0"/>
              <a:t>عناصر القاعدة القانونية</a:t>
            </a:r>
            <a:endParaRPr lang="ar-EG" sz="6600" b="1" dirty="0"/>
          </a:p>
        </p:txBody>
      </p:sp>
      <p:sp>
        <p:nvSpPr>
          <p:cNvPr id="3" name="عنوان فرعي 2"/>
          <p:cNvSpPr>
            <a:spLocks noGrp="1"/>
          </p:cNvSpPr>
          <p:nvPr>
            <p:ph type="subTitle" idx="1"/>
          </p:nvPr>
        </p:nvSpPr>
        <p:spPr/>
        <p:txBody>
          <a:bodyPr>
            <a:normAutofit/>
          </a:bodyPr>
          <a:lstStyle/>
          <a:p>
            <a:r>
              <a:rPr lang="ar-EG" sz="5400" b="1" dirty="0" smtClean="0">
                <a:solidFill>
                  <a:srgbClr val="C00000"/>
                </a:solidFill>
              </a:rPr>
              <a:t>أولهما الفرض وثانيهما الحكم</a:t>
            </a:r>
            <a:endParaRPr lang="ar-EG" sz="5400" b="1" dirty="0">
              <a:solidFill>
                <a:srgbClr val="C0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normAutofit fontScale="47500" lnSpcReduction="20000"/>
          </a:bodyPr>
          <a:lstStyle/>
          <a:p>
            <a:r>
              <a:rPr lang="ar-EG" sz="8700" b="1" u="sng" dirty="0" smtClean="0"/>
              <a:t>التشريع الأساسي في الدولة :</a:t>
            </a:r>
          </a:p>
          <a:p>
            <a:r>
              <a:rPr lang="ar-EG" sz="6500" b="1" u="sng" dirty="0" smtClean="0">
                <a:solidFill>
                  <a:schemeClr val="tx2"/>
                </a:solidFill>
              </a:rPr>
              <a:t>تعريفه : </a:t>
            </a:r>
            <a:r>
              <a:rPr lang="ar-EG" sz="6500" b="1" dirty="0" smtClean="0">
                <a:solidFill>
                  <a:schemeClr val="tx2"/>
                </a:solidFill>
              </a:rPr>
              <a:t>مجموعة القواعد التي تحدد شكل الدولة ونظام الحكم فيها ، وتبين الحقوق والحريات الأساسية للأفراد ، ولبيان كيفية وضع أو سن التشريع الدستوري ، يجب أن نفرق بين ما إذا كنا بصدد وضع دستور جديد أم بصدد تعديل دستور قائم فعلاً.</a:t>
            </a:r>
          </a:p>
          <a:p>
            <a:r>
              <a:rPr lang="ar-EG" sz="6500" b="1" u="sng" dirty="0" smtClean="0">
                <a:solidFill>
                  <a:schemeClr val="tx2"/>
                </a:solidFill>
              </a:rPr>
              <a:t>وضع دستور جديد :</a:t>
            </a:r>
          </a:p>
          <a:p>
            <a:r>
              <a:rPr lang="ar-EG" sz="6500" b="1" dirty="0" smtClean="0">
                <a:solidFill>
                  <a:schemeClr val="tx2"/>
                </a:solidFill>
              </a:rPr>
              <a:t>صورة منحة نتيجة اتفاق بين ممثلي الشعب والحاكم وقد تتولى وضعه جمعية تأسيسية ينتخبها الشعب ( الغالب عالمياً)</a:t>
            </a:r>
            <a:endParaRPr lang="en-US" sz="6500" b="1" dirty="0" smtClean="0">
              <a:solidFill>
                <a:schemeClr val="tx2"/>
              </a:solidFill>
            </a:endParaRPr>
          </a:p>
          <a:p>
            <a:endParaRPr lang="ar-EG"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normAutofit fontScale="92500" lnSpcReduction="10000"/>
          </a:bodyPr>
          <a:lstStyle/>
          <a:p>
            <a:pPr lvl="0"/>
            <a:r>
              <a:rPr lang="ar-EG" sz="4000" b="1" dirty="0" smtClean="0"/>
              <a:t>أما إذا تعلق الأمر بتعديل تشريع دستوري قائم ، فإن ذلك يتم وفقاً للطريقة التي رسمها الدستور نفسه ، وهذه الطريقة تختلف تبعاً لما إذا كان مرناً ، أو جامداً . فإذا كان الدستور مرنا أمكن تعديل أحكامه بواسطة قانون عادى يصدر من السلطة التشريعية ، ومن هذا النوع الدستور الانجليزي . وأما بالنسبة للدساتير الجامدة فلابد من إتباع إجراءات استثنائية لإجراء هذا التعديل . </a:t>
            </a:r>
            <a:endParaRPr lang="en-US" sz="4000" b="1" dirty="0" smtClean="0"/>
          </a:p>
          <a:p>
            <a:endParaRPr lang="ar-E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lstStyle/>
          <a:p>
            <a:r>
              <a:rPr lang="ar-EG" sz="4800" b="1" dirty="0" smtClean="0"/>
              <a:t>ثانياً : التشريع العادي : </a:t>
            </a:r>
            <a:r>
              <a:rPr lang="ar-EG" dirty="0" smtClean="0"/>
              <a:t>	</a:t>
            </a:r>
            <a:r>
              <a:rPr lang="ar-EG" b="1" dirty="0" smtClean="0">
                <a:solidFill>
                  <a:schemeClr val="tx2"/>
                </a:solidFill>
              </a:rPr>
              <a:t>مجموعة القواعد القانونية التي تصدرها السلطة التشريعية في الدولة وفقاً لأحكام الدستور ، وهو ما يطلق عليه " القانون " بالمعنى الضيق . ونجد التشريع العادي يمر بعدة مراحل قبل أن يصبح قانوناً.</a:t>
            </a:r>
            <a:endParaRPr lang="en-US" b="1" dirty="0" smtClean="0">
              <a:solidFill>
                <a:schemeClr val="tx2"/>
              </a:solidFill>
            </a:endParaRPr>
          </a:p>
          <a:p>
            <a:r>
              <a:rPr lang="ar-EG" b="1" dirty="0" smtClean="0">
                <a:solidFill>
                  <a:schemeClr val="tx2"/>
                </a:solidFill>
              </a:rPr>
              <a:t>اقتراح التشريع - مناقشة مشروع القانون وموافقة المجلس عليه - عدم اعتراض رئيس الجمهورية .</a:t>
            </a:r>
            <a:endParaRPr lang="en-US" b="1" dirty="0" smtClean="0">
              <a:solidFill>
                <a:schemeClr val="tx2"/>
              </a:solidFill>
            </a:endParaRPr>
          </a:p>
          <a:p>
            <a:endParaRPr lang="ar-EG"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normAutofit fontScale="25000" lnSpcReduction="20000"/>
          </a:bodyPr>
          <a:lstStyle/>
          <a:p>
            <a:r>
              <a:rPr lang="ar-EG" sz="16000" b="1" dirty="0" smtClean="0"/>
              <a:t>ثانياً : التشريع </a:t>
            </a:r>
            <a:r>
              <a:rPr lang="ar-EG" sz="16000" b="1" dirty="0" err="1" smtClean="0"/>
              <a:t>العادى</a:t>
            </a:r>
            <a:r>
              <a:rPr lang="ar-EG" sz="16000" b="1" dirty="0" smtClean="0"/>
              <a:t> :</a:t>
            </a:r>
          </a:p>
          <a:p>
            <a:r>
              <a:rPr lang="ar-EG" sz="14400" b="1" u="sng" dirty="0" smtClean="0"/>
              <a:t>حالتان يختص فيهما رئيس الجمهورية بسن التشريع </a:t>
            </a:r>
            <a:r>
              <a:rPr lang="ar-EG" sz="14400" b="1" u="sng" dirty="0" err="1" smtClean="0"/>
              <a:t>العادى</a:t>
            </a:r>
            <a:r>
              <a:rPr lang="ar-EG" sz="14400" b="1" u="sng" dirty="0" smtClean="0"/>
              <a:t> :</a:t>
            </a:r>
          </a:p>
          <a:p>
            <a:pPr>
              <a:buNone/>
            </a:pPr>
            <a:r>
              <a:rPr lang="ar-EG" sz="16000" b="1" u="sng" dirty="0" smtClean="0"/>
              <a:t>الحالة الأولى (حالة الضرورة ):</a:t>
            </a:r>
            <a:endParaRPr lang="en-US" sz="16000" b="1" dirty="0" smtClean="0"/>
          </a:p>
          <a:p>
            <a:pPr>
              <a:buNone/>
            </a:pPr>
            <a:r>
              <a:rPr lang="ar-EG" sz="12300" b="1" dirty="0" smtClean="0">
                <a:solidFill>
                  <a:schemeClr val="tx2"/>
                </a:solidFill>
              </a:rPr>
              <a:t>يلاحظ أن سلطة رئيس الجمهورية في إصدار قرارات تكون لها قوة القانون مشروطة بعدة شروط : </a:t>
            </a:r>
            <a:endParaRPr lang="en-US" sz="12300" b="1" dirty="0" smtClean="0">
              <a:solidFill>
                <a:schemeClr val="tx2"/>
              </a:solidFill>
            </a:endParaRPr>
          </a:p>
          <a:p>
            <a:pPr>
              <a:buNone/>
            </a:pPr>
            <a:r>
              <a:rPr lang="ar-EG" sz="12300" b="1" dirty="0" smtClean="0">
                <a:solidFill>
                  <a:schemeClr val="tx2"/>
                </a:solidFill>
              </a:rPr>
              <a:t> هناك ضرورة ، أي أمور عاجلة تقتضى الإسراع في إصدار مثل هذا القرار - أن يكون المجلس في عطلة بين أدوار الانعقاد ، أو في فترة الحل - عرض هذه القرارات على مجلس الشعب فوراً ، خلال خمسة عشر يوماً من تاريخ صدورها إذا كان المجلس قائماً ، وفى أول اجتماع له في حالة الحل أو وقف جلساته  .</a:t>
            </a:r>
            <a:endParaRPr lang="en-US" sz="12300" b="1" dirty="0" smtClean="0">
              <a:solidFill>
                <a:schemeClr val="tx2"/>
              </a:solidFill>
            </a:endParaRPr>
          </a:p>
          <a:p>
            <a:endParaRPr lang="ar-EG"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0"/>
            <a:ext cx="8229600" cy="1143000"/>
          </a:xfrm>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a:xfrm>
            <a:off x="428596" y="1285860"/>
            <a:ext cx="8229600" cy="4525963"/>
          </a:xfrm>
        </p:spPr>
        <p:txBody>
          <a:bodyPr>
            <a:noAutofit/>
          </a:bodyPr>
          <a:lstStyle/>
          <a:p>
            <a:r>
              <a:rPr lang="ar-EG" b="1" u="sng" dirty="0" smtClean="0"/>
              <a:t>ثانياً : التشريع العادي :</a:t>
            </a:r>
          </a:p>
          <a:p>
            <a:r>
              <a:rPr lang="ar-EG" b="1" u="sng" dirty="0" smtClean="0">
                <a:solidFill>
                  <a:schemeClr val="tx2"/>
                </a:solidFill>
              </a:rPr>
              <a:t>حالتا اختصاص رئيس الجمهورية بسن التشريع العادي :</a:t>
            </a:r>
          </a:p>
          <a:p>
            <a:r>
              <a:rPr lang="ar-EG" b="1" u="sng" dirty="0" smtClean="0"/>
              <a:t>الحالة الثانية (التفويض) :</a:t>
            </a:r>
            <a:endParaRPr lang="en-US" dirty="0" smtClean="0"/>
          </a:p>
          <a:p>
            <a:r>
              <a:rPr lang="ar-EG" b="1" dirty="0" smtClean="0">
                <a:solidFill>
                  <a:schemeClr val="tx2"/>
                </a:solidFill>
              </a:rPr>
              <a:t>ولكن يجب لذلك </a:t>
            </a:r>
            <a:r>
              <a:rPr lang="ar-EG" b="1" u="sng" dirty="0" smtClean="0">
                <a:solidFill>
                  <a:schemeClr val="tx2"/>
                </a:solidFill>
              </a:rPr>
              <a:t>توافر شروط وهى </a:t>
            </a:r>
            <a:r>
              <a:rPr lang="ar-EG" b="1" dirty="0" smtClean="0">
                <a:solidFill>
                  <a:schemeClr val="tx2"/>
                </a:solidFill>
              </a:rPr>
              <a:t>:</a:t>
            </a:r>
            <a:endParaRPr lang="en-US" b="1" dirty="0" smtClean="0">
              <a:solidFill>
                <a:schemeClr val="tx2"/>
              </a:solidFill>
            </a:endParaRPr>
          </a:p>
          <a:p>
            <a:pPr lvl="0"/>
            <a:r>
              <a:rPr lang="ar-EG" b="1" dirty="0" smtClean="0">
                <a:solidFill>
                  <a:schemeClr val="tx2"/>
                </a:solidFill>
              </a:rPr>
              <a:t>أن تكون هناك ظروف استثنائية كأزمة سياسية أو حالة حرب - أن تعين الموضوعات التي يشملها التفويض.</a:t>
            </a:r>
            <a:endParaRPr lang="en-US" b="1" dirty="0" smtClean="0">
              <a:solidFill>
                <a:schemeClr val="tx2"/>
              </a:solidFill>
            </a:endParaRPr>
          </a:p>
          <a:p>
            <a:pPr lvl="0"/>
            <a:r>
              <a:rPr lang="ar-EG" b="1" dirty="0" smtClean="0">
                <a:solidFill>
                  <a:schemeClr val="tx2"/>
                </a:solidFill>
              </a:rPr>
              <a:t>أن تعرض على مجلس الشعب في أول جلسة بعد انتهاء مدة التفويض.( ويلاحظ أخيراً أن القرارات التي يصدرها رئيس الجمهورية في الحالتين المذكورتين تكون لها قوة التشريع العادي ) . </a:t>
            </a:r>
            <a:endParaRPr lang="ar-EG" b="1" dirty="0">
              <a:solidFill>
                <a:schemeClr val="tx2"/>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normAutofit fontScale="85000" lnSpcReduction="20000"/>
          </a:bodyPr>
          <a:lstStyle/>
          <a:p>
            <a:r>
              <a:rPr lang="ar-EG" sz="4800" b="1" u="sng" dirty="0" smtClean="0"/>
              <a:t>ثالثاً : التشريع الفرعي ( اللوائح ):</a:t>
            </a:r>
          </a:p>
          <a:p>
            <a:pPr>
              <a:buNone/>
            </a:pPr>
            <a:r>
              <a:rPr lang="ar-EG" sz="4000" b="1" dirty="0" smtClean="0">
                <a:solidFill>
                  <a:schemeClr val="tx2"/>
                </a:solidFill>
              </a:rPr>
              <a:t>لاعتبارات مختلفة يخول الدستور السلطة التنفيذية الحق في إصدار تشريعات فرعية في حدود معينة .</a:t>
            </a:r>
          </a:p>
          <a:p>
            <a:pPr>
              <a:buNone/>
            </a:pPr>
            <a:r>
              <a:rPr lang="ar-EG" sz="4000" b="1" u="sng" dirty="0" smtClean="0"/>
              <a:t>أنواع التشريعات الفرعية : </a:t>
            </a:r>
            <a:r>
              <a:rPr lang="ar-EG" sz="4000" b="1" dirty="0" smtClean="0">
                <a:solidFill>
                  <a:schemeClr val="tx2"/>
                </a:solidFill>
              </a:rPr>
              <a:t>اللوائح التنفيذية ، واللوائح التنظيمية ، ولوائح الضبط.</a:t>
            </a:r>
            <a:endParaRPr lang="en-US" sz="4000" b="1" dirty="0" smtClean="0">
              <a:solidFill>
                <a:schemeClr val="tx2"/>
              </a:solidFill>
            </a:endParaRPr>
          </a:p>
          <a:p>
            <a:pPr lvl="0"/>
            <a:r>
              <a:rPr lang="ar-EG" sz="4800" b="1" u="sng" dirty="0" smtClean="0"/>
              <a:t> اللوائح التنفيذية :</a:t>
            </a:r>
          </a:p>
          <a:p>
            <a:pPr lvl="0">
              <a:buNone/>
            </a:pPr>
            <a:r>
              <a:rPr lang="ar-EG" sz="4300" b="1" dirty="0" smtClean="0">
                <a:solidFill>
                  <a:schemeClr val="tx2"/>
                </a:solidFill>
              </a:rPr>
              <a:t> تصدرها السلطة التنفيذية ، متضمنة التفصيلات المتعلقة بتنفيذ التشريعات العادية .</a:t>
            </a:r>
            <a:endParaRPr lang="en-US" sz="4300" b="1" dirty="0" smtClean="0">
              <a:solidFill>
                <a:schemeClr val="tx2"/>
              </a:solidFill>
            </a:endParaRPr>
          </a:p>
          <a:p>
            <a:endParaRPr lang="ar-EG"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C00000"/>
                </a:solidFill>
              </a:rPr>
              <a:t>المطلب الأول : التشريع</a:t>
            </a:r>
            <a:endParaRPr lang="ar-EG" sz="5400" dirty="0">
              <a:solidFill>
                <a:srgbClr val="C00000"/>
              </a:solidFill>
            </a:endParaRPr>
          </a:p>
        </p:txBody>
      </p:sp>
      <p:sp>
        <p:nvSpPr>
          <p:cNvPr id="3" name="عنصر نائب للمحتوى 2"/>
          <p:cNvSpPr>
            <a:spLocks noGrp="1"/>
          </p:cNvSpPr>
          <p:nvPr>
            <p:ph idx="1"/>
          </p:nvPr>
        </p:nvSpPr>
        <p:spPr/>
        <p:txBody>
          <a:bodyPr>
            <a:normAutofit fontScale="77500" lnSpcReduction="20000"/>
          </a:bodyPr>
          <a:lstStyle/>
          <a:p>
            <a:pPr lvl="0"/>
            <a:r>
              <a:rPr lang="ar-EG" b="1" dirty="0" smtClean="0"/>
              <a:t> </a:t>
            </a:r>
            <a:r>
              <a:rPr lang="ar-EG" sz="4800" b="1" u="sng" dirty="0" smtClean="0"/>
              <a:t>اللوائح التنظيمية :</a:t>
            </a:r>
          </a:p>
          <a:p>
            <a:pPr lvl="0">
              <a:buNone/>
            </a:pPr>
            <a:r>
              <a:rPr lang="ar-EG" sz="4300" b="1" dirty="0" smtClean="0">
                <a:solidFill>
                  <a:schemeClr val="tx2"/>
                </a:solidFill>
              </a:rPr>
              <a:t> تصدرها السلطة التنفيذية ، لتنظيم العمل في المصالح والإدارات الحكومية ، وتنظيم المرافق العامة في الدولة . وهذا النوع من اللوائح يصدر مستقلاً ، ولا يتعلق بتنفيذ قانون معين </a:t>
            </a:r>
          </a:p>
          <a:p>
            <a:pPr lvl="0"/>
            <a:r>
              <a:rPr lang="ar-EG" b="1" dirty="0" smtClean="0"/>
              <a:t> </a:t>
            </a:r>
            <a:r>
              <a:rPr lang="ar-EG" sz="5200" b="1" u="sng" dirty="0" smtClean="0"/>
              <a:t>لوائح الضبط :</a:t>
            </a:r>
          </a:p>
          <a:p>
            <a:pPr lvl="0">
              <a:buNone/>
            </a:pPr>
            <a:r>
              <a:rPr lang="ar-EG" sz="4700" b="1" dirty="0" smtClean="0">
                <a:solidFill>
                  <a:schemeClr val="tx2"/>
                </a:solidFill>
              </a:rPr>
              <a:t>تضعها السلطة التنفيذية للمحافظة على الأمن والسكينة وحماية الصحة العامة . ومثالها لوائح المرور ، واللوائح الخاصة بمراقبة الأغذية ،،،،، </a:t>
            </a:r>
            <a:endParaRPr lang="ar-EG" sz="4700" b="1" dirty="0">
              <a:solidFill>
                <a:schemeClr val="tx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5400" b="1" dirty="0" smtClean="0">
                <a:solidFill>
                  <a:srgbClr val="FF0000"/>
                </a:solidFill>
              </a:rPr>
              <a:t>المطلب الأول : التشريع</a:t>
            </a:r>
            <a:endParaRPr lang="ar-EG" sz="5400" dirty="0">
              <a:solidFill>
                <a:srgbClr val="FF0000"/>
              </a:solidFill>
            </a:endParaRPr>
          </a:p>
        </p:txBody>
      </p:sp>
      <p:sp>
        <p:nvSpPr>
          <p:cNvPr id="3" name="عنصر نائب للمحتوى 2"/>
          <p:cNvSpPr>
            <a:spLocks noGrp="1"/>
          </p:cNvSpPr>
          <p:nvPr>
            <p:ph idx="1"/>
          </p:nvPr>
        </p:nvSpPr>
        <p:spPr/>
        <p:txBody>
          <a:bodyPr/>
          <a:lstStyle/>
          <a:p>
            <a:endParaRPr lang="ar-EG" dirty="0" smtClean="0"/>
          </a:p>
          <a:p>
            <a:pPr algn="ctr">
              <a:buNone/>
            </a:pPr>
            <a:r>
              <a:rPr lang="ar-EG" sz="4400" b="1" dirty="0" smtClean="0">
                <a:solidFill>
                  <a:schemeClr val="tx2"/>
                </a:solidFill>
              </a:rPr>
              <a:t>الفرع الثاني</a:t>
            </a:r>
            <a:endParaRPr lang="en-US" sz="4400" b="1" dirty="0" smtClean="0">
              <a:solidFill>
                <a:schemeClr val="tx2"/>
              </a:solidFill>
            </a:endParaRPr>
          </a:p>
          <a:p>
            <a:pPr algn="ctr">
              <a:buNone/>
            </a:pPr>
            <a:r>
              <a:rPr lang="ar-EG" sz="4400" b="1" dirty="0" smtClean="0">
                <a:solidFill>
                  <a:schemeClr val="tx2"/>
                </a:solidFill>
              </a:rPr>
              <a:t>مراحل نفاذ التشريع </a:t>
            </a:r>
            <a:endParaRPr lang="en-US" sz="4400" b="1" dirty="0" smtClean="0">
              <a:solidFill>
                <a:schemeClr val="tx2"/>
              </a:solidFill>
            </a:endParaRPr>
          </a:p>
          <a:p>
            <a:pPr algn="ctr">
              <a:buNone/>
            </a:pPr>
            <a:r>
              <a:rPr lang="ar-EG" sz="4400" b="1" dirty="0" smtClean="0">
                <a:solidFill>
                  <a:schemeClr val="tx2"/>
                </a:solidFill>
              </a:rPr>
              <a:t>( الإصدار – النشر )</a:t>
            </a:r>
            <a:endParaRPr lang="ar-EG" sz="4400" b="1" dirty="0">
              <a:solidFill>
                <a:schemeClr val="tx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229600" cy="1143000"/>
          </a:xfrm>
        </p:spPr>
        <p:txBody>
          <a:bodyPr>
            <a:normAutofit fontScale="90000"/>
          </a:bodyPr>
          <a:lstStyle/>
          <a:p>
            <a:r>
              <a:rPr lang="ar-EG" sz="5300" b="1" dirty="0" smtClean="0">
                <a:solidFill>
                  <a:srgbClr val="C00000"/>
                </a:solidFill>
              </a:rPr>
              <a:t>الفرع الثالث</a:t>
            </a:r>
            <a:r>
              <a:rPr lang="en-US" sz="5300" b="1" dirty="0" smtClean="0">
                <a:solidFill>
                  <a:srgbClr val="C00000"/>
                </a:solidFill>
              </a:rPr>
              <a:t/>
            </a:r>
            <a:br>
              <a:rPr lang="en-US" sz="5300" b="1" dirty="0" smtClean="0">
                <a:solidFill>
                  <a:srgbClr val="C00000"/>
                </a:solidFill>
              </a:rPr>
            </a:br>
            <a:r>
              <a:rPr lang="ar-EG" sz="4900" b="1" dirty="0" smtClean="0">
                <a:solidFill>
                  <a:srgbClr val="C00000"/>
                </a:solidFill>
              </a:rPr>
              <a:t>قاعدة عدم جواز  الاعتذار بالجهل بالقانون </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fontScale="70000" lnSpcReduction="20000"/>
          </a:bodyPr>
          <a:lstStyle/>
          <a:p>
            <a:r>
              <a:rPr lang="ar-EG" sz="4300" b="1" dirty="0" smtClean="0"/>
              <a:t>بمجرد نشر التشريع ، ومضى المدة المقررة لنفاذه ، فإنه يطبق على جميع الناس ، ويصبح ملزماً لهم ، ولا يستطيع أحد أن يتخلص من تطبيق حكمه بحجة أنه لم يعلم بصدور هذا القانون ، وهذا ما يعبر عنه بعدم جواز الاعتذار بجهل القانون.</a:t>
            </a:r>
          </a:p>
          <a:p>
            <a:r>
              <a:rPr lang="ar-EG" dirty="0" smtClean="0"/>
              <a:t>	</a:t>
            </a:r>
            <a:r>
              <a:rPr lang="ar-EG" sz="4700" b="1" dirty="0" smtClean="0"/>
              <a:t>تطبق قاعدة عدم جواز الاعتذار بالجهل بالقانون على كل القواعد القانونية أيا كان مصدرها . فالقواعد الدينية المطبقة </a:t>
            </a:r>
            <a:r>
              <a:rPr lang="ar-EG" sz="4700" b="1" dirty="0" err="1" smtClean="0"/>
              <a:t>فى</a:t>
            </a:r>
            <a:r>
              <a:rPr lang="ar-EG" sz="4700" b="1" dirty="0" smtClean="0"/>
              <a:t> مسائل الأحوال الشخصية ، وقواعد العرف ، وقواعد الشريعة الإسلامية ، لا يجوز الاعتذار بجهلها ، شأنها </a:t>
            </a:r>
            <a:r>
              <a:rPr lang="ar-EG" sz="4700" b="1" dirty="0" err="1" smtClean="0"/>
              <a:t>فى</a:t>
            </a:r>
            <a:r>
              <a:rPr lang="ar-EG" sz="4700" b="1" dirty="0" smtClean="0"/>
              <a:t> هذا شأن قواعد التشريع.</a:t>
            </a:r>
            <a:endParaRPr lang="en-US" sz="4700" b="1" dirty="0" smtClean="0"/>
          </a:p>
          <a:p>
            <a:endParaRPr lang="ar-EG"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642918"/>
            <a:ext cx="8229600" cy="1143000"/>
          </a:xfrm>
        </p:spPr>
        <p:txBody>
          <a:bodyPr>
            <a:normAutofit fontScale="90000"/>
          </a:bodyPr>
          <a:lstStyle/>
          <a:p>
            <a:r>
              <a:rPr lang="ar-EG" sz="4900" b="1" dirty="0" smtClean="0">
                <a:solidFill>
                  <a:srgbClr val="C00000"/>
                </a:solidFill>
              </a:rPr>
              <a:t>مجال تطبيق</a:t>
            </a:r>
            <a:r>
              <a:rPr lang="en-US" sz="4900" b="1" dirty="0" smtClean="0">
                <a:solidFill>
                  <a:srgbClr val="C00000"/>
                </a:solidFill>
              </a:rPr>
              <a:t> </a:t>
            </a:r>
            <a:r>
              <a:rPr lang="ar-EG" sz="4900" b="1" dirty="0" smtClean="0">
                <a:solidFill>
                  <a:srgbClr val="C00000"/>
                </a:solidFill>
              </a:rPr>
              <a:t>قاعدة عدم جواز الاعتذار بالجهل بالقانون</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a:bodyPr>
          <a:lstStyle/>
          <a:p>
            <a:r>
              <a:rPr lang="ar-EG" sz="4000" b="1" dirty="0" smtClean="0"/>
              <a:t>تطبق قاعدة عدم الاعتذار بجهل القانون على القواعد الآمرة  والقواعد المكملة أو المفسرة .</a:t>
            </a:r>
            <a:endParaRPr lang="en-US" sz="4000" b="1" dirty="0" smtClean="0"/>
          </a:p>
          <a:p>
            <a:r>
              <a:rPr lang="ar-EG" sz="4000" b="1" dirty="0" smtClean="0"/>
              <a:t>لا مبرر للتفرقة بين القواعد الآمرة والقواعد المكملة ، إذ أن صفة الإلزام متوافرة في نوعى القواعد ، وما دامت القاعدة ملزمة فلا يجوز الاعتذار بجهلها للإفلات من تطبيق حكمها .</a:t>
            </a:r>
            <a:endParaRPr lang="ar-EG" sz="4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6000" b="1" dirty="0" smtClean="0"/>
              <a:t>خصائص القاعدة القانونية</a:t>
            </a:r>
            <a:endParaRPr lang="ar-EG" sz="6000" b="1" dirty="0"/>
          </a:p>
        </p:txBody>
      </p:sp>
      <p:sp>
        <p:nvSpPr>
          <p:cNvPr id="3" name="عنصر نائب للمحتوى 2"/>
          <p:cNvSpPr>
            <a:spLocks noGrp="1"/>
          </p:cNvSpPr>
          <p:nvPr>
            <p:ph idx="1"/>
          </p:nvPr>
        </p:nvSpPr>
        <p:spPr/>
        <p:txBody>
          <a:bodyPr>
            <a:normAutofit fontScale="85000" lnSpcReduction="20000"/>
          </a:bodyPr>
          <a:lstStyle/>
          <a:p>
            <a:r>
              <a:rPr lang="ar-EG" sz="5400" dirty="0" smtClean="0">
                <a:solidFill>
                  <a:srgbClr val="C00000"/>
                </a:solidFill>
              </a:rPr>
              <a:t>أولاً : </a:t>
            </a:r>
            <a:r>
              <a:rPr lang="ar-EG" sz="4400" dirty="0" smtClean="0"/>
              <a:t>قاعدة عامة مجردة : تطبق على كل الناس وكل الوقائع دون تمييز ، ولا تمس شخص بعينه وإنما تنشأ بعيداً عن الأهواء .</a:t>
            </a:r>
          </a:p>
          <a:p>
            <a:r>
              <a:rPr lang="ar-EG" sz="4400" dirty="0" smtClean="0"/>
              <a:t>الخلاصة : أن القاعدة القانونية تخاطب أفراد المجتمع بصفاتهم لا </a:t>
            </a:r>
            <a:r>
              <a:rPr lang="ar-EG" sz="4400" dirty="0" err="1" smtClean="0"/>
              <a:t>بذواتهم</a:t>
            </a:r>
            <a:r>
              <a:rPr lang="ar-EG" sz="4400" dirty="0" smtClean="0"/>
              <a:t> .</a:t>
            </a:r>
          </a:p>
          <a:p>
            <a:r>
              <a:rPr lang="ar-EG" sz="5400" dirty="0">
                <a:solidFill>
                  <a:srgbClr val="C00000"/>
                </a:solidFill>
              </a:rPr>
              <a:t>ثانياً : </a:t>
            </a:r>
            <a:r>
              <a:rPr lang="ar-EG" sz="4400" dirty="0"/>
              <a:t>تنظيم سلوك الأفراد في المجتمع : نتيجتان لهذه الخاصية : الاهتمام بالسلوك الخارجي للإنسان ، اختلاف القانون من مجتمع لآخر بل ومن زمن لآخر   </a:t>
            </a:r>
            <a:r>
              <a:rPr lang="ar-EG" dirty="0" smtClean="0"/>
              <a:t>.</a:t>
            </a:r>
            <a:endParaRPr lang="ar-EG"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71480"/>
            <a:ext cx="8229600" cy="1143000"/>
          </a:xfrm>
        </p:spPr>
        <p:txBody>
          <a:bodyPr>
            <a:normAutofit fontScale="90000"/>
          </a:bodyPr>
          <a:lstStyle/>
          <a:p>
            <a:r>
              <a:rPr lang="ar-EG" sz="4900" b="1" dirty="0" smtClean="0">
                <a:solidFill>
                  <a:srgbClr val="C00000"/>
                </a:solidFill>
              </a:rPr>
              <a:t>عدم جواز الاعتذار بجهل القانون ، والغلط </a:t>
            </a:r>
            <a:r>
              <a:rPr lang="ar-EG" sz="4900" b="1" dirty="0" err="1" smtClean="0">
                <a:solidFill>
                  <a:srgbClr val="C00000"/>
                </a:solidFill>
              </a:rPr>
              <a:t>فى</a:t>
            </a:r>
            <a:r>
              <a:rPr lang="ar-EG" sz="4900" b="1" dirty="0" smtClean="0">
                <a:solidFill>
                  <a:srgbClr val="C00000"/>
                </a:solidFill>
              </a:rPr>
              <a:t> القانون </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fontScale="55000" lnSpcReduction="20000"/>
          </a:bodyPr>
          <a:lstStyle/>
          <a:p>
            <a:r>
              <a:rPr lang="ar-EG" dirty="0" smtClean="0"/>
              <a:t>	</a:t>
            </a:r>
            <a:r>
              <a:rPr lang="ar-EG" sz="5400" b="1" dirty="0" smtClean="0"/>
              <a:t>إن الغلط في القانون الذي يجيز لمن وقع فيه أن يتخلص من العقد الذي تم على هذا الغلط ، ليس استثناء من القاعدة المذكورة – لأن استثناء معناه جواز الاعتذار بجهل القانون ، أي استبعاد حكم القانون عند عدم العلم به . وهذا يختلف عن الطعن في العقد لغلط في القانون ، لأن الطعن لا يقصد به استبعاد حكم القاعدة القانونية التي وقع الغلط فيها ، وإنما المقصود هو تطبيق حكم هذه القاعدة.</a:t>
            </a:r>
            <a:endParaRPr lang="en-US" sz="5400" b="1" dirty="0" smtClean="0"/>
          </a:p>
          <a:p>
            <a:r>
              <a:rPr lang="ar-EG" sz="5200" b="1" dirty="0" smtClean="0"/>
              <a:t> الاستثناء الوحيد الذي يجيز الاعتذار بجهل القانون ، فهو حالة القوة القاهرة ، كحرب أو فيضان أو زلزال ، أدى إلى عزل بعض المناطق واستحالة وصول الجريدة الرسمية إليها . في هذه الحالة فقط يمكن أن يقبل الاعتذار بجهل القانون.</a:t>
            </a:r>
            <a:endParaRPr lang="en-US" sz="5200" b="1" dirty="0" smtClean="0"/>
          </a:p>
          <a:p>
            <a:endParaRPr lang="ar-EG" sz="52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428604"/>
            <a:ext cx="8229600" cy="1143000"/>
          </a:xfrm>
        </p:spPr>
        <p:txBody>
          <a:bodyPr>
            <a:normAutofit fontScale="90000"/>
          </a:bodyPr>
          <a:lstStyle/>
          <a:p>
            <a:r>
              <a:rPr lang="ar-EG" sz="4900" b="1" dirty="0" smtClean="0">
                <a:solidFill>
                  <a:srgbClr val="C00000"/>
                </a:solidFill>
              </a:rPr>
              <a:t>الفرع الرابع</a:t>
            </a:r>
            <a:r>
              <a:rPr lang="en-US" sz="4900" b="1" dirty="0" smtClean="0">
                <a:solidFill>
                  <a:srgbClr val="C00000"/>
                </a:solidFill>
              </a:rPr>
              <a:t/>
            </a:r>
            <a:br>
              <a:rPr lang="en-US" sz="4900" b="1" dirty="0" smtClean="0">
                <a:solidFill>
                  <a:srgbClr val="C00000"/>
                </a:solidFill>
              </a:rPr>
            </a:br>
            <a:r>
              <a:rPr lang="ar-EG" sz="4900" b="1" dirty="0" smtClean="0">
                <a:solidFill>
                  <a:srgbClr val="C00000"/>
                </a:solidFill>
              </a:rPr>
              <a:t>الرقابة القضائية على صحة التشريعات </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fontScale="62500" lnSpcReduction="20000"/>
          </a:bodyPr>
          <a:lstStyle/>
          <a:p>
            <a:r>
              <a:rPr lang="ar-EG" sz="4700" b="1" dirty="0" smtClean="0"/>
              <a:t>لا يجوز  للتشريع الأدنى أن يخالف تشريعاً آخر أعلى منه . فلا يجوز للتشريع الفرعي ( اللائحة ) أن يخالف التشريع العادي (القانون ) ، كما لا يجوز للتشريع العادي أن يخالف التشريع الأساسي ( الدستور ) . ومع أن هذا هو الأصل ، إلا أن كثيراً ما تقع مثل هذه المخالفة ، وحينئذ يثور التساؤل عن مدى رقابة القضاء على صحة التشريعات.</a:t>
            </a:r>
          </a:p>
          <a:p>
            <a:r>
              <a:rPr lang="ar-EG" sz="4700" b="1" dirty="0" smtClean="0"/>
              <a:t>المحكمة الدستورية العليا :</a:t>
            </a:r>
            <a:endParaRPr lang="en-US" sz="4700" b="1" dirty="0" smtClean="0"/>
          </a:p>
          <a:p>
            <a:r>
              <a:rPr lang="ar-EG" sz="4700" b="1" dirty="0" smtClean="0"/>
              <a:t>	خصص دستور جمهورية مصر العربية الحالي ، فصلاً خاصاً  للمحكمة الدستورية العليا كهيئة قضائية مستقلة ، قائمة بذاتها (أي غير تابعة للسلطة القضائية). ووفقاً للمواد الدستور تتولى المحكمة الدستورية العليا دون غيرها الرقابة القضائية على دستورية القوانين واللوائح ، على الوجه المبين بالقانون.</a:t>
            </a:r>
            <a:endParaRPr lang="en-US" sz="4700" b="1" dirty="0" smtClean="0"/>
          </a:p>
          <a:p>
            <a:endParaRPr lang="ar-EG"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Autofit/>
          </a:bodyPr>
          <a:lstStyle/>
          <a:p>
            <a:r>
              <a:rPr lang="ar-EG" sz="4800" b="1" dirty="0">
                <a:solidFill>
                  <a:srgbClr val="C00000"/>
                </a:solidFill>
              </a:rPr>
              <a:t>المطلب الثاني </a:t>
            </a:r>
            <a:r>
              <a:rPr lang="en-US" sz="4800" dirty="0">
                <a:solidFill>
                  <a:srgbClr val="C00000"/>
                </a:solidFill>
              </a:rPr>
              <a:t/>
            </a:r>
            <a:br>
              <a:rPr lang="en-US" sz="4800" dirty="0">
                <a:solidFill>
                  <a:srgbClr val="C00000"/>
                </a:solidFill>
              </a:rPr>
            </a:br>
            <a:r>
              <a:rPr lang="ar-EG" sz="4800" b="1" dirty="0">
                <a:solidFill>
                  <a:srgbClr val="C00000"/>
                </a:solidFill>
              </a:rPr>
              <a:t>إلغاء التشريع</a:t>
            </a:r>
            <a:r>
              <a:rPr lang="en-US" sz="4800" dirty="0">
                <a:solidFill>
                  <a:srgbClr val="C00000"/>
                </a:solidFill>
              </a:rPr>
              <a:t/>
            </a:r>
            <a:br>
              <a:rPr lang="en-US" sz="4800" dirty="0">
                <a:solidFill>
                  <a:srgbClr val="C00000"/>
                </a:solidFill>
              </a:rPr>
            </a:br>
            <a:endParaRPr lang="ar-EG" sz="4800" dirty="0">
              <a:solidFill>
                <a:srgbClr val="C00000"/>
              </a:solidFill>
            </a:endParaRPr>
          </a:p>
        </p:txBody>
      </p:sp>
      <p:sp>
        <p:nvSpPr>
          <p:cNvPr id="3" name="Content Placeholder 2"/>
          <p:cNvSpPr>
            <a:spLocks noGrp="1"/>
          </p:cNvSpPr>
          <p:nvPr>
            <p:ph idx="1"/>
          </p:nvPr>
        </p:nvSpPr>
        <p:spPr/>
        <p:txBody>
          <a:bodyPr>
            <a:normAutofit lnSpcReduction="10000"/>
          </a:bodyPr>
          <a:lstStyle/>
          <a:p>
            <a:r>
              <a:rPr lang="ar-EG" sz="4000" b="1" u="sng" dirty="0"/>
              <a:t>المقصود بإلغاء التشريع  :</a:t>
            </a:r>
            <a:endParaRPr lang="en-US" sz="4000" b="1" u="sng" dirty="0"/>
          </a:p>
          <a:p>
            <a:pPr marL="0" indent="0" algn="just">
              <a:buNone/>
            </a:pPr>
            <a:r>
              <a:rPr lang="ar-EG" sz="3600" b="1" dirty="0" smtClean="0"/>
              <a:t>يقصد </a:t>
            </a:r>
            <a:r>
              <a:rPr lang="ar-EG" sz="3600" b="1" dirty="0"/>
              <a:t>بإلغاء التشريع وقف العمل به وتجريده من قوته الملزمة . وغالباً ما يتم الإلغاء عن طريق إحلال تشريع جديد محل التشريع القديم ، وقد يتم أحياناً بدون هذا الإحلال حيث يستغنى كلية عن التشريع الملغى.</a:t>
            </a:r>
            <a:endParaRPr lang="en-US" sz="3600" b="1" dirty="0"/>
          </a:p>
          <a:p>
            <a:pPr algn="just"/>
            <a:r>
              <a:rPr lang="ar-EG" sz="4000" b="1" u="sng" dirty="0"/>
              <a:t>السلطة التى تملك الإلغاء :	</a:t>
            </a:r>
            <a:endParaRPr lang="en-US" sz="4000" b="1" u="sng" dirty="0"/>
          </a:p>
          <a:p>
            <a:pPr marL="0" indent="0" algn="just">
              <a:buNone/>
            </a:pPr>
            <a:r>
              <a:rPr lang="ar-EG" sz="3600" b="1" dirty="0" smtClean="0"/>
              <a:t>القاعدة </a:t>
            </a:r>
            <a:r>
              <a:rPr lang="ar-EG" sz="3600" b="1" dirty="0"/>
              <a:t>أن السلطة التى سنت التشريع هى التى تملك إلغاءه أو سلطة أعلى منها .</a:t>
            </a:r>
          </a:p>
        </p:txBody>
      </p:sp>
    </p:spTree>
    <p:extLst>
      <p:ext uri="{BB962C8B-B14F-4D97-AF65-F5344CB8AC3E}">
        <p14:creationId xmlns:p14="http://schemas.microsoft.com/office/powerpoint/2010/main" val="39112463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Autofit/>
          </a:bodyPr>
          <a:lstStyle/>
          <a:p>
            <a:r>
              <a:rPr lang="ar-EG" sz="4800" b="1" dirty="0">
                <a:solidFill>
                  <a:srgbClr val="C00000"/>
                </a:solidFill>
              </a:rPr>
              <a:t>المطلب الثاني </a:t>
            </a:r>
            <a:r>
              <a:rPr lang="en-US" sz="4800" dirty="0">
                <a:solidFill>
                  <a:srgbClr val="C00000"/>
                </a:solidFill>
              </a:rPr>
              <a:t/>
            </a:r>
            <a:br>
              <a:rPr lang="en-US" sz="4800" dirty="0">
                <a:solidFill>
                  <a:srgbClr val="C00000"/>
                </a:solidFill>
              </a:rPr>
            </a:br>
            <a:r>
              <a:rPr lang="ar-EG" sz="4800" b="1" dirty="0">
                <a:solidFill>
                  <a:srgbClr val="C00000"/>
                </a:solidFill>
              </a:rPr>
              <a:t>إلغاء التشريع</a:t>
            </a:r>
            <a:r>
              <a:rPr lang="en-US" sz="4800" dirty="0">
                <a:solidFill>
                  <a:srgbClr val="C00000"/>
                </a:solidFill>
              </a:rPr>
              <a:t/>
            </a:r>
            <a:br>
              <a:rPr lang="en-US" sz="4800" dirty="0">
                <a:solidFill>
                  <a:srgbClr val="C00000"/>
                </a:solidFill>
              </a:rPr>
            </a:br>
            <a:endParaRPr lang="ar-EG" sz="4800" dirty="0">
              <a:solidFill>
                <a:srgbClr val="C00000"/>
              </a:solidFill>
            </a:endParaRPr>
          </a:p>
        </p:txBody>
      </p:sp>
      <p:sp>
        <p:nvSpPr>
          <p:cNvPr id="3" name="Content Placeholder 2"/>
          <p:cNvSpPr>
            <a:spLocks noGrp="1"/>
          </p:cNvSpPr>
          <p:nvPr>
            <p:ph idx="1"/>
          </p:nvPr>
        </p:nvSpPr>
        <p:spPr/>
        <p:txBody>
          <a:bodyPr/>
          <a:lstStyle/>
          <a:p>
            <a:r>
              <a:rPr lang="ar-EG" sz="4000" b="1" u="sng" dirty="0"/>
              <a:t>الفرق بين إلغاء التشريع وإبطاله :</a:t>
            </a:r>
            <a:endParaRPr lang="en-US" sz="4000" b="1" u="sng" dirty="0"/>
          </a:p>
          <a:p>
            <a:pPr marL="0" indent="0" algn="just">
              <a:buNone/>
            </a:pPr>
            <a:r>
              <a:rPr lang="ar-EG" sz="3600" b="1" dirty="0" smtClean="0"/>
              <a:t>إلغاء </a:t>
            </a:r>
            <a:r>
              <a:rPr lang="ar-EG" sz="3600" b="1" dirty="0"/>
              <a:t>التشريع هو وقف العمل به بالنسبة للمستقبل دون أن يؤثر على صحة تطبيقه فى الماضى ، وينصب على تشريع صحيح قائم ونافذ . بينما الإبطال ينصب على تشريع معيب فى تكوينه منذ نشأته فيؤدى إلى اعتباره كأن لم يكن بأثر رجعى.</a:t>
            </a:r>
            <a:endParaRPr lang="en-US" sz="3600" b="1" dirty="0"/>
          </a:p>
          <a:p>
            <a:pPr marL="0" indent="0">
              <a:buNone/>
            </a:pPr>
            <a:endParaRPr lang="ar-EG" dirty="0"/>
          </a:p>
        </p:txBody>
      </p:sp>
    </p:spTree>
    <p:extLst>
      <p:ext uri="{BB962C8B-B14F-4D97-AF65-F5344CB8AC3E}">
        <p14:creationId xmlns:p14="http://schemas.microsoft.com/office/powerpoint/2010/main" val="22648233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EG" b="1" dirty="0">
                <a:solidFill>
                  <a:srgbClr val="C00000"/>
                </a:solidFill>
              </a:rPr>
              <a:t>المطلب الثاني </a:t>
            </a:r>
            <a:r>
              <a:rPr lang="en-US" b="1" dirty="0">
                <a:solidFill>
                  <a:srgbClr val="C00000"/>
                </a:solidFill>
              </a:rPr>
              <a:t/>
            </a:r>
            <a:br>
              <a:rPr lang="en-US" b="1" dirty="0">
                <a:solidFill>
                  <a:srgbClr val="C00000"/>
                </a:solidFill>
              </a:rPr>
            </a:br>
            <a:r>
              <a:rPr lang="ar-EG" b="1" dirty="0">
                <a:solidFill>
                  <a:srgbClr val="C00000"/>
                </a:solidFill>
              </a:rPr>
              <a:t>إلغاء التشريع</a:t>
            </a:r>
          </a:p>
        </p:txBody>
      </p:sp>
      <p:sp>
        <p:nvSpPr>
          <p:cNvPr id="3" name="Content Placeholder 2"/>
          <p:cNvSpPr>
            <a:spLocks noGrp="1"/>
          </p:cNvSpPr>
          <p:nvPr>
            <p:ph idx="1"/>
          </p:nvPr>
        </p:nvSpPr>
        <p:spPr/>
        <p:txBody>
          <a:bodyPr>
            <a:normAutofit lnSpcReduction="10000"/>
          </a:bodyPr>
          <a:lstStyle/>
          <a:p>
            <a:r>
              <a:rPr lang="ar-EG" sz="4000" b="1" u="sng" dirty="0"/>
              <a:t>صور الإلغاء </a:t>
            </a:r>
            <a:r>
              <a:rPr lang="ar-EG" sz="4000" b="1" u="sng" dirty="0" smtClean="0"/>
              <a:t>:</a:t>
            </a:r>
            <a:r>
              <a:rPr lang="ar-EG" sz="4000" b="1" u="sng" dirty="0"/>
              <a:t> </a:t>
            </a:r>
            <a:r>
              <a:rPr lang="ar-EG" sz="3600" b="1" dirty="0"/>
              <a:t>الإلغاء قد يكون صريحاً وقد يكون ضمنياً .</a:t>
            </a:r>
            <a:endParaRPr lang="en-US" sz="3600" b="1" dirty="0"/>
          </a:p>
          <a:p>
            <a:r>
              <a:rPr lang="ar-EG" sz="3600" b="1" u="sng" dirty="0"/>
              <a:t>يكون الإلغاء صريحاً فى حالتين :</a:t>
            </a:r>
            <a:endParaRPr lang="en-US" sz="3600" dirty="0"/>
          </a:p>
          <a:p>
            <a:r>
              <a:rPr lang="ar-EG" sz="3600" b="1" dirty="0"/>
              <a:t>الأولى : إذا صدر تشريع جديد يقضى صراحة بهذا </a:t>
            </a:r>
            <a:r>
              <a:rPr lang="ar-EG" sz="3600" b="1" dirty="0" smtClean="0"/>
              <a:t>الإلغاء .</a:t>
            </a:r>
          </a:p>
          <a:p>
            <a:r>
              <a:rPr lang="ar-EG" sz="3600" b="1" dirty="0"/>
              <a:t>الثانية : إذا نص التشريع ذاته على وقت إلغائه ، ويتحقق ذلك فى حالة إذا كان التشريع مؤقتاً بمدة محددة أو بإنتهاء ظرف معين .</a:t>
            </a:r>
          </a:p>
        </p:txBody>
      </p:sp>
    </p:spTree>
    <p:extLst>
      <p:ext uri="{BB962C8B-B14F-4D97-AF65-F5344CB8AC3E}">
        <p14:creationId xmlns:p14="http://schemas.microsoft.com/office/powerpoint/2010/main" val="2745012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29600" cy="1143000"/>
          </a:xfrm>
        </p:spPr>
        <p:txBody>
          <a:bodyPr>
            <a:noAutofit/>
          </a:bodyPr>
          <a:lstStyle/>
          <a:p>
            <a:r>
              <a:rPr lang="ar-EG" sz="4800" b="1" dirty="0">
                <a:solidFill>
                  <a:srgbClr val="C00000"/>
                </a:solidFill>
              </a:rPr>
              <a:t>المطلب الثاني </a:t>
            </a:r>
            <a:r>
              <a:rPr lang="en-US" sz="4800" b="1" dirty="0">
                <a:solidFill>
                  <a:srgbClr val="C00000"/>
                </a:solidFill>
              </a:rPr>
              <a:t/>
            </a:r>
            <a:br>
              <a:rPr lang="en-US" sz="4800" b="1" dirty="0">
                <a:solidFill>
                  <a:srgbClr val="C00000"/>
                </a:solidFill>
              </a:rPr>
            </a:br>
            <a:r>
              <a:rPr lang="ar-EG" sz="4800" b="1" dirty="0">
                <a:solidFill>
                  <a:srgbClr val="C00000"/>
                </a:solidFill>
              </a:rPr>
              <a:t>إلغاء التشريع</a:t>
            </a:r>
          </a:p>
        </p:txBody>
      </p:sp>
      <p:sp>
        <p:nvSpPr>
          <p:cNvPr id="3" name="Content Placeholder 2"/>
          <p:cNvSpPr>
            <a:spLocks noGrp="1"/>
          </p:cNvSpPr>
          <p:nvPr>
            <p:ph idx="1"/>
          </p:nvPr>
        </p:nvSpPr>
        <p:spPr/>
        <p:txBody>
          <a:bodyPr>
            <a:normAutofit fontScale="77500" lnSpcReduction="20000"/>
          </a:bodyPr>
          <a:lstStyle/>
          <a:p>
            <a:pPr marL="0" indent="0">
              <a:buNone/>
            </a:pPr>
            <a:r>
              <a:rPr lang="ar-EG" sz="4300" b="1" u="sng" dirty="0" smtClean="0"/>
              <a:t>الإلغاء </a:t>
            </a:r>
            <a:r>
              <a:rPr lang="ar-EG" sz="4300" b="1" u="sng" dirty="0"/>
              <a:t>الضمنى </a:t>
            </a:r>
            <a:r>
              <a:rPr lang="ar-EG" sz="4300" b="1" u="sng" dirty="0" smtClean="0"/>
              <a:t>في صورتين هما :</a:t>
            </a:r>
          </a:p>
          <a:p>
            <a:pPr marL="0" indent="0">
              <a:buNone/>
            </a:pPr>
            <a:r>
              <a:rPr lang="ar-EG" dirty="0" smtClean="0"/>
              <a:t>1</a:t>
            </a:r>
            <a:r>
              <a:rPr lang="ar-EG" sz="3900" b="1" dirty="0" smtClean="0"/>
              <a:t>- </a:t>
            </a:r>
            <a:r>
              <a:rPr lang="ar-EG" sz="3900" b="1" dirty="0"/>
              <a:t>تعارض نص التشريع الجديد مع نص التشريع القديم </a:t>
            </a:r>
            <a:r>
              <a:rPr lang="ar-EG" sz="3900" b="1" dirty="0" smtClean="0"/>
              <a:t>.</a:t>
            </a:r>
            <a:endParaRPr lang="en-US" sz="3900" b="1" dirty="0"/>
          </a:p>
          <a:p>
            <a:pPr marL="0" indent="0">
              <a:buNone/>
            </a:pPr>
            <a:r>
              <a:rPr lang="ar-EG" sz="3900" b="1" dirty="0" smtClean="0"/>
              <a:t>        ( هذا </a:t>
            </a:r>
            <a:r>
              <a:rPr lang="ar-EG" sz="3900" b="1" dirty="0"/>
              <a:t>التعارض قد يكون كلياً أو </a:t>
            </a:r>
            <a:r>
              <a:rPr lang="ar-EG" sz="3900" b="1" dirty="0" smtClean="0"/>
              <a:t>جزئياً )</a:t>
            </a:r>
          </a:p>
          <a:p>
            <a:pPr marL="0" indent="0">
              <a:buNone/>
            </a:pPr>
            <a:r>
              <a:rPr lang="ar-EG" sz="3900" b="1" dirty="0"/>
              <a:t>التعارض بين حكم عام وحكم خاص :</a:t>
            </a:r>
            <a:endParaRPr lang="en-US" sz="3900" b="1" dirty="0"/>
          </a:p>
          <a:p>
            <a:pPr marL="0" indent="0">
              <a:buNone/>
            </a:pPr>
            <a:r>
              <a:rPr lang="ar-EG" sz="3900" b="1" dirty="0" smtClean="0"/>
              <a:t>( التعارض بين نص عام ونص خاص أو بالعكس )</a:t>
            </a:r>
          </a:p>
          <a:p>
            <a:pPr marL="0" indent="0">
              <a:buNone/>
            </a:pPr>
            <a:r>
              <a:rPr lang="ar-EG" sz="3900" b="1" dirty="0"/>
              <a:t>2-  إعادة تنظيم الموضوع من جديد </a:t>
            </a:r>
            <a:r>
              <a:rPr lang="ar-EG" sz="3900" b="1" dirty="0" smtClean="0"/>
              <a:t>:يفترض هنا صدور </a:t>
            </a:r>
            <a:r>
              <a:rPr lang="ar-EG" sz="3900" b="1" dirty="0"/>
              <a:t>تشريع جديد ينظم من جديد الموضوع الذى ينظمه التشريع السابق، والإلغاء هنا لا يكون بسبب التعارض بين الأحكام ، ولكن الإلغاء يكون بسبب قيام المشرع بإعادة تنظيم الموضوع كله من جديد </a:t>
            </a:r>
            <a:r>
              <a:rPr lang="ar-EG" sz="3900" b="1" dirty="0" smtClean="0"/>
              <a:t>.</a:t>
            </a:r>
            <a:endParaRPr lang="en-US" sz="3900" b="1" dirty="0"/>
          </a:p>
          <a:p>
            <a:pPr marL="0" indent="0">
              <a:buNone/>
            </a:pPr>
            <a:endParaRPr lang="ar-EG" sz="3900" b="1" dirty="0"/>
          </a:p>
        </p:txBody>
      </p:sp>
    </p:spTree>
    <p:extLst>
      <p:ext uri="{BB962C8B-B14F-4D97-AF65-F5344CB8AC3E}">
        <p14:creationId xmlns:p14="http://schemas.microsoft.com/office/powerpoint/2010/main" val="14660033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EG" sz="4800" b="1" dirty="0">
                <a:solidFill>
                  <a:srgbClr val="C00000"/>
                </a:solidFill>
              </a:rPr>
              <a:t>المطلب الثاني </a:t>
            </a:r>
            <a:r>
              <a:rPr lang="en-US" sz="4800" dirty="0">
                <a:solidFill>
                  <a:srgbClr val="C00000"/>
                </a:solidFill>
              </a:rPr>
              <a:t/>
            </a:r>
            <a:br>
              <a:rPr lang="en-US" sz="4800" dirty="0">
                <a:solidFill>
                  <a:srgbClr val="C00000"/>
                </a:solidFill>
              </a:rPr>
            </a:br>
            <a:r>
              <a:rPr lang="ar-EG" sz="4800" b="1" dirty="0">
                <a:solidFill>
                  <a:srgbClr val="C00000"/>
                </a:solidFill>
              </a:rPr>
              <a:t>إلغاء التشريع</a:t>
            </a:r>
            <a:endParaRPr lang="ar-EG" sz="4800"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r>
              <a:rPr lang="ar-EG" sz="4300" b="1" dirty="0"/>
              <a:t>أثر إلغاء التشريع على اللوائح التنفيذية الصادرة تطبيقاً له :</a:t>
            </a:r>
            <a:endParaRPr lang="en-US" sz="4300" b="1" dirty="0"/>
          </a:p>
          <a:p>
            <a:pPr marL="0" indent="0" algn="just">
              <a:buNone/>
            </a:pPr>
            <a:r>
              <a:rPr lang="ar-EG" dirty="0"/>
              <a:t>	</a:t>
            </a:r>
            <a:r>
              <a:rPr lang="ar-EG" sz="3900" b="1" dirty="0"/>
              <a:t>يترتب على إلغاء التشريع نسخ كافة اللوائح التنفيذية التى صدرت تطبيقاً له ما لم يصدر تشريع جديد ينظم ذات الموضوع.</a:t>
            </a:r>
            <a:endParaRPr lang="en-US" sz="3900" b="1" dirty="0"/>
          </a:p>
          <a:p>
            <a:pPr marL="0" indent="0" algn="just">
              <a:buNone/>
            </a:pPr>
            <a:r>
              <a:rPr lang="ar-EG" sz="3900" b="1" dirty="0"/>
              <a:t>	فإذا صدر تشريع جديد يلغى التشريع السابق ، فالأصل الإبقاء على اللوائح التنفيذية للتشريع القديم مادامت لا تتعارض مع أحكام القانون الجديد إلا إذا نص الأخير على إلغائها وعادة ما يتم العمل باللوائح للقانون القديم إلى حين صدور لائحة جديدة.</a:t>
            </a:r>
            <a:endParaRPr lang="en-US" sz="3900" b="1" dirty="0"/>
          </a:p>
          <a:p>
            <a:pPr marL="0" indent="0">
              <a:buNone/>
            </a:pPr>
            <a:endParaRPr lang="ar-EG" dirty="0"/>
          </a:p>
        </p:txBody>
      </p:sp>
    </p:spTree>
    <p:extLst>
      <p:ext uri="{BB962C8B-B14F-4D97-AF65-F5344CB8AC3E}">
        <p14:creationId xmlns:p14="http://schemas.microsoft.com/office/powerpoint/2010/main" val="36663725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r>
              <a:rPr lang="ar-EG" sz="6000" b="1" dirty="0">
                <a:solidFill>
                  <a:srgbClr val="C00000"/>
                </a:solidFill>
              </a:rPr>
              <a:t>المبحث  الثانى</a:t>
            </a:r>
            <a:r>
              <a:rPr lang="en-US" sz="6000" dirty="0">
                <a:solidFill>
                  <a:srgbClr val="C00000"/>
                </a:solidFill>
              </a:rPr>
              <a:t/>
            </a:r>
            <a:br>
              <a:rPr lang="en-US" sz="6000" dirty="0">
                <a:solidFill>
                  <a:srgbClr val="C00000"/>
                </a:solidFill>
              </a:rPr>
            </a:br>
            <a:r>
              <a:rPr lang="ar-EG" sz="6000" b="1" dirty="0">
                <a:solidFill>
                  <a:srgbClr val="C00000"/>
                </a:solidFill>
              </a:rPr>
              <a:t>المصادر الرسمية الاحتياطية</a:t>
            </a:r>
            <a:r>
              <a:rPr lang="en-US" dirty="0"/>
              <a:t/>
            </a:r>
            <a:br>
              <a:rPr lang="en-US" dirty="0"/>
            </a:br>
            <a:endParaRPr lang="ar-EG" dirty="0"/>
          </a:p>
        </p:txBody>
      </p:sp>
      <p:sp>
        <p:nvSpPr>
          <p:cNvPr id="3" name="Content Placeholder 2"/>
          <p:cNvSpPr>
            <a:spLocks noGrp="1"/>
          </p:cNvSpPr>
          <p:nvPr>
            <p:ph idx="1"/>
          </p:nvPr>
        </p:nvSpPr>
        <p:spPr/>
        <p:txBody>
          <a:bodyPr/>
          <a:lstStyle/>
          <a:p>
            <a:pPr marL="0" indent="0" algn="just">
              <a:buNone/>
            </a:pPr>
            <a:r>
              <a:rPr lang="ar-EG" dirty="0" smtClean="0"/>
              <a:t> </a:t>
            </a:r>
            <a:r>
              <a:rPr lang="ar-EG" sz="4000" b="1" dirty="0"/>
              <a:t>نصت المادة الأولى من القانون المدني المصري على </a:t>
            </a:r>
            <a:r>
              <a:rPr lang="ar-EG" sz="4000" b="1" dirty="0" smtClean="0"/>
              <a:t>أن يلجأ </a:t>
            </a:r>
            <a:r>
              <a:rPr lang="ar-EG" sz="4000" b="1" dirty="0"/>
              <a:t>القاضي عند خلو التشريع من حكم للمسألة موضوع النزاع المعروض عليه </a:t>
            </a:r>
            <a:r>
              <a:rPr lang="ar-EG" sz="4000" b="1" dirty="0" smtClean="0"/>
              <a:t>إلى العرف </a:t>
            </a:r>
            <a:r>
              <a:rPr lang="ar-EG" sz="4000" b="1" dirty="0"/>
              <a:t>ثم مبادئ الشريعة الإسلامية ثم مبادئ القانون الطبيعى وقواعد العدالة</a:t>
            </a:r>
            <a:r>
              <a:rPr lang="ar-EG" sz="4000" b="1" dirty="0" smtClean="0"/>
              <a:t>.</a:t>
            </a:r>
          </a:p>
          <a:p>
            <a:pPr marL="0" indent="0">
              <a:buNone/>
            </a:pPr>
            <a:endParaRPr lang="en-US" dirty="0"/>
          </a:p>
        </p:txBody>
      </p:sp>
    </p:spTree>
    <p:extLst>
      <p:ext uri="{BB962C8B-B14F-4D97-AF65-F5344CB8AC3E}">
        <p14:creationId xmlns:p14="http://schemas.microsoft.com/office/powerpoint/2010/main" val="9511038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Autofit/>
          </a:bodyPr>
          <a:lstStyle/>
          <a:p>
            <a:r>
              <a:rPr lang="ar-EG" sz="4800" b="1" dirty="0">
                <a:solidFill>
                  <a:srgbClr val="C00000"/>
                </a:solidFill>
              </a:rPr>
              <a:t>المطلب الأول </a:t>
            </a:r>
            <a:r>
              <a:rPr lang="en-US" sz="4800" dirty="0">
                <a:solidFill>
                  <a:srgbClr val="C00000"/>
                </a:solidFill>
              </a:rPr>
              <a:t/>
            </a:r>
            <a:br>
              <a:rPr lang="en-US" sz="4800" dirty="0">
                <a:solidFill>
                  <a:srgbClr val="C00000"/>
                </a:solidFill>
              </a:rPr>
            </a:br>
            <a:r>
              <a:rPr lang="ar-EG" sz="4800" b="1" dirty="0">
                <a:solidFill>
                  <a:srgbClr val="C00000"/>
                </a:solidFill>
              </a:rPr>
              <a:t>العرف</a:t>
            </a:r>
            <a:r>
              <a:rPr lang="en-US" sz="4800" dirty="0">
                <a:solidFill>
                  <a:srgbClr val="C00000"/>
                </a:solidFill>
              </a:rPr>
              <a:t/>
            </a:r>
            <a:br>
              <a:rPr lang="en-US" sz="4800" dirty="0">
                <a:solidFill>
                  <a:srgbClr val="C00000"/>
                </a:solidFill>
              </a:rPr>
            </a:br>
            <a:endParaRPr lang="ar-EG" sz="4800"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ar-EG" sz="4300" b="1" u="sng" dirty="0"/>
              <a:t>أولاً : تعريفه :</a:t>
            </a:r>
            <a:endParaRPr lang="en-US" sz="4300" b="1" u="sng" dirty="0"/>
          </a:p>
          <a:p>
            <a:pPr marL="0" indent="0" algn="just">
              <a:buNone/>
            </a:pPr>
            <a:r>
              <a:rPr lang="ar-EG" sz="3900" b="1" dirty="0" smtClean="0"/>
              <a:t>مجموعة </a:t>
            </a:r>
            <a:r>
              <a:rPr lang="ar-EG" sz="3900" b="1" dirty="0"/>
              <a:t>من القواعد التى كونتها الحاجات الاجتماعية وتوارثتها الأجيال ، واعتقد الناس وجوب اتباعها ، والتعرض للجزاء عند </a:t>
            </a:r>
            <a:r>
              <a:rPr lang="ar-EG" sz="3900" b="1" dirty="0" smtClean="0"/>
              <a:t>مخالفتها .</a:t>
            </a:r>
          </a:p>
          <a:p>
            <a:r>
              <a:rPr lang="ar-EG" sz="4300" b="1" u="sng" dirty="0"/>
              <a:t>ثانياً : أركانه </a:t>
            </a:r>
            <a:r>
              <a:rPr lang="ar-EG" sz="4300" b="1" u="sng" dirty="0" smtClean="0"/>
              <a:t>:</a:t>
            </a:r>
            <a:r>
              <a:rPr lang="ar-EG" sz="4300" b="1" u="sng" dirty="0"/>
              <a:t> </a:t>
            </a:r>
            <a:r>
              <a:rPr lang="ar-EG" sz="4300" b="1" u="sng" dirty="0" smtClean="0"/>
              <a:t>الركن </a:t>
            </a:r>
            <a:r>
              <a:rPr lang="ar-EG" sz="4300" b="1" u="sng" dirty="0"/>
              <a:t>المادى :</a:t>
            </a:r>
            <a:endParaRPr lang="en-US" sz="4300" b="1" u="sng" dirty="0"/>
          </a:p>
          <a:p>
            <a:pPr marL="0" indent="0" algn="just">
              <a:buNone/>
            </a:pPr>
            <a:r>
              <a:rPr lang="ar-EG" sz="3900" b="1" dirty="0" smtClean="0"/>
              <a:t>يقصد </a:t>
            </a:r>
            <a:r>
              <a:rPr lang="ar-EG" sz="3900" b="1" dirty="0"/>
              <a:t>به اتباع الناس مدة طويلة من الزمن لسلوك معين فى مسألة معينة ، وعليه فهناك عدد من الشروط للركن المادى ، هى : الاعتياد ، والعمومية ، والقدم ، والثبات ، وعدم مخالفة النظام العام والآداب.</a:t>
            </a:r>
            <a:endParaRPr lang="en-US" sz="3900" b="1" dirty="0"/>
          </a:p>
          <a:p>
            <a:pPr marL="0" indent="0">
              <a:buNone/>
            </a:pPr>
            <a:endParaRPr lang="ar-EG" dirty="0"/>
          </a:p>
        </p:txBody>
      </p:sp>
    </p:spTree>
    <p:extLst>
      <p:ext uri="{BB962C8B-B14F-4D97-AF65-F5344CB8AC3E}">
        <p14:creationId xmlns:p14="http://schemas.microsoft.com/office/powerpoint/2010/main" val="1948425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sz="4800" b="1" dirty="0">
                <a:solidFill>
                  <a:srgbClr val="C00000"/>
                </a:solidFill>
              </a:rPr>
              <a:t>المطلب الأول </a:t>
            </a:r>
            <a:r>
              <a:rPr lang="en-US" sz="4800" b="1" dirty="0">
                <a:solidFill>
                  <a:srgbClr val="C00000"/>
                </a:solidFill>
              </a:rPr>
              <a:t/>
            </a:r>
            <a:br>
              <a:rPr lang="en-US" sz="4800" b="1" dirty="0">
                <a:solidFill>
                  <a:srgbClr val="C00000"/>
                </a:solidFill>
              </a:rPr>
            </a:br>
            <a:r>
              <a:rPr lang="ar-EG" sz="4800" b="1" dirty="0">
                <a:solidFill>
                  <a:srgbClr val="C00000"/>
                </a:solidFill>
              </a:rPr>
              <a:t>العرف</a:t>
            </a:r>
          </a:p>
        </p:txBody>
      </p:sp>
      <p:sp>
        <p:nvSpPr>
          <p:cNvPr id="3" name="Content Placeholder 2"/>
          <p:cNvSpPr>
            <a:spLocks noGrp="1"/>
          </p:cNvSpPr>
          <p:nvPr>
            <p:ph idx="1"/>
          </p:nvPr>
        </p:nvSpPr>
        <p:spPr/>
        <p:txBody>
          <a:bodyPr/>
          <a:lstStyle/>
          <a:p>
            <a:r>
              <a:rPr lang="ar-EG" sz="4000" b="1" u="sng" dirty="0"/>
              <a:t>الركن المعنوى للعرف :</a:t>
            </a:r>
            <a:endParaRPr lang="en-US" sz="4000" b="1" u="sng" dirty="0"/>
          </a:p>
          <a:p>
            <a:pPr marL="0" indent="0" algn="just">
              <a:buNone/>
            </a:pPr>
            <a:r>
              <a:rPr lang="ar-EG" sz="3600" b="1" dirty="0" smtClean="0"/>
              <a:t>اعتقاد الناس </a:t>
            </a:r>
            <a:r>
              <a:rPr lang="ar-EG" sz="3600" b="1" dirty="0"/>
              <a:t>أن هذا السلوك أصبح ملزماً لهم من خلال اعتقادهم وشعورهم على وجوب اتباعه ، ومن يخالفه يوقع عليه الجزاء المناسب ، وبذلك يختلف العرف عن العادة التى لا تصل إلى مرحلة الإلزام .</a:t>
            </a:r>
            <a:endParaRPr lang="en-US" sz="3600" b="1" dirty="0"/>
          </a:p>
          <a:p>
            <a:pPr marL="0" indent="0">
              <a:buNone/>
            </a:pPr>
            <a:endParaRPr lang="ar-EG" dirty="0"/>
          </a:p>
        </p:txBody>
      </p:sp>
    </p:spTree>
    <p:extLst>
      <p:ext uri="{BB962C8B-B14F-4D97-AF65-F5344CB8AC3E}">
        <p14:creationId xmlns:p14="http://schemas.microsoft.com/office/powerpoint/2010/main" val="976982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6000" b="1" dirty="0" smtClean="0"/>
              <a:t>خصائص القاعدة القانونية</a:t>
            </a:r>
            <a:endParaRPr lang="ar-EG" sz="6000" b="1" dirty="0"/>
          </a:p>
        </p:txBody>
      </p:sp>
      <p:sp>
        <p:nvSpPr>
          <p:cNvPr id="3" name="عنصر نائب للمحتوى 2"/>
          <p:cNvSpPr>
            <a:spLocks noGrp="1"/>
          </p:cNvSpPr>
          <p:nvPr>
            <p:ph idx="1"/>
          </p:nvPr>
        </p:nvSpPr>
        <p:spPr/>
        <p:txBody>
          <a:bodyPr>
            <a:normAutofit fontScale="92500" lnSpcReduction="20000"/>
          </a:bodyPr>
          <a:lstStyle/>
          <a:p>
            <a:r>
              <a:rPr lang="ar-EG" sz="5400" b="1" dirty="0" smtClean="0">
                <a:solidFill>
                  <a:srgbClr val="C00000"/>
                </a:solidFill>
              </a:rPr>
              <a:t>ثالثاً </a:t>
            </a:r>
            <a:r>
              <a:rPr lang="ar-EG" sz="5400" b="1" dirty="0">
                <a:solidFill>
                  <a:srgbClr val="C00000"/>
                </a:solidFill>
              </a:rPr>
              <a:t>: اقتران القاعدة القانونية بجزاء يوقع عند </a:t>
            </a:r>
            <a:r>
              <a:rPr lang="ar-EG" sz="5400" b="1" dirty="0" smtClean="0">
                <a:solidFill>
                  <a:srgbClr val="C00000"/>
                </a:solidFill>
              </a:rPr>
              <a:t>الاقتضاء .</a:t>
            </a:r>
            <a:endParaRPr lang="ar-EG" sz="5400" b="1" dirty="0">
              <a:solidFill>
                <a:srgbClr val="C00000"/>
              </a:solidFill>
            </a:endParaRPr>
          </a:p>
          <a:p>
            <a:pPr>
              <a:buNone/>
            </a:pPr>
            <a:r>
              <a:rPr lang="ar-EG" b="1" dirty="0"/>
              <a:t>أ </a:t>
            </a:r>
            <a:r>
              <a:rPr lang="ar-EG" b="1" dirty="0" err="1"/>
              <a:t>ـ</a:t>
            </a:r>
            <a:r>
              <a:rPr lang="ar-EG" b="1" dirty="0"/>
              <a:t> </a:t>
            </a:r>
            <a:r>
              <a:rPr lang="ar-EG" sz="4800" b="1" dirty="0"/>
              <a:t>المقصود بالجزاء وأهميته </a:t>
            </a:r>
            <a:r>
              <a:rPr lang="ar-EG" b="1" dirty="0" smtClean="0"/>
              <a:t>: </a:t>
            </a:r>
            <a:r>
              <a:rPr lang="ar-EG" sz="4400" b="1" dirty="0"/>
              <a:t>الجزاء هو رد الفعل </a:t>
            </a:r>
            <a:r>
              <a:rPr lang="ar-EG" sz="4400" b="1" dirty="0" err="1"/>
              <a:t>الذى</a:t>
            </a:r>
            <a:r>
              <a:rPr lang="ar-EG" sz="4400" b="1" dirty="0"/>
              <a:t> يترتب على مخالفة القاعدة القانونية ، فالجزاء يطبق على مخالف القاعدة القانونية من قبل السلطة العامة  ، أو بمعنى آخر الأثر المترتب على كون القاعدة القانونية قاعدة ملزمة </a:t>
            </a:r>
            <a:r>
              <a:rPr lang="ar-EG" sz="4400" b="1" dirty="0" smtClean="0"/>
              <a:t>. </a:t>
            </a:r>
            <a:endParaRPr lang="ar-EG" sz="4400"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sz="4900" b="1" u="sng" dirty="0" smtClean="0">
                <a:solidFill>
                  <a:srgbClr val="C00000"/>
                </a:solidFill>
              </a:rPr>
              <a:t>أوجه </a:t>
            </a:r>
            <a:r>
              <a:rPr lang="ar-EG" sz="4900" b="1" u="sng" dirty="0">
                <a:solidFill>
                  <a:srgbClr val="C00000"/>
                </a:solidFill>
              </a:rPr>
              <a:t>الاختلاف بين العرف والعادة </a:t>
            </a:r>
            <a:r>
              <a:rPr lang="en-US" dirty="0"/>
              <a:t/>
            </a:r>
            <a:br>
              <a:rPr lang="en-US" dirty="0"/>
            </a:br>
            <a:endParaRPr lang="ar-EG" dirty="0"/>
          </a:p>
        </p:txBody>
      </p:sp>
      <p:sp>
        <p:nvSpPr>
          <p:cNvPr id="3" name="Content Placeholder 2"/>
          <p:cNvSpPr>
            <a:spLocks noGrp="1"/>
          </p:cNvSpPr>
          <p:nvPr>
            <p:ph idx="1"/>
          </p:nvPr>
        </p:nvSpPr>
        <p:spPr>
          <a:xfrm>
            <a:off x="467544" y="1052736"/>
            <a:ext cx="8229600" cy="4525963"/>
          </a:xfrm>
        </p:spPr>
        <p:txBody>
          <a:bodyPr>
            <a:noAutofit/>
          </a:bodyPr>
          <a:lstStyle/>
          <a:p>
            <a:pPr marL="0" lvl="0" indent="0" algn="just">
              <a:buNone/>
            </a:pPr>
            <a:r>
              <a:rPr lang="ar-EG" sz="3600" b="1" dirty="0" smtClean="0"/>
              <a:t>1- </a:t>
            </a:r>
            <a:r>
              <a:rPr lang="ar-EG" sz="3600" b="1" dirty="0"/>
              <a:t>يتكون </a:t>
            </a:r>
            <a:r>
              <a:rPr lang="ar-EG" sz="3600" b="1" dirty="0" smtClean="0"/>
              <a:t>العرف من الركن المادى </a:t>
            </a:r>
            <a:r>
              <a:rPr lang="ar-EG" sz="3600" b="1" dirty="0"/>
              <a:t>و الركن المعنوى ، بينما تتكون العادة من ركن واحد </a:t>
            </a:r>
            <a:r>
              <a:rPr lang="ar-EG" sz="3600" b="1" dirty="0" smtClean="0"/>
              <a:t> </a:t>
            </a:r>
            <a:r>
              <a:rPr lang="ar-EG" sz="3600" b="1" dirty="0"/>
              <a:t>هو الركن المادى.</a:t>
            </a:r>
            <a:endParaRPr lang="en-US" sz="3600" b="1" dirty="0"/>
          </a:p>
          <a:p>
            <a:pPr marL="0" lvl="0" indent="0" algn="just">
              <a:buNone/>
            </a:pPr>
            <a:r>
              <a:rPr lang="ar-EG" sz="3600" b="1" dirty="0" smtClean="0"/>
              <a:t>2- </a:t>
            </a:r>
            <a:r>
              <a:rPr lang="ar-EG" sz="3600" b="1" dirty="0"/>
              <a:t>لا </a:t>
            </a:r>
            <a:r>
              <a:rPr lang="ar-EG" sz="3600" b="1" dirty="0" smtClean="0"/>
              <a:t>تطبق العادة </a:t>
            </a:r>
            <a:r>
              <a:rPr lang="ar-EG" sz="3600" b="1" dirty="0"/>
              <a:t>إلا إذا أخذ الأفراد بها </a:t>
            </a:r>
            <a:r>
              <a:rPr lang="ar-EG" sz="3600" b="1" dirty="0" smtClean="0"/>
              <a:t>صراحة </a:t>
            </a:r>
            <a:r>
              <a:rPr lang="ar-EG" sz="3600" b="1" dirty="0"/>
              <a:t>، أما العرف فيطبق فى جميع </a:t>
            </a:r>
            <a:r>
              <a:rPr lang="ar-EG" sz="3600" b="1" dirty="0" smtClean="0"/>
              <a:t>الأحوال </a:t>
            </a:r>
            <a:r>
              <a:rPr lang="ar-EG" sz="3600" b="1" dirty="0"/>
              <a:t>ويقوم القاضى بتطبيقه من تلقاء نفسه.</a:t>
            </a:r>
            <a:endParaRPr lang="en-US" sz="3600" b="1" dirty="0"/>
          </a:p>
          <a:p>
            <a:pPr marL="0" lvl="0" indent="0" algn="just">
              <a:buNone/>
            </a:pPr>
            <a:r>
              <a:rPr lang="ar-EG" sz="3600" b="1" dirty="0" smtClean="0"/>
              <a:t>3-يفترض </a:t>
            </a:r>
            <a:r>
              <a:rPr lang="ar-EG" sz="3600" b="1" dirty="0"/>
              <a:t>علم القاضى بوجود العرف باعتباره قانوناً </a:t>
            </a:r>
            <a:r>
              <a:rPr lang="ar-EG" sz="3600" b="1" dirty="0" smtClean="0"/>
              <a:t>بخلاف </a:t>
            </a:r>
            <a:r>
              <a:rPr lang="ar-EG" sz="3600" b="1" dirty="0"/>
              <a:t>العادة </a:t>
            </a:r>
            <a:r>
              <a:rPr lang="ar-EG" sz="3600" b="1" dirty="0" smtClean="0"/>
              <a:t>.</a:t>
            </a:r>
            <a:endParaRPr lang="en-US" sz="3600" b="1" dirty="0"/>
          </a:p>
          <a:p>
            <a:pPr marL="0" lvl="0" indent="0" algn="just">
              <a:buNone/>
            </a:pPr>
            <a:r>
              <a:rPr lang="ar-EG" sz="3600" b="1" dirty="0" smtClean="0"/>
              <a:t>4-يخضع </a:t>
            </a:r>
            <a:r>
              <a:rPr lang="ar-EG" sz="3600" b="1" dirty="0"/>
              <a:t>القاضى فى تطبيقه للعرف لرقابة محكمة النقض باعتباره </a:t>
            </a:r>
            <a:r>
              <a:rPr lang="ar-EG" sz="3600" b="1" dirty="0" smtClean="0"/>
              <a:t>قانوناً </a:t>
            </a:r>
            <a:r>
              <a:rPr lang="ar-EG" sz="3600" b="1" dirty="0"/>
              <a:t>بخلاف </a:t>
            </a:r>
            <a:r>
              <a:rPr lang="ar-EG" sz="3600" b="1" dirty="0" smtClean="0"/>
              <a:t>العادة باعتبارها </a:t>
            </a:r>
            <a:r>
              <a:rPr lang="ar-EG" sz="3600" b="1" dirty="0"/>
              <a:t>من المسائل المتعلقة بالوقائع لا بالقانون.</a:t>
            </a:r>
            <a:endParaRPr lang="en-US" sz="3600" b="1" dirty="0"/>
          </a:p>
          <a:p>
            <a:pPr lvl="0" algn="just"/>
            <a:r>
              <a:rPr lang="ar-EG" sz="3600" b="1" dirty="0"/>
              <a:t>لا يجوز لأحد أن يدعى الجهل بالقاعدة العرفية  ؛ لأن قاعدة " لا يقبل من أحد أن يعتذر بجهله القانون تسرى على العرف ، بخلاف العادة التى يجوز الادعاء بجهل أحكامها ، ومن ثم استبعاد تطبيقها.</a:t>
            </a:r>
          </a:p>
        </p:txBody>
      </p:sp>
    </p:spTree>
    <p:extLst>
      <p:ext uri="{BB962C8B-B14F-4D97-AF65-F5344CB8AC3E}">
        <p14:creationId xmlns:p14="http://schemas.microsoft.com/office/powerpoint/2010/main" val="13838712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sz="4900" b="1" dirty="0">
                <a:solidFill>
                  <a:srgbClr val="C00000"/>
                </a:solidFill>
              </a:rPr>
              <a:t>المقارنة بين التشريع والعرف </a:t>
            </a:r>
            <a:r>
              <a:rPr lang="en-US" dirty="0"/>
              <a:t/>
            </a:r>
            <a:br>
              <a:rPr lang="en-US" dirty="0"/>
            </a:br>
            <a:endParaRPr lang="ar-EG" dirty="0"/>
          </a:p>
        </p:txBody>
      </p:sp>
      <p:sp>
        <p:nvSpPr>
          <p:cNvPr id="3" name="Content Placeholder 2"/>
          <p:cNvSpPr>
            <a:spLocks noGrp="1"/>
          </p:cNvSpPr>
          <p:nvPr>
            <p:ph idx="1"/>
          </p:nvPr>
        </p:nvSpPr>
        <p:spPr>
          <a:xfrm>
            <a:off x="395536" y="1124744"/>
            <a:ext cx="8229600" cy="4525963"/>
          </a:xfrm>
        </p:spPr>
        <p:txBody>
          <a:bodyPr>
            <a:normAutofit fontScale="85000" lnSpcReduction="20000"/>
          </a:bodyPr>
          <a:lstStyle/>
          <a:p>
            <a:pPr lvl="0" algn="just"/>
            <a:r>
              <a:rPr lang="ar-EG" sz="3500" b="1" dirty="0" smtClean="0"/>
              <a:t>التشريع </a:t>
            </a:r>
            <a:r>
              <a:rPr lang="ar-EG" sz="3500" b="1" dirty="0"/>
              <a:t>هو المصدر الأصلى للقانون </a:t>
            </a:r>
            <a:r>
              <a:rPr lang="ar-EG" sz="3500" b="1" dirty="0" smtClean="0"/>
              <a:t>، </a:t>
            </a:r>
            <a:r>
              <a:rPr lang="ar-EG" sz="3500" b="1" dirty="0"/>
              <a:t>أما العرف فهو من المصادر الاحتياطية للقانون </a:t>
            </a:r>
            <a:r>
              <a:rPr lang="ar-EG" sz="3500" b="1" dirty="0" smtClean="0"/>
              <a:t>ولذلك </a:t>
            </a:r>
            <a:r>
              <a:rPr lang="ar-EG" sz="3500" b="1" dirty="0"/>
              <a:t>لا يجوز تطبيق العرف طالما يوجد نص تشريعى يحكم النزاع المعروض على القاضى . </a:t>
            </a:r>
            <a:endParaRPr lang="ar-EG" sz="3500" b="1" dirty="0" smtClean="0"/>
          </a:p>
          <a:p>
            <a:pPr lvl="0" algn="just"/>
            <a:r>
              <a:rPr lang="ar-EG" sz="3500" b="1" dirty="0" smtClean="0"/>
              <a:t>يتطور التشريع </a:t>
            </a:r>
            <a:r>
              <a:rPr lang="ar-EG" sz="3500" b="1" dirty="0"/>
              <a:t>وفقاً لحاجات الجماعة ، فهو تعبير مستمر عما تتطلبه الحياة العملية من حلول . ولكن تطور العرف عادة ما يكون بطيئاً  لا يستجيب للحاجات السريعة من </a:t>
            </a:r>
            <a:r>
              <a:rPr lang="ar-EG" sz="3500" b="1" dirty="0" smtClean="0"/>
              <a:t>الجماعة.</a:t>
            </a:r>
            <a:endParaRPr lang="en-US" sz="3500" b="1" dirty="0"/>
          </a:p>
          <a:p>
            <a:pPr lvl="0" algn="just"/>
            <a:r>
              <a:rPr lang="ar-EG" sz="3500" b="1" dirty="0"/>
              <a:t>  قد يتنوع العرف فى البلد الواحد حسب اختلاف الأمكنة أو المهن ، </a:t>
            </a:r>
            <a:r>
              <a:rPr lang="ar-EG" sz="3500" b="1" dirty="0" smtClean="0"/>
              <a:t>أما </a:t>
            </a:r>
            <a:r>
              <a:rPr lang="ar-EG" sz="3500" b="1" dirty="0"/>
              <a:t>التشريع فإنه – كقاعدة عامة – يصدر شاملاً لكل البلاد من حيث المكان ومن حيث الأشخاص.</a:t>
            </a:r>
            <a:endParaRPr lang="en-US" sz="3500" b="1" dirty="0"/>
          </a:p>
          <a:p>
            <a:pPr lvl="0" algn="just"/>
            <a:r>
              <a:rPr lang="ar-EG" sz="3500" b="1" dirty="0" smtClean="0"/>
              <a:t> </a:t>
            </a:r>
            <a:r>
              <a:rPr lang="ar-EG" sz="3500" b="1" dirty="0"/>
              <a:t>التشريع مكتوباً ومحدداً بصورة </a:t>
            </a:r>
            <a:r>
              <a:rPr lang="ar-EG" sz="3500" b="1" dirty="0" smtClean="0"/>
              <a:t>أما </a:t>
            </a:r>
            <a:r>
              <a:rPr lang="ar-EG" sz="3500" b="1" dirty="0"/>
              <a:t>العرف ، فإنه لا يكون مكتوباً .</a:t>
            </a:r>
            <a:endParaRPr lang="en-US" sz="3500" b="1" dirty="0"/>
          </a:p>
          <a:p>
            <a:endParaRPr lang="ar-EG" dirty="0"/>
          </a:p>
        </p:txBody>
      </p:sp>
    </p:spTree>
    <p:extLst>
      <p:ext uri="{BB962C8B-B14F-4D97-AF65-F5344CB8AC3E}">
        <p14:creationId xmlns:p14="http://schemas.microsoft.com/office/powerpoint/2010/main" val="416323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ar-EG" sz="4900" b="1" dirty="0">
                <a:solidFill>
                  <a:srgbClr val="C00000"/>
                </a:solidFill>
              </a:rPr>
              <a:t>المطلب الثاني</a:t>
            </a:r>
            <a:r>
              <a:rPr lang="en-US" sz="4900" dirty="0">
                <a:solidFill>
                  <a:srgbClr val="C00000"/>
                </a:solidFill>
              </a:rPr>
              <a:t/>
            </a:r>
            <a:br>
              <a:rPr lang="en-US" sz="4900" dirty="0">
                <a:solidFill>
                  <a:srgbClr val="C00000"/>
                </a:solidFill>
              </a:rPr>
            </a:br>
            <a:r>
              <a:rPr lang="ar-EG" sz="4900" b="1" dirty="0">
                <a:solidFill>
                  <a:srgbClr val="C00000"/>
                </a:solidFill>
              </a:rPr>
              <a:t>مبادىء الشريعة الإسلامية </a:t>
            </a:r>
            <a:r>
              <a:rPr lang="en-US" dirty="0"/>
              <a:t/>
            </a:r>
            <a:br>
              <a:rPr lang="en-US" dirty="0"/>
            </a:br>
            <a:endParaRPr lang="ar-EG" dirty="0"/>
          </a:p>
        </p:txBody>
      </p:sp>
      <p:sp>
        <p:nvSpPr>
          <p:cNvPr id="3" name="Content Placeholder 2"/>
          <p:cNvSpPr>
            <a:spLocks noGrp="1"/>
          </p:cNvSpPr>
          <p:nvPr>
            <p:ph idx="1"/>
          </p:nvPr>
        </p:nvSpPr>
        <p:spPr>
          <a:xfrm>
            <a:off x="467544" y="1340768"/>
            <a:ext cx="8229600" cy="4896544"/>
          </a:xfrm>
        </p:spPr>
        <p:txBody>
          <a:bodyPr>
            <a:normAutofit fontScale="85000" lnSpcReduction="20000"/>
          </a:bodyPr>
          <a:lstStyle/>
          <a:p>
            <a:pPr algn="just"/>
            <a:r>
              <a:rPr lang="ar-EG" sz="3900" b="1" dirty="0" smtClean="0"/>
              <a:t>تطبق </a:t>
            </a:r>
            <a:r>
              <a:rPr lang="ar-EG" sz="3900" b="1" dirty="0"/>
              <a:t>مبادىء الشريعة الإسلامية </a:t>
            </a:r>
            <a:r>
              <a:rPr lang="ar-EG" sz="3900" b="1" dirty="0" smtClean="0"/>
              <a:t>بوصفها </a:t>
            </a:r>
            <a:r>
              <a:rPr lang="ar-EG" sz="3900" b="1" dirty="0"/>
              <a:t>مصدراً احتياطياً عاماً للقانون ، </a:t>
            </a:r>
            <a:r>
              <a:rPr lang="ar-EG" sz="3900" b="1" dirty="0" smtClean="0"/>
              <a:t>فإنها </a:t>
            </a:r>
            <a:r>
              <a:rPr lang="ar-EG" sz="3900" b="1" dirty="0"/>
              <a:t>تطبق على كل المخاطبين بأحكام القانون دون اعتداد بتنوع الدين ، فيخضع لها المسلمون وغير المسلمون على السواء ، مثلما يخضعون لنصوص التشريع دون تفرقة بينهم بسبب الدين.</a:t>
            </a:r>
            <a:endParaRPr lang="en-US" sz="3900" b="1" dirty="0"/>
          </a:p>
          <a:p>
            <a:pPr algn="just"/>
            <a:r>
              <a:rPr lang="ar-EG" sz="3900" b="1" dirty="0"/>
              <a:t>	</a:t>
            </a:r>
            <a:r>
              <a:rPr lang="ar-EG" sz="3900" b="1" dirty="0" smtClean="0"/>
              <a:t>تطبق حيث </a:t>
            </a:r>
            <a:r>
              <a:rPr lang="ar-EG" sz="3900" b="1" dirty="0"/>
              <a:t>لا يوجد نص تشريعى يمكن تطبيقه </a:t>
            </a:r>
            <a:r>
              <a:rPr lang="ar-EG" sz="3900" b="1" dirty="0" smtClean="0"/>
              <a:t>.</a:t>
            </a:r>
          </a:p>
          <a:p>
            <a:pPr algn="just"/>
            <a:r>
              <a:rPr lang="ar-EG" sz="3900" b="1" dirty="0" smtClean="0"/>
              <a:t>  </a:t>
            </a:r>
            <a:r>
              <a:rPr lang="ar-EG" sz="3900" b="1" dirty="0"/>
              <a:t>فى حالة مخالفة النص التشريعى لمبادىء الشريعة الإسلامية ، فلا نكون بصدد التساؤل عن أيهما أولى بالتفضيل أو بالتطبيق ، لأن المشرع حسم هذه المناقشة بعدم تطبيق مبادىء الشريعة الإسلامية ، متى كان هناك نص تشريعى يمكن تطبيقه بصرف النظر عن موافقته لها.</a:t>
            </a:r>
            <a:endParaRPr lang="en-US" sz="3900" b="1" dirty="0"/>
          </a:p>
          <a:p>
            <a:endParaRPr lang="ar-EG" dirty="0"/>
          </a:p>
        </p:txBody>
      </p:sp>
    </p:spTree>
    <p:extLst>
      <p:ext uri="{BB962C8B-B14F-4D97-AF65-F5344CB8AC3E}">
        <p14:creationId xmlns:p14="http://schemas.microsoft.com/office/powerpoint/2010/main" val="21239080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pPr lvl="1" algn="ctr"/>
            <a:r>
              <a:rPr lang="ar-EG" sz="4400" b="1" dirty="0">
                <a:solidFill>
                  <a:srgbClr val="C00000"/>
                </a:solidFill>
              </a:rPr>
              <a:t>المطلب الثالث</a:t>
            </a:r>
            <a:r>
              <a:rPr lang="en-US" sz="4400" dirty="0" smtClean="0">
                <a:solidFill>
                  <a:srgbClr val="C00000"/>
                </a:solidFill>
              </a:rPr>
              <a:t/>
            </a:r>
            <a:br>
              <a:rPr lang="en-US" sz="4400" dirty="0" smtClean="0">
                <a:solidFill>
                  <a:srgbClr val="C00000"/>
                </a:solidFill>
              </a:rPr>
            </a:br>
            <a:r>
              <a:rPr lang="ar-EG" sz="4400" b="1" dirty="0" smtClean="0">
                <a:solidFill>
                  <a:srgbClr val="C00000"/>
                </a:solidFill>
              </a:rPr>
              <a:t> مبادىء القانون الطبيعى وقواعد العدالة</a:t>
            </a:r>
            <a:r>
              <a:rPr lang="en-US" dirty="0" smtClean="0"/>
              <a:t/>
            </a:r>
            <a:br>
              <a:rPr lang="en-US" dirty="0" smtClean="0"/>
            </a:br>
            <a:endParaRPr lang="ar-EG" dirty="0"/>
          </a:p>
        </p:txBody>
      </p:sp>
      <p:sp>
        <p:nvSpPr>
          <p:cNvPr id="3" name="Content Placeholder 2"/>
          <p:cNvSpPr>
            <a:spLocks noGrp="1"/>
          </p:cNvSpPr>
          <p:nvPr>
            <p:ph idx="1"/>
          </p:nvPr>
        </p:nvSpPr>
        <p:spPr/>
        <p:txBody>
          <a:bodyPr>
            <a:normAutofit/>
          </a:bodyPr>
          <a:lstStyle/>
          <a:p>
            <a:pPr algn="just"/>
            <a:r>
              <a:rPr lang="ar-EG" dirty="0"/>
              <a:t>	</a:t>
            </a:r>
            <a:r>
              <a:rPr lang="ar-EG" sz="3600" b="1" dirty="0"/>
              <a:t>تعتبر مبادىء القانون الطبيعى وقواعد العدالة المصدر الاحتياطى الثالث للقانون ، بعد مبادىء الشريعة الإسلامية والعرف . </a:t>
            </a:r>
            <a:endParaRPr lang="en-US" sz="3600" b="1" dirty="0"/>
          </a:p>
          <a:p>
            <a:pPr algn="just"/>
            <a:r>
              <a:rPr lang="ar-EG" sz="3600" b="1" dirty="0"/>
              <a:t>	ومبادىء القانون الطبيعى هى الملجأ الأخير للقاضى ليجد حكماً للحالة المعروضة ، عندما يفتقد النص التشريعى ، ومبادىء </a:t>
            </a:r>
            <a:r>
              <a:rPr lang="ar-EG" sz="3600" b="1" dirty="0" smtClean="0"/>
              <a:t>الشريعة </a:t>
            </a:r>
            <a:r>
              <a:rPr lang="ar-EG" sz="3600" b="1" dirty="0"/>
              <a:t>الإسلامية والعرف.</a:t>
            </a:r>
            <a:endParaRPr lang="en-US" sz="3600" b="1" dirty="0"/>
          </a:p>
          <a:p>
            <a:endParaRPr lang="ar-EG" dirty="0"/>
          </a:p>
        </p:txBody>
      </p:sp>
    </p:spTree>
    <p:extLst>
      <p:ext uri="{BB962C8B-B14F-4D97-AF65-F5344CB8AC3E}">
        <p14:creationId xmlns:p14="http://schemas.microsoft.com/office/powerpoint/2010/main" val="27709870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ar-EG" sz="5300" b="1" dirty="0">
                <a:solidFill>
                  <a:srgbClr val="C00000"/>
                </a:solidFill>
              </a:rPr>
              <a:t>المبحث الثالث </a:t>
            </a:r>
            <a:r>
              <a:rPr lang="en-US" sz="5300" dirty="0">
                <a:solidFill>
                  <a:srgbClr val="C00000"/>
                </a:solidFill>
              </a:rPr>
              <a:t/>
            </a:r>
            <a:br>
              <a:rPr lang="en-US" sz="5300" dirty="0">
                <a:solidFill>
                  <a:srgbClr val="C00000"/>
                </a:solidFill>
              </a:rPr>
            </a:br>
            <a:r>
              <a:rPr lang="ar-EG" sz="5300" b="1" dirty="0">
                <a:solidFill>
                  <a:srgbClr val="C00000"/>
                </a:solidFill>
              </a:rPr>
              <a:t>المصادر التفسيرية للقانون </a:t>
            </a:r>
            <a:r>
              <a:rPr lang="en-US" dirty="0"/>
              <a:t/>
            </a:r>
            <a:br>
              <a:rPr lang="en-US" dirty="0"/>
            </a:br>
            <a:endParaRPr lang="ar-EG" dirty="0"/>
          </a:p>
        </p:txBody>
      </p:sp>
      <p:sp>
        <p:nvSpPr>
          <p:cNvPr id="3" name="Content Placeholder 2"/>
          <p:cNvSpPr>
            <a:spLocks noGrp="1"/>
          </p:cNvSpPr>
          <p:nvPr>
            <p:ph idx="1"/>
          </p:nvPr>
        </p:nvSpPr>
        <p:spPr/>
        <p:txBody>
          <a:bodyPr>
            <a:normAutofit/>
          </a:bodyPr>
          <a:lstStyle/>
          <a:p>
            <a:pPr marL="0" indent="0">
              <a:buNone/>
            </a:pPr>
            <a:r>
              <a:rPr lang="ar-EG" sz="3600" b="1" u="sng" dirty="0" smtClean="0"/>
              <a:t>الفقه</a:t>
            </a:r>
            <a:r>
              <a:rPr lang="ar-EG" sz="3600" u="sng" dirty="0"/>
              <a:t> </a:t>
            </a:r>
            <a:r>
              <a:rPr lang="ar-EG" sz="3600" u="sng" dirty="0" smtClean="0"/>
              <a:t>و</a:t>
            </a:r>
            <a:r>
              <a:rPr lang="ar-EG" sz="3600" b="1" u="sng" dirty="0" smtClean="0"/>
              <a:t>القضاء :</a:t>
            </a:r>
            <a:endParaRPr lang="en-US" sz="3600" u="sng" dirty="0"/>
          </a:p>
          <a:p>
            <a:pPr algn="just"/>
            <a:r>
              <a:rPr lang="ar-EG" dirty="0"/>
              <a:t>	</a:t>
            </a:r>
            <a:r>
              <a:rPr lang="ar-EG" sz="3600" b="1" dirty="0" smtClean="0"/>
              <a:t>لا يعتبر القضاء </a:t>
            </a:r>
            <a:r>
              <a:rPr lang="ar-EG" sz="3600" b="1" dirty="0"/>
              <a:t>فى القانون المصرى </a:t>
            </a:r>
            <a:r>
              <a:rPr lang="ar-EG" sz="3600" b="1" dirty="0" smtClean="0"/>
              <a:t> </a:t>
            </a:r>
            <a:r>
              <a:rPr lang="ar-EG" sz="3600" b="1" dirty="0"/>
              <a:t>مصدراً رسمياً للقانون ، وإنما مجرد مصدر تفسيرى . فأحكام المحاكم ، مهما علت درجتها لا تقيد المحاكم التى أصدرتها ، ولا المحاكم الأدنى منها درجة . كما أن المادة الأولى من القانون المدنى لم تذكر القضاء ضمن المصادر الرسمية للقانون المصرى.</a:t>
            </a:r>
            <a:endParaRPr lang="en-US" sz="3600" b="1" dirty="0"/>
          </a:p>
          <a:p>
            <a:endParaRPr lang="ar-EG" dirty="0"/>
          </a:p>
        </p:txBody>
      </p:sp>
    </p:spTree>
    <p:extLst>
      <p:ext uri="{BB962C8B-B14F-4D97-AF65-F5344CB8AC3E}">
        <p14:creationId xmlns:p14="http://schemas.microsoft.com/office/powerpoint/2010/main" val="39386187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96752"/>
            <a:ext cx="8229600" cy="1143000"/>
          </a:xfrm>
        </p:spPr>
        <p:txBody>
          <a:bodyPr>
            <a:normAutofit fontScale="90000"/>
          </a:bodyPr>
          <a:lstStyle/>
          <a:p>
            <a:r>
              <a:rPr lang="ar-EG" b="1" dirty="0">
                <a:solidFill>
                  <a:srgbClr val="C00000"/>
                </a:solidFill>
              </a:rPr>
              <a:t>الفصل الرابع </a:t>
            </a:r>
            <a:r>
              <a:rPr lang="en-US" dirty="0">
                <a:solidFill>
                  <a:srgbClr val="C00000"/>
                </a:solidFill>
              </a:rPr>
              <a:t/>
            </a:r>
            <a:br>
              <a:rPr lang="en-US" dirty="0">
                <a:solidFill>
                  <a:srgbClr val="C00000"/>
                </a:solidFill>
              </a:rPr>
            </a:br>
            <a:r>
              <a:rPr lang="ar-EG" b="1" dirty="0">
                <a:solidFill>
                  <a:srgbClr val="C00000"/>
                </a:solidFill>
              </a:rPr>
              <a:t>تطبيق القاعدة </a:t>
            </a:r>
            <a:r>
              <a:rPr lang="ar-EG" b="1" dirty="0" smtClean="0">
                <a:solidFill>
                  <a:srgbClr val="C00000"/>
                </a:solidFill>
              </a:rPr>
              <a:t>القانونية</a:t>
            </a:r>
            <a:br>
              <a:rPr lang="ar-EG" b="1" dirty="0" smtClean="0">
                <a:solidFill>
                  <a:srgbClr val="C00000"/>
                </a:solidFill>
              </a:rPr>
            </a:br>
            <a:r>
              <a:rPr lang="ar-EG" b="1" dirty="0">
                <a:solidFill>
                  <a:srgbClr val="C00000"/>
                </a:solidFill>
              </a:rPr>
              <a:t>المبحث الأول</a:t>
            </a:r>
            <a:r>
              <a:rPr lang="en-US" b="1" dirty="0">
                <a:solidFill>
                  <a:srgbClr val="C00000"/>
                </a:solidFill>
              </a:rPr>
              <a:t/>
            </a:r>
            <a:br>
              <a:rPr lang="en-US" b="1" dirty="0">
                <a:solidFill>
                  <a:srgbClr val="C00000"/>
                </a:solidFill>
              </a:rPr>
            </a:br>
            <a:r>
              <a:rPr lang="ar-EG" b="1" dirty="0">
                <a:solidFill>
                  <a:srgbClr val="C00000"/>
                </a:solidFill>
              </a:rPr>
              <a:t>الجهة القائمة على تطبيق القاعدة القانونية </a:t>
            </a:r>
            <a:r>
              <a:rPr lang="en-US" dirty="0"/>
              <a:t/>
            </a:r>
            <a:br>
              <a:rPr lang="en-US" dirty="0"/>
            </a:br>
            <a:r>
              <a:rPr lang="ar-EG" b="1" dirty="0" smtClean="0"/>
              <a:t> </a:t>
            </a:r>
            <a:r>
              <a:rPr lang="en-US" dirty="0"/>
              <a:t/>
            </a:r>
            <a:br>
              <a:rPr lang="en-US" dirty="0"/>
            </a:br>
            <a:endParaRPr lang="ar-EG" dirty="0"/>
          </a:p>
        </p:txBody>
      </p:sp>
      <p:sp>
        <p:nvSpPr>
          <p:cNvPr id="3" name="Content Placeholder 2"/>
          <p:cNvSpPr>
            <a:spLocks noGrp="1"/>
          </p:cNvSpPr>
          <p:nvPr>
            <p:ph idx="1"/>
          </p:nvPr>
        </p:nvSpPr>
        <p:spPr>
          <a:xfrm>
            <a:off x="395536" y="2332037"/>
            <a:ext cx="8229600" cy="4525963"/>
          </a:xfrm>
        </p:spPr>
        <p:txBody>
          <a:bodyPr/>
          <a:lstStyle/>
          <a:p>
            <a:pPr algn="just"/>
            <a:r>
              <a:rPr lang="ar-EG" dirty="0"/>
              <a:t>	</a:t>
            </a:r>
            <a:r>
              <a:rPr lang="ar-EG" sz="4000" b="1" dirty="0"/>
              <a:t>الهيئة القضائية هى التى تقوم بتطبيق القانون ، وهى تؤدى هذه الوظيفة بواسطة المحاكم بدرجاتها المختلفة . ونظراً لخطورة وأهمية الدور الذى يقوم به القضاء تعنى الدساتير بتوفير ضمانات لهم تكفل حمايتهم واستقلالهم حتى لا يكون هناك سلطات عليهم وهم يؤدون عملهم سوى ضمائرهم والقانون .</a:t>
            </a:r>
          </a:p>
        </p:txBody>
      </p:sp>
    </p:spTree>
    <p:extLst>
      <p:ext uri="{BB962C8B-B14F-4D97-AF65-F5344CB8AC3E}">
        <p14:creationId xmlns:p14="http://schemas.microsoft.com/office/powerpoint/2010/main" val="14487934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EG" b="1" dirty="0">
                <a:solidFill>
                  <a:schemeClr val="tx2"/>
                </a:solidFill>
              </a:rPr>
              <a:t>المبحث الأول</a:t>
            </a:r>
            <a:r>
              <a:rPr lang="en-US" b="1" dirty="0">
                <a:solidFill>
                  <a:schemeClr val="tx2"/>
                </a:solidFill>
              </a:rPr>
              <a:t/>
            </a:r>
            <a:br>
              <a:rPr lang="en-US" b="1" dirty="0">
                <a:solidFill>
                  <a:schemeClr val="tx2"/>
                </a:solidFill>
              </a:rPr>
            </a:br>
            <a:r>
              <a:rPr lang="ar-EG" b="1" dirty="0">
                <a:solidFill>
                  <a:schemeClr val="tx2"/>
                </a:solidFill>
              </a:rPr>
              <a:t>الجهة القائمة على تطبيق القاعدة القانونية</a:t>
            </a:r>
            <a:endParaRPr lang="ar-EG" dirty="0">
              <a:solidFill>
                <a:schemeClr val="tx2"/>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ar-EG" sz="3600" b="1" u="sng" dirty="0" smtClean="0"/>
              <a:t>القضاء </a:t>
            </a:r>
            <a:r>
              <a:rPr lang="ar-EG" sz="3600" b="1" u="sng" dirty="0"/>
              <a:t>العادى </a:t>
            </a:r>
            <a:r>
              <a:rPr lang="ar-EG" sz="3600" b="1" u="sng" dirty="0" smtClean="0"/>
              <a:t>:</a:t>
            </a:r>
            <a:endParaRPr lang="ar-EG" sz="3600" b="1" u="sng" dirty="0"/>
          </a:p>
          <a:p>
            <a:pPr marL="0" indent="0" algn="just">
              <a:buNone/>
            </a:pPr>
            <a:r>
              <a:rPr lang="ar-EG" sz="3600" b="1" dirty="0" smtClean="0"/>
              <a:t>له قسمان : </a:t>
            </a:r>
            <a:r>
              <a:rPr lang="ar-EG" sz="3600" b="1" dirty="0"/>
              <a:t>أولهما القضاء المدني وثانيهما القضاء الجنائي </a:t>
            </a:r>
            <a:r>
              <a:rPr lang="ar-EG" sz="3600" b="1" dirty="0" smtClean="0"/>
              <a:t>: </a:t>
            </a:r>
            <a:r>
              <a:rPr lang="ar-EG" sz="3600" b="1" dirty="0"/>
              <a:t>وتتكون هذه الجهة من عدة محاكم تتفاوت درجاتها ، موزعة على إقليم الدولة ففى أسفل السلم القضائى توجد المحاكم الجزئية وتوجد فى جميع المراكز ، تليها المحاكم الابتدائية ، وتوجد فى عواصم المحافظات ، ثم تأتى بعد ذلك محاكم </a:t>
            </a:r>
            <a:r>
              <a:rPr lang="ar-EG" sz="3600" b="1" dirty="0" smtClean="0"/>
              <a:t>الاستئناف .</a:t>
            </a:r>
          </a:p>
          <a:p>
            <a:pPr marL="0" indent="0" algn="just">
              <a:buNone/>
            </a:pPr>
            <a:r>
              <a:rPr lang="ar-EG" sz="3600" b="1" dirty="0" smtClean="0"/>
              <a:t> </a:t>
            </a:r>
            <a:r>
              <a:rPr lang="ar-EG" sz="3600" b="1" dirty="0"/>
              <a:t>وأما بالنسبة للقضاء الجنائى فتقسم المحاكم إلى محاكم مخالفات ، وجنح ، وجنايات ، وتأتى محكمة النقض فى قمة القضاء العادى وهى التى تشرف على صحة تطبيق المحاكم للقانون.</a:t>
            </a:r>
            <a:endParaRPr lang="en-US" sz="3600" b="1" dirty="0"/>
          </a:p>
          <a:p>
            <a:endParaRPr lang="ar-EG" dirty="0"/>
          </a:p>
        </p:txBody>
      </p:sp>
    </p:spTree>
    <p:extLst>
      <p:ext uri="{BB962C8B-B14F-4D97-AF65-F5344CB8AC3E}">
        <p14:creationId xmlns:p14="http://schemas.microsoft.com/office/powerpoint/2010/main" val="18279622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EG" b="1" dirty="0">
                <a:solidFill>
                  <a:schemeClr val="tx2"/>
                </a:solidFill>
              </a:rPr>
              <a:t>المبحث الأول</a:t>
            </a:r>
            <a:r>
              <a:rPr lang="en-US" b="1" dirty="0">
                <a:solidFill>
                  <a:schemeClr val="tx2"/>
                </a:solidFill>
              </a:rPr>
              <a:t/>
            </a:r>
            <a:br>
              <a:rPr lang="en-US" b="1" dirty="0">
                <a:solidFill>
                  <a:schemeClr val="tx2"/>
                </a:solidFill>
              </a:rPr>
            </a:br>
            <a:r>
              <a:rPr lang="ar-EG" b="1" dirty="0">
                <a:solidFill>
                  <a:schemeClr val="tx2"/>
                </a:solidFill>
              </a:rPr>
              <a:t>الجهة القائمة على تطبيق القاعدة القانونية</a:t>
            </a:r>
            <a:endParaRPr lang="ar-EG"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ar-EG" sz="3600" b="1" u="sng" dirty="0"/>
              <a:t>القضاء الإدارى :</a:t>
            </a:r>
            <a:endParaRPr lang="en-US" sz="3600" b="1" u="sng" dirty="0"/>
          </a:p>
          <a:p>
            <a:pPr marL="0" indent="0" algn="just">
              <a:buNone/>
            </a:pPr>
            <a:r>
              <a:rPr lang="ar-EG" sz="4000" b="1" dirty="0" smtClean="0"/>
              <a:t>أنشىء </a:t>
            </a:r>
            <a:r>
              <a:rPr lang="ar-EG" sz="4000" b="1" dirty="0"/>
              <a:t>مجلس الدولة </a:t>
            </a:r>
            <a:r>
              <a:rPr lang="ar-EG" sz="4000" b="1" dirty="0" smtClean="0"/>
              <a:t>عام 1946 وجعل </a:t>
            </a:r>
            <a:r>
              <a:rPr lang="ar-EG" sz="4000" b="1" dirty="0"/>
              <a:t>من أقسامه قسماً قضائياً يفصل أساساً فى المنازعات التى تكون الإدارة طرفاً فيها . وتتكون جهة القضاء الإدارى من ثلاثة أنواع من المحاكم ، تأتى فى قمتها المحكمة الإدارية العليا ، وتشبه فى وظيفتها وظيفة محكمة النقض بالنسبة للقضاء العادى ثم تليها محكمة القضاء الإدارى ، والمحاكم الإدارية </a:t>
            </a:r>
            <a:r>
              <a:rPr lang="ar-EG" sz="4000" b="1" dirty="0" smtClean="0"/>
              <a:t>.</a:t>
            </a:r>
            <a:endParaRPr lang="en-US" sz="4000" b="1" dirty="0"/>
          </a:p>
          <a:p>
            <a:endParaRPr lang="ar-EG" dirty="0"/>
          </a:p>
        </p:txBody>
      </p:sp>
    </p:spTree>
    <p:extLst>
      <p:ext uri="{BB962C8B-B14F-4D97-AF65-F5344CB8AC3E}">
        <p14:creationId xmlns:p14="http://schemas.microsoft.com/office/powerpoint/2010/main" val="12657994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ar-EG" sz="5300" b="1" dirty="0">
                <a:solidFill>
                  <a:schemeClr val="tx2"/>
                </a:solidFill>
              </a:rPr>
              <a:t>المبحث الثاني</a:t>
            </a:r>
            <a:r>
              <a:rPr lang="en-US" sz="5300" dirty="0">
                <a:solidFill>
                  <a:schemeClr val="tx2"/>
                </a:solidFill>
              </a:rPr>
              <a:t/>
            </a:r>
            <a:br>
              <a:rPr lang="en-US" sz="5300" dirty="0">
                <a:solidFill>
                  <a:schemeClr val="tx2"/>
                </a:solidFill>
              </a:rPr>
            </a:br>
            <a:r>
              <a:rPr lang="ar-EG" sz="5300" b="1" dirty="0">
                <a:solidFill>
                  <a:schemeClr val="tx2"/>
                </a:solidFill>
              </a:rPr>
              <a:t>نطاق تطبيق القانون</a:t>
            </a:r>
            <a:r>
              <a:rPr lang="en-US" dirty="0"/>
              <a:t/>
            </a:r>
            <a:br>
              <a:rPr lang="en-US" dirty="0"/>
            </a:br>
            <a:endParaRPr lang="ar-EG" dirty="0"/>
          </a:p>
        </p:txBody>
      </p:sp>
      <p:sp>
        <p:nvSpPr>
          <p:cNvPr id="3" name="Content Placeholder 2"/>
          <p:cNvSpPr>
            <a:spLocks noGrp="1"/>
          </p:cNvSpPr>
          <p:nvPr>
            <p:ph idx="1"/>
          </p:nvPr>
        </p:nvSpPr>
        <p:spPr/>
        <p:txBody>
          <a:bodyPr>
            <a:noAutofit/>
          </a:bodyPr>
          <a:lstStyle/>
          <a:p>
            <a:pPr marL="0" indent="0" algn="just">
              <a:buNone/>
            </a:pPr>
            <a:r>
              <a:rPr lang="ar-EG" sz="3600" b="1" dirty="0" smtClean="0"/>
              <a:t>أولاً :تحديد </a:t>
            </a:r>
            <a:r>
              <a:rPr lang="ar-EG" sz="3600" b="1" dirty="0"/>
              <a:t>نطاق تطبيق القانون من حيث المكان . هل يطبق القانون تطبيقاً إقليمياً على كل المقيمين على أرض الدولة سواء وطنيين أم أجانب ، أم يقتصر تطبيق القانون على رعايا الدولة ، فيطبق عليهم أينما وجدوا ، حتى ولو كانوا يقيمون فى دولة أخرى</a:t>
            </a:r>
            <a:r>
              <a:rPr lang="ar-EG" sz="3600" b="1" dirty="0" smtClean="0"/>
              <a:t>؟.</a:t>
            </a:r>
            <a:endParaRPr lang="ar-EG" sz="3600" b="1" dirty="0"/>
          </a:p>
          <a:p>
            <a:pPr marL="0" indent="0" algn="just">
              <a:buNone/>
            </a:pPr>
            <a:r>
              <a:rPr lang="ar-EG" sz="3600" b="1" dirty="0" smtClean="0"/>
              <a:t>ثانياً :تحديد </a:t>
            </a:r>
            <a:r>
              <a:rPr lang="ar-EG" sz="3600" b="1" dirty="0"/>
              <a:t>نطاق تطبيق القانون من حيث الزمان ، وهذا يقتضى تحديد الفترة الزمنية التى يظل القانون فيها نافذاً ، والأثر الذى يترتب على الغائه أو استبدال غيره به ، وهذه هى مشكلة تنازع القوانين فى </a:t>
            </a:r>
            <a:r>
              <a:rPr lang="ar-EG" sz="3600" b="1" dirty="0" smtClean="0"/>
              <a:t>الزمان .</a:t>
            </a:r>
            <a:endParaRPr lang="en-US" sz="3600" b="1" dirty="0"/>
          </a:p>
          <a:p>
            <a:pPr algn="just"/>
            <a:endParaRPr lang="ar-EG" sz="3600" b="1" dirty="0"/>
          </a:p>
        </p:txBody>
      </p:sp>
    </p:spTree>
    <p:extLst>
      <p:ext uri="{BB962C8B-B14F-4D97-AF65-F5344CB8AC3E}">
        <p14:creationId xmlns:p14="http://schemas.microsoft.com/office/powerpoint/2010/main" val="37337917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normAutofit fontScale="90000"/>
          </a:bodyPr>
          <a:lstStyle/>
          <a:p>
            <a:r>
              <a:rPr lang="ar-EG" sz="5300" b="1" dirty="0">
                <a:solidFill>
                  <a:schemeClr val="tx2"/>
                </a:solidFill>
              </a:rPr>
              <a:t>المطلب الأول</a:t>
            </a:r>
            <a:r>
              <a:rPr lang="en-US" sz="5300" dirty="0">
                <a:solidFill>
                  <a:schemeClr val="tx2"/>
                </a:solidFill>
              </a:rPr>
              <a:t/>
            </a:r>
            <a:br>
              <a:rPr lang="en-US" sz="5300" dirty="0">
                <a:solidFill>
                  <a:schemeClr val="tx2"/>
                </a:solidFill>
              </a:rPr>
            </a:br>
            <a:r>
              <a:rPr lang="ar-EG" sz="5300" b="1" dirty="0">
                <a:solidFill>
                  <a:schemeClr val="tx2"/>
                </a:solidFill>
              </a:rPr>
              <a:t>نطاق تطبيق القانون من حيث المكان</a:t>
            </a:r>
            <a:r>
              <a:rPr lang="en-US" dirty="0"/>
              <a:t/>
            </a:r>
            <a:br>
              <a:rPr lang="en-US" dirty="0"/>
            </a:br>
            <a:endParaRPr lang="ar-EG" dirty="0"/>
          </a:p>
        </p:txBody>
      </p:sp>
      <p:sp>
        <p:nvSpPr>
          <p:cNvPr id="3" name="Content Placeholder 2"/>
          <p:cNvSpPr>
            <a:spLocks noGrp="1"/>
          </p:cNvSpPr>
          <p:nvPr>
            <p:ph idx="1"/>
          </p:nvPr>
        </p:nvSpPr>
        <p:spPr/>
        <p:txBody>
          <a:bodyPr>
            <a:normAutofit lnSpcReduction="10000"/>
          </a:bodyPr>
          <a:lstStyle/>
          <a:p>
            <a:pPr algn="just"/>
            <a:r>
              <a:rPr lang="ar-EG" b="1" dirty="0"/>
              <a:t>	</a:t>
            </a:r>
            <a:r>
              <a:rPr lang="ar-EG" sz="3600" b="1" dirty="0" smtClean="0"/>
              <a:t>وفقاً </a:t>
            </a:r>
            <a:r>
              <a:rPr lang="ar-EG" sz="3600" b="1" dirty="0"/>
              <a:t>لمبدأ إقليمية القوانين </a:t>
            </a:r>
            <a:r>
              <a:rPr lang="ar-EG" sz="3600" b="1" dirty="0" smtClean="0"/>
              <a:t> </a:t>
            </a:r>
            <a:r>
              <a:rPr lang="ar-EG" sz="3600" b="1" dirty="0"/>
              <a:t>، يطبق القانون تطبيقاً إقليمياً على كل من يقيمون على إقليم الدولة سواء كانوا وطنيين أم أجانب ، ولا يتعدى تطبيقه حدود الدولة ، حتى ولو كان ذلك بالنسبة للوطنيين.</a:t>
            </a:r>
            <a:endParaRPr lang="en-US" sz="3600" dirty="0"/>
          </a:p>
          <a:p>
            <a:pPr algn="just"/>
            <a:r>
              <a:rPr lang="ar-EG" sz="3600" b="1" dirty="0"/>
              <a:t>	ووفقاً لمبدأ شخصية القوانين </a:t>
            </a:r>
            <a:r>
              <a:rPr lang="ar-EG" sz="3600" b="1" dirty="0" smtClean="0"/>
              <a:t>، </a:t>
            </a:r>
            <a:r>
              <a:rPr lang="ar-EG" sz="3600" b="1" dirty="0"/>
              <a:t>يطبق القانون على رعايا الدولة فقط فيتبعهم أينما وجدوا حتى ولو كانوا يقيمون فى الخارج ، كما أنه لا يطبق على الأجانب المقيمين فى الدولة.</a:t>
            </a:r>
            <a:endParaRPr lang="en-US" sz="3600" dirty="0"/>
          </a:p>
          <a:p>
            <a:endParaRPr lang="ar-EG" dirty="0"/>
          </a:p>
        </p:txBody>
      </p:sp>
    </p:spTree>
    <p:extLst>
      <p:ext uri="{BB962C8B-B14F-4D97-AF65-F5344CB8AC3E}">
        <p14:creationId xmlns:p14="http://schemas.microsoft.com/office/powerpoint/2010/main" val="2222827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00034" y="928670"/>
            <a:ext cx="7772400" cy="1470025"/>
          </a:xfrm>
        </p:spPr>
        <p:txBody>
          <a:bodyPr>
            <a:normAutofit/>
          </a:bodyPr>
          <a:lstStyle/>
          <a:p>
            <a:r>
              <a:rPr lang="ar-EG" sz="6000" dirty="0" smtClean="0">
                <a:solidFill>
                  <a:srgbClr val="C00000"/>
                </a:solidFill>
              </a:rPr>
              <a:t>خصائص القاعدة القانونية</a:t>
            </a:r>
            <a:endParaRPr lang="ar-EG" sz="6000" dirty="0">
              <a:solidFill>
                <a:srgbClr val="C00000"/>
              </a:solidFill>
            </a:endParaRPr>
          </a:p>
        </p:txBody>
      </p:sp>
      <p:sp>
        <p:nvSpPr>
          <p:cNvPr id="3" name="عنوان فرعي 2"/>
          <p:cNvSpPr>
            <a:spLocks noGrp="1"/>
          </p:cNvSpPr>
          <p:nvPr>
            <p:ph type="subTitle" idx="1"/>
          </p:nvPr>
        </p:nvSpPr>
        <p:spPr>
          <a:xfrm>
            <a:off x="1357290" y="2143116"/>
            <a:ext cx="6400800" cy="1752600"/>
          </a:xfrm>
        </p:spPr>
        <p:txBody>
          <a:bodyPr>
            <a:normAutofit fontScale="25000" lnSpcReduction="20000"/>
          </a:bodyPr>
          <a:lstStyle/>
          <a:p>
            <a:pPr algn="r"/>
            <a:r>
              <a:rPr lang="ar-EG" sz="19200" b="1" dirty="0" smtClean="0">
                <a:solidFill>
                  <a:srgbClr val="000000"/>
                </a:solidFill>
              </a:rPr>
              <a:t>ب - خصائص الجزاء القانوني:</a:t>
            </a:r>
          </a:p>
          <a:p>
            <a:pPr algn="r"/>
            <a:r>
              <a:rPr lang="ar-EG" sz="16000" b="1" dirty="0">
                <a:solidFill>
                  <a:schemeClr val="tx2"/>
                </a:solidFill>
              </a:rPr>
              <a:t>يوقع جبراً بواسطة السلطة العامة </a:t>
            </a:r>
            <a:r>
              <a:rPr lang="ar-EG" sz="16000" b="1" dirty="0" smtClean="0">
                <a:solidFill>
                  <a:schemeClr val="tx2"/>
                </a:solidFill>
              </a:rPr>
              <a:t>.</a:t>
            </a:r>
          </a:p>
          <a:p>
            <a:pPr algn="r"/>
            <a:r>
              <a:rPr lang="ar-EG" sz="16000" b="1" dirty="0">
                <a:solidFill>
                  <a:schemeClr val="tx2"/>
                </a:solidFill>
              </a:rPr>
              <a:t>الجزاء </a:t>
            </a:r>
            <a:r>
              <a:rPr lang="ar-EG" sz="16000" b="1" dirty="0" smtClean="0">
                <a:solidFill>
                  <a:schemeClr val="tx2"/>
                </a:solidFill>
              </a:rPr>
              <a:t>القانوني جزاء مادي .</a:t>
            </a:r>
          </a:p>
          <a:p>
            <a:pPr algn="r"/>
            <a:r>
              <a:rPr lang="ar-EG" sz="16000" b="1" dirty="0">
                <a:solidFill>
                  <a:schemeClr val="tx2"/>
                </a:solidFill>
              </a:rPr>
              <a:t>الجزاء </a:t>
            </a:r>
            <a:r>
              <a:rPr lang="ar-EG" sz="16000" b="1" dirty="0" smtClean="0">
                <a:solidFill>
                  <a:schemeClr val="tx2"/>
                </a:solidFill>
              </a:rPr>
              <a:t>القانوني </a:t>
            </a:r>
            <a:r>
              <a:rPr lang="ar-EG" sz="16000" b="1" dirty="0">
                <a:solidFill>
                  <a:schemeClr val="tx2"/>
                </a:solidFill>
              </a:rPr>
              <a:t>جزاء </a:t>
            </a:r>
            <a:r>
              <a:rPr lang="ar-EG" sz="16000" b="1" dirty="0" smtClean="0">
                <a:solidFill>
                  <a:schemeClr val="tx2"/>
                </a:solidFill>
              </a:rPr>
              <a:t>دنيوي</a:t>
            </a:r>
            <a:r>
              <a:rPr lang="ar-EG" sz="16000" dirty="0" smtClean="0">
                <a:solidFill>
                  <a:schemeClr val="tx2"/>
                </a:solidFill>
              </a:rPr>
              <a:t> .</a:t>
            </a:r>
          </a:p>
          <a:p>
            <a:pPr algn="r"/>
            <a:r>
              <a:rPr lang="en-US" sz="16000" b="1" dirty="0">
                <a:solidFill>
                  <a:schemeClr val="tx2"/>
                </a:solidFill>
              </a:rPr>
              <a:t> </a:t>
            </a:r>
            <a:r>
              <a:rPr lang="ar-EG" sz="16000" b="1" dirty="0">
                <a:solidFill>
                  <a:schemeClr val="tx2"/>
                </a:solidFill>
              </a:rPr>
              <a:t>الجزاء منصوص عليه </a:t>
            </a:r>
            <a:r>
              <a:rPr lang="ar-EG" sz="16000" b="1" dirty="0" smtClean="0">
                <a:solidFill>
                  <a:schemeClr val="tx2"/>
                </a:solidFill>
              </a:rPr>
              <a:t>في </a:t>
            </a:r>
            <a:r>
              <a:rPr lang="ar-EG" sz="16000" b="1" dirty="0">
                <a:solidFill>
                  <a:schemeClr val="tx2"/>
                </a:solidFill>
              </a:rPr>
              <a:t>القانون </a:t>
            </a:r>
            <a:r>
              <a:rPr lang="ar-EG" b="1" dirty="0" smtClean="0"/>
              <a:t>.</a:t>
            </a:r>
          </a:p>
          <a:p>
            <a:pPr algn="r"/>
            <a:endParaRPr lang="en-US" dirty="0"/>
          </a:p>
          <a:p>
            <a:pPr algn="r"/>
            <a:endParaRPr lang="ar-EG"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143000"/>
          </a:xfrm>
        </p:spPr>
        <p:txBody>
          <a:bodyPr>
            <a:noAutofit/>
          </a:bodyPr>
          <a:lstStyle/>
          <a:p>
            <a:r>
              <a:rPr lang="ar-EG" sz="4800" dirty="0">
                <a:solidFill>
                  <a:srgbClr val="C00000"/>
                </a:solidFill>
              </a:rPr>
              <a:t>استثناء من مبدأ إقليمية القوانين </a:t>
            </a:r>
            <a:r>
              <a:rPr lang="en-US" sz="4800" dirty="0">
                <a:solidFill>
                  <a:srgbClr val="FF0000"/>
                </a:solidFill>
              </a:rPr>
              <a:t/>
            </a:r>
            <a:br>
              <a:rPr lang="en-US" sz="4800" dirty="0">
                <a:solidFill>
                  <a:srgbClr val="FF0000"/>
                </a:solidFill>
              </a:rPr>
            </a:br>
            <a:endParaRPr lang="ar-EG" sz="4800" dirty="0">
              <a:solidFill>
                <a:srgbClr val="FF0000"/>
              </a:solidFill>
            </a:endParaRPr>
          </a:p>
        </p:txBody>
      </p:sp>
      <p:sp>
        <p:nvSpPr>
          <p:cNvPr id="3" name="Content Placeholder 2"/>
          <p:cNvSpPr>
            <a:spLocks noGrp="1"/>
          </p:cNvSpPr>
          <p:nvPr>
            <p:ph idx="1"/>
          </p:nvPr>
        </p:nvSpPr>
        <p:spPr>
          <a:xfrm>
            <a:off x="395536" y="764704"/>
            <a:ext cx="8229600" cy="4525963"/>
          </a:xfrm>
        </p:spPr>
        <p:txBody>
          <a:bodyPr>
            <a:noAutofit/>
          </a:bodyPr>
          <a:lstStyle/>
          <a:p>
            <a:pPr>
              <a:buFontTx/>
              <a:buChar char="-"/>
            </a:pPr>
            <a:r>
              <a:rPr lang="ar-EG" sz="3600" b="1" dirty="0" smtClean="0"/>
              <a:t>الاستثناء </a:t>
            </a:r>
            <a:r>
              <a:rPr lang="ar-EG" sz="3600" b="1" dirty="0"/>
              <a:t>الخاص بالحقوق والواجبات التى يقررها الدستور للوطنيين دون الأجانب </a:t>
            </a:r>
            <a:r>
              <a:rPr lang="ar-EG" sz="3600" b="1" dirty="0" smtClean="0"/>
              <a:t>( حق الترشح مثلاً ) </a:t>
            </a:r>
          </a:p>
          <a:p>
            <a:pPr>
              <a:buFontTx/>
              <a:buChar char="-"/>
            </a:pPr>
            <a:r>
              <a:rPr lang="ar-EG" sz="3600" b="1" dirty="0" smtClean="0"/>
              <a:t>يطبق </a:t>
            </a:r>
            <a:r>
              <a:rPr lang="ar-EG" sz="3600" b="1" dirty="0"/>
              <a:t>على أشخاص غير مقيمين فى مصر ، أو على جرائم ارتكبت خارج حدودها </a:t>
            </a:r>
            <a:r>
              <a:rPr lang="ar-EG" sz="3600" b="1" dirty="0" smtClean="0"/>
              <a:t>.</a:t>
            </a:r>
          </a:p>
          <a:p>
            <a:pPr>
              <a:buFontTx/>
              <a:buChar char="-"/>
            </a:pPr>
            <a:r>
              <a:rPr lang="ar-EG" sz="3600" b="1" dirty="0"/>
              <a:t> تطبيق قواعد القانون الدولى الخاص :</a:t>
            </a:r>
            <a:endParaRPr lang="ar-EG" sz="3600" b="1" dirty="0" smtClean="0"/>
          </a:p>
          <a:p>
            <a:pPr marL="0" indent="0">
              <a:buNone/>
            </a:pPr>
            <a:r>
              <a:rPr lang="ar-EG" sz="3600" b="1" dirty="0" smtClean="0"/>
              <a:t>قد </a:t>
            </a:r>
            <a:r>
              <a:rPr lang="ar-EG" sz="3600" b="1" dirty="0"/>
              <a:t>تعين هذه القواعد قانوناً أجنبياً يطبق على وقائع حدثت فى مصر ، أو على أشخاص يقيمون فيها ، فنكون حينئذ بصدد استثناء من مبدأ إقليمية القانون بالنسبة لهؤلاء لأشخاص ، أو هذه </a:t>
            </a:r>
            <a:r>
              <a:rPr lang="ar-EG" sz="3600" b="1" dirty="0" smtClean="0"/>
              <a:t>الوقائع .</a:t>
            </a:r>
            <a:endParaRPr lang="ar-EG" sz="3600" b="1" dirty="0"/>
          </a:p>
        </p:txBody>
      </p:sp>
    </p:spTree>
    <p:extLst>
      <p:ext uri="{BB962C8B-B14F-4D97-AF65-F5344CB8AC3E}">
        <p14:creationId xmlns:p14="http://schemas.microsoft.com/office/powerpoint/2010/main" val="38768260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ar-EG" b="1" dirty="0">
                <a:solidFill>
                  <a:srgbClr val="FF0000"/>
                </a:solidFill>
              </a:rPr>
              <a:t>المطلب الثانى </a:t>
            </a:r>
            <a:r>
              <a:rPr lang="en-US" dirty="0">
                <a:solidFill>
                  <a:srgbClr val="FF0000"/>
                </a:solidFill>
              </a:rPr>
              <a:t/>
            </a:r>
            <a:br>
              <a:rPr lang="en-US" dirty="0">
                <a:solidFill>
                  <a:srgbClr val="FF0000"/>
                </a:solidFill>
              </a:rPr>
            </a:br>
            <a:r>
              <a:rPr lang="ar-EG" b="1" dirty="0">
                <a:solidFill>
                  <a:srgbClr val="FF0000"/>
                </a:solidFill>
              </a:rPr>
              <a:t>تطبيق القانون من حيث الزمان</a:t>
            </a:r>
            <a:r>
              <a:rPr lang="en-US" dirty="0"/>
              <a:t/>
            </a:r>
            <a:br>
              <a:rPr lang="en-US" dirty="0"/>
            </a:br>
            <a:endParaRPr lang="ar-EG" dirty="0"/>
          </a:p>
        </p:txBody>
      </p:sp>
      <p:sp>
        <p:nvSpPr>
          <p:cNvPr id="3" name="Content Placeholder 2"/>
          <p:cNvSpPr>
            <a:spLocks noGrp="1"/>
          </p:cNvSpPr>
          <p:nvPr>
            <p:ph idx="1"/>
          </p:nvPr>
        </p:nvSpPr>
        <p:spPr/>
        <p:txBody>
          <a:bodyPr>
            <a:normAutofit/>
          </a:bodyPr>
          <a:lstStyle/>
          <a:p>
            <a:pPr marL="0" indent="0" algn="just">
              <a:buNone/>
            </a:pPr>
            <a:r>
              <a:rPr lang="ar-EG" sz="4000" b="1" dirty="0" smtClean="0"/>
              <a:t>يتحدد </a:t>
            </a:r>
            <a:r>
              <a:rPr lang="ar-EG" sz="4000" b="1" dirty="0"/>
              <a:t>نطاق تطبيق القانون من حيث </a:t>
            </a:r>
            <a:r>
              <a:rPr lang="ar-EG" sz="4000" b="1" dirty="0" smtClean="0"/>
              <a:t>الزمان </a:t>
            </a:r>
            <a:r>
              <a:rPr lang="ar-EG" sz="4000" b="1" dirty="0"/>
              <a:t>بالفترة بين نفاذ القانون وإلغائه . فالقانون يطبق من تاريخ نفاذه ، ويظل مطبقاً حتى يلغى أو يستبدل به قانون آخر </a:t>
            </a:r>
            <a:r>
              <a:rPr lang="ar-EG" sz="4000" b="1" dirty="0" smtClean="0"/>
              <a:t>.</a:t>
            </a:r>
            <a:endParaRPr lang="ar-EG" sz="4000" b="1" dirty="0"/>
          </a:p>
        </p:txBody>
      </p:sp>
    </p:spTree>
    <p:extLst>
      <p:ext uri="{BB962C8B-B14F-4D97-AF65-F5344CB8AC3E}">
        <p14:creationId xmlns:p14="http://schemas.microsoft.com/office/powerpoint/2010/main" val="13417463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sz="6000" dirty="0" smtClean="0">
                <a:solidFill>
                  <a:srgbClr val="FF0000"/>
                </a:solidFill>
              </a:rPr>
              <a:t>إلغاء القانون</a:t>
            </a:r>
            <a:endParaRPr lang="ar-EG" sz="60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ar-EG" sz="4000" b="1" dirty="0" smtClean="0"/>
              <a:t>الغاء صريح .</a:t>
            </a:r>
          </a:p>
          <a:p>
            <a:r>
              <a:rPr lang="ar-EG" sz="4000" b="1" dirty="0" smtClean="0"/>
              <a:t>إلغاء ضمني .</a:t>
            </a:r>
          </a:p>
          <a:p>
            <a:r>
              <a:rPr lang="ar-EG" sz="4000" b="1" dirty="0"/>
              <a:t>مبدأ عدم رجعية القوانين :</a:t>
            </a:r>
            <a:endParaRPr lang="en-US" sz="4000" b="1" dirty="0"/>
          </a:p>
          <a:p>
            <a:pPr marL="0" indent="0">
              <a:buNone/>
            </a:pPr>
            <a:r>
              <a:rPr lang="ar-EG" sz="4000" b="1" dirty="0"/>
              <a:t>يقصد </a:t>
            </a:r>
            <a:r>
              <a:rPr lang="ar-EG" sz="4000" b="1" dirty="0" smtClean="0"/>
              <a:t>به </a:t>
            </a:r>
            <a:r>
              <a:rPr lang="ar-EG" sz="4000" b="1" dirty="0"/>
              <a:t>أن القانون لا يطبق إلا على الوقائع التى تمت بعد صوره ، أما ما حدث قبل ذلك ، فلا شأنه للقانون به ، بل يظل محكوما بالقانون الذى نشأت الوقائع فى ظله ، ويعبر عن هذا بأن القانون ليس له اثر رجعى.</a:t>
            </a:r>
            <a:endParaRPr lang="en-US" sz="4000" b="1" dirty="0"/>
          </a:p>
          <a:p>
            <a:pPr marL="0" indent="0">
              <a:buNone/>
            </a:pPr>
            <a:endParaRPr lang="ar-EG" dirty="0"/>
          </a:p>
        </p:txBody>
      </p:sp>
    </p:spTree>
    <p:extLst>
      <p:ext uri="{BB962C8B-B14F-4D97-AF65-F5344CB8AC3E}">
        <p14:creationId xmlns:p14="http://schemas.microsoft.com/office/powerpoint/2010/main" val="28597033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sz="5300" b="1" dirty="0" smtClean="0">
                <a:solidFill>
                  <a:srgbClr val="FF0000"/>
                </a:solidFill>
              </a:rPr>
              <a:t>استثناءات </a:t>
            </a:r>
            <a:r>
              <a:rPr lang="ar-EG" sz="5300" b="1" dirty="0">
                <a:solidFill>
                  <a:srgbClr val="FF0000"/>
                </a:solidFill>
              </a:rPr>
              <a:t>من مبدأ عدم رجعية القوانين </a:t>
            </a:r>
            <a:r>
              <a:rPr lang="en-US" dirty="0"/>
              <a:t/>
            </a:r>
            <a:br>
              <a:rPr lang="en-US" dirty="0"/>
            </a:br>
            <a:endParaRPr lang="ar-EG" dirty="0"/>
          </a:p>
        </p:txBody>
      </p:sp>
      <p:sp>
        <p:nvSpPr>
          <p:cNvPr id="3" name="Content Placeholder 2"/>
          <p:cNvSpPr>
            <a:spLocks noGrp="1"/>
          </p:cNvSpPr>
          <p:nvPr>
            <p:ph idx="1"/>
          </p:nvPr>
        </p:nvSpPr>
        <p:spPr/>
        <p:txBody>
          <a:bodyPr/>
          <a:lstStyle/>
          <a:p>
            <a:pPr marL="0" lvl="0" indent="0">
              <a:buNone/>
            </a:pPr>
            <a:r>
              <a:rPr lang="ar-EG" sz="3600" b="1" dirty="0" smtClean="0"/>
              <a:t>1 - النص </a:t>
            </a:r>
            <a:r>
              <a:rPr lang="ar-EG" sz="3600" b="1" dirty="0"/>
              <a:t>الصريح على الرجعية .</a:t>
            </a:r>
            <a:endParaRPr lang="en-US" sz="3600" b="1" dirty="0"/>
          </a:p>
          <a:p>
            <a:pPr marL="0" lvl="0" indent="0">
              <a:buNone/>
            </a:pPr>
            <a:r>
              <a:rPr lang="ar-EG" sz="3600" b="1" dirty="0" smtClean="0"/>
              <a:t>2 - القوانين </a:t>
            </a:r>
            <a:r>
              <a:rPr lang="ar-EG" sz="3600" b="1" dirty="0"/>
              <a:t>الجنائية الأصلح للمتهم :</a:t>
            </a:r>
            <a:endParaRPr lang="en-US" sz="3600" b="1" dirty="0"/>
          </a:p>
          <a:p>
            <a:pPr marL="0" indent="0">
              <a:buNone/>
            </a:pPr>
            <a:r>
              <a:rPr lang="ar-EG" sz="3600" b="1" dirty="0" smtClean="0"/>
              <a:t>وهى </a:t>
            </a:r>
            <a:r>
              <a:rPr lang="ar-EG" sz="3600" b="1" dirty="0"/>
              <a:t>القوانين التى تمحو الجريمة أو تخفف  العقوبة المقررة لها ، فإذا صدر قانون من هذا النوع فإنه يطبق بأثر رجعى على الجرائم التى ارتكبت قبل صدوره </a:t>
            </a:r>
            <a:r>
              <a:rPr lang="ar-EG" sz="3600" b="1" dirty="0" smtClean="0"/>
              <a:t>.</a:t>
            </a:r>
          </a:p>
          <a:p>
            <a:pPr marL="0" lvl="0" indent="0">
              <a:buNone/>
            </a:pPr>
            <a:r>
              <a:rPr lang="ar-EG" sz="3600" b="1" dirty="0"/>
              <a:t> </a:t>
            </a:r>
            <a:r>
              <a:rPr lang="ar-EG" sz="3600" b="1" dirty="0" smtClean="0"/>
              <a:t>3 - القوانين </a:t>
            </a:r>
            <a:r>
              <a:rPr lang="ar-EG" sz="3600" b="1" dirty="0"/>
              <a:t>المتعلقة بالنظام العام </a:t>
            </a:r>
            <a:r>
              <a:rPr lang="ar-EG" sz="3600" b="1" dirty="0" smtClean="0"/>
              <a:t>( قانون الأهلية ) .</a:t>
            </a:r>
            <a:endParaRPr lang="en-US" sz="3600" b="1" dirty="0"/>
          </a:p>
          <a:p>
            <a:pPr marL="0" indent="0">
              <a:buNone/>
            </a:pPr>
            <a:endParaRPr lang="ar-EG" dirty="0"/>
          </a:p>
        </p:txBody>
      </p:sp>
    </p:spTree>
    <p:extLst>
      <p:ext uri="{BB962C8B-B14F-4D97-AF65-F5344CB8AC3E}">
        <p14:creationId xmlns:p14="http://schemas.microsoft.com/office/powerpoint/2010/main" val="31524007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r>
              <a:rPr lang="ar-EG" b="1" dirty="0">
                <a:solidFill>
                  <a:srgbClr val="C00000"/>
                </a:solidFill>
              </a:rPr>
              <a:t>المطلب الثالث</a:t>
            </a:r>
            <a:r>
              <a:rPr lang="en-US" dirty="0">
                <a:solidFill>
                  <a:srgbClr val="C00000"/>
                </a:solidFill>
              </a:rPr>
              <a:t/>
            </a:r>
            <a:br>
              <a:rPr lang="en-US" dirty="0">
                <a:solidFill>
                  <a:srgbClr val="C00000"/>
                </a:solidFill>
              </a:rPr>
            </a:br>
            <a:r>
              <a:rPr lang="ar-EG" sz="5300" b="1" dirty="0">
                <a:solidFill>
                  <a:srgbClr val="C00000"/>
                </a:solidFill>
              </a:rPr>
              <a:t>الحلول التشريعية لبعض صور تنازع القوانين فى الزمان</a:t>
            </a:r>
            <a:r>
              <a:rPr lang="en-US" sz="5300" dirty="0">
                <a:solidFill>
                  <a:srgbClr val="C00000"/>
                </a:solidFill>
              </a:rPr>
              <a:t/>
            </a:r>
            <a:br>
              <a:rPr lang="en-US" sz="5300" dirty="0">
                <a:solidFill>
                  <a:srgbClr val="C00000"/>
                </a:solidFill>
              </a:rPr>
            </a:br>
            <a:endParaRPr lang="ar-EG" sz="5300" dirty="0">
              <a:solidFill>
                <a:srgbClr val="C00000"/>
              </a:solidFill>
            </a:endParaRPr>
          </a:p>
        </p:txBody>
      </p:sp>
      <p:sp>
        <p:nvSpPr>
          <p:cNvPr id="3" name="Content Placeholder 2"/>
          <p:cNvSpPr>
            <a:spLocks noGrp="1"/>
          </p:cNvSpPr>
          <p:nvPr>
            <p:ph idx="1"/>
          </p:nvPr>
        </p:nvSpPr>
        <p:spPr>
          <a:xfrm>
            <a:off x="467544" y="1916832"/>
            <a:ext cx="8229600" cy="4525963"/>
          </a:xfrm>
        </p:spPr>
        <p:txBody>
          <a:bodyPr>
            <a:normAutofit fontScale="92500" lnSpcReduction="10000"/>
          </a:bodyPr>
          <a:lstStyle/>
          <a:p>
            <a:pPr marL="0" indent="0">
              <a:buNone/>
            </a:pPr>
            <a:r>
              <a:rPr lang="ar-EG" dirty="0"/>
              <a:t>	</a:t>
            </a:r>
            <a:r>
              <a:rPr lang="ar-EG" sz="4000" b="1" dirty="0"/>
              <a:t>تصدى المشرع المصرى لحل مشكلة تنازع القوانين فى الزمان وذلك فى عدة نصوص وردت فى القانون المدنى ، وقانون المرافعات ، وقانون العقوبات </a:t>
            </a:r>
            <a:r>
              <a:rPr lang="ar-EG" sz="4000" b="1" dirty="0" smtClean="0"/>
              <a:t>.</a:t>
            </a:r>
          </a:p>
          <a:p>
            <a:pPr marL="0" indent="0">
              <a:buNone/>
            </a:pPr>
            <a:r>
              <a:rPr lang="ar-EG" sz="4400" b="1" u="sng" dirty="0"/>
              <a:t>أولاً : الحلول الواردة فى القانون المدنى :</a:t>
            </a:r>
            <a:endParaRPr lang="en-US" sz="4400" u="sng" dirty="0"/>
          </a:p>
          <a:p>
            <a:pPr marL="0" indent="0">
              <a:buNone/>
            </a:pPr>
            <a:r>
              <a:rPr lang="ar-EG" sz="3900" b="1" dirty="0"/>
              <a:t>1-النصوص المتعلقة بالأهلية </a:t>
            </a:r>
            <a:r>
              <a:rPr lang="ar-EG" sz="3900" b="1" dirty="0" smtClean="0"/>
              <a:t>.</a:t>
            </a:r>
          </a:p>
          <a:p>
            <a:pPr marL="0" indent="0">
              <a:buNone/>
            </a:pPr>
            <a:r>
              <a:rPr lang="ar-EG" sz="3900" b="1" dirty="0" smtClean="0"/>
              <a:t>(</a:t>
            </a:r>
            <a:r>
              <a:rPr lang="ar-EG" sz="3900" b="1" dirty="0"/>
              <a:t>بالنسبة لمركز الشخص نفسه </a:t>
            </a:r>
            <a:r>
              <a:rPr lang="ar-EG" sz="3900" b="1" dirty="0" smtClean="0"/>
              <a:t>، وبالنسبة </a:t>
            </a:r>
            <a:r>
              <a:rPr lang="ar-EG" sz="3900" b="1" dirty="0"/>
              <a:t>لتصرفات الشخص التى أجراها فى ظل القانون القديم </a:t>
            </a:r>
            <a:r>
              <a:rPr lang="ar-EG" sz="3900" b="1" dirty="0" smtClean="0"/>
              <a:t>).</a:t>
            </a:r>
            <a:endParaRPr lang="ar-EG" sz="3900" b="1" dirty="0"/>
          </a:p>
        </p:txBody>
      </p:sp>
    </p:spTree>
    <p:extLst>
      <p:ext uri="{BB962C8B-B14F-4D97-AF65-F5344CB8AC3E}">
        <p14:creationId xmlns:p14="http://schemas.microsoft.com/office/powerpoint/2010/main" val="185752710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a:solidFill>
                  <a:srgbClr val="C00000"/>
                </a:solidFill>
              </a:rPr>
              <a:t>المطلب الثالث</a:t>
            </a:r>
            <a:r>
              <a:rPr lang="en-US" dirty="0">
                <a:solidFill>
                  <a:srgbClr val="C00000"/>
                </a:solidFill>
              </a:rPr>
              <a:t/>
            </a:r>
            <a:br>
              <a:rPr lang="en-US" dirty="0">
                <a:solidFill>
                  <a:srgbClr val="C00000"/>
                </a:solidFill>
              </a:rPr>
            </a:br>
            <a:r>
              <a:rPr lang="ar-EG" b="1" dirty="0">
                <a:solidFill>
                  <a:srgbClr val="C00000"/>
                </a:solidFill>
              </a:rPr>
              <a:t>الحلول التشريعية لبعض صور تنازع القوانين فى الزمان</a:t>
            </a:r>
            <a:endParaRPr lang="ar-EG"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ar-EG" b="1" u="sng" dirty="0"/>
              <a:t>2- النصوص المتعلقة بالتقادم : </a:t>
            </a:r>
            <a:r>
              <a:rPr lang="ar-EG" b="1" u="sng" dirty="0" smtClean="0"/>
              <a:t> </a:t>
            </a:r>
            <a:r>
              <a:rPr lang="ar-EG" b="1" u="sng" dirty="0"/>
              <a:t>بالنسبة لشروط التقادم </a:t>
            </a:r>
            <a:r>
              <a:rPr lang="ar-EG" b="1" u="sng" dirty="0" smtClean="0"/>
              <a:t>( تطبيق القانون الجديد ).</a:t>
            </a:r>
          </a:p>
          <a:p>
            <a:pPr marL="0" indent="0">
              <a:buNone/>
            </a:pPr>
            <a:r>
              <a:rPr lang="ar-EG" sz="3900" b="1" dirty="0" smtClean="0"/>
              <a:t>بالنسبة لمدد التقادم :إطالة أمد التقادم ـــ تقصير مدة التقادم</a:t>
            </a:r>
          </a:p>
          <a:p>
            <a:pPr marL="0" indent="0">
              <a:buNone/>
            </a:pPr>
            <a:r>
              <a:rPr lang="ar-EG" sz="3900" b="1" u="sng" dirty="0"/>
              <a:t>3- النصوص المتعلقة بأدلة الإثبات : </a:t>
            </a:r>
            <a:endParaRPr lang="en-US" sz="3900" b="1" u="sng" dirty="0"/>
          </a:p>
          <a:p>
            <a:pPr marL="0" indent="0" algn="just">
              <a:buNone/>
            </a:pPr>
            <a:r>
              <a:rPr lang="ar-EG" sz="3800" b="1" dirty="0"/>
              <a:t>إذا نشأ نزاع بشأن دليل إثبات يتعلق بتصرف قانونى تم قبل نفاذ القانون الجديد ، فإن هذا القانون لا ينطبق على هذا الدليل ، وإلا عد ذلك تطبيقا له بأثر رجعى ، إذ أن القانون الجديد لا يجوز له أن يمس عناصر تكوين أو انقضاء المراكز القانونية . وأدلة الإثبات المعدة مقدما يمكن تشبيهها بعناصر تكوين أو انقضاء المراكز القانونية . وإنما يسرى القانون القديم الذى أعد أو كان يجب إعداد الدليل فى ظله</a:t>
            </a:r>
          </a:p>
        </p:txBody>
      </p:sp>
    </p:spTree>
    <p:extLst>
      <p:ext uri="{BB962C8B-B14F-4D97-AF65-F5344CB8AC3E}">
        <p14:creationId xmlns:p14="http://schemas.microsoft.com/office/powerpoint/2010/main" val="31283218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a:solidFill>
                  <a:srgbClr val="C00000"/>
                </a:solidFill>
              </a:rPr>
              <a:t>المطلب الثالث</a:t>
            </a:r>
            <a:r>
              <a:rPr lang="en-US" dirty="0">
                <a:solidFill>
                  <a:srgbClr val="C00000"/>
                </a:solidFill>
              </a:rPr>
              <a:t/>
            </a:r>
            <a:br>
              <a:rPr lang="en-US" dirty="0">
                <a:solidFill>
                  <a:srgbClr val="C00000"/>
                </a:solidFill>
              </a:rPr>
            </a:br>
            <a:r>
              <a:rPr lang="ar-EG" b="1" dirty="0">
                <a:solidFill>
                  <a:srgbClr val="C00000"/>
                </a:solidFill>
              </a:rPr>
              <a:t>الحلول التشريعية لبعض صور تنازع القوانين فى الزمان</a:t>
            </a:r>
            <a:endParaRPr lang="ar-EG" dirty="0">
              <a:solidFill>
                <a:srgbClr val="C00000"/>
              </a:solidFill>
            </a:endParaRPr>
          </a:p>
        </p:txBody>
      </p:sp>
      <p:sp>
        <p:nvSpPr>
          <p:cNvPr id="3" name="Content Placeholder 2"/>
          <p:cNvSpPr>
            <a:spLocks noGrp="1"/>
          </p:cNvSpPr>
          <p:nvPr>
            <p:ph idx="1"/>
          </p:nvPr>
        </p:nvSpPr>
        <p:spPr>
          <a:xfrm>
            <a:off x="467544" y="1700808"/>
            <a:ext cx="8229600" cy="4525963"/>
          </a:xfrm>
        </p:spPr>
        <p:txBody>
          <a:bodyPr/>
          <a:lstStyle/>
          <a:p>
            <a:pPr marL="0" indent="0">
              <a:buNone/>
            </a:pPr>
            <a:r>
              <a:rPr lang="ar-EG" sz="3600" b="1" u="sng" dirty="0"/>
              <a:t>ثانيا : الحلول الواردة فى قانون المرافعات : </a:t>
            </a:r>
            <a:endParaRPr lang="en-US" sz="3600" u="sng" dirty="0"/>
          </a:p>
          <a:p>
            <a:pPr marL="0" indent="0">
              <a:buNone/>
            </a:pPr>
            <a:r>
              <a:rPr lang="ar-EG" b="1" dirty="0"/>
              <a:t>1</a:t>
            </a:r>
            <a:r>
              <a:rPr lang="ar-EG" sz="3600" b="1" dirty="0"/>
              <a:t>– مبدأ الأثر المباشر لقوانين المرافعات </a:t>
            </a:r>
            <a:r>
              <a:rPr lang="ar-EG" sz="3600" b="1" dirty="0" smtClean="0"/>
              <a:t>.</a:t>
            </a:r>
            <a:endParaRPr lang="en-US" sz="3600" dirty="0"/>
          </a:p>
          <a:p>
            <a:pPr marL="0" indent="0">
              <a:buNone/>
            </a:pPr>
            <a:r>
              <a:rPr lang="ar-EG" sz="3600" b="1" dirty="0"/>
              <a:t>2- مبدأ عدم رجعية قوانين المرافعات </a:t>
            </a:r>
            <a:r>
              <a:rPr lang="ar-EG" sz="3600" b="1" dirty="0" smtClean="0"/>
              <a:t>.</a:t>
            </a:r>
            <a:endParaRPr lang="en-US" sz="3600" dirty="0"/>
          </a:p>
          <a:p>
            <a:pPr marL="0" indent="0">
              <a:buNone/>
            </a:pPr>
            <a:r>
              <a:rPr lang="ar-EG" sz="3600" b="1" u="sng" dirty="0"/>
              <a:t>ثالثا : الحلول الواردة فى قانون العقوبات : </a:t>
            </a:r>
            <a:endParaRPr lang="ar-EG" sz="3600" b="1" u="sng" dirty="0" smtClean="0"/>
          </a:p>
          <a:p>
            <a:pPr marL="0" indent="0">
              <a:buNone/>
            </a:pPr>
            <a:r>
              <a:rPr lang="ar-EG" sz="3600" b="1" dirty="0"/>
              <a:t>-مبدأ عدم رجعية قانون العقوبات .</a:t>
            </a:r>
            <a:endParaRPr lang="en-US" sz="3600" dirty="0"/>
          </a:p>
          <a:p>
            <a:pPr marL="0" indent="0">
              <a:buNone/>
            </a:pPr>
            <a:r>
              <a:rPr lang="ar-EG" sz="3600" b="1" dirty="0"/>
              <a:t>-قوانين العقوبات الأصلح للمتهم </a:t>
            </a:r>
            <a:r>
              <a:rPr lang="ar-EG" sz="3600" b="1" dirty="0" smtClean="0"/>
              <a:t>.</a:t>
            </a:r>
            <a:endParaRPr lang="en-US" sz="3600" dirty="0"/>
          </a:p>
          <a:p>
            <a:pPr marL="0" indent="0">
              <a:buNone/>
            </a:pPr>
            <a:endParaRPr lang="ar-EG" b="1" dirty="0"/>
          </a:p>
        </p:txBody>
      </p:sp>
    </p:spTree>
    <p:extLst>
      <p:ext uri="{BB962C8B-B14F-4D97-AF65-F5344CB8AC3E}">
        <p14:creationId xmlns:p14="http://schemas.microsoft.com/office/powerpoint/2010/main" val="2131338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Autofit/>
          </a:bodyPr>
          <a:lstStyle/>
          <a:p>
            <a:r>
              <a:rPr lang="ar-EG" b="1" dirty="0">
                <a:solidFill>
                  <a:srgbClr val="C00000"/>
                </a:solidFill>
              </a:rPr>
              <a:t>الفصل الخامس</a:t>
            </a:r>
            <a:r>
              <a:rPr lang="en-US" b="1" dirty="0">
                <a:solidFill>
                  <a:srgbClr val="C00000"/>
                </a:solidFill>
              </a:rPr>
              <a:t/>
            </a:r>
            <a:br>
              <a:rPr lang="en-US" b="1" dirty="0">
                <a:solidFill>
                  <a:srgbClr val="C00000"/>
                </a:solidFill>
              </a:rPr>
            </a:br>
            <a:r>
              <a:rPr lang="ar-EG" b="1" dirty="0">
                <a:solidFill>
                  <a:srgbClr val="C00000"/>
                </a:solidFill>
              </a:rPr>
              <a:t>تفسير القانون</a:t>
            </a:r>
            <a:r>
              <a:rPr lang="en-US" b="1" dirty="0">
                <a:solidFill>
                  <a:srgbClr val="C00000"/>
                </a:solidFill>
              </a:rPr>
              <a:t/>
            </a:r>
            <a:br>
              <a:rPr lang="en-US" b="1" dirty="0">
                <a:solidFill>
                  <a:srgbClr val="C00000"/>
                </a:solidFill>
              </a:rPr>
            </a:br>
            <a:endParaRPr lang="ar-EG" b="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ar-EG" dirty="0"/>
              <a:t>	</a:t>
            </a:r>
            <a:r>
              <a:rPr lang="ar-EG" sz="3600" b="1" dirty="0"/>
              <a:t>يقصد بالتفسير تحديد معنى القاعدة القانونية ، واستجلاء ما قد يكتنفها من غموض ، وذلك تمهيدا لتطبيقها على الحالات العملية التى تندرج تحت </a:t>
            </a:r>
            <a:r>
              <a:rPr lang="ar-EG" sz="3600" b="1" dirty="0" smtClean="0"/>
              <a:t>جكمها .</a:t>
            </a:r>
          </a:p>
          <a:p>
            <a:pPr marL="0" indent="0">
              <a:buNone/>
            </a:pPr>
            <a:r>
              <a:rPr lang="ar-EG" sz="4000" b="1" u="sng" dirty="0">
                <a:solidFill>
                  <a:schemeClr val="tx2"/>
                </a:solidFill>
              </a:rPr>
              <a:t>أنواع التفسير</a:t>
            </a:r>
            <a:endParaRPr lang="en-US" sz="4000" u="sng" dirty="0">
              <a:solidFill>
                <a:schemeClr val="tx2"/>
              </a:solidFill>
            </a:endParaRPr>
          </a:p>
          <a:p>
            <a:pPr marL="0" indent="0">
              <a:buNone/>
            </a:pPr>
            <a:r>
              <a:rPr lang="ar-EG" sz="3900" b="1" u="sng" dirty="0"/>
              <a:t>أولا : التفسير التشريعى : </a:t>
            </a:r>
            <a:endParaRPr lang="en-US" sz="3900" u="sng" dirty="0"/>
          </a:p>
          <a:p>
            <a:pPr marL="0" indent="0" algn="just">
              <a:buNone/>
            </a:pPr>
            <a:r>
              <a:rPr lang="ar-EG" sz="3500" b="1" dirty="0"/>
              <a:t>يقصد به ذلك التشريع الذى يصدره المشرع لإيضاح معنى تشريع سابق ، وذلك عندما يختلف القضاء فى التفسير اختلافا يهدد استقرار المعاملات ، أو عندما بأخذ بتفسير يتعارض مع قصد المشرع </a:t>
            </a:r>
            <a:r>
              <a:rPr lang="ar-EG" dirty="0" smtClean="0"/>
              <a:t>.</a:t>
            </a:r>
            <a:endParaRPr lang="ar-EG" dirty="0"/>
          </a:p>
        </p:txBody>
      </p:sp>
    </p:spTree>
    <p:extLst>
      <p:ext uri="{BB962C8B-B14F-4D97-AF65-F5344CB8AC3E}">
        <p14:creationId xmlns:p14="http://schemas.microsoft.com/office/powerpoint/2010/main" val="30966318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solidFill>
                  <a:schemeClr val="tx2"/>
                </a:solidFill>
              </a:rPr>
              <a:t>أنواع التفسير</a:t>
            </a:r>
            <a:endParaRPr lang="ar-EG" b="1" dirty="0">
              <a:solidFill>
                <a:schemeClr val="tx2"/>
              </a:solidFill>
            </a:endParaRPr>
          </a:p>
        </p:txBody>
      </p:sp>
      <p:sp>
        <p:nvSpPr>
          <p:cNvPr id="3" name="Content Placeholder 2"/>
          <p:cNvSpPr>
            <a:spLocks noGrp="1"/>
          </p:cNvSpPr>
          <p:nvPr>
            <p:ph idx="1"/>
          </p:nvPr>
        </p:nvSpPr>
        <p:spPr/>
        <p:txBody>
          <a:bodyPr>
            <a:normAutofit fontScale="85000" lnSpcReduction="20000"/>
          </a:bodyPr>
          <a:lstStyle/>
          <a:p>
            <a:r>
              <a:rPr lang="ar-EG" b="1" dirty="0" smtClean="0"/>
              <a:t>مدى </a:t>
            </a:r>
            <a:r>
              <a:rPr lang="ar-EG" b="1" dirty="0"/>
              <a:t>القوة الملزمة للتفسير التشريعى :</a:t>
            </a:r>
            <a:endParaRPr lang="en-US" dirty="0"/>
          </a:p>
          <a:p>
            <a:pPr marL="0" indent="0" algn="just">
              <a:buNone/>
            </a:pPr>
            <a:r>
              <a:rPr lang="ar-EG" sz="3900" b="1" dirty="0" smtClean="0"/>
              <a:t>يعتبر </a:t>
            </a:r>
            <a:r>
              <a:rPr lang="ar-EG" sz="3900" b="1" dirty="0"/>
              <a:t>التفسير التشريعى </a:t>
            </a:r>
            <a:r>
              <a:rPr lang="ar-EG" sz="3900" b="1" dirty="0" smtClean="0"/>
              <a:t>جزءً مكملاً </a:t>
            </a:r>
            <a:r>
              <a:rPr lang="ar-EG" sz="3900" b="1" dirty="0"/>
              <a:t>للتشريع المراد تفسيره ، ولذا فإنه يكون </a:t>
            </a:r>
            <a:r>
              <a:rPr lang="ar-EG" sz="3900" b="1" dirty="0" smtClean="0"/>
              <a:t>ملزماً </a:t>
            </a:r>
            <a:r>
              <a:rPr lang="ar-EG" sz="3900" b="1" dirty="0"/>
              <a:t>للقاضى يتقيد به عن تطبيق التشريع المفسر ، ويسرى على جميع الوقائع التى حدثت منذ نفاذ التشريع المذكور ، شريطة ألا يكون قد صدر بشأنها حكم نهائى . </a:t>
            </a:r>
            <a:endParaRPr lang="en-US" sz="3900" b="1" dirty="0"/>
          </a:p>
          <a:p>
            <a:r>
              <a:rPr lang="ar-EG" b="1" u="sng" dirty="0">
                <a:solidFill>
                  <a:schemeClr val="tx2"/>
                </a:solidFill>
              </a:rPr>
              <a:t>ثانيا : التفسير القضائى :</a:t>
            </a:r>
            <a:endParaRPr lang="en-US" u="sng" dirty="0">
              <a:solidFill>
                <a:schemeClr val="tx2"/>
              </a:solidFill>
            </a:endParaRPr>
          </a:p>
          <a:p>
            <a:pPr marL="0" indent="0" algn="just">
              <a:buNone/>
            </a:pPr>
            <a:r>
              <a:rPr lang="ar-EG" sz="3900" b="1" dirty="0" smtClean="0"/>
              <a:t>يقصد </a:t>
            </a:r>
            <a:r>
              <a:rPr lang="ar-EG" sz="3900" b="1" dirty="0"/>
              <a:t>بالتفسير </a:t>
            </a:r>
            <a:r>
              <a:rPr lang="ar-EG" sz="3900" b="1" dirty="0" smtClean="0"/>
              <a:t>القضائى </a:t>
            </a:r>
            <a:r>
              <a:rPr lang="ar-EG" sz="3900" b="1" dirty="0"/>
              <a:t>، ذلك التفسير الذى يقوم به القاضى أثناء نظر الدعاوى المرفوعة أمامه ، حتى يتمكن من تطبيق القانون على النحو الصحيح </a:t>
            </a:r>
          </a:p>
        </p:txBody>
      </p:sp>
    </p:spTree>
    <p:extLst>
      <p:ext uri="{BB962C8B-B14F-4D97-AF65-F5344CB8AC3E}">
        <p14:creationId xmlns:p14="http://schemas.microsoft.com/office/powerpoint/2010/main" val="8911334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solidFill>
                  <a:schemeClr val="tx2"/>
                </a:solidFill>
              </a:rPr>
              <a:t>أنواع التفسير</a:t>
            </a:r>
            <a:endParaRPr lang="ar-EG" b="1" dirty="0">
              <a:solidFill>
                <a:schemeClr val="tx2"/>
              </a:solidFill>
            </a:endParaRPr>
          </a:p>
        </p:txBody>
      </p:sp>
      <p:sp>
        <p:nvSpPr>
          <p:cNvPr id="3" name="Content Placeholder 2"/>
          <p:cNvSpPr>
            <a:spLocks noGrp="1"/>
          </p:cNvSpPr>
          <p:nvPr>
            <p:ph idx="1"/>
          </p:nvPr>
        </p:nvSpPr>
        <p:spPr/>
        <p:txBody>
          <a:bodyPr>
            <a:normAutofit fontScale="77500" lnSpcReduction="20000"/>
          </a:bodyPr>
          <a:lstStyle/>
          <a:p>
            <a:r>
              <a:rPr lang="ar-EG" sz="4300" b="1" u="sng" dirty="0"/>
              <a:t>ثالثا: التفسير الفقهى :</a:t>
            </a:r>
            <a:endParaRPr lang="en-US" sz="4300" u="sng" dirty="0"/>
          </a:p>
          <a:p>
            <a:pPr marL="0" indent="0" algn="just">
              <a:buNone/>
            </a:pPr>
            <a:r>
              <a:rPr lang="ar-EG" sz="3900" b="1" dirty="0" smtClean="0"/>
              <a:t>هو </a:t>
            </a:r>
            <a:r>
              <a:rPr lang="ar-EG" sz="3900" b="1" dirty="0"/>
              <a:t>التفسير الذى يقوم به فقهاء القانون فى مؤلفاتهم وأبحاثهم ، أو فى صورة فتاوى تصدر عنه فى مناسبات معينة .</a:t>
            </a:r>
            <a:endParaRPr lang="en-US" sz="3900" b="1" dirty="0"/>
          </a:p>
          <a:p>
            <a:pPr marL="0" indent="0" algn="just">
              <a:buNone/>
            </a:pPr>
            <a:r>
              <a:rPr lang="ar-EG" sz="3900" b="1" dirty="0" smtClean="0"/>
              <a:t>ويبقى </a:t>
            </a:r>
            <a:r>
              <a:rPr lang="ar-EG" sz="3900" b="1" dirty="0"/>
              <a:t>القول أن التعاون قائم بين عمل كل من الفقيه والقاضى ، فلا يعمل كل منهما فى مجال مستقل عن الأخر ح فالقاضى يستدير بتفسيرات الفقهاء فى الفصل فى المنازعات المعروضة عليه . </a:t>
            </a:r>
            <a:endParaRPr lang="en-US" sz="3900" b="1" dirty="0"/>
          </a:p>
          <a:p>
            <a:pPr marL="0" indent="0" algn="just">
              <a:buNone/>
            </a:pPr>
            <a:r>
              <a:rPr lang="ar-EG" sz="3900" b="1" dirty="0" smtClean="0"/>
              <a:t>كما </a:t>
            </a:r>
            <a:r>
              <a:rPr lang="ar-EG" sz="3900" b="1" dirty="0"/>
              <a:t>أن الفقهاء يضعون فى اعتبارهم ، وهم يفسرون القانون ، ما تسير عليه المحاكم ، ويستندون فى تبرير صحة مذاهبهم فى التفسير إلى الأحكام القضائية التى تصدر موافقة </a:t>
            </a:r>
            <a:r>
              <a:rPr lang="ar-EG" sz="3900" b="1" dirty="0" smtClean="0"/>
              <a:t>له .</a:t>
            </a:r>
            <a:endParaRPr lang="ar-EG" sz="3900" b="1" dirty="0"/>
          </a:p>
        </p:txBody>
      </p:sp>
    </p:spTree>
    <p:extLst>
      <p:ext uri="{BB962C8B-B14F-4D97-AF65-F5344CB8AC3E}">
        <p14:creationId xmlns:p14="http://schemas.microsoft.com/office/powerpoint/2010/main" val="409971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6000" b="1" dirty="0">
                <a:solidFill>
                  <a:srgbClr val="C00000"/>
                </a:solidFill>
              </a:rPr>
              <a:t>صور الجزاء </a:t>
            </a:r>
            <a:endParaRPr lang="ar-EG" sz="6000" dirty="0">
              <a:solidFill>
                <a:srgbClr val="C00000"/>
              </a:solidFill>
            </a:endParaRPr>
          </a:p>
        </p:txBody>
      </p:sp>
      <p:sp>
        <p:nvSpPr>
          <p:cNvPr id="3" name="عنصر نائب للمحتوى 2"/>
          <p:cNvSpPr>
            <a:spLocks noGrp="1"/>
          </p:cNvSpPr>
          <p:nvPr>
            <p:ph idx="1"/>
          </p:nvPr>
        </p:nvSpPr>
        <p:spPr/>
        <p:txBody>
          <a:bodyPr>
            <a:normAutofit fontScale="92500" lnSpcReduction="10000"/>
          </a:bodyPr>
          <a:lstStyle/>
          <a:p>
            <a:r>
              <a:rPr lang="ar-EG" sz="5400" dirty="0"/>
              <a:t>1- </a:t>
            </a:r>
            <a:r>
              <a:rPr lang="ar-EG" sz="5400" b="1" dirty="0"/>
              <a:t>الجزاء </a:t>
            </a:r>
            <a:r>
              <a:rPr lang="ar-EG" sz="5400" b="1" dirty="0" smtClean="0"/>
              <a:t>الجنائي</a:t>
            </a:r>
            <a:r>
              <a:rPr lang="ar-EG" sz="5400" dirty="0" smtClean="0"/>
              <a:t> </a:t>
            </a:r>
            <a:r>
              <a:rPr lang="ar-EG" sz="5400" dirty="0"/>
              <a:t>: </a:t>
            </a:r>
            <a:endParaRPr lang="en-US" sz="5400" dirty="0"/>
          </a:p>
          <a:p>
            <a:r>
              <a:rPr lang="ar-EG" sz="4400" b="1" dirty="0"/>
              <a:t>هو أشد أنواع الجزاءات </a:t>
            </a:r>
            <a:r>
              <a:rPr lang="ar-EG" sz="4400" b="1" dirty="0" smtClean="0"/>
              <a:t>التي </a:t>
            </a:r>
            <a:r>
              <a:rPr lang="ar-EG" sz="4400" b="1" dirty="0"/>
              <a:t>توقع بسبب مخالفة قاعدة من قواعد القانون </a:t>
            </a:r>
            <a:r>
              <a:rPr lang="ar-EG" sz="4400" b="1" dirty="0" smtClean="0"/>
              <a:t>الجنائي </a:t>
            </a:r>
            <a:r>
              <a:rPr lang="ar-EG" sz="4400" b="1" dirty="0"/>
              <a:t>، وتتميز هذه الجزاءات فيها زجراً وردعاً ، زجراً لمن ارتكب الجريمة ، وردعاً </a:t>
            </a:r>
            <a:r>
              <a:rPr lang="ar-EG" sz="4400" b="1" dirty="0" smtClean="0"/>
              <a:t>لباقي </a:t>
            </a:r>
            <a:r>
              <a:rPr lang="ar-EG" sz="4400" b="1" dirty="0"/>
              <a:t>أفراد المجتمع بألا يرتكبوا جرائم مثله وإلا تعرضوا لمثل عقوبته .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solidFill>
                  <a:schemeClr val="tx2"/>
                </a:solidFill>
              </a:rPr>
              <a:t>أنواع التفسير</a:t>
            </a:r>
            <a:endParaRPr lang="ar-EG" b="1" dirty="0">
              <a:solidFill>
                <a:schemeClr val="tx2"/>
              </a:solidFill>
            </a:endParaRPr>
          </a:p>
        </p:txBody>
      </p:sp>
      <p:sp>
        <p:nvSpPr>
          <p:cNvPr id="3" name="Content Placeholder 2"/>
          <p:cNvSpPr>
            <a:spLocks noGrp="1"/>
          </p:cNvSpPr>
          <p:nvPr>
            <p:ph idx="1"/>
          </p:nvPr>
        </p:nvSpPr>
        <p:spPr/>
        <p:txBody>
          <a:bodyPr/>
          <a:lstStyle/>
          <a:p>
            <a:pPr marL="0" indent="0" algn="ctr">
              <a:buNone/>
            </a:pPr>
            <a:r>
              <a:rPr lang="ar-EG" sz="4000" b="1" dirty="0">
                <a:solidFill>
                  <a:srgbClr val="C00000"/>
                </a:solidFill>
              </a:rPr>
              <a:t>المبحث الثانى</a:t>
            </a:r>
            <a:endParaRPr lang="en-US" sz="4000" dirty="0">
              <a:solidFill>
                <a:srgbClr val="C00000"/>
              </a:solidFill>
            </a:endParaRPr>
          </a:p>
          <a:p>
            <a:pPr marL="0" indent="0" algn="ctr">
              <a:buNone/>
            </a:pPr>
            <a:r>
              <a:rPr lang="ar-EG" sz="4000" b="1" dirty="0">
                <a:solidFill>
                  <a:srgbClr val="C00000"/>
                </a:solidFill>
              </a:rPr>
              <a:t>المذاهب المختلطة فى التفسير</a:t>
            </a:r>
            <a:endParaRPr lang="en-US" sz="4000" dirty="0">
              <a:solidFill>
                <a:srgbClr val="C00000"/>
              </a:solidFill>
            </a:endParaRPr>
          </a:p>
          <a:p>
            <a:pPr algn="ctr"/>
            <a:endParaRPr lang="ar-EG" dirty="0"/>
          </a:p>
        </p:txBody>
      </p:sp>
    </p:spTree>
    <p:extLst>
      <p:ext uri="{BB962C8B-B14F-4D97-AF65-F5344CB8AC3E}">
        <p14:creationId xmlns:p14="http://schemas.microsoft.com/office/powerpoint/2010/main" val="110738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6000" b="1" dirty="0">
                <a:solidFill>
                  <a:srgbClr val="C00000"/>
                </a:solidFill>
              </a:rPr>
              <a:t>صور الجزاء </a:t>
            </a:r>
            <a:endParaRPr lang="ar-EG" sz="6000" dirty="0">
              <a:solidFill>
                <a:srgbClr val="C00000"/>
              </a:solidFill>
            </a:endParaRPr>
          </a:p>
        </p:txBody>
      </p:sp>
      <p:sp>
        <p:nvSpPr>
          <p:cNvPr id="3" name="عنصر نائب للمحتوى 2"/>
          <p:cNvSpPr>
            <a:spLocks noGrp="1"/>
          </p:cNvSpPr>
          <p:nvPr>
            <p:ph idx="1"/>
          </p:nvPr>
        </p:nvSpPr>
        <p:spPr/>
        <p:txBody>
          <a:bodyPr/>
          <a:lstStyle/>
          <a:p>
            <a:r>
              <a:rPr lang="ar-EG" sz="5400" b="1" dirty="0"/>
              <a:t>ب - الجزاء </a:t>
            </a:r>
            <a:r>
              <a:rPr lang="ar-EG" sz="5400" b="1" dirty="0" smtClean="0"/>
              <a:t>المدني </a:t>
            </a:r>
            <a:r>
              <a:rPr lang="ar-EG" sz="5400" b="1" dirty="0"/>
              <a:t>: </a:t>
            </a:r>
            <a:endParaRPr lang="ar-EG" sz="5400" b="1" dirty="0" smtClean="0"/>
          </a:p>
          <a:p>
            <a:r>
              <a:rPr lang="ar-EG" sz="3600" b="1" dirty="0"/>
              <a:t>يترتب عند مخالفة قواعد القانون </a:t>
            </a:r>
            <a:r>
              <a:rPr lang="ar-EG" sz="3600" b="1" dirty="0" smtClean="0"/>
              <a:t>المدني </a:t>
            </a:r>
            <a:r>
              <a:rPr lang="ar-EG" sz="3600" b="1" dirty="0"/>
              <a:t>، </a:t>
            </a:r>
            <a:r>
              <a:rPr lang="ar-EG" sz="3600" b="1" dirty="0" smtClean="0"/>
              <a:t>أي </a:t>
            </a:r>
            <a:r>
              <a:rPr lang="ar-EG" sz="3600" b="1" dirty="0"/>
              <a:t>القانون </a:t>
            </a:r>
            <a:r>
              <a:rPr lang="ar-EG" sz="3600" b="1" dirty="0" smtClean="0"/>
              <a:t>الذي </a:t>
            </a:r>
            <a:r>
              <a:rPr lang="ar-EG" sz="3600" b="1" dirty="0"/>
              <a:t>يحكم المعاملات المالية بين الأفراد ، ويتخذ عدة صور تتمثل </a:t>
            </a:r>
            <a:r>
              <a:rPr lang="ar-EG" sz="3600" b="1" dirty="0" smtClean="0"/>
              <a:t>في </a:t>
            </a:r>
            <a:r>
              <a:rPr lang="ar-EG" sz="3600" b="1" dirty="0"/>
              <a:t>" التنفيذ </a:t>
            </a:r>
            <a:r>
              <a:rPr lang="ar-EG" sz="3600" b="1" dirty="0" smtClean="0"/>
              <a:t>العيني </a:t>
            </a:r>
            <a:r>
              <a:rPr lang="ar-EG" sz="3600" b="1" dirty="0"/>
              <a:t>" والتنفيذ بمقابل ، أو ما يعرف باسم التعويض ، والبطلان، والفسخ وعدم نفاذ التصرف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3968</Words>
  <Application>Microsoft Office PowerPoint</Application>
  <PresentationFormat>عرض على الشاشة (3:4)‏</PresentationFormat>
  <Paragraphs>325</Paragraphs>
  <Slides>80</Slides>
  <Notes>0</Notes>
  <HiddenSlides>0</HiddenSlides>
  <MMClips>0</MMClips>
  <ScaleCrop>false</ScaleCrop>
  <HeadingPairs>
    <vt:vector size="4" baseType="variant">
      <vt:variant>
        <vt:lpstr>نسق</vt:lpstr>
      </vt:variant>
      <vt:variant>
        <vt:i4>1</vt:i4>
      </vt:variant>
      <vt:variant>
        <vt:lpstr>عناوين الشرائح</vt:lpstr>
      </vt:variant>
      <vt:variant>
        <vt:i4>80</vt:i4>
      </vt:variant>
    </vt:vector>
  </HeadingPairs>
  <TitlesOfParts>
    <vt:vector size="81" baseType="lpstr">
      <vt:lpstr>سمة Office</vt:lpstr>
      <vt:lpstr>المدخل إلى دراسة القانون الكتاب الأول النظرية العامة للقانون </vt:lpstr>
      <vt:lpstr>القسم الأول</vt:lpstr>
      <vt:lpstr>تعريف القاعدة القانونية</vt:lpstr>
      <vt:lpstr>عناصر القاعدة القانونية</vt:lpstr>
      <vt:lpstr>خصائص القاعدة القانونية</vt:lpstr>
      <vt:lpstr>خصائص القاعدة القانونية</vt:lpstr>
      <vt:lpstr>خصائص القاعدة القانونية</vt:lpstr>
      <vt:lpstr>صور الجزاء </vt:lpstr>
      <vt:lpstr>صور الجزاء </vt:lpstr>
      <vt:lpstr>صور الجزاء</vt:lpstr>
      <vt:lpstr>المبحث الثالث </vt:lpstr>
      <vt:lpstr>أولاً  القانون وقواعد المجاملات والعادات</vt:lpstr>
      <vt:lpstr>ثانياً   قواعد القانون وقواعد الأخلاق </vt:lpstr>
      <vt:lpstr>ثالثاً   قواعد القانون وقواعد الدين </vt:lpstr>
      <vt:lpstr>ثالثاً   قواعد القانون وقواعد الدين</vt:lpstr>
      <vt:lpstr>الفصل الثاني أقسام القانون وفروعه </vt:lpstr>
      <vt:lpstr>معيار التمييز بين قواعد القانون العام والخاص </vt:lpstr>
      <vt:lpstr>معيار التمييز بين قواعد القانون العام والخاص</vt:lpstr>
      <vt:lpstr>المطلب الأول  فروع القانون العام  </vt:lpstr>
      <vt:lpstr>مصادر القانون الدولي</vt:lpstr>
      <vt:lpstr>ثانياً  القانون العام الداخلي  </vt:lpstr>
      <vt:lpstr>ثانياً  القانون العام الداخلي</vt:lpstr>
      <vt:lpstr>المطلب الثاني  فروع القانون الخاص</vt:lpstr>
      <vt:lpstr>المطلب الثاني  فروع القانون الخاص</vt:lpstr>
      <vt:lpstr>المطلب الثاني  فروع القانون الخاص</vt:lpstr>
      <vt:lpstr>المطلب الثاني  فروع القانون الخاص</vt:lpstr>
      <vt:lpstr>المطلب الثاني  فروع القانون الخاص</vt:lpstr>
      <vt:lpstr>أقسام القانون</vt:lpstr>
      <vt:lpstr> القواعد القانونية الآمرة والقواعد القانونية المكملة  </vt:lpstr>
      <vt:lpstr> القواعد القانونية الآمرة والقواعد القانونية المكملة  </vt:lpstr>
      <vt:lpstr>التمييز بين القواعد الآمرة والقواعد المكملة  </vt:lpstr>
      <vt:lpstr>التمييز بين القواعد الآمرة والقواعد المكملة </vt:lpstr>
      <vt:lpstr>التمييز بين القواعد الآمرة والقواعد المكملة</vt:lpstr>
      <vt:lpstr>مدى تعلق القواعد القانونية بالنظام العام </vt:lpstr>
      <vt:lpstr>الفصل الثالث مصادر القانون </vt:lpstr>
      <vt:lpstr>الفصل الثالث مصادر القانون </vt:lpstr>
      <vt:lpstr>المبحث الأول  المصادر الرسمية الأصلية </vt:lpstr>
      <vt:lpstr>المطلب الأول : التشريع</vt:lpstr>
      <vt:lpstr>المطلب الأول : التشريع</vt:lpstr>
      <vt:lpstr>المطلب الأول : التشريع</vt:lpstr>
      <vt:lpstr>المطلب الأول : التشريع</vt:lpstr>
      <vt:lpstr>المطلب الأول : التشريع</vt:lpstr>
      <vt:lpstr>المطلب الأول : التشريع</vt:lpstr>
      <vt:lpstr>المطلب الأول : التشريع</vt:lpstr>
      <vt:lpstr>المطلب الأول : التشريع</vt:lpstr>
      <vt:lpstr>المطلب الأول : التشريع</vt:lpstr>
      <vt:lpstr>المطلب الأول : التشريع</vt:lpstr>
      <vt:lpstr>الفرع الثالث قاعدة عدم جواز  الاعتذار بالجهل بالقانون  </vt:lpstr>
      <vt:lpstr>مجال تطبيق قاعدة عدم جواز الاعتذار بالجهل بالقانون </vt:lpstr>
      <vt:lpstr>عدم جواز الاعتذار بجهل القانون ، والغلط فى القانون  </vt:lpstr>
      <vt:lpstr>الفرع الرابع الرقابة القضائية على صحة التشريعات  </vt:lpstr>
      <vt:lpstr>المطلب الثاني  إلغاء التشريع </vt:lpstr>
      <vt:lpstr>المطلب الثاني  إلغاء التشريع </vt:lpstr>
      <vt:lpstr>المطلب الثاني  إلغاء التشريع</vt:lpstr>
      <vt:lpstr>المطلب الثاني  إلغاء التشريع</vt:lpstr>
      <vt:lpstr>المطلب الثاني  إلغاء التشريع</vt:lpstr>
      <vt:lpstr>المبحث  الثانى المصادر الرسمية الاحتياطية </vt:lpstr>
      <vt:lpstr>المطلب الأول  العرف </vt:lpstr>
      <vt:lpstr>المطلب الأول  العرف</vt:lpstr>
      <vt:lpstr>أوجه الاختلاف بين العرف والعادة  </vt:lpstr>
      <vt:lpstr>المقارنة بين التشريع والعرف  </vt:lpstr>
      <vt:lpstr>المطلب الثاني مبادىء الشريعة الإسلامية  </vt:lpstr>
      <vt:lpstr>المطلب الثالث  مبادىء القانون الطبيعى وقواعد العدالة </vt:lpstr>
      <vt:lpstr>المبحث الثالث  المصادر التفسيرية للقانون  </vt:lpstr>
      <vt:lpstr>الفصل الرابع  تطبيق القاعدة القانونية المبحث الأول الجهة القائمة على تطبيق القاعدة القانونية    </vt:lpstr>
      <vt:lpstr>المبحث الأول الجهة القائمة على تطبيق القاعدة القانونية</vt:lpstr>
      <vt:lpstr>المبحث الأول الجهة القائمة على تطبيق القاعدة القانونية</vt:lpstr>
      <vt:lpstr>المبحث الثاني نطاق تطبيق القانون </vt:lpstr>
      <vt:lpstr>المطلب الأول نطاق تطبيق القانون من حيث المكان </vt:lpstr>
      <vt:lpstr>استثناء من مبدأ إقليمية القوانين  </vt:lpstr>
      <vt:lpstr>المطلب الثانى  تطبيق القانون من حيث الزمان </vt:lpstr>
      <vt:lpstr>إلغاء القانون</vt:lpstr>
      <vt:lpstr>استثناءات من مبدأ عدم رجعية القوانين  </vt:lpstr>
      <vt:lpstr>المطلب الثالث الحلول التشريعية لبعض صور تنازع القوانين فى الزمان </vt:lpstr>
      <vt:lpstr>المطلب الثالث الحلول التشريعية لبعض صور تنازع القوانين فى الزمان</vt:lpstr>
      <vt:lpstr>المطلب الثالث الحلول التشريعية لبعض صور تنازع القوانين فى الزمان</vt:lpstr>
      <vt:lpstr>الفصل الخامس تفسير القانون </vt:lpstr>
      <vt:lpstr>أنواع التفسير</vt:lpstr>
      <vt:lpstr>أنواع التفسير</vt:lpstr>
      <vt:lpstr>أنواع التفسير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الأول     النظرية العامة للقانون</dc:title>
  <dc:creator>bios</dc:creator>
  <cp:lastModifiedBy>bios</cp:lastModifiedBy>
  <cp:revision>53</cp:revision>
  <dcterms:created xsi:type="dcterms:W3CDTF">2018-10-01T21:10:41Z</dcterms:created>
  <dcterms:modified xsi:type="dcterms:W3CDTF">2019-04-03T06:15:28Z</dcterms:modified>
</cp:coreProperties>
</file>