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73" r:id="rId6"/>
    <p:sldId id="274" r:id="rId7"/>
    <p:sldId id="275" r:id="rId8"/>
    <p:sldId id="276" r:id="rId9"/>
    <p:sldId id="277" r:id="rId10"/>
    <p:sldId id="278" r:id="rId11"/>
    <p:sldId id="279"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6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3/9/2020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ell.com/cell-host-microbe/abstract/S1931-3128(14)00293-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a:t>MEDICAL Invertebrates</a:t>
            </a:r>
            <a:endParaRPr lang="ar-EG" sz="8000" dirty="0"/>
          </a:p>
        </p:txBody>
      </p:sp>
      <p:sp>
        <p:nvSpPr>
          <p:cNvPr id="3" name="Subtitle 2"/>
          <p:cNvSpPr>
            <a:spLocks noGrp="1"/>
          </p:cNvSpPr>
          <p:nvPr>
            <p:ph type="subTitle" idx="1"/>
          </p:nvPr>
        </p:nvSpPr>
        <p:spPr>
          <a:xfrm>
            <a:off x="457200" y="4800600"/>
            <a:ext cx="8382000" cy="914400"/>
          </a:xfrm>
        </p:spPr>
        <p:txBody>
          <a:bodyPr>
            <a:normAutofit fontScale="70000" lnSpcReduction="20000"/>
          </a:bodyPr>
          <a:lstStyle/>
          <a:p>
            <a:pPr algn="ctr" fontAlgn="base"/>
            <a:r>
              <a:rPr lang="en-US" sz="3400" b="1" dirty="0">
                <a:solidFill>
                  <a:schemeClr val="bg1">
                    <a:lumMod val="95000"/>
                    <a:lumOff val="5000"/>
                  </a:schemeClr>
                </a:solidFill>
                <a:effectLst>
                  <a:outerShdw blurRad="38100" dist="38100" dir="2700000" algn="tl">
                    <a:srgbClr val="000000">
                      <a:alpha val="43137"/>
                    </a:srgbClr>
                  </a:outerShdw>
                </a:effectLst>
              </a:rPr>
              <a:t>Prof. Dr. Ola A. Abu </a:t>
            </a:r>
            <a:r>
              <a:rPr lang="en-US" sz="3400" b="1" dirty="0" err="1">
                <a:solidFill>
                  <a:schemeClr val="bg1">
                    <a:lumMod val="95000"/>
                    <a:lumOff val="5000"/>
                  </a:schemeClr>
                </a:solidFill>
                <a:effectLst>
                  <a:outerShdw blurRad="38100" dist="38100" dir="2700000" algn="tl">
                    <a:srgbClr val="000000">
                      <a:alpha val="43137"/>
                    </a:srgbClr>
                  </a:outerShdw>
                </a:effectLst>
              </a:rPr>
              <a:t>Samak</a:t>
            </a:r>
            <a:endParaRPr lang="en-US" sz="3400" dirty="0">
              <a:solidFill>
                <a:schemeClr val="bg1">
                  <a:lumMod val="95000"/>
                  <a:lumOff val="5000"/>
                </a:schemeClr>
              </a:solidFill>
              <a:effectLst>
                <a:outerShdw blurRad="38100" dist="38100" dir="2700000" algn="tl">
                  <a:srgbClr val="000000">
                    <a:alpha val="43137"/>
                  </a:srgbClr>
                </a:outerShdw>
              </a:effectLst>
            </a:endParaRPr>
          </a:p>
          <a:p>
            <a:pPr algn="ctr" fontAlgn="base"/>
            <a:r>
              <a:rPr lang="en-US" b="1" i="1" dirty="0">
                <a:solidFill>
                  <a:srgbClr val="FFFF00"/>
                </a:solidFill>
              </a:rPr>
              <a:t>Prof. of Parasitology</a:t>
            </a:r>
            <a:endParaRPr lang="en-US" dirty="0">
              <a:solidFill>
                <a:srgbClr val="FFFF00"/>
              </a:solidFill>
            </a:endParaRPr>
          </a:p>
          <a:p>
            <a:pPr algn="ctr"/>
            <a:r>
              <a:rPr lang="en-US" b="1" i="1" dirty="0">
                <a:solidFill>
                  <a:srgbClr val="FFFF00"/>
                </a:solidFill>
              </a:rPr>
              <a:t>Zoology Department</a:t>
            </a:r>
            <a:endParaRPr lang="ar-EG" dirty="0">
              <a:solidFill>
                <a:srgbClr val="FFFF00"/>
              </a:solidFill>
            </a:endParaRPr>
          </a:p>
        </p:txBody>
      </p:sp>
      <p:pic>
        <p:nvPicPr>
          <p:cNvPr id="5" name="Picture 4" descr="نتيجة بحث الصور عن ‪medical invertebrates‬‏"/>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2723515" cy="1787525"/>
          </a:xfrm>
          <a:prstGeom prst="ellipse">
            <a:avLst/>
          </a:prstGeom>
          <a:ln>
            <a:noFill/>
          </a:ln>
          <a:effectLst>
            <a:softEdge rad="112500"/>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95600"/>
            <a:ext cx="2846387" cy="18954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805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fontScale="92500" lnSpcReduction="10000"/>
          </a:bodyPr>
          <a:lstStyle/>
          <a:p>
            <a:pPr algn="l" rtl="0"/>
            <a:r>
              <a:rPr lang="en-US" b="1" dirty="0">
                <a:solidFill>
                  <a:srgbClr val="FF0000"/>
                </a:solidFill>
              </a:rPr>
              <a:t>The economic importance of </a:t>
            </a:r>
            <a:r>
              <a:rPr lang="en-US" b="1" i="1" dirty="0" err="1">
                <a:solidFill>
                  <a:srgbClr val="FF0000"/>
                </a:solidFill>
              </a:rPr>
              <a:t>Planaria</a:t>
            </a:r>
            <a:endParaRPr lang="en-US" b="1" dirty="0">
              <a:solidFill>
                <a:srgbClr val="FF0000"/>
              </a:solidFill>
            </a:endParaRPr>
          </a:p>
          <a:p>
            <a:pPr lvl="1" algn="l" rtl="0">
              <a:buFont typeface="Wingdings" pitchFamily="2" charset="2"/>
              <a:buChar char="Ø"/>
            </a:pPr>
            <a:r>
              <a:rPr lang="en-US" b="1" dirty="0"/>
              <a:t>Planarians </a:t>
            </a:r>
            <a:r>
              <a:rPr lang="en-US" b="1" dirty="0" smtClean="0"/>
              <a:t>could </a:t>
            </a:r>
            <a:r>
              <a:rPr lang="en-US" b="1" dirty="0"/>
              <a:t>revolutionize modern medicine.  They can</a:t>
            </a:r>
            <a:r>
              <a:rPr lang="en-US" b="1" u="sng" dirty="0">
                <a:solidFill>
                  <a:srgbClr val="0070C0"/>
                </a:solidFill>
                <a:hlinkClick r:id="rId2"/>
              </a:rPr>
              <a:t> resist bacteria</a:t>
            </a:r>
            <a:r>
              <a:rPr lang="en-US" b="1" dirty="0"/>
              <a:t> that are highly pathogenic in humans</a:t>
            </a:r>
            <a:r>
              <a:rPr lang="en-US" b="1" dirty="0" smtClean="0"/>
              <a:t>.</a:t>
            </a:r>
          </a:p>
          <a:p>
            <a:pPr lvl="1" algn="l" rtl="0">
              <a:buFont typeface="Wingdings" pitchFamily="2" charset="2"/>
              <a:buChar char="Ø"/>
            </a:pPr>
            <a:r>
              <a:rPr lang="en-US" b="1" dirty="0"/>
              <a:t>They are also unique among invertebrates in that they display addiction-like behaviors to many drugs that are abused by humans. </a:t>
            </a:r>
            <a:r>
              <a:rPr lang="en-US" b="1" dirty="0" smtClean="0"/>
              <a:t>The </a:t>
            </a:r>
            <a:r>
              <a:rPr lang="en-US" b="1" dirty="0"/>
              <a:t>planarian is often used as an animal model in neurological research</a:t>
            </a:r>
            <a:r>
              <a:rPr lang="en-US" b="1" dirty="0" smtClean="0"/>
              <a:t>.</a:t>
            </a:r>
          </a:p>
          <a:p>
            <a:pPr lvl="1" algn="l" rtl="0">
              <a:buFont typeface="Wingdings" pitchFamily="2" charset="2"/>
              <a:buChar char="Ø"/>
            </a:pPr>
            <a:r>
              <a:rPr lang="en-US" b="1" dirty="0"/>
              <a:t>Specifically (because of their regenerative properties), researchers believe that studying them could lead to significant advancements in treatment for individuals with brain damage or other neurological diseases.</a:t>
            </a:r>
          </a:p>
          <a:p>
            <a:pPr lvl="1" algn="l" rtl="0">
              <a:buFont typeface="Wingdings" pitchFamily="2" charset="2"/>
              <a:buChar char="Ø"/>
            </a:pPr>
            <a:endParaRPr lang="en-US" b="1" dirty="0"/>
          </a:p>
          <a:p>
            <a:pPr lvl="1" algn="l" rtl="0">
              <a:buFont typeface="Wingdings" pitchFamily="2" charset="2"/>
              <a:buChar char="Ø"/>
            </a:pPr>
            <a:endParaRPr lang="en-US" dirty="0"/>
          </a:p>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err="1">
                <a:solidFill>
                  <a:srgbClr val="FFC000"/>
                </a:solidFill>
              </a:rPr>
              <a:t>Turbellarians</a:t>
            </a:r>
            <a:endParaRPr lang="en-US" dirty="0">
              <a:solidFill>
                <a:srgbClr val="FFC000"/>
              </a:solidFill>
            </a:endParaRPr>
          </a:p>
        </p:txBody>
      </p:sp>
    </p:spTree>
    <p:extLst>
      <p:ext uri="{BB962C8B-B14F-4D97-AF65-F5344CB8AC3E}">
        <p14:creationId xmlns:p14="http://schemas.microsoft.com/office/powerpoint/2010/main" val="3596967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lvl="1" algn="l" rtl="0"/>
            <a:r>
              <a:rPr lang="en-US" b="1" dirty="0"/>
              <a:t>Planarians use as animal models in pharmacology.</a:t>
            </a:r>
          </a:p>
        </p:txBody>
      </p:sp>
      <p:sp>
        <p:nvSpPr>
          <p:cNvPr id="3" name="Title 2"/>
          <p:cNvSpPr>
            <a:spLocks noGrp="1"/>
          </p:cNvSpPr>
          <p:nvPr>
            <p:ph type="title"/>
          </p:nvPr>
        </p:nvSpPr>
        <p:spPr>
          <a:solidFill>
            <a:schemeClr val="tx1"/>
          </a:solidFill>
        </p:spPr>
        <p:txBody>
          <a:bodyPr/>
          <a:lstStyle/>
          <a:p>
            <a:r>
              <a:rPr lang="en-US" dirty="0" err="1">
                <a:solidFill>
                  <a:srgbClr val="FFC000"/>
                </a:solidFill>
              </a:rPr>
              <a:t>Turbellarians</a:t>
            </a:r>
            <a:endParaRPr lang="en-US" dirty="0">
              <a:solidFill>
                <a:srgbClr val="FFC000"/>
              </a:solidFill>
            </a:endParaRPr>
          </a:p>
        </p:txBody>
      </p:sp>
      <p:pic>
        <p:nvPicPr>
          <p:cNvPr id="4" name="Picture 3"/>
          <p:cNvPicPr/>
          <p:nvPr/>
        </p:nvPicPr>
        <p:blipFill>
          <a:blip r:embed="rId2"/>
          <a:stretch>
            <a:fillRect/>
          </a:stretch>
        </p:blipFill>
        <p:spPr>
          <a:xfrm>
            <a:off x="2362200" y="3124200"/>
            <a:ext cx="4007485" cy="22542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39359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7756263" cy="1054250"/>
          </a:xfrm>
          <a:solidFill>
            <a:schemeClr val="tx1"/>
          </a:solidFill>
        </p:spPr>
        <p:txBody>
          <a:bodyPr/>
          <a:lstStyle/>
          <a:p>
            <a:r>
              <a:rPr lang="en-US" sz="4400" dirty="0">
                <a:solidFill>
                  <a:srgbClr val="FFC000"/>
                </a:solidFill>
              </a:rPr>
              <a:t>See you in the next lecture</a:t>
            </a:r>
            <a:endParaRPr lang="ar-EG" sz="4400" dirty="0">
              <a:solidFill>
                <a:srgbClr val="FFC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00250"/>
            <a:ext cx="6477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95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0891632"/>
              </p:ext>
            </p:extLst>
          </p:nvPr>
        </p:nvGraphicFramePr>
        <p:xfrm>
          <a:off x="838200" y="1469454"/>
          <a:ext cx="7747000" cy="1051560"/>
        </p:xfrm>
        <a:graphic>
          <a:graphicData uri="http://schemas.openxmlformats.org/drawingml/2006/table">
            <a:tbl>
              <a:tblPr rtl="1" firstRow="1" firstCol="1" bandRow="1">
                <a:tableStyleId>{5C22544A-7EE6-4342-B048-85BDC9FD1C3A}</a:tableStyleId>
              </a:tblPr>
              <a:tblGrid>
                <a:gridCol w="2527577"/>
                <a:gridCol w="2617460"/>
                <a:gridCol w="2601963"/>
              </a:tblGrid>
              <a:tr h="0">
                <a:tc>
                  <a:txBody>
                    <a:bodyPr/>
                    <a:lstStyle/>
                    <a:p>
                      <a:pPr rtl="0">
                        <a:lnSpc>
                          <a:spcPct val="115000"/>
                        </a:lnSpc>
                        <a:spcAft>
                          <a:spcPts val="0"/>
                        </a:spcAft>
                      </a:pPr>
                      <a:r>
                        <a:rPr lang="ar-SA" sz="1200" kern="1200" dirty="0">
                          <a:effectLst/>
                        </a:rPr>
                        <a:t>1ـ بيانات المقرر  </a:t>
                      </a:r>
                      <a:endParaRPr lang="en-US" sz="1000" dirty="0">
                        <a:effectLst/>
                        <a:latin typeface="Times New Roman"/>
                        <a:ea typeface="Times New Roman"/>
                        <a:cs typeface="Arial"/>
                      </a:endParaRPr>
                    </a:p>
                  </a:txBody>
                  <a:tcPr marL="68580" marR="68580" marT="0" marB="0" anchor="ctr"/>
                </a:tc>
                <a:tc gridSpan="2">
                  <a:txBody>
                    <a:bodyPr/>
                    <a:lstStyle/>
                    <a:p>
                      <a:pPr rtl="0">
                        <a:lnSpc>
                          <a:spcPct val="115000"/>
                        </a:lnSpc>
                        <a:spcAft>
                          <a:spcPts val="0"/>
                        </a:spcAft>
                      </a:pPr>
                      <a:r>
                        <a:rPr lang="ar-SA" sz="1200" kern="1200" dirty="0">
                          <a:effectLst/>
                        </a:rPr>
                        <a:t>أحد المقررات  الاختيارية  للحصول على درجة البكالوريوس تخصص الحيوان</a:t>
                      </a:r>
                      <a:r>
                        <a:rPr lang="ar-EG" sz="1200" kern="1200" dirty="0">
                          <a:effectLst/>
                        </a:rPr>
                        <a:t> والكيمياء</a:t>
                      </a:r>
                      <a:endParaRPr lang="en-US" sz="1000" dirty="0">
                        <a:effectLst/>
                        <a:latin typeface="Times New Roman"/>
                        <a:ea typeface="Times New Roman"/>
                        <a:cs typeface="Arial"/>
                      </a:endParaRPr>
                    </a:p>
                  </a:txBody>
                  <a:tcPr marL="68580" marR="68580" marT="0" marB="0" anchor="ctr"/>
                </a:tc>
                <a:tc hMerge="1">
                  <a:txBody>
                    <a:bodyPr/>
                    <a:lstStyle/>
                    <a:p>
                      <a:pPr rtl="1"/>
                      <a:endParaRPr lang="ar-EG"/>
                    </a:p>
                  </a:txBody>
                  <a:tcPr/>
                </a:tc>
              </a:tr>
              <a:tr h="0">
                <a:tc>
                  <a:txBody>
                    <a:bodyPr/>
                    <a:lstStyle/>
                    <a:p>
                      <a:pPr rtl="0">
                        <a:lnSpc>
                          <a:spcPct val="115000"/>
                        </a:lnSpc>
                        <a:spcAft>
                          <a:spcPts val="0"/>
                        </a:spcAft>
                      </a:pPr>
                      <a:r>
                        <a:rPr lang="ar-SA" sz="1200" kern="1200">
                          <a:effectLst/>
                        </a:rPr>
                        <a:t>الرمز الكودى : </a:t>
                      </a:r>
                      <a:r>
                        <a:rPr lang="ar-SA" sz="1200">
                          <a:effectLst/>
                        </a:rPr>
                        <a:t>218ح</a:t>
                      </a:r>
                      <a:endParaRPr lang="en-US" sz="1000">
                        <a:effectLst/>
                        <a:latin typeface="Times New Roman"/>
                        <a:ea typeface="Times New Roman"/>
                        <a:cs typeface="Arial"/>
                      </a:endParaRPr>
                    </a:p>
                  </a:txBody>
                  <a:tcPr marL="68580" marR="68580" marT="0" marB="0" anchor="ctr"/>
                </a:tc>
                <a:tc>
                  <a:txBody>
                    <a:bodyPr/>
                    <a:lstStyle/>
                    <a:p>
                      <a:pPr rtl="0">
                        <a:lnSpc>
                          <a:spcPct val="115000"/>
                        </a:lnSpc>
                        <a:spcAft>
                          <a:spcPts val="0"/>
                        </a:spcAft>
                      </a:pPr>
                      <a:r>
                        <a:rPr lang="ar-SA" sz="1200" kern="1200">
                          <a:effectLst/>
                        </a:rPr>
                        <a:t>اسم المقرر : </a:t>
                      </a:r>
                      <a:r>
                        <a:rPr lang="ar-SA" sz="1200">
                          <a:effectLst/>
                        </a:rPr>
                        <a:t>لافقاريات طبية </a:t>
                      </a:r>
                      <a:endParaRPr lang="en-US" sz="1000">
                        <a:effectLst/>
                      </a:endParaRPr>
                    </a:p>
                    <a:p>
                      <a:pPr rtl="0">
                        <a:lnSpc>
                          <a:spcPct val="115000"/>
                        </a:lnSpc>
                        <a:spcAft>
                          <a:spcPts val="0"/>
                        </a:spcAft>
                      </a:pPr>
                      <a:r>
                        <a:rPr lang="en-US" sz="1200">
                          <a:effectLst/>
                        </a:rPr>
                        <a:t>Medical Invertebrates </a:t>
                      </a:r>
                      <a:endParaRPr lang="en-US" sz="1000">
                        <a:effectLst/>
                        <a:latin typeface="Times New Roman"/>
                        <a:ea typeface="Times New Roman"/>
                        <a:cs typeface="Arial"/>
                      </a:endParaRPr>
                    </a:p>
                  </a:txBody>
                  <a:tcPr marL="68580" marR="68580" marT="0" marB="0" anchor="ctr"/>
                </a:tc>
                <a:tc>
                  <a:txBody>
                    <a:bodyPr/>
                    <a:lstStyle/>
                    <a:p>
                      <a:pPr rtl="0">
                        <a:lnSpc>
                          <a:spcPct val="115000"/>
                        </a:lnSpc>
                        <a:spcAft>
                          <a:spcPts val="0"/>
                        </a:spcAft>
                      </a:pPr>
                      <a:r>
                        <a:rPr lang="ar-SA" sz="1200" kern="1200">
                          <a:effectLst/>
                        </a:rPr>
                        <a:t>الفرقة: </a:t>
                      </a:r>
                      <a:r>
                        <a:rPr lang="ar-EG" sz="1200">
                          <a:effectLst/>
                        </a:rPr>
                        <a:t>الثانية </a:t>
                      </a:r>
                      <a:r>
                        <a:rPr lang="ar-EG" sz="1200" kern="1200">
                          <a:effectLst/>
                        </a:rPr>
                        <a:t>/علم الحيوان والكيمياء</a:t>
                      </a:r>
                      <a:endParaRPr lang="en-US" sz="1000">
                        <a:effectLst/>
                        <a:latin typeface="Times New Roman"/>
                        <a:ea typeface="Times New Roman"/>
                        <a:cs typeface="Arial"/>
                      </a:endParaRPr>
                    </a:p>
                  </a:txBody>
                  <a:tcPr marL="68580" marR="68580" marT="0" marB="0" anchor="ctr"/>
                </a:tc>
              </a:tr>
              <a:tr h="0">
                <a:tc>
                  <a:txBody>
                    <a:bodyPr/>
                    <a:lstStyle/>
                    <a:p>
                      <a:pPr rtl="0">
                        <a:lnSpc>
                          <a:spcPct val="115000"/>
                        </a:lnSpc>
                        <a:spcAft>
                          <a:spcPts val="0"/>
                        </a:spcAft>
                      </a:pPr>
                      <a:r>
                        <a:rPr lang="ar-SA" sz="1200" kern="1200">
                          <a:effectLst/>
                        </a:rPr>
                        <a:t>التخصص: </a:t>
                      </a:r>
                      <a:r>
                        <a:rPr lang="ar-EG" sz="1200" kern="1200">
                          <a:effectLst/>
                        </a:rPr>
                        <a:t>الحيوان والكيمياء</a:t>
                      </a:r>
                      <a:endParaRPr lang="en-US" sz="1000">
                        <a:effectLst/>
                        <a:latin typeface="Times New Roman"/>
                        <a:ea typeface="Times New Roman"/>
                        <a:cs typeface="Arial"/>
                      </a:endParaRPr>
                    </a:p>
                  </a:txBody>
                  <a:tcPr marL="68580" marR="68580" marT="0" marB="0"/>
                </a:tc>
                <a:tc gridSpan="2">
                  <a:txBody>
                    <a:bodyPr/>
                    <a:lstStyle/>
                    <a:p>
                      <a:pPr rtl="0">
                        <a:lnSpc>
                          <a:spcPct val="115000"/>
                        </a:lnSpc>
                        <a:spcAft>
                          <a:spcPts val="0"/>
                        </a:spcAft>
                      </a:pPr>
                      <a:r>
                        <a:rPr lang="ar-SA" sz="1200" kern="1200" dirty="0">
                          <a:effectLst/>
                        </a:rPr>
                        <a:t>عدد الساعات:     محاضرة:</a:t>
                      </a:r>
                      <a:r>
                        <a:rPr lang="ar-EG" sz="1200" kern="1200" dirty="0">
                          <a:effectLst/>
                        </a:rPr>
                        <a:t>1 </a:t>
                      </a:r>
                      <a:r>
                        <a:rPr lang="ar-SA" sz="1200" kern="1200" dirty="0">
                          <a:effectLst/>
                        </a:rPr>
                        <a:t>       تمرين: </a:t>
                      </a:r>
                      <a:r>
                        <a:rPr lang="en-US" sz="1200" kern="1200" dirty="0">
                          <a:effectLst/>
                        </a:rPr>
                        <a:t>0</a:t>
                      </a:r>
                      <a:r>
                        <a:rPr lang="ar-SA" sz="1200" kern="1200" dirty="0">
                          <a:effectLst/>
                        </a:rPr>
                        <a:t>       عملى:  2    (ساعة/الأسبوع)</a:t>
                      </a:r>
                      <a:endParaRPr lang="en-US" sz="1000" dirty="0">
                        <a:effectLst/>
                      </a:endParaRPr>
                    </a:p>
                    <a:p>
                      <a:pPr rtl="0">
                        <a:lnSpc>
                          <a:spcPct val="115000"/>
                        </a:lnSpc>
                        <a:spcAft>
                          <a:spcPts val="0"/>
                        </a:spcAft>
                      </a:pPr>
                      <a:r>
                        <a:rPr lang="ar-EG" sz="1200" kern="1200" dirty="0">
                          <a:effectLst/>
                        </a:rPr>
                        <a:t>عدد الساعات المعتمدة: 2</a:t>
                      </a:r>
                      <a:endParaRPr lang="en-US" sz="1000" dirty="0">
                        <a:effectLst/>
                        <a:latin typeface="Times New Roman"/>
                        <a:ea typeface="Times New Roman"/>
                        <a:cs typeface="Arial"/>
                      </a:endParaRPr>
                    </a:p>
                  </a:txBody>
                  <a:tcPr marL="68580" marR="68580" marT="0" marB="0"/>
                </a:tc>
                <a:tc hMerge="1">
                  <a:txBody>
                    <a:bodyPr/>
                    <a:lstStyle/>
                    <a:p>
                      <a:pPr rtl="1"/>
                      <a:endParaRPr lang="ar-EG"/>
                    </a:p>
                  </a:txBody>
                  <a:tcPr/>
                </a:tc>
              </a:tr>
            </a:tbl>
          </a:graphicData>
        </a:graphic>
      </p:graphicFrame>
      <p:sp>
        <p:nvSpPr>
          <p:cNvPr id="3" name="Title 2"/>
          <p:cNvSpPr>
            <a:spLocks noGrp="1"/>
          </p:cNvSpPr>
          <p:nvPr>
            <p:ph type="title"/>
          </p:nvPr>
        </p:nvSpPr>
        <p:spPr>
          <a:xfrm>
            <a:off x="778137" y="304800"/>
            <a:ext cx="7756263" cy="1054250"/>
          </a:xfrm>
          <a:solidFill>
            <a:schemeClr val="tx1"/>
          </a:solidFill>
        </p:spPr>
        <p:txBody>
          <a:bodyPr/>
          <a:lstStyle/>
          <a:p>
            <a:r>
              <a:rPr lang="en-US" sz="4400" b="1" dirty="0">
                <a:solidFill>
                  <a:srgbClr val="FFC000"/>
                </a:solidFill>
              </a:rPr>
              <a:t>COURSE SPECIFICATION</a:t>
            </a:r>
            <a:endParaRPr lang="ar-EG" sz="4400" dirty="0">
              <a:solidFill>
                <a:srgbClr val="FFC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67534844"/>
              </p:ext>
            </p:extLst>
          </p:nvPr>
        </p:nvGraphicFramePr>
        <p:xfrm>
          <a:off x="1574800" y="2556352"/>
          <a:ext cx="5994073" cy="4010659"/>
        </p:xfrm>
        <a:graphic>
          <a:graphicData uri="http://schemas.openxmlformats.org/drawingml/2006/table">
            <a:tbl>
              <a:tblPr rtl="1" firstRow="1" firstCol="1" bandRow="1">
                <a:tableStyleId>{5C22544A-7EE6-4342-B048-85BDC9FD1C3A}</a:tableStyleId>
              </a:tblPr>
              <a:tblGrid>
                <a:gridCol w="1170043"/>
                <a:gridCol w="4824030"/>
              </a:tblGrid>
              <a:tr h="650897">
                <a:tc>
                  <a:txBody>
                    <a:bodyPr/>
                    <a:lstStyle/>
                    <a:p>
                      <a:pPr rtl="0">
                        <a:lnSpc>
                          <a:spcPct val="115000"/>
                        </a:lnSpc>
                        <a:spcAft>
                          <a:spcPts val="0"/>
                        </a:spcAft>
                      </a:pPr>
                      <a:r>
                        <a:rPr lang="ar-SA" sz="900" kern="1200" dirty="0">
                          <a:effectLst/>
                        </a:rPr>
                        <a:t>2ـ هدف المقرر:  </a:t>
                      </a:r>
                      <a:endParaRPr lang="en-US" sz="800" dirty="0">
                        <a:effectLst/>
                        <a:latin typeface="Times New Roman"/>
                        <a:ea typeface="Times New Roman"/>
                        <a:cs typeface="Arial"/>
                      </a:endParaRPr>
                    </a:p>
                  </a:txBody>
                  <a:tcPr marL="53062" marR="53062" marT="0" marB="0"/>
                </a:tc>
                <a:tc>
                  <a:txBody>
                    <a:bodyPr/>
                    <a:lstStyle/>
                    <a:p>
                      <a:pPr rtl="0">
                        <a:lnSpc>
                          <a:spcPct val="115000"/>
                        </a:lnSpc>
                        <a:spcAft>
                          <a:spcPts val="0"/>
                        </a:spcAft>
                      </a:pPr>
                      <a:r>
                        <a:rPr lang="en-US" sz="900" dirty="0">
                          <a:effectLst/>
                        </a:rPr>
                        <a:t>By the end of this course the student must be able to:</a:t>
                      </a:r>
                      <a:endParaRPr lang="en-US" sz="800" dirty="0">
                        <a:effectLst/>
                      </a:endParaRPr>
                    </a:p>
                    <a:p>
                      <a:pPr algn="just" rtl="0">
                        <a:lnSpc>
                          <a:spcPct val="115000"/>
                        </a:lnSpc>
                        <a:spcAft>
                          <a:spcPts val="0"/>
                        </a:spcAft>
                      </a:pPr>
                      <a:r>
                        <a:rPr lang="en-US" sz="900" dirty="0">
                          <a:effectLst/>
                        </a:rPr>
                        <a:t>Use pertinent biological information as well as state of science information pertaining in the field of invertebrate animal medicine to develop the familiarity with importance of invertebrates in biomedical research and ecosystems.</a:t>
                      </a:r>
                      <a:endParaRPr lang="en-US" sz="800" dirty="0">
                        <a:effectLst/>
                        <a:latin typeface="Times New Roman"/>
                        <a:ea typeface="Times New Roman"/>
                        <a:cs typeface="Arial"/>
                      </a:endParaRPr>
                    </a:p>
                  </a:txBody>
                  <a:tcPr marL="53062" marR="53062" marT="0" marB="0"/>
                </a:tc>
              </a:tr>
              <a:tr h="135604">
                <a:tc gridSpan="2">
                  <a:txBody>
                    <a:bodyPr/>
                    <a:lstStyle/>
                    <a:p>
                      <a:pPr algn="l" rtl="0">
                        <a:lnSpc>
                          <a:spcPct val="115000"/>
                        </a:lnSpc>
                        <a:spcAft>
                          <a:spcPts val="0"/>
                        </a:spcAft>
                        <a:tabLst>
                          <a:tab pos="150495" algn="l"/>
                        </a:tabLst>
                      </a:pPr>
                      <a:r>
                        <a:rPr lang="ar-EG" sz="800" kern="1200">
                          <a:effectLst/>
                        </a:rPr>
                        <a:t>3-المخرجات التعليمية المستهدفة من المقرر:</a:t>
                      </a:r>
                      <a:endParaRPr lang="en-US" sz="800">
                        <a:effectLst/>
                        <a:latin typeface="Times New Roman"/>
                        <a:ea typeface="Times New Roman"/>
                        <a:cs typeface="Arial"/>
                      </a:endParaRPr>
                    </a:p>
                  </a:txBody>
                  <a:tcPr marL="53062" marR="53062" marT="0" marB="0" anchor="ctr"/>
                </a:tc>
                <a:tc hMerge="1">
                  <a:txBody>
                    <a:bodyPr/>
                    <a:lstStyle/>
                    <a:p>
                      <a:pPr rtl="1"/>
                      <a:endParaRPr lang="ar-EG"/>
                    </a:p>
                  </a:txBody>
                  <a:tcPr/>
                </a:tc>
              </a:tr>
              <a:tr h="976346">
                <a:tc>
                  <a:txBody>
                    <a:bodyPr/>
                    <a:lstStyle/>
                    <a:p>
                      <a:pPr rtl="0">
                        <a:lnSpc>
                          <a:spcPct val="115000"/>
                        </a:lnSpc>
                        <a:spcAft>
                          <a:spcPts val="0"/>
                        </a:spcAft>
                      </a:pPr>
                      <a:r>
                        <a:rPr lang="ar-SA" sz="900" kern="1200" dirty="0">
                          <a:effectLst/>
                        </a:rPr>
                        <a:t>أ ـ المعلومات والمفاهيم:</a:t>
                      </a:r>
                      <a:endParaRPr lang="en-US" sz="800" dirty="0">
                        <a:effectLst/>
                        <a:latin typeface="Times New Roman"/>
                        <a:ea typeface="Times New Roman"/>
                        <a:cs typeface="Arial"/>
                      </a:endParaRPr>
                    </a:p>
                  </a:txBody>
                  <a:tcPr marL="53062" marR="53062" marT="0" marB="0"/>
                </a:tc>
                <a:tc>
                  <a:txBody>
                    <a:bodyPr/>
                    <a:lstStyle/>
                    <a:p>
                      <a:pPr algn="l" rtl="0">
                        <a:lnSpc>
                          <a:spcPct val="115000"/>
                        </a:lnSpc>
                        <a:spcAft>
                          <a:spcPts val="0"/>
                        </a:spcAft>
                      </a:pPr>
                      <a:r>
                        <a:rPr lang="en-US" sz="900" dirty="0">
                          <a:effectLst/>
                        </a:rPr>
                        <a:t>By the end of this course the student must be able to:</a:t>
                      </a:r>
                      <a:endParaRPr lang="en-US" sz="800" dirty="0">
                        <a:effectLst/>
                      </a:endParaRPr>
                    </a:p>
                    <a:p>
                      <a:pPr algn="l" rtl="0">
                        <a:lnSpc>
                          <a:spcPct val="115000"/>
                        </a:lnSpc>
                        <a:spcAft>
                          <a:spcPts val="0"/>
                        </a:spcAft>
                      </a:pPr>
                      <a:r>
                        <a:rPr lang="en-US" sz="900" dirty="0">
                          <a:effectLst/>
                        </a:rPr>
                        <a:t>a1. Identify the general concepts of natural history and taxonomy of certain invertebrates.</a:t>
                      </a:r>
                      <a:endParaRPr lang="en-US" sz="800" dirty="0">
                        <a:effectLst/>
                      </a:endParaRPr>
                    </a:p>
                    <a:p>
                      <a:pPr algn="l" rtl="0">
                        <a:lnSpc>
                          <a:spcPct val="115000"/>
                        </a:lnSpc>
                        <a:spcAft>
                          <a:spcPts val="0"/>
                        </a:spcAft>
                      </a:pPr>
                      <a:r>
                        <a:rPr lang="en-US" sz="900" dirty="0">
                          <a:effectLst/>
                        </a:rPr>
                        <a:t>a2. Identify the general information about anatomy and physiology of certain invertebrate groups.</a:t>
                      </a:r>
                      <a:endParaRPr lang="en-US" sz="800" dirty="0">
                        <a:effectLst/>
                      </a:endParaRPr>
                    </a:p>
                    <a:p>
                      <a:pPr algn="l" rtl="0">
                        <a:lnSpc>
                          <a:spcPct val="115000"/>
                        </a:lnSpc>
                        <a:spcAft>
                          <a:spcPts val="0"/>
                        </a:spcAft>
                      </a:pPr>
                      <a:r>
                        <a:rPr lang="en-US" sz="900" dirty="0">
                          <a:effectLst/>
                        </a:rPr>
                        <a:t>a3. Recognize the benefits as well as the environmental disorders and infectious diseases of certain invertebrate animals.</a:t>
                      </a:r>
                      <a:endParaRPr lang="en-US" sz="800" dirty="0">
                        <a:effectLst/>
                      </a:endParaRPr>
                    </a:p>
                    <a:p>
                      <a:pPr algn="l" rtl="0">
                        <a:lnSpc>
                          <a:spcPct val="115000"/>
                        </a:lnSpc>
                        <a:spcAft>
                          <a:spcPts val="0"/>
                        </a:spcAft>
                      </a:pPr>
                      <a:r>
                        <a:rPr lang="en-US" sz="900" dirty="0">
                          <a:effectLst/>
                        </a:rPr>
                        <a:t>a4. List the medically importance of certain invertebrates </a:t>
                      </a:r>
                      <a:endParaRPr lang="en-US" sz="800" dirty="0">
                        <a:effectLst/>
                        <a:latin typeface="Times New Roman"/>
                        <a:ea typeface="Times New Roman"/>
                        <a:cs typeface="Arial"/>
                      </a:endParaRPr>
                    </a:p>
                  </a:txBody>
                  <a:tcPr marL="53062" marR="53062" marT="0" marB="0">
                    <a:solidFill>
                      <a:schemeClr val="bg2">
                        <a:lumMod val="90000"/>
                      </a:schemeClr>
                    </a:solidFill>
                  </a:tcPr>
                </a:tc>
              </a:tr>
              <a:tr h="813622">
                <a:tc>
                  <a:txBody>
                    <a:bodyPr/>
                    <a:lstStyle/>
                    <a:p>
                      <a:pPr rtl="0">
                        <a:lnSpc>
                          <a:spcPct val="115000"/>
                        </a:lnSpc>
                        <a:spcAft>
                          <a:spcPts val="0"/>
                        </a:spcAft>
                      </a:pPr>
                      <a:r>
                        <a:rPr lang="ar-SA" sz="900" kern="1200">
                          <a:effectLst/>
                        </a:rPr>
                        <a:t>ب ـ المهارات الذهنية </a:t>
                      </a:r>
                      <a:endParaRPr lang="en-US" sz="800">
                        <a:effectLst/>
                        <a:latin typeface="Times New Roman"/>
                        <a:ea typeface="Times New Roman"/>
                        <a:cs typeface="Arial"/>
                      </a:endParaRPr>
                    </a:p>
                  </a:txBody>
                  <a:tcPr marL="53062" marR="53062" marT="0" marB="0"/>
                </a:tc>
                <a:tc>
                  <a:txBody>
                    <a:bodyPr/>
                    <a:lstStyle/>
                    <a:p>
                      <a:pPr algn="l" rtl="0">
                        <a:lnSpc>
                          <a:spcPct val="115000"/>
                        </a:lnSpc>
                        <a:spcAft>
                          <a:spcPts val="0"/>
                        </a:spcAft>
                      </a:pPr>
                      <a:r>
                        <a:rPr lang="en-US" sz="900" dirty="0">
                          <a:effectLst/>
                        </a:rPr>
                        <a:t>By the end of this course the student must be able to:</a:t>
                      </a:r>
                      <a:endParaRPr lang="en-US" sz="800" dirty="0">
                        <a:effectLst/>
                      </a:endParaRPr>
                    </a:p>
                    <a:p>
                      <a:pPr algn="l" rtl="0">
                        <a:lnSpc>
                          <a:spcPct val="115000"/>
                        </a:lnSpc>
                        <a:spcAft>
                          <a:spcPts val="0"/>
                        </a:spcAft>
                      </a:pPr>
                      <a:r>
                        <a:rPr lang="en-US" sz="900" dirty="0">
                          <a:effectLst/>
                        </a:rPr>
                        <a:t>b1. Report symptoms of infectious diseases to increase the familiarity with invertebrate importance.</a:t>
                      </a:r>
                      <a:endParaRPr lang="en-US" sz="800" dirty="0">
                        <a:effectLst/>
                      </a:endParaRPr>
                    </a:p>
                    <a:p>
                      <a:pPr algn="l" rtl="0">
                        <a:lnSpc>
                          <a:spcPct val="115000"/>
                        </a:lnSpc>
                        <a:spcAft>
                          <a:spcPts val="0"/>
                        </a:spcAft>
                      </a:pPr>
                      <a:r>
                        <a:rPr lang="en-US" sz="900" dirty="0">
                          <a:effectLst/>
                        </a:rPr>
                        <a:t>b2. Review the benefits as well as the environmental disorders to develop the familiarity with importance of invertebrates in ecosystems.</a:t>
                      </a:r>
                      <a:endParaRPr lang="en-US" sz="800" dirty="0">
                        <a:effectLst/>
                        <a:latin typeface="Times New Roman"/>
                        <a:ea typeface="Times New Roman"/>
                        <a:cs typeface="Arial"/>
                      </a:endParaRPr>
                    </a:p>
                  </a:txBody>
                  <a:tcPr marL="53062" marR="53062" marT="0" marB="0">
                    <a:solidFill>
                      <a:schemeClr val="bg2">
                        <a:lumMod val="75000"/>
                      </a:schemeClr>
                    </a:solidFill>
                  </a:tcPr>
                </a:tc>
              </a:tr>
              <a:tr h="650897">
                <a:tc>
                  <a:txBody>
                    <a:bodyPr/>
                    <a:lstStyle/>
                    <a:p>
                      <a:pPr rtl="0">
                        <a:lnSpc>
                          <a:spcPct val="115000"/>
                        </a:lnSpc>
                        <a:spcAft>
                          <a:spcPts val="0"/>
                        </a:spcAft>
                      </a:pPr>
                      <a:r>
                        <a:rPr lang="ar-SA" sz="900" kern="1200">
                          <a:effectLst/>
                        </a:rPr>
                        <a:t>جـ ـ المهارات المهنية الخاصة بالمقرر : </a:t>
                      </a:r>
                      <a:endParaRPr lang="en-US" sz="800">
                        <a:effectLst/>
                        <a:latin typeface="Times New Roman"/>
                        <a:ea typeface="Times New Roman"/>
                        <a:cs typeface="Arial"/>
                      </a:endParaRPr>
                    </a:p>
                  </a:txBody>
                  <a:tcPr marL="53062" marR="53062" marT="0" marB="0"/>
                </a:tc>
                <a:tc>
                  <a:txBody>
                    <a:bodyPr/>
                    <a:lstStyle/>
                    <a:p>
                      <a:pPr algn="l" rtl="0">
                        <a:lnSpc>
                          <a:spcPct val="115000"/>
                        </a:lnSpc>
                        <a:spcAft>
                          <a:spcPts val="0"/>
                        </a:spcAft>
                      </a:pPr>
                      <a:r>
                        <a:rPr lang="en-US" sz="900" dirty="0">
                          <a:effectLst/>
                        </a:rPr>
                        <a:t>By the end of this course the student must be able to:</a:t>
                      </a:r>
                      <a:endParaRPr lang="en-US" sz="800" dirty="0">
                        <a:effectLst/>
                      </a:endParaRPr>
                    </a:p>
                    <a:p>
                      <a:pPr algn="l" rtl="0">
                        <a:lnSpc>
                          <a:spcPct val="115000"/>
                        </a:lnSpc>
                        <a:spcAft>
                          <a:spcPts val="0"/>
                        </a:spcAft>
                      </a:pPr>
                      <a:r>
                        <a:rPr lang="en-US" sz="900" dirty="0">
                          <a:effectLst/>
                        </a:rPr>
                        <a:t>c1. Use the light microscope to identify the infectious diseases of certain invertebrate animals.</a:t>
                      </a:r>
                      <a:endParaRPr lang="en-US" sz="800" dirty="0">
                        <a:effectLst/>
                      </a:endParaRPr>
                    </a:p>
                    <a:p>
                      <a:pPr algn="l" rtl="0">
                        <a:lnSpc>
                          <a:spcPct val="115000"/>
                        </a:lnSpc>
                        <a:spcAft>
                          <a:spcPts val="0"/>
                        </a:spcAft>
                      </a:pPr>
                      <a:r>
                        <a:rPr lang="en-US" sz="900" dirty="0">
                          <a:effectLst/>
                        </a:rPr>
                        <a:t>c2. Examine various disorders in the selected examples of invertebrate animals to increase the information in the field of invertebrate animal medicine.</a:t>
                      </a:r>
                      <a:endParaRPr lang="en-US" sz="800" dirty="0">
                        <a:effectLst/>
                        <a:latin typeface="Times New Roman"/>
                        <a:ea typeface="Times New Roman"/>
                        <a:cs typeface="Arial"/>
                      </a:endParaRPr>
                    </a:p>
                  </a:txBody>
                  <a:tcPr marL="53062" marR="53062" marT="0" marB="0">
                    <a:solidFill>
                      <a:schemeClr val="bg2">
                        <a:lumMod val="50000"/>
                      </a:schemeClr>
                    </a:solidFill>
                  </a:tcPr>
                </a:tc>
              </a:tr>
              <a:tr h="650897">
                <a:tc>
                  <a:txBody>
                    <a:bodyPr/>
                    <a:lstStyle/>
                    <a:p>
                      <a:pPr rtl="0">
                        <a:lnSpc>
                          <a:spcPct val="115000"/>
                        </a:lnSpc>
                        <a:spcAft>
                          <a:spcPts val="0"/>
                        </a:spcAft>
                      </a:pPr>
                      <a:r>
                        <a:rPr lang="ar-SA" sz="900" kern="1200" dirty="0">
                          <a:effectLst/>
                        </a:rPr>
                        <a:t>د ـ المهارات العامة:</a:t>
                      </a:r>
                      <a:endParaRPr lang="en-US" sz="800" dirty="0">
                        <a:effectLst/>
                        <a:latin typeface="Times New Roman"/>
                        <a:ea typeface="Times New Roman"/>
                        <a:cs typeface="Arial"/>
                      </a:endParaRPr>
                    </a:p>
                  </a:txBody>
                  <a:tcPr marL="53062" marR="53062" marT="0" marB="0"/>
                </a:tc>
                <a:tc>
                  <a:txBody>
                    <a:bodyPr/>
                    <a:lstStyle/>
                    <a:p>
                      <a:pPr algn="l" rtl="0">
                        <a:lnSpc>
                          <a:spcPct val="115000"/>
                        </a:lnSpc>
                        <a:spcAft>
                          <a:spcPts val="0"/>
                        </a:spcAft>
                      </a:pPr>
                      <a:r>
                        <a:rPr lang="en-US" sz="900" dirty="0">
                          <a:effectLst/>
                        </a:rPr>
                        <a:t>By the end of this course the student must be able to:</a:t>
                      </a:r>
                      <a:endParaRPr lang="en-US" sz="800" dirty="0">
                        <a:effectLst/>
                      </a:endParaRPr>
                    </a:p>
                    <a:p>
                      <a:pPr algn="l" rtl="0">
                        <a:lnSpc>
                          <a:spcPct val="115000"/>
                        </a:lnSpc>
                        <a:spcAft>
                          <a:spcPts val="0"/>
                        </a:spcAft>
                      </a:pPr>
                      <a:r>
                        <a:rPr lang="en-US" sz="900" dirty="0">
                          <a:effectLst/>
                        </a:rPr>
                        <a:t>d1. Acquire self- and long life-learning during the study of the invertebrate medicine.</a:t>
                      </a:r>
                      <a:endParaRPr lang="en-US" sz="800" dirty="0">
                        <a:effectLst/>
                      </a:endParaRPr>
                    </a:p>
                    <a:p>
                      <a:pPr algn="l" rtl="0">
                        <a:lnSpc>
                          <a:spcPct val="115000"/>
                        </a:lnSpc>
                        <a:spcAft>
                          <a:spcPts val="0"/>
                        </a:spcAft>
                      </a:pPr>
                      <a:r>
                        <a:rPr lang="en-US" sz="900" dirty="0">
                          <a:effectLst/>
                        </a:rPr>
                        <a:t>d2. Apply scientific models, and tools effectively to understand the different symptoms of invertebrate diseases</a:t>
                      </a:r>
                      <a:r>
                        <a:rPr lang="en-US" sz="800" kern="1200" dirty="0">
                          <a:effectLst/>
                        </a:rPr>
                        <a:t>.</a:t>
                      </a:r>
                      <a:endParaRPr lang="en-US" sz="800" dirty="0">
                        <a:effectLst/>
                        <a:latin typeface="Times New Roman"/>
                        <a:ea typeface="Times New Roman"/>
                        <a:cs typeface="Arial"/>
                      </a:endParaRPr>
                    </a:p>
                  </a:txBody>
                  <a:tcPr marL="53062" marR="53062" marT="0" marB="0">
                    <a:solidFill>
                      <a:schemeClr val="tx2">
                        <a:lumMod val="60000"/>
                        <a:lumOff val="40000"/>
                      </a:schemeClr>
                    </a:solidFill>
                  </a:tcPr>
                </a:tc>
              </a:tr>
            </a:tbl>
          </a:graphicData>
        </a:graphic>
      </p:graphicFrame>
    </p:spTree>
    <p:extLst>
      <p:ext uri="{BB962C8B-B14F-4D97-AF65-F5344CB8AC3E}">
        <p14:creationId xmlns:p14="http://schemas.microsoft.com/office/powerpoint/2010/main" val="3252015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1974691"/>
              </p:ext>
            </p:extLst>
          </p:nvPr>
        </p:nvGraphicFramePr>
        <p:xfrm>
          <a:off x="698500" y="2381980"/>
          <a:ext cx="7747000" cy="3610102"/>
        </p:xfrm>
        <a:graphic>
          <a:graphicData uri="http://schemas.openxmlformats.org/drawingml/2006/table">
            <a:tbl>
              <a:tblPr firstRow="1" firstCol="1" bandRow="1">
                <a:tableStyleId>{5C22544A-7EE6-4342-B048-85BDC9FD1C3A}</a:tableStyleId>
              </a:tblPr>
              <a:tblGrid>
                <a:gridCol w="1036549"/>
                <a:gridCol w="3780536"/>
                <a:gridCol w="849071"/>
                <a:gridCol w="979221"/>
                <a:gridCol w="1101623"/>
              </a:tblGrid>
              <a:tr h="208280">
                <a:tc>
                  <a:txBody>
                    <a:bodyPr/>
                    <a:lstStyle/>
                    <a:p>
                      <a:pPr algn="l">
                        <a:lnSpc>
                          <a:spcPct val="115000"/>
                        </a:lnSpc>
                        <a:spcAft>
                          <a:spcPts val="0"/>
                        </a:spcAft>
                      </a:pPr>
                      <a:r>
                        <a:rPr lang="en-US" sz="1000" kern="1200">
                          <a:effectLst/>
                        </a:rPr>
                        <a:t>W.</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Topic</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Lect</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Pract</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Tutor.</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Introduction</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Porifera (Sponges)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3</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Coelenterates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4</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Turbellarians </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5</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Annelids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6</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Custaceans </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7</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Midterm exam  </a:t>
                      </a:r>
                      <a:endParaRPr lang="en-US" sz="1000">
                        <a:effectLst/>
                        <a:latin typeface="Times New Roman"/>
                        <a:ea typeface="Times New Roman"/>
                        <a:cs typeface="Arial"/>
                      </a:endParaRPr>
                    </a:p>
                  </a:txBody>
                  <a:tcPr marL="68580" marR="68580" marT="0" marB="0"/>
                </a:tc>
                <a:tc>
                  <a:txBody>
                    <a:bodyPr/>
                    <a:lstStyle/>
                    <a:p>
                      <a:pPr algn="l" rtl="0">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8</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Insects</a:t>
                      </a:r>
                      <a:r>
                        <a:rPr lang="en-US" sz="1400">
                          <a:effectLst/>
                        </a:rPr>
                        <a:t> </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9</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Horseshoe Crabs </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10</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Spiders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Gastropods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Cephalopods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13</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Bivalves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14</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Echinodermats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15</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ar-SA" sz="1200">
                          <a:effectLst/>
                        </a:rPr>
                        <a:t> </a:t>
                      </a:r>
                      <a:r>
                        <a:rPr lang="en-US" sz="1200">
                          <a:effectLst/>
                        </a:rPr>
                        <a:t>Practical exam.</a:t>
                      </a:r>
                      <a:endParaRPr lang="en-US" sz="1000">
                        <a:effectLst/>
                        <a:latin typeface="Times New Roman"/>
                        <a:ea typeface="Times New Roman"/>
                        <a:cs typeface="Arial"/>
                      </a:endParaRPr>
                    </a:p>
                  </a:txBody>
                  <a:tcPr marL="68580" marR="68580" marT="0" marB="0" anchor="ctr"/>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212090">
                <a:tc>
                  <a:txBody>
                    <a:bodyPr/>
                    <a:lstStyle/>
                    <a:p>
                      <a:pPr algn="l">
                        <a:lnSpc>
                          <a:spcPct val="115000"/>
                        </a:lnSpc>
                        <a:spcAft>
                          <a:spcPts val="0"/>
                        </a:spcAft>
                      </a:pPr>
                      <a:r>
                        <a:rPr lang="en-US" sz="1000">
                          <a:effectLst/>
                        </a:rPr>
                        <a:t>16&amp;17</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Writing and oral exam. </a:t>
                      </a:r>
                      <a:endParaRPr lang="en-US" sz="1000">
                        <a:effectLst/>
                        <a:latin typeface="Times New Roman"/>
                        <a:ea typeface="Times New Roman"/>
                        <a:cs typeface="Arial"/>
                      </a:endParaRPr>
                    </a:p>
                  </a:txBody>
                  <a:tcPr marL="68580" marR="68580" marT="0" marB="0" anchor="ctr"/>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dirty="0">
                          <a:effectLst/>
                        </a:rPr>
                        <a:t>0</a:t>
                      </a:r>
                      <a:endParaRPr lang="en-US" sz="1000" dirty="0">
                        <a:effectLst/>
                        <a:latin typeface="Times New Roman"/>
                        <a:ea typeface="Times New Roman"/>
                        <a:cs typeface="Arial"/>
                      </a:endParaRPr>
                    </a:p>
                  </a:txBody>
                  <a:tcPr marL="68580" marR="68580" marT="0" marB="0"/>
                </a:tc>
              </a:tr>
            </a:tbl>
          </a:graphicData>
        </a:graphic>
      </p:graphicFrame>
      <p:sp>
        <p:nvSpPr>
          <p:cNvPr id="3" name="Title 2"/>
          <p:cNvSpPr>
            <a:spLocks noGrp="1"/>
          </p:cNvSpPr>
          <p:nvPr>
            <p:ph type="title"/>
          </p:nvPr>
        </p:nvSpPr>
        <p:spPr>
          <a:solidFill>
            <a:schemeClr val="tx1"/>
          </a:solidFill>
        </p:spPr>
        <p:txBody>
          <a:bodyPr/>
          <a:lstStyle/>
          <a:p>
            <a:r>
              <a:rPr lang="en-US" dirty="0" smtClean="0">
                <a:solidFill>
                  <a:srgbClr val="FFC000"/>
                </a:solidFill>
              </a:rPr>
              <a:t>Content</a:t>
            </a:r>
            <a:endParaRPr lang="ar-EG" dirty="0">
              <a:solidFill>
                <a:srgbClr val="FFC000"/>
              </a:solidFill>
            </a:endParaRPr>
          </a:p>
        </p:txBody>
      </p:sp>
    </p:spTree>
    <p:extLst>
      <p:ext uri="{BB962C8B-B14F-4D97-AF65-F5344CB8AC3E}">
        <p14:creationId xmlns:p14="http://schemas.microsoft.com/office/powerpoint/2010/main" val="2818889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fontScale="92500"/>
          </a:bodyPr>
          <a:lstStyle/>
          <a:p>
            <a:pPr algn="l" rtl="0"/>
            <a:r>
              <a:rPr lang="en-US" b="1" u="sng" dirty="0">
                <a:solidFill>
                  <a:srgbClr val="FF0000"/>
                </a:solidFill>
              </a:rPr>
              <a:t>Quick </a:t>
            </a:r>
            <a:r>
              <a:rPr lang="en-US" b="1" u="sng" dirty="0" smtClean="0">
                <a:solidFill>
                  <a:srgbClr val="FF0000"/>
                </a:solidFill>
              </a:rPr>
              <a:t>Facts</a:t>
            </a:r>
          </a:p>
          <a:p>
            <a:pPr lvl="1" algn="l" rtl="0"/>
            <a:r>
              <a:rPr lang="en-US" b="1" dirty="0"/>
              <a:t>True bilateral symmetry.</a:t>
            </a:r>
          </a:p>
          <a:p>
            <a:pPr lvl="1" algn="l" rtl="0"/>
            <a:r>
              <a:rPr lang="en-US" b="1" dirty="0" err="1"/>
              <a:t>Dorso</a:t>
            </a:r>
            <a:r>
              <a:rPr lang="en-US" b="1" dirty="0"/>
              <a:t>-ventral flattening of the body.</a:t>
            </a:r>
          </a:p>
          <a:p>
            <a:pPr lvl="1" algn="l" rtl="0"/>
            <a:r>
              <a:rPr lang="en-US" b="1" dirty="0" err="1"/>
              <a:t>Unsegmented</a:t>
            </a:r>
            <a:r>
              <a:rPr lang="en-US" b="1" dirty="0"/>
              <a:t>.</a:t>
            </a:r>
          </a:p>
          <a:p>
            <a:pPr lvl="1" algn="l" rtl="0"/>
            <a:r>
              <a:rPr lang="en-US" b="1" dirty="0"/>
              <a:t>Ciliated epidermis.</a:t>
            </a:r>
          </a:p>
          <a:p>
            <a:pPr lvl="1" algn="l" rtl="0"/>
            <a:r>
              <a:rPr lang="en-US" b="1" dirty="0"/>
              <a:t>System of sheathed nerve fibers.</a:t>
            </a:r>
          </a:p>
          <a:p>
            <a:pPr lvl="1" algn="l" rtl="0"/>
            <a:r>
              <a:rPr lang="en-US" b="1" dirty="0"/>
              <a:t>Parenchyma between the epidermis and the </a:t>
            </a:r>
            <a:r>
              <a:rPr lang="en-US" b="1" dirty="0" err="1"/>
              <a:t>gastrodermis</a:t>
            </a:r>
            <a:r>
              <a:rPr lang="en-US" b="1" dirty="0"/>
              <a:t>.</a:t>
            </a:r>
          </a:p>
          <a:p>
            <a:pPr lvl="1" algn="l" rtl="0"/>
            <a:r>
              <a:rPr lang="en-US" b="1" dirty="0"/>
              <a:t>Some cephalization.</a:t>
            </a:r>
          </a:p>
          <a:p>
            <a:pPr lvl="1" algn="l" rtl="0"/>
            <a:r>
              <a:rPr lang="en-US" b="1" dirty="0"/>
              <a:t>Blind ending gut.</a:t>
            </a:r>
          </a:p>
          <a:p>
            <a:pPr lvl="1" algn="l" rtl="0"/>
            <a:r>
              <a:rPr lang="en-US" b="1" dirty="0"/>
              <a:t>Flame cells for excretion.</a:t>
            </a:r>
          </a:p>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err="1">
                <a:solidFill>
                  <a:srgbClr val="FFC000"/>
                </a:solidFill>
              </a:rPr>
              <a:t>Turbellarians</a:t>
            </a:r>
            <a:endParaRPr lang="en-US" dirty="0">
              <a:solidFill>
                <a:srgbClr val="FFC000"/>
              </a:solidFill>
            </a:endParaRPr>
          </a:p>
        </p:txBody>
      </p:sp>
    </p:spTree>
    <p:extLst>
      <p:ext uri="{BB962C8B-B14F-4D97-AF65-F5344CB8AC3E}">
        <p14:creationId xmlns:p14="http://schemas.microsoft.com/office/powerpoint/2010/main" val="572507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circle(in)">
                                      <p:cBhvr>
                                        <p:cTn id="20" dur="2000"/>
                                        <p:tgtEl>
                                          <p:spTgt spid="2">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circle(in)">
                                      <p:cBhvr>
                                        <p:cTn id="23" dur="2000"/>
                                        <p:tgtEl>
                                          <p:spTgt spid="2">
                                            <p:txEl>
                                              <p:pRg st="2" end="2"/>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circle(in)">
                                      <p:cBhvr>
                                        <p:cTn id="26" dur="2000"/>
                                        <p:tgtEl>
                                          <p:spTgt spid="2">
                                            <p:txEl>
                                              <p:pRg st="3" end="3"/>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circle(in)">
                                      <p:cBhvr>
                                        <p:cTn id="29" dur="2000"/>
                                        <p:tgtEl>
                                          <p:spTgt spid="2">
                                            <p:txEl>
                                              <p:pRg st="4" end="4"/>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circle(in)">
                                      <p:cBhvr>
                                        <p:cTn id="35" dur="2000"/>
                                        <p:tgtEl>
                                          <p:spTgt spid="2">
                                            <p:txEl>
                                              <p:pRg st="6" end="6"/>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circle(in)">
                                      <p:cBhvr>
                                        <p:cTn id="38" dur="2000"/>
                                        <p:tgtEl>
                                          <p:spTgt spid="2">
                                            <p:txEl>
                                              <p:pRg st="7" end="7"/>
                                            </p:txEl>
                                          </p:spTgt>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circle(in)">
                                      <p:cBhvr>
                                        <p:cTn id="41" dur="2000"/>
                                        <p:tgtEl>
                                          <p:spTgt spid="2">
                                            <p:txEl>
                                              <p:pRg st="8" end="8"/>
                                            </p:txEl>
                                          </p:spTgt>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circle(in)">
                                      <p:cBhvr>
                                        <p:cTn id="44"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fontScale="92500" lnSpcReduction="20000"/>
          </a:bodyPr>
          <a:lstStyle/>
          <a:p>
            <a:pPr algn="l" rtl="0"/>
            <a:r>
              <a:rPr lang="en-US" b="1" u="sng" dirty="0">
                <a:solidFill>
                  <a:srgbClr val="FF0000"/>
                </a:solidFill>
              </a:rPr>
              <a:t>Quick </a:t>
            </a:r>
            <a:r>
              <a:rPr lang="en-US" b="1" u="sng" dirty="0" smtClean="0">
                <a:solidFill>
                  <a:srgbClr val="FF0000"/>
                </a:solidFill>
              </a:rPr>
              <a:t>Facts</a:t>
            </a:r>
          </a:p>
          <a:p>
            <a:pPr lvl="1" algn="l" rtl="0">
              <a:buFont typeface="Wingdings" pitchFamily="2" charset="2"/>
              <a:buChar char="Ø"/>
            </a:pPr>
            <a:r>
              <a:rPr lang="en-US" b="1" dirty="0" err="1"/>
              <a:t>Turbellarians</a:t>
            </a:r>
            <a:r>
              <a:rPr lang="en-US" b="1" dirty="0"/>
              <a:t> are mainly free-living and aquatic, but some are </a:t>
            </a:r>
            <a:r>
              <a:rPr lang="en-US" b="1" dirty="0" err="1"/>
              <a:t>terrestial</a:t>
            </a:r>
            <a:r>
              <a:rPr lang="en-US" b="1" dirty="0"/>
              <a:t> and live in moist, humid environments</a:t>
            </a:r>
            <a:r>
              <a:rPr lang="en-US" b="1" dirty="0" smtClean="0"/>
              <a:t>.</a:t>
            </a:r>
          </a:p>
          <a:p>
            <a:pPr lvl="1" algn="l" rtl="0">
              <a:buFont typeface="Wingdings" pitchFamily="2" charset="2"/>
              <a:buChar char="Ø"/>
            </a:pPr>
            <a:r>
              <a:rPr lang="en-US" b="1" dirty="0" smtClean="0"/>
              <a:t> </a:t>
            </a:r>
            <a:r>
              <a:rPr lang="en-US" b="1" dirty="0"/>
              <a:t>They range in size from a few millimeters to a half meter long. Small </a:t>
            </a:r>
            <a:r>
              <a:rPr lang="en-US" b="1" dirty="0" err="1"/>
              <a:t>turbellarians</a:t>
            </a:r>
            <a:r>
              <a:rPr lang="en-US" b="1" dirty="0"/>
              <a:t> use cilia for their propulsive force, and some very small forms swim through fluid. </a:t>
            </a:r>
            <a:endParaRPr lang="en-US" b="1" dirty="0" smtClean="0"/>
          </a:p>
          <a:p>
            <a:pPr lvl="1" algn="l" rtl="0">
              <a:buFont typeface="Wingdings" pitchFamily="2" charset="2"/>
              <a:buChar char="Ø"/>
            </a:pPr>
            <a:r>
              <a:rPr lang="en-US" b="1" dirty="0" smtClean="0"/>
              <a:t>A </a:t>
            </a:r>
            <a:r>
              <a:rPr lang="en-US" b="1" dirty="0"/>
              <a:t>lot of energy is used for the production of mucus to lubricate and protect the surface of the body and to help capture prey</a:t>
            </a:r>
            <a:r>
              <a:rPr lang="en-US" b="1" dirty="0" smtClean="0"/>
              <a:t>.</a:t>
            </a:r>
          </a:p>
          <a:p>
            <a:pPr lvl="1" algn="l" rtl="0">
              <a:buFont typeface="Wingdings" pitchFamily="2" charset="2"/>
              <a:buChar char="Ø"/>
            </a:pPr>
            <a:r>
              <a:rPr lang="en-US" b="1" dirty="0" smtClean="0"/>
              <a:t>Most </a:t>
            </a:r>
            <a:r>
              <a:rPr lang="en-US" b="1" dirty="0"/>
              <a:t>are hermaphroditic and reproduce sexually, but </a:t>
            </a:r>
            <a:r>
              <a:rPr lang="en-US" b="1" dirty="0" smtClean="0"/>
              <a:t>asexual </a:t>
            </a:r>
            <a:r>
              <a:rPr lang="en-US" b="1" dirty="0"/>
              <a:t>reproduction by fission is also possible. </a:t>
            </a:r>
            <a:endParaRPr lang="en-US" b="1" dirty="0" smtClean="0"/>
          </a:p>
          <a:p>
            <a:pPr lvl="1" algn="l" rtl="0">
              <a:buFont typeface="Wingdings" pitchFamily="2" charset="2"/>
              <a:buChar char="Ø"/>
            </a:pPr>
            <a:r>
              <a:rPr lang="en-US" b="1" dirty="0" smtClean="0"/>
              <a:t>If </a:t>
            </a:r>
            <a:r>
              <a:rPr lang="en-US" b="1" dirty="0"/>
              <a:t>a flatworm is starved it is capable of shrinking to hatching size and when fed it has the ability to grow back to original size.</a:t>
            </a:r>
          </a:p>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err="1">
                <a:solidFill>
                  <a:srgbClr val="FFC000"/>
                </a:solidFill>
              </a:rPr>
              <a:t>Turbellarians</a:t>
            </a:r>
            <a:endParaRPr lang="en-US" dirty="0">
              <a:solidFill>
                <a:srgbClr val="FFC000"/>
              </a:solidFill>
            </a:endParaRPr>
          </a:p>
        </p:txBody>
      </p:sp>
    </p:spTree>
    <p:extLst>
      <p:ext uri="{BB962C8B-B14F-4D97-AF65-F5344CB8AC3E}">
        <p14:creationId xmlns:p14="http://schemas.microsoft.com/office/powerpoint/2010/main" val="2397556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circle(in)">
                                      <p:cBhvr>
                                        <p:cTn id="20" dur="2000"/>
                                        <p:tgtEl>
                                          <p:spTgt spid="2">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circle(in)">
                                      <p:cBhvr>
                                        <p:cTn id="23" dur="2000"/>
                                        <p:tgtEl>
                                          <p:spTgt spid="2">
                                            <p:txEl>
                                              <p:pRg st="2" end="2"/>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circle(in)">
                                      <p:cBhvr>
                                        <p:cTn id="26" dur="2000"/>
                                        <p:tgtEl>
                                          <p:spTgt spid="2">
                                            <p:txEl>
                                              <p:pRg st="3" end="3"/>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circle(in)">
                                      <p:cBhvr>
                                        <p:cTn id="29" dur="2000"/>
                                        <p:tgtEl>
                                          <p:spTgt spid="2">
                                            <p:txEl>
                                              <p:pRg st="4" end="4"/>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fontScale="77500" lnSpcReduction="20000"/>
          </a:bodyPr>
          <a:lstStyle/>
          <a:p>
            <a:pPr algn="l" rtl="0"/>
            <a:r>
              <a:rPr lang="en-US" b="1" u="sng" dirty="0">
                <a:solidFill>
                  <a:srgbClr val="FF0000"/>
                </a:solidFill>
              </a:rPr>
              <a:t>Quick </a:t>
            </a:r>
            <a:r>
              <a:rPr lang="en-US" b="1" u="sng" dirty="0" smtClean="0">
                <a:solidFill>
                  <a:srgbClr val="FF0000"/>
                </a:solidFill>
              </a:rPr>
              <a:t>Facts</a:t>
            </a:r>
          </a:p>
          <a:p>
            <a:pPr lvl="1" algn="l" rtl="0">
              <a:buFont typeface="Wingdings" pitchFamily="2" charset="2"/>
              <a:buChar char="Ø"/>
            </a:pPr>
            <a:r>
              <a:rPr lang="en-US" b="1" dirty="0" err="1"/>
              <a:t>Turbellarians</a:t>
            </a:r>
            <a:r>
              <a:rPr lang="en-US" b="1" dirty="0"/>
              <a:t> sense their environment with </a:t>
            </a:r>
            <a:r>
              <a:rPr lang="en-US" b="1" dirty="0" err="1"/>
              <a:t>statocysts</a:t>
            </a:r>
            <a:r>
              <a:rPr lang="en-US" b="1" dirty="0"/>
              <a:t>, chemoreceptors, and photoreceptors. </a:t>
            </a:r>
            <a:endParaRPr lang="en-US" b="1" dirty="0" smtClean="0"/>
          </a:p>
          <a:p>
            <a:pPr lvl="1" algn="l" rtl="0">
              <a:buFont typeface="Wingdings" pitchFamily="2" charset="2"/>
              <a:buChar char="Ø"/>
            </a:pPr>
            <a:r>
              <a:rPr lang="en-US" b="1" dirty="0" smtClean="0"/>
              <a:t>They </a:t>
            </a:r>
            <a:r>
              <a:rPr lang="en-US" b="1" dirty="0"/>
              <a:t>do not have image-forming eyes, but </a:t>
            </a:r>
            <a:r>
              <a:rPr lang="en-US" b="1" dirty="0" smtClean="0"/>
              <a:t>many </a:t>
            </a:r>
            <a:r>
              <a:rPr lang="en-US" b="1" dirty="0"/>
              <a:t>species have pigment cells and photoreceptors concentrated into eyespots. </a:t>
            </a:r>
            <a:endParaRPr lang="en-US" b="1" dirty="0" smtClean="0"/>
          </a:p>
          <a:p>
            <a:pPr lvl="1" algn="l" rtl="0">
              <a:buFont typeface="Wingdings" pitchFamily="2" charset="2"/>
              <a:buChar char="Ø"/>
            </a:pPr>
            <a:r>
              <a:rPr lang="en-US" b="1" dirty="0" smtClean="0"/>
              <a:t>The </a:t>
            </a:r>
            <a:r>
              <a:rPr lang="en-US" b="1" dirty="0"/>
              <a:t>complexity of the </a:t>
            </a:r>
            <a:r>
              <a:rPr lang="en-US" b="1" dirty="0" err="1"/>
              <a:t>turbellarian</a:t>
            </a:r>
            <a:r>
              <a:rPr lang="en-US" b="1" dirty="0"/>
              <a:t> peripheral nervous system varies from a simple nerve net based on pairs of longitudinal nerve cords to an interlacing web of nerves capable of fine muscular control. </a:t>
            </a:r>
            <a:endParaRPr lang="en-US" b="1" dirty="0" smtClean="0"/>
          </a:p>
          <a:p>
            <a:pPr lvl="1" algn="l" rtl="0">
              <a:buFont typeface="Wingdings" pitchFamily="2" charset="2"/>
              <a:buChar char="Ø"/>
            </a:pPr>
            <a:r>
              <a:rPr lang="en-US" b="1" dirty="0" smtClean="0"/>
              <a:t>Regeneration </a:t>
            </a:r>
            <a:r>
              <a:rPr lang="en-US" b="1" dirty="0"/>
              <a:t>of somatic parts is well. </a:t>
            </a:r>
            <a:endParaRPr lang="en-US" b="1" dirty="0" smtClean="0"/>
          </a:p>
          <a:p>
            <a:pPr lvl="1" algn="l" rtl="0">
              <a:buFont typeface="Wingdings" pitchFamily="2" charset="2"/>
              <a:buChar char="Ø"/>
            </a:pPr>
            <a:r>
              <a:rPr lang="en-US" b="1" dirty="0" smtClean="0"/>
              <a:t>Some </a:t>
            </a:r>
            <a:r>
              <a:rPr lang="en-US" b="1" dirty="0"/>
              <a:t>of the colorful marine </a:t>
            </a:r>
            <a:r>
              <a:rPr lang="en-US" b="1" dirty="0" err="1"/>
              <a:t>polycladids</a:t>
            </a:r>
            <a:r>
              <a:rPr lang="en-US" b="1" dirty="0"/>
              <a:t> are in demand in the aquarium trade, and </a:t>
            </a:r>
            <a:r>
              <a:rPr lang="en-US" b="1" i="1" dirty="0" err="1"/>
              <a:t>Dugesia</a:t>
            </a:r>
            <a:r>
              <a:rPr lang="en-US" b="1" dirty="0"/>
              <a:t> is a common laboratory animal, but the vast majority of </a:t>
            </a:r>
            <a:r>
              <a:rPr lang="en-US" b="1" dirty="0" err="1"/>
              <a:t>turbellarians</a:t>
            </a:r>
            <a:r>
              <a:rPr lang="en-US" b="1" dirty="0"/>
              <a:t> are of little economic importance to humans. </a:t>
            </a:r>
            <a:endParaRPr lang="en-US" b="1" dirty="0" smtClean="0"/>
          </a:p>
          <a:p>
            <a:pPr lvl="1" algn="l" rtl="0">
              <a:buFont typeface="Wingdings" pitchFamily="2" charset="2"/>
              <a:buChar char="Ø"/>
            </a:pPr>
            <a:r>
              <a:rPr lang="en-US" b="1" dirty="0" smtClean="0"/>
              <a:t>Humans </a:t>
            </a:r>
            <a:r>
              <a:rPr lang="en-US" b="1" dirty="0"/>
              <a:t>can threaten </a:t>
            </a:r>
            <a:r>
              <a:rPr lang="en-US" b="1" dirty="0" err="1"/>
              <a:t>turbellarian</a:t>
            </a:r>
            <a:r>
              <a:rPr lang="en-US" b="1" dirty="0"/>
              <a:t> populations through pollution of aquatic habitats.</a:t>
            </a:r>
          </a:p>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err="1">
                <a:solidFill>
                  <a:srgbClr val="FFC000"/>
                </a:solidFill>
              </a:rPr>
              <a:t>Turbellarians</a:t>
            </a:r>
            <a:endParaRPr lang="en-US" dirty="0">
              <a:solidFill>
                <a:srgbClr val="FFC000"/>
              </a:solidFill>
            </a:endParaRPr>
          </a:p>
        </p:txBody>
      </p:sp>
    </p:spTree>
    <p:extLst>
      <p:ext uri="{BB962C8B-B14F-4D97-AF65-F5344CB8AC3E}">
        <p14:creationId xmlns:p14="http://schemas.microsoft.com/office/powerpoint/2010/main" val="1445998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circle(in)">
                                      <p:cBhvr>
                                        <p:cTn id="20" dur="2000"/>
                                        <p:tgtEl>
                                          <p:spTgt spid="2">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circle(in)">
                                      <p:cBhvr>
                                        <p:cTn id="23" dur="2000"/>
                                        <p:tgtEl>
                                          <p:spTgt spid="2">
                                            <p:txEl>
                                              <p:pRg st="2" end="2"/>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circle(in)">
                                      <p:cBhvr>
                                        <p:cTn id="26" dur="2000"/>
                                        <p:tgtEl>
                                          <p:spTgt spid="2">
                                            <p:txEl>
                                              <p:pRg st="3" end="3"/>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circle(in)">
                                      <p:cBhvr>
                                        <p:cTn id="29" dur="2000"/>
                                        <p:tgtEl>
                                          <p:spTgt spid="2">
                                            <p:txEl>
                                              <p:pRg st="4" end="4"/>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circle(in)">
                                      <p:cBhvr>
                                        <p:cTn id="3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86000"/>
            <a:ext cx="7745505" cy="3877815"/>
          </a:xfrm>
          <a:solidFill>
            <a:schemeClr val="bg2">
              <a:lumMod val="90000"/>
            </a:schemeClr>
          </a:solidFill>
        </p:spPr>
        <p:txBody>
          <a:bodyPr>
            <a:normAutofit/>
          </a:bodyPr>
          <a:lstStyle/>
          <a:p>
            <a:pPr algn="l" rtl="0"/>
            <a:r>
              <a:rPr lang="en-US" sz="2000" b="1" dirty="0" err="1"/>
              <a:t>Temnocephalidae</a:t>
            </a:r>
            <a:r>
              <a:rPr lang="en-US" sz="2000" b="1" dirty="0"/>
              <a:t> are </a:t>
            </a:r>
            <a:r>
              <a:rPr lang="en-US" sz="2000" b="1" dirty="0" err="1"/>
              <a:t>ectoparasites</a:t>
            </a:r>
            <a:r>
              <a:rPr lang="en-US" sz="2000" b="1" dirty="0"/>
              <a:t> on the body surfaces of some crustaceans. They have an adhesive disc and tentacles, but lack cilia.</a:t>
            </a:r>
          </a:p>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err="1">
                <a:solidFill>
                  <a:srgbClr val="FFC000"/>
                </a:solidFill>
              </a:rPr>
              <a:t>Turbellarians</a:t>
            </a:r>
            <a:endParaRPr lang="en-US" dirty="0">
              <a:solidFill>
                <a:srgbClr val="FFC000"/>
              </a:solidFill>
            </a:endParaRPr>
          </a:p>
        </p:txBody>
      </p:sp>
      <p:pic>
        <p:nvPicPr>
          <p:cNvPr id="4" name="Picture 3" descr="F:\اللافقاريات الطبية\تجميع صور الكتاب\800w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124200"/>
            <a:ext cx="2514600" cy="304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89379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lnSpcReduction="10000"/>
          </a:bodyPr>
          <a:lstStyle/>
          <a:p>
            <a:pPr algn="l" rtl="0"/>
            <a:r>
              <a:rPr lang="en-US" b="1" dirty="0">
                <a:solidFill>
                  <a:srgbClr val="FF0000"/>
                </a:solidFill>
                <a:cs typeface="+mj-cs"/>
              </a:rPr>
              <a:t>The economic importance of </a:t>
            </a:r>
            <a:r>
              <a:rPr lang="en-US" b="1" dirty="0" err="1" smtClean="0">
                <a:solidFill>
                  <a:srgbClr val="FF0000"/>
                </a:solidFill>
                <a:cs typeface="+mj-cs"/>
              </a:rPr>
              <a:t>Turbellaria</a:t>
            </a:r>
            <a:endParaRPr lang="en-US" b="1" dirty="0" smtClean="0">
              <a:solidFill>
                <a:srgbClr val="FF0000"/>
              </a:solidFill>
              <a:cs typeface="+mj-cs"/>
            </a:endParaRPr>
          </a:p>
          <a:p>
            <a:pPr lvl="1" algn="l" rtl="0"/>
            <a:r>
              <a:rPr lang="en-US" sz="1800" b="1" u="sng" cap="all" dirty="0">
                <a:solidFill>
                  <a:srgbClr val="0070C0"/>
                </a:solidFill>
                <a:cs typeface="+mj-cs"/>
              </a:rPr>
              <a:t>HUMAN CONNECTIONS</a:t>
            </a:r>
            <a:endParaRPr lang="en-US" sz="1800" u="sng" dirty="0">
              <a:solidFill>
                <a:srgbClr val="0070C0"/>
              </a:solidFill>
              <a:cs typeface="+mj-cs"/>
            </a:endParaRPr>
          </a:p>
          <a:p>
            <a:pPr lvl="2" algn="l" rtl="0"/>
            <a:r>
              <a:rPr lang="en-US" sz="1800" b="1" dirty="0"/>
              <a:t>Since they breathe through their skin, </a:t>
            </a:r>
            <a:r>
              <a:rPr lang="en-US" sz="1800" b="1" dirty="0" err="1"/>
              <a:t>terbellarians</a:t>
            </a:r>
            <a:r>
              <a:rPr lang="en-US" sz="1800" b="1" dirty="0"/>
              <a:t> are sensitive to water quality and serve as indicators of reduced oxygen and other changes in their habitat. </a:t>
            </a:r>
          </a:p>
          <a:p>
            <a:pPr marL="0" indent="0" algn="l" rtl="0">
              <a:buNone/>
            </a:pPr>
            <a:endParaRPr lang="en-US" b="1" u="sng" dirty="0" smtClean="0">
              <a:solidFill>
                <a:srgbClr val="FF0000"/>
              </a:solidFill>
              <a:cs typeface="+mj-cs"/>
            </a:endParaRPr>
          </a:p>
          <a:p>
            <a:pPr lvl="1" algn="l" rtl="0"/>
            <a:r>
              <a:rPr lang="en-US" sz="2000" b="1" u="sng" cap="all" dirty="0">
                <a:solidFill>
                  <a:srgbClr val="0070C0"/>
                </a:solidFill>
              </a:rPr>
              <a:t>ECOSYSTEM CONNECTIONS</a:t>
            </a:r>
            <a:endParaRPr lang="en-US" sz="2000" u="sng" dirty="0">
              <a:solidFill>
                <a:srgbClr val="0070C0"/>
              </a:solidFill>
            </a:endParaRPr>
          </a:p>
          <a:p>
            <a:pPr lvl="2" algn="l" rtl="0"/>
            <a:r>
              <a:rPr lang="en-US" sz="1800" b="1" dirty="0"/>
              <a:t>Ecosystems are based on the tiny plants and animals that form the base of </a:t>
            </a:r>
            <a:r>
              <a:rPr lang="en-US" sz="1800" b="1" u="sng" dirty="0">
                <a:solidFill>
                  <a:srgbClr val="0070C0"/>
                </a:solidFill>
              </a:rPr>
              <a:t>food chains</a:t>
            </a:r>
            <a:r>
              <a:rPr lang="en-US" sz="1800" b="1" dirty="0"/>
              <a:t>. </a:t>
            </a:r>
            <a:r>
              <a:rPr lang="en-US" sz="1800" b="1" dirty="0" err="1"/>
              <a:t>Turbellarians</a:t>
            </a:r>
            <a:r>
              <a:rPr lang="en-US" sz="1800" b="1" dirty="0"/>
              <a:t> are an important link between the tiny, sometimes microscopic animals they eat and their own, larger predators, such as small fish, crayfish, and aquatic insect.</a:t>
            </a: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err="1">
                <a:solidFill>
                  <a:srgbClr val="FFC000"/>
                </a:solidFill>
              </a:rPr>
              <a:t>Turbellarians</a:t>
            </a:r>
            <a:endParaRPr lang="en-US" dirty="0">
              <a:solidFill>
                <a:srgbClr val="FFC000"/>
              </a:solidFill>
            </a:endParaRPr>
          </a:p>
        </p:txBody>
      </p:sp>
    </p:spTree>
    <p:extLst>
      <p:ext uri="{BB962C8B-B14F-4D97-AF65-F5344CB8AC3E}">
        <p14:creationId xmlns:p14="http://schemas.microsoft.com/office/powerpoint/2010/main" val="3924924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lvl="2" algn="l" rtl="0"/>
            <a:r>
              <a:rPr lang="en-US" b="1" dirty="0"/>
              <a:t>Humans can threaten </a:t>
            </a:r>
            <a:r>
              <a:rPr lang="en-US" b="1" dirty="0" err="1"/>
              <a:t>turbellarian</a:t>
            </a:r>
            <a:r>
              <a:rPr lang="en-US" b="1" dirty="0"/>
              <a:t> populations through pollution of aquatic habitats. </a:t>
            </a:r>
            <a:endParaRPr lang="en-US" b="1" dirty="0" smtClean="0"/>
          </a:p>
          <a:p>
            <a:pPr lvl="2" algn="l" rtl="0"/>
            <a:r>
              <a:rPr lang="en-US" b="1" dirty="0" smtClean="0"/>
              <a:t>Most </a:t>
            </a:r>
            <a:r>
              <a:rPr lang="en-US" b="1" dirty="0"/>
              <a:t>species of freshwater </a:t>
            </a:r>
            <a:r>
              <a:rPr lang="en-US" b="1" dirty="0" err="1"/>
              <a:t>turbellarian</a:t>
            </a:r>
            <a:r>
              <a:rPr lang="en-US" b="1" dirty="0"/>
              <a:t> are at least moderately tolerant of polluted conditions. </a:t>
            </a:r>
            <a:endParaRPr lang="en-US" b="1" dirty="0" smtClean="0"/>
          </a:p>
          <a:p>
            <a:pPr lvl="2" algn="l" rtl="0"/>
            <a:r>
              <a:rPr lang="en-US" b="1" dirty="0" smtClean="0"/>
              <a:t>Tolerant </a:t>
            </a:r>
            <a:r>
              <a:rPr lang="en-US" b="1" dirty="0"/>
              <a:t>species tend to live in areas where decaying organic matter causes the water to contain only a small amount of dissolved oxygen, which they absorb along the entire surface area of their bodies. </a:t>
            </a:r>
            <a:endParaRPr lang="en-US" b="1" dirty="0" smtClean="0"/>
          </a:p>
          <a:p>
            <a:pPr lvl="2" algn="l" rtl="0"/>
            <a:r>
              <a:rPr lang="en-US" b="1" dirty="0" smtClean="0"/>
              <a:t>In </a:t>
            </a:r>
            <a:r>
              <a:rPr lang="en-US" b="1" dirty="0"/>
              <a:t>healthy ecosystems, </a:t>
            </a:r>
            <a:r>
              <a:rPr lang="en-US" b="1" dirty="0" err="1"/>
              <a:t>turbellarians</a:t>
            </a:r>
            <a:r>
              <a:rPr lang="en-US" b="1" dirty="0"/>
              <a:t> </a:t>
            </a:r>
            <a:r>
              <a:rPr lang="en-US" b="1" dirty="0" smtClean="0"/>
              <a:t>usually </a:t>
            </a:r>
            <a:r>
              <a:rPr lang="en-US" b="1" dirty="0"/>
              <a:t>exist in low to moderate numbers</a:t>
            </a:r>
            <a:r>
              <a:rPr lang="en-US" b="1" dirty="0" smtClean="0"/>
              <a:t>. (</a:t>
            </a:r>
            <a:r>
              <a:rPr lang="en-US" b="1" u="sng" dirty="0" err="1" smtClean="0">
                <a:solidFill>
                  <a:srgbClr val="0070C0"/>
                </a:solidFill>
              </a:rPr>
              <a:t>bioindicator</a:t>
            </a:r>
            <a:r>
              <a:rPr lang="en-US" b="1" u="sng" dirty="0" smtClean="0">
                <a:solidFill>
                  <a:srgbClr val="0070C0"/>
                </a:solidFill>
              </a:rPr>
              <a:t> for water</a:t>
            </a:r>
            <a:r>
              <a:rPr lang="en-US" b="1" dirty="0" smtClean="0"/>
              <a:t>)</a:t>
            </a:r>
          </a:p>
          <a:p>
            <a:pPr marL="0" indent="0" algn="l" rtl="0">
              <a:buNone/>
            </a:pPr>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err="1">
                <a:solidFill>
                  <a:srgbClr val="FFC000"/>
                </a:solidFill>
              </a:rPr>
              <a:t>Turbellarians</a:t>
            </a:r>
            <a:endParaRPr lang="en-US" dirty="0">
              <a:solidFill>
                <a:srgbClr val="FFC000"/>
              </a:solidFill>
            </a:endParaRPr>
          </a:p>
        </p:txBody>
      </p:sp>
    </p:spTree>
    <p:extLst>
      <p:ext uri="{BB962C8B-B14F-4D97-AF65-F5344CB8AC3E}">
        <p14:creationId xmlns:p14="http://schemas.microsoft.com/office/powerpoint/2010/main" val="2990822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395</TotalTime>
  <Words>972</Words>
  <Application>Microsoft Office PowerPoint</Application>
  <PresentationFormat>On-screen Show (4:3)</PresentationFormat>
  <Paragraphs>177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Hardcover</vt:lpstr>
      <vt:lpstr>MEDICAL Invertebrates</vt:lpstr>
      <vt:lpstr>COURSE SPECIFICATION</vt:lpstr>
      <vt:lpstr>Content</vt:lpstr>
      <vt:lpstr>Turbellarians</vt:lpstr>
      <vt:lpstr>Turbellarians</vt:lpstr>
      <vt:lpstr>Turbellarians</vt:lpstr>
      <vt:lpstr>Turbellarians</vt:lpstr>
      <vt:lpstr>Turbellarians</vt:lpstr>
      <vt:lpstr>Turbellarians</vt:lpstr>
      <vt:lpstr>Turbellarians</vt:lpstr>
      <vt:lpstr>Turbellarians</vt:lpstr>
      <vt:lpstr>See you in the next lecture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Omega</dc:creator>
  <cp:lastModifiedBy>Omega</cp:lastModifiedBy>
  <cp:revision>26</cp:revision>
  <dcterms:created xsi:type="dcterms:W3CDTF">2006-08-16T00:00:00Z</dcterms:created>
  <dcterms:modified xsi:type="dcterms:W3CDTF">2020-03-09T17:55:20Z</dcterms:modified>
</cp:coreProperties>
</file>