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73" r:id="rId6"/>
    <p:sldId id="274" r:id="rId7"/>
    <p:sldId id="275" r:id="rId8"/>
    <p:sldId id="276" r:id="rId9"/>
    <p:sldId id="277" r:id="rId10"/>
    <p:sldId id="278" r:id="rId11"/>
    <p:sldId id="279" r:id="rId12"/>
    <p:sldId id="280" r:id="rId13"/>
    <p:sldId id="281" r:id="rId14"/>
    <p:sldId id="282"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94" y="6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3/7/2020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reehugger.com/clean-technology/glowing-green-jellyfish-goo-could-power-medical-devic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a:t>MEDICAL Invertebrates</a:t>
            </a:r>
            <a:endParaRPr lang="ar-EG" sz="8000" dirty="0"/>
          </a:p>
        </p:txBody>
      </p:sp>
      <p:sp>
        <p:nvSpPr>
          <p:cNvPr id="3" name="Subtitle 2"/>
          <p:cNvSpPr>
            <a:spLocks noGrp="1"/>
          </p:cNvSpPr>
          <p:nvPr>
            <p:ph type="subTitle" idx="1"/>
          </p:nvPr>
        </p:nvSpPr>
        <p:spPr>
          <a:xfrm>
            <a:off x="457200" y="4800600"/>
            <a:ext cx="8382000" cy="914400"/>
          </a:xfrm>
        </p:spPr>
        <p:txBody>
          <a:bodyPr>
            <a:normAutofit fontScale="70000" lnSpcReduction="20000"/>
          </a:bodyPr>
          <a:lstStyle/>
          <a:p>
            <a:pPr algn="ctr" fontAlgn="base"/>
            <a:r>
              <a:rPr lang="en-US" sz="3400" b="1" dirty="0">
                <a:solidFill>
                  <a:schemeClr val="bg1">
                    <a:lumMod val="95000"/>
                    <a:lumOff val="5000"/>
                  </a:schemeClr>
                </a:solidFill>
                <a:effectLst>
                  <a:outerShdw blurRad="38100" dist="38100" dir="2700000" algn="tl">
                    <a:srgbClr val="000000">
                      <a:alpha val="43137"/>
                    </a:srgbClr>
                  </a:outerShdw>
                </a:effectLst>
              </a:rPr>
              <a:t>Prof. Dr. Ola A. Abu </a:t>
            </a:r>
            <a:r>
              <a:rPr lang="en-US" sz="3400" b="1" dirty="0" err="1">
                <a:solidFill>
                  <a:schemeClr val="bg1">
                    <a:lumMod val="95000"/>
                    <a:lumOff val="5000"/>
                  </a:schemeClr>
                </a:solidFill>
                <a:effectLst>
                  <a:outerShdw blurRad="38100" dist="38100" dir="2700000" algn="tl">
                    <a:srgbClr val="000000">
                      <a:alpha val="43137"/>
                    </a:srgbClr>
                  </a:outerShdw>
                </a:effectLst>
              </a:rPr>
              <a:t>Samak</a:t>
            </a:r>
            <a:endParaRPr lang="en-US" sz="3400" dirty="0">
              <a:solidFill>
                <a:schemeClr val="bg1">
                  <a:lumMod val="95000"/>
                  <a:lumOff val="5000"/>
                </a:schemeClr>
              </a:solidFill>
              <a:effectLst>
                <a:outerShdw blurRad="38100" dist="38100" dir="2700000" algn="tl">
                  <a:srgbClr val="000000">
                    <a:alpha val="43137"/>
                  </a:srgbClr>
                </a:outerShdw>
              </a:effectLst>
            </a:endParaRPr>
          </a:p>
          <a:p>
            <a:pPr algn="ctr" fontAlgn="base"/>
            <a:r>
              <a:rPr lang="en-US" b="1" i="1" dirty="0">
                <a:solidFill>
                  <a:srgbClr val="FFFF00"/>
                </a:solidFill>
              </a:rPr>
              <a:t>Prof. of Parasitology</a:t>
            </a:r>
            <a:endParaRPr lang="en-US" dirty="0">
              <a:solidFill>
                <a:srgbClr val="FFFF00"/>
              </a:solidFill>
            </a:endParaRPr>
          </a:p>
          <a:p>
            <a:pPr algn="ctr"/>
            <a:r>
              <a:rPr lang="en-US" b="1" i="1" dirty="0">
                <a:solidFill>
                  <a:srgbClr val="FFFF00"/>
                </a:solidFill>
              </a:rPr>
              <a:t>Zoology Department</a:t>
            </a:r>
            <a:endParaRPr lang="ar-EG" dirty="0">
              <a:solidFill>
                <a:srgbClr val="FFFF00"/>
              </a:solidFill>
            </a:endParaRPr>
          </a:p>
        </p:txBody>
      </p:sp>
      <p:pic>
        <p:nvPicPr>
          <p:cNvPr id="5" name="Picture 4" descr="نتيجة بحث الصور عن ‪medical invertebrates‬‏"/>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2723515" cy="1787525"/>
          </a:xfrm>
          <a:prstGeom prst="ellipse">
            <a:avLst/>
          </a:prstGeom>
          <a:ln>
            <a:noFill/>
          </a:ln>
          <a:effectLst>
            <a:softEdge rad="112500"/>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95600"/>
            <a:ext cx="2846387" cy="18954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805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sz="4400" b="1" dirty="0" err="1">
                <a:solidFill>
                  <a:srgbClr val="FFC000"/>
                </a:solidFill>
              </a:rPr>
              <a:t>Cnidaria</a:t>
            </a:r>
            <a:r>
              <a:rPr lang="en-US" sz="4400" b="1" dirty="0">
                <a:solidFill>
                  <a:srgbClr val="FFC000"/>
                </a:solidFill>
              </a:rPr>
              <a:t> </a:t>
            </a:r>
            <a:r>
              <a:rPr lang="en-US" sz="4400" b="1" dirty="0">
                <a:solidFill>
                  <a:srgbClr val="FFC000"/>
                </a:solidFill>
              </a:rPr>
              <a:t>(</a:t>
            </a:r>
            <a:r>
              <a:rPr lang="en-US" sz="4400" b="1" dirty="0" err="1">
                <a:solidFill>
                  <a:srgbClr val="FFC000"/>
                </a:solidFill>
              </a:rPr>
              <a:t>Coelentrates</a:t>
            </a:r>
            <a:r>
              <a:rPr lang="en-US" sz="4400" b="1" dirty="0">
                <a:solidFill>
                  <a:srgbClr val="FFC000"/>
                </a:solidFill>
              </a:rPr>
              <a:t>)</a:t>
            </a:r>
            <a:endParaRPr lang="ar-EG" sz="4400" b="1" dirty="0">
              <a:solidFill>
                <a:srgbClr val="FFC000"/>
              </a:solidFill>
            </a:endParaRPr>
          </a:p>
        </p:txBody>
      </p:sp>
      <p:pic>
        <p:nvPicPr>
          <p:cNvPr id="4" name="Picture 3"/>
          <p:cNvPicPr/>
          <p:nvPr/>
        </p:nvPicPr>
        <p:blipFill>
          <a:blip r:embed="rId2"/>
          <a:stretch>
            <a:fillRect/>
          </a:stretch>
        </p:blipFill>
        <p:spPr>
          <a:xfrm>
            <a:off x="2057400" y="2308225"/>
            <a:ext cx="4876165" cy="42449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50699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fontScale="77500" lnSpcReduction="20000"/>
          </a:bodyPr>
          <a:lstStyle/>
          <a:p>
            <a:pPr algn="l" rtl="0"/>
            <a:r>
              <a:rPr lang="en-US" b="1" dirty="0"/>
              <a:t>Many species found in coral ecosystems produce chemical compounds for defense or attack, particularly the slow-moving or stationary species like </a:t>
            </a:r>
            <a:r>
              <a:rPr lang="en-US" b="1" dirty="0" err="1"/>
              <a:t>nudibranchs</a:t>
            </a:r>
            <a:r>
              <a:rPr lang="en-US" b="1" dirty="0"/>
              <a:t> and sponges. Searching for potential new pharmaceuticals, termed </a:t>
            </a:r>
            <a:r>
              <a:rPr lang="en-US" b="1" dirty="0" err="1"/>
              <a:t>bioprospecting</a:t>
            </a:r>
            <a:r>
              <a:rPr lang="en-US" b="1" dirty="0"/>
              <a:t>, has been common in terrestrial environments for decades. However, </a:t>
            </a:r>
            <a:r>
              <a:rPr lang="en-US" b="1" dirty="0" err="1"/>
              <a:t>bioprospecting</a:t>
            </a:r>
            <a:r>
              <a:rPr lang="en-US" b="1" dirty="0"/>
              <a:t> is relatively new in the marine environment and is nowhere close to realizing its full potential. Creatures found in coral ecosystems are important sources of new medicines being developed to induce and ease labor; treat cancer, arthritis, asthma, ulcers, human bacterial infections, heart disease, viruses, and other diseases; as well as sources of nutritional supplements, enzymes, and cosmetics. Natural medicine in the United States has only been used for a little more than 50 years, but other regions of the world with ancient civilizations, such as India, have been using it way before that.</a:t>
            </a:r>
          </a:p>
          <a:p>
            <a:pPr algn="l" rtl="0"/>
            <a:endParaRPr lang="en-US" b="1"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sz="4400" b="1" dirty="0" err="1">
                <a:solidFill>
                  <a:srgbClr val="FFC000"/>
                </a:solidFill>
              </a:rPr>
              <a:t>Cnidaria</a:t>
            </a:r>
            <a:r>
              <a:rPr lang="en-US" sz="4400" b="1" dirty="0">
                <a:solidFill>
                  <a:srgbClr val="FFC000"/>
                </a:solidFill>
              </a:rPr>
              <a:t> </a:t>
            </a:r>
            <a:r>
              <a:rPr lang="en-US" sz="4400" b="1" dirty="0">
                <a:solidFill>
                  <a:srgbClr val="FFC000"/>
                </a:solidFill>
              </a:rPr>
              <a:t>(</a:t>
            </a:r>
            <a:r>
              <a:rPr lang="en-US" sz="4400" b="1" dirty="0" err="1">
                <a:solidFill>
                  <a:srgbClr val="FFC000"/>
                </a:solidFill>
              </a:rPr>
              <a:t>Coelentrates</a:t>
            </a:r>
            <a:r>
              <a:rPr lang="en-US" sz="4400" b="1" dirty="0">
                <a:solidFill>
                  <a:srgbClr val="FFC000"/>
                </a:solidFill>
              </a:rPr>
              <a:t>)</a:t>
            </a:r>
            <a:endParaRPr lang="ar-EG" sz="4400" b="1" dirty="0">
              <a:solidFill>
                <a:srgbClr val="FFC000"/>
              </a:solidFill>
            </a:endParaRPr>
          </a:p>
        </p:txBody>
      </p:sp>
    </p:spTree>
    <p:extLst>
      <p:ext uri="{BB962C8B-B14F-4D97-AF65-F5344CB8AC3E}">
        <p14:creationId xmlns:p14="http://schemas.microsoft.com/office/powerpoint/2010/main" val="2108863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sz="4400" b="1" dirty="0" err="1">
                <a:solidFill>
                  <a:srgbClr val="FFC000"/>
                </a:solidFill>
              </a:rPr>
              <a:t>Cnidaria</a:t>
            </a:r>
            <a:r>
              <a:rPr lang="en-US" sz="4400" b="1" dirty="0">
                <a:solidFill>
                  <a:srgbClr val="FFC000"/>
                </a:solidFill>
              </a:rPr>
              <a:t> </a:t>
            </a:r>
            <a:r>
              <a:rPr lang="en-US" sz="4400" b="1" dirty="0">
                <a:solidFill>
                  <a:srgbClr val="FFC000"/>
                </a:solidFill>
              </a:rPr>
              <a:t>(</a:t>
            </a:r>
            <a:r>
              <a:rPr lang="en-US" sz="4400" b="1" dirty="0" err="1">
                <a:solidFill>
                  <a:srgbClr val="FFC000"/>
                </a:solidFill>
              </a:rPr>
              <a:t>Coelentrates</a:t>
            </a:r>
            <a:r>
              <a:rPr lang="en-US" sz="4400" b="1" dirty="0">
                <a:solidFill>
                  <a:srgbClr val="FFC000"/>
                </a:solidFill>
              </a:rPr>
              <a:t>)</a:t>
            </a:r>
            <a:endParaRPr lang="ar-EG" sz="4400" b="1" dirty="0">
              <a:solidFill>
                <a:srgbClr val="FFC000"/>
              </a:solidFill>
            </a:endParaRPr>
          </a:p>
        </p:txBody>
      </p:sp>
      <p:pic>
        <p:nvPicPr>
          <p:cNvPr id="4" name="Picture 3"/>
          <p:cNvPicPr/>
          <p:nvPr/>
        </p:nvPicPr>
        <p:blipFill>
          <a:blip r:embed="rId2"/>
          <a:stretch>
            <a:fillRect/>
          </a:stretch>
        </p:blipFill>
        <p:spPr>
          <a:xfrm>
            <a:off x="2279650" y="2286000"/>
            <a:ext cx="4425950" cy="3733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31235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marL="0" indent="0" algn="l" rtl="0">
              <a:buNone/>
            </a:pPr>
            <a:r>
              <a:rPr lang="en-US" sz="2000" b="1" dirty="0"/>
              <a:t>Antitumor drugs are the main area of interest in the screening of MNPs from cnidarians. This is not surprising, as the major financial effort for the screening of new marine compounds is made in cancer research</a:t>
            </a:r>
            <a:endParaRPr lang="en-US" sz="2000"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sz="4400" b="1" dirty="0" err="1">
                <a:solidFill>
                  <a:srgbClr val="FFC000"/>
                </a:solidFill>
              </a:rPr>
              <a:t>Cnidaria</a:t>
            </a:r>
            <a:r>
              <a:rPr lang="en-US" sz="4400" b="1" dirty="0">
                <a:solidFill>
                  <a:srgbClr val="FFC000"/>
                </a:solidFill>
              </a:rPr>
              <a:t> </a:t>
            </a:r>
            <a:r>
              <a:rPr lang="en-US" sz="4400" b="1" dirty="0">
                <a:solidFill>
                  <a:srgbClr val="FFC000"/>
                </a:solidFill>
              </a:rPr>
              <a:t>(</a:t>
            </a:r>
            <a:r>
              <a:rPr lang="en-US" sz="4400" b="1" dirty="0" err="1">
                <a:solidFill>
                  <a:srgbClr val="FFC000"/>
                </a:solidFill>
              </a:rPr>
              <a:t>Coelentrates</a:t>
            </a:r>
            <a:r>
              <a:rPr lang="en-US" sz="4400" b="1" dirty="0">
                <a:solidFill>
                  <a:srgbClr val="FFC000"/>
                </a:solidFill>
              </a:rPr>
              <a:t>)</a:t>
            </a:r>
            <a:endParaRPr lang="ar-EG" sz="4400" b="1" dirty="0">
              <a:solidFill>
                <a:srgbClr val="FFC000"/>
              </a:solidFill>
            </a:endParaRPr>
          </a:p>
        </p:txBody>
      </p:sp>
      <p:pic>
        <p:nvPicPr>
          <p:cNvPr id="4" name="Picture 3" descr="Marinedrugs 09 01860f3 102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3835" y="3429000"/>
            <a:ext cx="3758565" cy="260223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62781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sz="4400" b="1" dirty="0" err="1">
                <a:solidFill>
                  <a:srgbClr val="FFC000"/>
                </a:solidFill>
              </a:rPr>
              <a:t>Cnidaria</a:t>
            </a:r>
            <a:r>
              <a:rPr lang="en-US" sz="4400" b="1" dirty="0">
                <a:solidFill>
                  <a:srgbClr val="FFC000"/>
                </a:solidFill>
              </a:rPr>
              <a:t> </a:t>
            </a:r>
            <a:r>
              <a:rPr lang="en-US" sz="4400" b="1" dirty="0">
                <a:solidFill>
                  <a:srgbClr val="FFC000"/>
                </a:solidFill>
              </a:rPr>
              <a:t>(</a:t>
            </a:r>
            <a:r>
              <a:rPr lang="en-US" sz="4400" b="1" dirty="0" err="1">
                <a:solidFill>
                  <a:srgbClr val="FFC000"/>
                </a:solidFill>
              </a:rPr>
              <a:t>Coelentrates</a:t>
            </a:r>
            <a:r>
              <a:rPr lang="en-US" sz="4400" b="1" dirty="0">
                <a:solidFill>
                  <a:srgbClr val="FFC000"/>
                </a:solidFill>
              </a:rPr>
              <a:t>)</a:t>
            </a:r>
            <a:endParaRPr lang="ar-EG" sz="4400" b="1" dirty="0">
              <a:solidFill>
                <a:srgbClr val="FFC000"/>
              </a:solidFill>
            </a:endParaRPr>
          </a:p>
        </p:txBody>
      </p:sp>
      <p:pic>
        <p:nvPicPr>
          <p:cNvPr id="4" name="Picture 3"/>
          <p:cNvPicPr/>
          <p:nvPr/>
        </p:nvPicPr>
        <p:blipFill>
          <a:blip r:embed="rId2"/>
          <a:stretch>
            <a:fillRect/>
          </a:stretch>
        </p:blipFill>
        <p:spPr>
          <a:xfrm>
            <a:off x="5524500" y="2362200"/>
            <a:ext cx="2628900" cy="3829050"/>
          </a:xfrm>
          <a:prstGeom prst="rect">
            <a:avLst/>
          </a:prstGeom>
          <a:ln w="88900" cap="sq" cmpd="thickThin">
            <a:solidFill>
              <a:srgbClr val="000000"/>
            </a:solidFill>
            <a:prstDash val="solid"/>
            <a:miter lim="800000"/>
          </a:ln>
          <a:effectLst>
            <a:innerShdw blurRad="76200">
              <a:srgbClr val="000000"/>
            </a:innerShdw>
          </a:effectLst>
        </p:spPr>
      </p:pic>
      <p:sp>
        <p:nvSpPr>
          <p:cNvPr id="5" name="Rounded Rectangle 4"/>
          <p:cNvSpPr/>
          <p:nvPr/>
        </p:nvSpPr>
        <p:spPr>
          <a:xfrm>
            <a:off x="914400" y="2362200"/>
            <a:ext cx="4343400" cy="3733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t>The red coral and organ pipe coral are used in some indigenous medicine systems in south India. Coral reef organisms are already being used in treatments for diseases like cancer and HIV.</a:t>
            </a:r>
            <a:endParaRPr lang="en-US" b="1" dirty="0"/>
          </a:p>
        </p:txBody>
      </p:sp>
    </p:spTree>
    <p:extLst>
      <p:ext uri="{BB962C8B-B14F-4D97-AF65-F5344CB8AC3E}">
        <p14:creationId xmlns:p14="http://schemas.microsoft.com/office/powerpoint/2010/main" val="2527757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7756263" cy="1054250"/>
          </a:xfrm>
          <a:solidFill>
            <a:schemeClr val="tx1"/>
          </a:solidFill>
        </p:spPr>
        <p:txBody>
          <a:bodyPr/>
          <a:lstStyle/>
          <a:p>
            <a:r>
              <a:rPr lang="en-US" sz="4400" dirty="0">
                <a:solidFill>
                  <a:srgbClr val="FFC000"/>
                </a:solidFill>
              </a:rPr>
              <a:t>See you in the next lecture</a:t>
            </a:r>
            <a:endParaRPr lang="ar-EG" sz="4400" dirty="0">
              <a:solidFill>
                <a:srgbClr val="FFC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11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95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0891632"/>
              </p:ext>
            </p:extLst>
          </p:nvPr>
        </p:nvGraphicFramePr>
        <p:xfrm>
          <a:off x="838200" y="1469454"/>
          <a:ext cx="7747000" cy="1051560"/>
        </p:xfrm>
        <a:graphic>
          <a:graphicData uri="http://schemas.openxmlformats.org/drawingml/2006/table">
            <a:tbl>
              <a:tblPr rtl="1" firstRow="1" firstCol="1" bandRow="1">
                <a:tableStyleId>{5C22544A-7EE6-4342-B048-85BDC9FD1C3A}</a:tableStyleId>
              </a:tblPr>
              <a:tblGrid>
                <a:gridCol w="2527577"/>
                <a:gridCol w="2617460"/>
                <a:gridCol w="2601963"/>
              </a:tblGrid>
              <a:tr h="0">
                <a:tc>
                  <a:txBody>
                    <a:bodyPr/>
                    <a:lstStyle/>
                    <a:p>
                      <a:pPr rtl="0">
                        <a:lnSpc>
                          <a:spcPct val="115000"/>
                        </a:lnSpc>
                        <a:spcAft>
                          <a:spcPts val="0"/>
                        </a:spcAft>
                      </a:pPr>
                      <a:r>
                        <a:rPr lang="ar-SA" sz="1200" kern="1200" dirty="0">
                          <a:effectLst/>
                        </a:rPr>
                        <a:t>1ـ بيانات المقرر  </a:t>
                      </a:r>
                      <a:endParaRPr lang="en-US" sz="1000" dirty="0">
                        <a:effectLst/>
                        <a:latin typeface="Times New Roman"/>
                        <a:ea typeface="Times New Roman"/>
                        <a:cs typeface="Arial"/>
                      </a:endParaRPr>
                    </a:p>
                  </a:txBody>
                  <a:tcPr marL="68580" marR="68580" marT="0" marB="0" anchor="ctr"/>
                </a:tc>
                <a:tc gridSpan="2">
                  <a:txBody>
                    <a:bodyPr/>
                    <a:lstStyle/>
                    <a:p>
                      <a:pPr rtl="0">
                        <a:lnSpc>
                          <a:spcPct val="115000"/>
                        </a:lnSpc>
                        <a:spcAft>
                          <a:spcPts val="0"/>
                        </a:spcAft>
                      </a:pPr>
                      <a:r>
                        <a:rPr lang="ar-SA" sz="1200" kern="1200" dirty="0">
                          <a:effectLst/>
                        </a:rPr>
                        <a:t>أحد المقررات  الاختيارية  للحصول على درجة البكالوريوس تخصص الحيوان</a:t>
                      </a:r>
                      <a:r>
                        <a:rPr lang="ar-EG" sz="1200" kern="1200" dirty="0">
                          <a:effectLst/>
                        </a:rPr>
                        <a:t> والكيمياء</a:t>
                      </a:r>
                      <a:endParaRPr lang="en-US" sz="1000" dirty="0">
                        <a:effectLst/>
                        <a:latin typeface="Times New Roman"/>
                        <a:ea typeface="Times New Roman"/>
                        <a:cs typeface="Arial"/>
                      </a:endParaRPr>
                    </a:p>
                  </a:txBody>
                  <a:tcPr marL="68580" marR="68580" marT="0" marB="0" anchor="ctr"/>
                </a:tc>
                <a:tc hMerge="1">
                  <a:txBody>
                    <a:bodyPr/>
                    <a:lstStyle/>
                    <a:p>
                      <a:pPr rtl="1"/>
                      <a:endParaRPr lang="ar-EG"/>
                    </a:p>
                  </a:txBody>
                  <a:tcPr/>
                </a:tc>
              </a:tr>
              <a:tr h="0">
                <a:tc>
                  <a:txBody>
                    <a:bodyPr/>
                    <a:lstStyle/>
                    <a:p>
                      <a:pPr rtl="0">
                        <a:lnSpc>
                          <a:spcPct val="115000"/>
                        </a:lnSpc>
                        <a:spcAft>
                          <a:spcPts val="0"/>
                        </a:spcAft>
                      </a:pPr>
                      <a:r>
                        <a:rPr lang="ar-SA" sz="1200" kern="1200">
                          <a:effectLst/>
                        </a:rPr>
                        <a:t>الرمز الكودى : </a:t>
                      </a:r>
                      <a:r>
                        <a:rPr lang="ar-SA" sz="1200">
                          <a:effectLst/>
                        </a:rPr>
                        <a:t>218ح</a:t>
                      </a:r>
                      <a:endParaRPr lang="en-US" sz="1000">
                        <a:effectLst/>
                        <a:latin typeface="Times New Roman"/>
                        <a:ea typeface="Times New Roman"/>
                        <a:cs typeface="Arial"/>
                      </a:endParaRPr>
                    </a:p>
                  </a:txBody>
                  <a:tcPr marL="68580" marR="68580" marT="0" marB="0" anchor="ctr"/>
                </a:tc>
                <a:tc>
                  <a:txBody>
                    <a:bodyPr/>
                    <a:lstStyle/>
                    <a:p>
                      <a:pPr rtl="0">
                        <a:lnSpc>
                          <a:spcPct val="115000"/>
                        </a:lnSpc>
                        <a:spcAft>
                          <a:spcPts val="0"/>
                        </a:spcAft>
                      </a:pPr>
                      <a:r>
                        <a:rPr lang="ar-SA" sz="1200" kern="1200">
                          <a:effectLst/>
                        </a:rPr>
                        <a:t>اسم المقرر : </a:t>
                      </a:r>
                      <a:r>
                        <a:rPr lang="ar-SA" sz="1200">
                          <a:effectLst/>
                        </a:rPr>
                        <a:t>لافقاريات طبية </a:t>
                      </a:r>
                      <a:endParaRPr lang="en-US" sz="1000">
                        <a:effectLst/>
                      </a:endParaRPr>
                    </a:p>
                    <a:p>
                      <a:pPr rtl="0">
                        <a:lnSpc>
                          <a:spcPct val="115000"/>
                        </a:lnSpc>
                        <a:spcAft>
                          <a:spcPts val="0"/>
                        </a:spcAft>
                      </a:pPr>
                      <a:r>
                        <a:rPr lang="en-US" sz="1200">
                          <a:effectLst/>
                        </a:rPr>
                        <a:t>Medical Invertebrates </a:t>
                      </a:r>
                      <a:endParaRPr lang="en-US" sz="1000">
                        <a:effectLst/>
                        <a:latin typeface="Times New Roman"/>
                        <a:ea typeface="Times New Roman"/>
                        <a:cs typeface="Arial"/>
                      </a:endParaRPr>
                    </a:p>
                  </a:txBody>
                  <a:tcPr marL="68580" marR="68580" marT="0" marB="0" anchor="ctr"/>
                </a:tc>
                <a:tc>
                  <a:txBody>
                    <a:bodyPr/>
                    <a:lstStyle/>
                    <a:p>
                      <a:pPr rtl="0">
                        <a:lnSpc>
                          <a:spcPct val="115000"/>
                        </a:lnSpc>
                        <a:spcAft>
                          <a:spcPts val="0"/>
                        </a:spcAft>
                      </a:pPr>
                      <a:r>
                        <a:rPr lang="ar-SA" sz="1200" kern="1200">
                          <a:effectLst/>
                        </a:rPr>
                        <a:t>الفرقة: </a:t>
                      </a:r>
                      <a:r>
                        <a:rPr lang="ar-EG" sz="1200">
                          <a:effectLst/>
                        </a:rPr>
                        <a:t>الثانية </a:t>
                      </a:r>
                      <a:r>
                        <a:rPr lang="ar-EG" sz="1200" kern="1200">
                          <a:effectLst/>
                        </a:rPr>
                        <a:t>/علم الحيوان والكيمياء</a:t>
                      </a:r>
                      <a:endParaRPr lang="en-US" sz="1000">
                        <a:effectLst/>
                        <a:latin typeface="Times New Roman"/>
                        <a:ea typeface="Times New Roman"/>
                        <a:cs typeface="Arial"/>
                      </a:endParaRPr>
                    </a:p>
                  </a:txBody>
                  <a:tcPr marL="68580" marR="68580" marT="0" marB="0" anchor="ctr"/>
                </a:tc>
              </a:tr>
              <a:tr h="0">
                <a:tc>
                  <a:txBody>
                    <a:bodyPr/>
                    <a:lstStyle/>
                    <a:p>
                      <a:pPr rtl="0">
                        <a:lnSpc>
                          <a:spcPct val="115000"/>
                        </a:lnSpc>
                        <a:spcAft>
                          <a:spcPts val="0"/>
                        </a:spcAft>
                      </a:pPr>
                      <a:r>
                        <a:rPr lang="ar-SA" sz="1200" kern="1200">
                          <a:effectLst/>
                        </a:rPr>
                        <a:t>التخصص: </a:t>
                      </a:r>
                      <a:r>
                        <a:rPr lang="ar-EG" sz="1200" kern="1200">
                          <a:effectLst/>
                        </a:rPr>
                        <a:t>الحيوان والكيمياء</a:t>
                      </a:r>
                      <a:endParaRPr lang="en-US" sz="1000">
                        <a:effectLst/>
                        <a:latin typeface="Times New Roman"/>
                        <a:ea typeface="Times New Roman"/>
                        <a:cs typeface="Arial"/>
                      </a:endParaRPr>
                    </a:p>
                  </a:txBody>
                  <a:tcPr marL="68580" marR="68580" marT="0" marB="0"/>
                </a:tc>
                <a:tc gridSpan="2">
                  <a:txBody>
                    <a:bodyPr/>
                    <a:lstStyle/>
                    <a:p>
                      <a:pPr rtl="0">
                        <a:lnSpc>
                          <a:spcPct val="115000"/>
                        </a:lnSpc>
                        <a:spcAft>
                          <a:spcPts val="0"/>
                        </a:spcAft>
                      </a:pPr>
                      <a:r>
                        <a:rPr lang="ar-SA" sz="1200" kern="1200" dirty="0">
                          <a:effectLst/>
                        </a:rPr>
                        <a:t>عدد الساعات:     محاضرة:</a:t>
                      </a:r>
                      <a:r>
                        <a:rPr lang="ar-EG" sz="1200" kern="1200" dirty="0">
                          <a:effectLst/>
                        </a:rPr>
                        <a:t>1 </a:t>
                      </a:r>
                      <a:r>
                        <a:rPr lang="ar-SA" sz="1200" kern="1200" dirty="0">
                          <a:effectLst/>
                        </a:rPr>
                        <a:t>       تمرين: </a:t>
                      </a:r>
                      <a:r>
                        <a:rPr lang="en-US" sz="1200" kern="1200" dirty="0">
                          <a:effectLst/>
                        </a:rPr>
                        <a:t>0</a:t>
                      </a:r>
                      <a:r>
                        <a:rPr lang="ar-SA" sz="1200" kern="1200" dirty="0">
                          <a:effectLst/>
                        </a:rPr>
                        <a:t>       عملى:  2    (ساعة/الأسبوع)</a:t>
                      </a:r>
                      <a:endParaRPr lang="en-US" sz="1000" dirty="0">
                        <a:effectLst/>
                      </a:endParaRPr>
                    </a:p>
                    <a:p>
                      <a:pPr rtl="0">
                        <a:lnSpc>
                          <a:spcPct val="115000"/>
                        </a:lnSpc>
                        <a:spcAft>
                          <a:spcPts val="0"/>
                        </a:spcAft>
                      </a:pPr>
                      <a:r>
                        <a:rPr lang="ar-EG" sz="1200" kern="1200" dirty="0">
                          <a:effectLst/>
                        </a:rPr>
                        <a:t>عدد الساعات المعتمدة: 2</a:t>
                      </a:r>
                      <a:endParaRPr lang="en-US" sz="1000" dirty="0">
                        <a:effectLst/>
                        <a:latin typeface="Times New Roman"/>
                        <a:ea typeface="Times New Roman"/>
                        <a:cs typeface="Arial"/>
                      </a:endParaRPr>
                    </a:p>
                  </a:txBody>
                  <a:tcPr marL="68580" marR="68580" marT="0" marB="0"/>
                </a:tc>
                <a:tc hMerge="1">
                  <a:txBody>
                    <a:bodyPr/>
                    <a:lstStyle/>
                    <a:p>
                      <a:pPr rtl="1"/>
                      <a:endParaRPr lang="ar-EG"/>
                    </a:p>
                  </a:txBody>
                  <a:tcPr/>
                </a:tc>
              </a:tr>
            </a:tbl>
          </a:graphicData>
        </a:graphic>
      </p:graphicFrame>
      <p:sp>
        <p:nvSpPr>
          <p:cNvPr id="3" name="Title 2"/>
          <p:cNvSpPr>
            <a:spLocks noGrp="1"/>
          </p:cNvSpPr>
          <p:nvPr>
            <p:ph type="title"/>
          </p:nvPr>
        </p:nvSpPr>
        <p:spPr>
          <a:xfrm>
            <a:off x="778137" y="304800"/>
            <a:ext cx="7756263" cy="1054250"/>
          </a:xfrm>
          <a:solidFill>
            <a:schemeClr val="tx1"/>
          </a:solidFill>
        </p:spPr>
        <p:txBody>
          <a:bodyPr/>
          <a:lstStyle/>
          <a:p>
            <a:r>
              <a:rPr lang="en-US" sz="4400" b="1" dirty="0">
                <a:solidFill>
                  <a:srgbClr val="FFC000"/>
                </a:solidFill>
              </a:rPr>
              <a:t>COURSE SPECIFICATION</a:t>
            </a:r>
            <a:endParaRPr lang="ar-EG" sz="4400" dirty="0">
              <a:solidFill>
                <a:srgbClr val="FFC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67534844"/>
              </p:ext>
            </p:extLst>
          </p:nvPr>
        </p:nvGraphicFramePr>
        <p:xfrm>
          <a:off x="1574800" y="2556352"/>
          <a:ext cx="5994073" cy="4010659"/>
        </p:xfrm>
        <a:graphic>
          <a:graphicData uri="http://schemas.openxmlformats.org/drawingml/2006/table">
            <a:tbl>
              <a:tblPr rtl="1" firstRow="1" firstCol="1" bandRow="1">
                <a:tableStyleId>{5C22544A-7EE6-4342-B048-85BDC9FD1C3A}</a:tableStyleId>
              </a:tblPr>
              <a:tblGrid>
                <a:gridCol w="1170043"/>
                <a:gridCol w="4824030"/>
              </a:tblGrid>
              <a:tr h="650897">
                <a:tc>
                  <a:txBody>
                    <a:bodyPr/>
                    <a:lstStyle/>
                    <a:p>
                      <a:pPr rtl="0">
                        <a:lnSpc>
                          <a:spcPct val="115000"/>
                        </a:lnSpc>
                        <a:spcAft>
                          <a:spcPts val="0"/>
                        </a:spcAft>
                      </a:pPr>
                      <a:r>
                        <a:rPr lang="ar-SA" sz="900" kern="1200" dirty="0">
                          <a:effectLst/>
                        </a:rPr>
                        <a:t>2ـ هدف المقرر:  </a:t>
                      </a:r>
                      <a:endParaRPr lang="en-US" sz="800" dirty="0">
                        <a:effectLst/>
                        <a:latin typeface="Times New Roman"/>
                        <a:ea typeface="Times New Roman"/>
                        <a:cs typeface="Arial"/>
                      </a:endParaRPr>
                    </a:p>
                  </a:txBody>
                  <a:tcPr marL="53062" marR="53062" marT="0" marB="0"/>
                </a:tc>
                <a:tc>
                  <a:txBody>
                    <a:bodyPr/>
                    <a:lstStyle/>
                    <a:p>
                      <a:pPr rtl="0">
                        <a:lnSpc>
                          <a:spcPct val="115000"/>
                        </a:lnSpc>
                        <a:spcAft>
                          <a:spcPts val="0"/>
                        </a:spcAft>
                      </a:pPr>
                      <a:r>
                        <a:rPr lang="en-US" sz="900" dirty="0">
                          <a:effectLst/>
                        </a:rPr>
                        <a:t>By the end of this course the student must be able to:</a:t>
                      </a:r>
                      <a:endParaRPr lang="en-US" sz="800" dirty="0">
                        <a:effectLst/>
                      </a:endParaRPr>
                    </a:p>
                    <a:p>
                      <a:pPr algn="just" rtl="0">
                        <a:lnSpc>
                          <a:spcPct val="115000"/>
                        </a:lnSpc>
                        <a:spcAft>
                          <a:spcPts val="0"/>
                        </a:spcAft>
                      </a:pPr>
                      <a:r>
                        <a:rPr lang="en-US" sz="900" dirty="0">
                          <a:effectLst/>
                        </a:rPr>
                        <a:t>Use pertinent biological information as well as state of science information pertaining in the field of invertebrate animal medicine to develop the familiarity with importance of invertebrates in biomedical research and ecosystems.</a:t>
                      </a:r>
                      <a:endParaRPr lang="en-US" sz="800" dirty="0">
                        <a:effectLst/>
                        <a:latin typeface="Times New Roman"/>
                        <a:ea typeface="Times New Roman"/>
                        <a:cs typeface="Arial"/>
                      </a:endParaRPr>
                    </a:p>
                  </a:txBody>
                  <a:tcPr marL="53062" marR="53062" marT="0" marB="0"/>
                </a:tc>
              </a:tr>
              <a:tr h="135604">
                <a:tc gridSpan="2">
                  <a:txBody>
                    <a:bodyPr/>
                    <a:lstStyle/>
                    <a:p>
                      <a:pPr algn="l" rtl="0">
                        <a:lnSpc>
                          <a:spcPct val="115000"/>
                        </a:lnSpc>
                        <a:spcAft>
                          <a:spcPts val="0"/>
                        </a:spcAft>
                        <a:tabLst>
                          <a:tab pos="150495" algn="l"/>
                        </a:tabLst>
                      </a:pPr>
                      <a:r>
                        <a:rPr lang="ar-EG" sz="800" kern="1200">
                          <a:effectLst/>
                        </a:rPr>
                        <a:t>3-المخرجات التعليمية المستهدفة من المقرر:</a:t>
                      </a:r>
                      <a:endParaRPr lang="en-US" sz="800">
                        <a:effectLst/>
                        <a:latin typeface="Times New Roman"/>
                        <a:ea typeface="Times New Roman"/>
                        <a:cs typeface="Arial"/>
                      </a:endParaRPr>
                    </a:p>
                  </a:txBody>
                  <a:tcPr marL="53062" marR="53062" marT="0" marB="0" anchor="ctr"/>
                </a:tc>
                <a:tc hMerge="1">
                  <a:txBody>
                    <a:bodyPr/>
                    <a:lstStyle/>
                    <a:p>
                      <a:pPr rtl="1"/>
                      <a:endParaRPr lang="ar-EG"/>
                    </a:p>
                  </a:txBody>
                  <a:tcPr/>
                </a:tc>
              </a:tr>
              <a:tr h="976346">
                <a:tc>
                  <a:txBody>
                    <a:bodyPr/>
                    <a:lstStyle/>
                    <a:p>
                      <a:pPr rtl="0">
                        <a:lnSpc>
                          <a:spcPct val="115000"/>
                        </a:lnSpc>
                        <a:spcAft>
                          <a:spcPts val="0"/>
                        </a:spcAft>
                      </a:pPr>
                      <a:r>
                        <a:rPr lang="ar-SA" sz="900" kern="1200" dirty="0">
                          <a:effectLst/>
                        </a:rPr>
                        <a:t>أ ـ المعلومات والمفاهيم:</a:t>
                      </a:r>
                      <a:endParaRPr lang="en-US" sz="800" dirty="0">
                        <a:effectLst/>
                        <a:latin typeface="Times New Roman"/>
                        <a:ea typeface="Times New Roman"/>
                        <a:cs typeface="Arial"/>
                      </a:endParaRPr>
                    </a:p>
                  </a:txBody>
                  <a:tcPr marL="53062" marR="53062" marT="0" marB="0"/>
                </a:tc>
                <a:tc>
                  <a:txBody>
                    <a:bodyPr/>
                    <a:lstStyle/>
                    <a:p>
                      <a:pPr algn="l" rtl="0">
                        <a:lnSpc>
                          <a:spcPct val="115000"/>
                        </a:lnSpc>
                        <a:spcAft>
                          <a:spcPts val="0"/>
                        </a:spcAft>
                      </a:pPr>
                      <a:r>
                        <a:rPr lang="en-US" sz="900" dirty="0">
                          <a:effectLst/>
                        </a:rPr>
                        <a:t>By the end of this course the student must be able to:</a:t>
                      </a:r>
                      <a:endParaRPr lang="en-US" sz="800" dirty="0">
                        <a:effectLst/>
                      </a:endParaRPr>
                    </a:p>
                    <a:p>
                      <a:pPr algn="l" rtl="0">
                        <a:lnSpc>
                          <a:spcPct val="115000"/>
                        </a:lnSpc>
                        <a:spcAft>
                          <a:spcPts val="0"/>
                        </a:spcAft>
                      </a:pPr>
                      <a:r>
                        <a:rPr lang="en-US" sz="900" dirty="0">
                          <a:effectLst/>
                        </a:rPr>
                        <a:t>a1. Identify the general concepts of natural history and taxonomy of certain invertebrates.</a:t>
                      </a:r>
                      <a:endParaRPr lang="en-US" sz="800" dirty="0">
                        <a:effectLst/>
                      </a:endParaRPr>
                    </a:p>
                    <a:p>
                      <a:pPr algn="l" rtl="0">
                        <a:lnSpc>
                          <a:spcPct val="115000"/>
                        </a:lnSpc>
                        <a:spcAft>
                          <a:spcPts val="0"/>
                        </a:spcAft>
                      </a:pPr>
                      <a:r>
                        <a:rPr lang="en-US" sz="900" dirty="0">
                          <a:effectLst/>
                        </a:rPr>
                        <a:t>a2. Identify the general information about anatomy and physiology of certain invertebrate groups.</a:t>
                      </a:r>
                      <a:endParaRPr lang="en-US" sz="800" dirty="0">
                        <a:effectLst/>
                      </a:endParaRPr>
                    </a:p>
                    <a:p>
                      <a:pPr algn="l" rtl="0">
                        <a:lnSpc>
                          <a:spcPct val="115000"/>
                        </a:lnSpc>
                        <a:spcAft>
                          <a:spcPts val="0"/>
                        </a:spcAft>
                      </a:pPr>
                      <a:r>
                        <a:rPr lang="en-US" sz="900" dirty="0">
                          <a:effectLst/>
                        </a:rPr>
                        <a:t>a3. Recognize the benefits as well as the environmental disorders and infectious diseases of certain invertebrate animals.</a:t>
                      </a:r>
                      <a:endParaRPr lang="en-US" sz="800" dirty="0">
                        <a:effectLst/>
                      </a:endParaRPr>
                    </a:p>
                    <a:p>
                      <a:pPr algn="l" rtl="0">
                        <a:lnSpc>
                          <a:spcPct val="115000"/>
                        </a:lnSpc>
                        <a:spcAft>
                          <a:spcPts val="0"/>
                        </a:spcAft>
                      </a:pPr>
                      <a:r>
                        <a:rPr lang="en-US" sz="900" dirty="0">
                          <a:effectLst/>
                        </a:rPr>
                        <a:t>a4. List the medically importance of certain invertebrates </a:t>
                      </a:r>
                      <a:endParaRPr lang="en-US" sz="800" dirty="0">
                        <a:effectLst/>
                        <a:latin typeface="Times New Roman"/>
                        <a:ea typeface="Times New Roman"/>
                        <a:cs typeface="Arial"/>
                      </a:endParaRPr>
                    </a:p>
                  </a:txBody>
                  <a:tcPr marL="53062" marR="53062" marT="0" marB="0">
                    <a:solidFill>
                      <a:schemeClr val="bg2">
                        <a:lumMod val="90000"/>
                      </a:schemeClr>
                    </a:solidFill>
                  </a:tcPr>
                </a:tc>
              </a:tr>
              <a:tr h="813622">
                <a:tc>
                  <a:txBody>
                    <a:bodyPr/>
                    <a:lstStyle/>
                    <a:p>
                      <a:pPr rtl="0">
                        <a:lnSpc>
                          <a:spcPct val="115000"/>
                        </a:lnSpc>
                        <a:spcAft>
                          <a:spcPts val="0"/>
                        </a:spcAft>
                      </a:pPr>
                      <a:r>
                        <a:rPr lang="ar-SA" sz="900" kern="1200">
                          <a:effectLst/>
                        </a:rPr>
                        <a:t>ب ـ المهارات الذهنية </a:t>
                      </a:r>
                      <a:endParaRPr lang="en-US" sz="800">
                        <a:effectLst/>
                        <a:latin typeface="Times New Roman"/>
                        <a:ea typeface="Times New Roman"/>
                        <a:cs typeface="Arial"/>
                      </a:endParaRPr>
                    </a:p>
                  </a:txBody>
                  <a:tcPr marL="53062" marR="53062" marT="0" marB="0"/>
                </a:tc>
                <a:tc>
                  <a:txBody>
                    <a:bodyPr/>
                    <a:lstStyle/>
                    <a:p>
                      <a:pPr algn="l" rtl="0">
                        <a:lnSpc>
                          <a:spcPct val="115000"/>
                        </a:lnSpc>
                        <a:spcAft>
                          <a:spcPts val="0"/>
                        </a:spcAft>
                      </a:pPr>
                      <a:r>
                        <a:rPr lang="en-US" sz="900" dirty="0">
                          <a:effectLst/>
                        </a:rPr>
                        <a:t>By the end of this course the student must be able to:</a:t>
                      </a:r>
                      <a:endParaRPr lang="en-US" sz="800" dirty="0">
                        <a:effectLst/>
                      </a:endParaRPr>
                    </a:p>
                    <a:p>
                      <a:pPr algn="l" rtl="0">
                        <a:lnSpc>
                          <a:spcPct val="115000"/>
                        </a:lnSpc>
                        <a:spcAft>
                          <a:spcPts val="0"/>
                        </a:spcAft>
                      </a:pPr>
                      <a:r>
                        <a:rPr lang="en-US" sz="900" dirty="0">
                          <a:effectLst/>
                        </a:rPr>
                        <a:t>b1. Report symptoms of infectious diseases to increase the familiarity with invertebrate importance.</a:t>
                      </a:r>
                      <a:endParaRPr lang="en-US" sz="800" dirty="0">
                        <a:effectLst/>
                      </a:endParaRPr>
                    </a:p>
                    <a:p>
                      <a:pPr algn="l" rtl="0">
                        <a:lnSpc>
                          <a:spcPct val="115000"/>
                        </a:lnSpc>
                        <a:spcAft>
                          <a:spcPts val="0"/>
                        </a:spcAft>
                      </a:pPr>
                      <a:r>
                        <a:rPr lang="en-US" sz="900" dirty="0">
                          <a:effectLst/>
                        </a:rPr>
                        <a:t>b2. Review the benefits as well as the environmental disorders to develop the familiarity with importance of invertebrates in ecosystems.</a:t>
                      </a:r>
                      <a:endParaRPr lang="en-US" sz="800" dirty="0">
                        <a:effectLst/>
                        <a:latin typeface="Times New Roman"/>
                        <a:ea typeface="Times New Roman"/>
                        <a:cs typeface="Arial"/>
                      </a:endParaRPr>
                    </a:p>
                  </a:txBody>
                  <a:tcPr marL="53062" marR="53062" marT="0" marB="0">
                    <a:solidFill>
                      <a:schemeClr val="bg2">
                        <a:lumMod val="75000"/>
                      </a:schemeClr>
                    </a:solidFill>
                  </a:tcPr>
                </a:tc>
              </a:tr>
              <a:tr h="650897">
                <a:tc>
                  <a:txBody>
                    <a:bodyPr/>
                    <a:lstStyle/>
                    <a:p>
                      <a:pPr rtl="0">
                        <a:lnSpc>
                          <a:spcPct val="115000"/>
                        </a:lnSpc>
                        <a:spcAft>
                          <a:spcPts val="0"/>
                        </a:spcAft>
                      </a:pPr>
                      <a:r>
                        <a:rPr lang="ar-SA" sz="900" kern="1200">
                          <a:effectLst/>
                        </a:rPr>
                        <a:t>جـ ـ المهارات المهنية الخاصة بالمقرر : </a:t>
                      </a:r>
                      <a:endParaRPr lang="en-US" sz="800">
                        <a:effectLst/>
                        <a:latin typeface="Times New Roman"/>
                        <a:ea typeface="Times New Roman"/>
                        <a:cs typeface="Arial"/>
                      </a:endParaRPr>
                    </a:p>
                  </a:txBody>
                  <a:tcPr marL="53062" marR="53062" marT="0" marB="0"/>
                </a:tc>
                <a:tc>
                  <a:txBody>
                    <a:bodyPr/>
                    <a:lstStyle/>
                    <a:p>
                      <a:pPr algn="l" rtl="0">
                        <a:lnSpc>
                          <a:spcPct val="115000"/>
                        </a:lnSpc>
                        <a:spcAft>
                          <a:spcPts val="0"/>
                        </a:spcAft>
                      </a:pPr>
                      <a:r>
                        <a:rPr lang="en-US" sz="900" dirty="0">
                          <a:effectLst/>
                        </a:rPr>
                        <a:t>By the end of this course the student must be able to:</a:t>
                      </a:r>
                      <a:endParaRPr lang="en-US" sz="800" dirty="0">
                        <a:effectLst/>
                      </a:endParaRPr>
                    </a:p>
                    <a:p>
                      <a:pPr algn="l" rtl="0">
                        <a:lnSpc>
                          <a:spcPct val="115000"/>
                        </a:lnSpc>
                        <a:spcAft>
                          <a:spcPts val="0"/>
                        </a:spcAft>
                      </a:pPr>
                      <a:r>
                        <a:rPr lang="en-US" sz="900" dirty="0">
                          <a:effectLst/>
                        </a:rPr>
                        <a:t>c1. Use the light microscope to identify the infectious diseases of certain invertebrate animals.</a:t>
                      </a:r>
                      <a:endParaRPr lang="en-US" sz="800" dirty="0">
                        <a:effectLst/>
                      </a:endParaRPr>
                    </a:p>
                    <a:p>
                      <a:pPr algn="l" rtl="0">
                        <a:lnSpc>
                          <a:spcPct val="115000"/>
                        </a:lnSpc>
                        <a:spcAft>
                          <a:spcPts val="0"/>
                        </a:spcAft>
                      </a:pPr>
                      <a:r>
                        <a:rPr lang="en-US" sz="900" dirty="0">
                          <a:effectLst/>
                        </a:rPr>
                        <a:t>c2. Examine various disorders in the selected examples of invertebrate animals to increase the information in the field of invertebrate animal medicine.</a:t>
                      </a:r>
                      <a:endParaRPr lang="en-US" sz="800" dirty="0">
                        <a:effectLst/>
                        <a:latin typeface="Times New Roman"/>
                        <a:ea typeface="Times New Roman"/>
                        <a:cs typeface="Arial"/>
                      </a:endParaRPr>
                    </a:p>
                  </a:txBody>
                  <a:tcPr marL="53062" marR="53062" marT="0" marB="0">
                    <a:solidFill>
                      <a:schemeClr val="bg2">
                        <a:lumMod val="50000"/>
                      </a:schemeClr>
                    </a:solidFill>
                  </a:tcPr>
                </a:tc>
              </a:tr>
              <a:tr h="650897">
                <a:tc>
                  <a:txBody>
                    <a:bodyPr/>
                    <a:lstStyle/>
                    <a:p>
                      <a:pPr rtl="0">
                        <a:lnSpc>
                          <a:spcPct val="115000"/>
                        </a:lnSpc>
                        <a:spcAft>
                          <a:spcPts val="0"/>
                        </a:spcAft>
                      </a:pPr>
                      <a:r>
                        <a:rPr lang="ar-SA" sz="900" kern="1200" dirty="0">
                          <a:effectLst/>
                        </a:rPr>
                        <a:t>د ـ المهارات العامة:</a:t>
                      </a:r>
                      <a:endParaRPr lang="en-US" sz="800" dirty="0">
                        <a:effectLst/>
                        <a:latin typeface="Times New Roman"/>
                        <a:ea typeface="Times New Roman"/>
                        <a:cs typeface="Arial"/>
                      </a:endParaRPr>
                    </a:p>
                  </a:txBody>
                  <a:tcPr marL="53062" marR="53062" marT="0" marB="0"/>
                </a:tc>
                <a:tc>
                  <a:txBody>
                    <a:bodyPr/>
                    <a:lstStyle/>
                    <a:p>
                      <a:pPr algn="l" rtl="0">
                        <a:lnSpc>
                          <a:spcPct val="115000"/>
                        </a:lnSpc>
                        <a:spcAft>
                          <a:spcPts val="0"/>
                        </a:spcAft>
                      </a:pPr>
                      <a:r>
                        <a:rPr lang="en-US" sz="900" dirty="0">
                          <a:effectLst/>
                        </a:rPr>
                        <a:t>By the end of this course the student must be able to:</a:t>
                      </a:r>
                      <a:endParaRPr lang="en-US" sz="800" dirty="0">
                        <a:effectLst/>
                      </a:endParaRPr>
                    </a:p>
                    <a:p>
                      <a:pPr algn="l" rtl="0">
                        <a:lnSpc>
                          <a:spcPct val="115000"/>
                        </a:lnSpc>
                        <a:spcAft>
                          <a:spcPts val="0"/>
                        </a:spcAft>
                      </a:pPr>
                      <a:r>
                        <a:rPr lang="en-US" sz="900" dirty="0">
                          <a:effectLst/>
                        </a:rPr>
                        <a:t>d1. Acquire self- and long life-learning during the study of the invertebrate medicine.</a:t>
                      </a:r>
                      <a:endParaRPr lang="en-US" sz="800" dirty="0">
                        <a:effectLst/>
                      </a:endParaRPr>
                    </a:p>
                    <a:p>
                      <a:pPr algn="l" rtl="0">
                        <a:lnSpc>
                          <a:spcPct val="115000"/>
                        </a:lnSpc>
                        <a:spcAft>
                          <a:spcPts val="0"/>
                        </a:spcAft>
                      </a:pPr>
                      <a:r>
                        <a:rPr lang="en-US" sz="900" dirty="0">
                          <a:effectLst/>
                        </a:rPr>
                        <a:t>d2. Apply scientific models, and tools effectively to understand the different symptoms of invertebrate diseases</a:t>
                      </a:r>
                      <a:r>
                        <a:rPr lang="en-US" sz="800" kern="1200" dirty="0">
                          <a:effectLst/>
                        </a:rPr>
                        <a:t>.</a:t>
                      </a:r>
                      <a:endParaRPr lang="en-US" sz="800" dirty="0">
                        <a:effectLst/>
                        <a:latin typeface="Times New Roman"/>
                        <a:ea typeface="Times New Roman"/>
                        <a:cs typeface="Arial"/>
                      </a:endParaRPr>
                    </a:p>
                  </a:txBody>
                  <a:tcPr marL="53062" marR="53062" marT="0" marB="0">
                    <a:solidFill>
                      <a:schemeClr val="tx2">
                        <a:lumMod val="60000"/>
                        <a:lumOff val="40000"/>
                      </a:schemeClr>
                    </a:solidFill>
                  </a:tcPr>
                </a:tc>
              </a:tr>
            </a:tbl>
          </a:graphicData>
        </a:graphic>
      </p:graphicFrame>
    </p:spTree>
    <p:extLst>
      <p:ext uri="{BB962C8B-B14F-4D97-AF65-F5344CB8AC3E}">
        <p14:creationId xmlns:p14="http://schemas.microsoft.com/office/powerpoint/2010/main" val="3252015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1974691"/>
              </p:ext>
            </p:extLst>
          </p:nvPr>
        </p:nvGraphicFramePr>
        <p:xfrm>
          <a:off x="698500" y="2381980"/>
          <a:ext cx="7747000" cy="3610102"/>
        </p:xfrm>
        <a:graphic>
          <a:graphicData uri="http://schemas.openxmlformats.org/drawingml/2006/table">
            <a:tbl>
              <a:tblPr firstRow="1" firstCol="1" bandRow="1">
                <a:tableStyleId>{5C22544A-7EE6-4342-B048-85BDC9FD1C3A}</a:tableStyleId>
              </a:tblPr>
              <a:tblGrid>
                <a:gridCol w="1036549"/>
                <a:gridCol w="3780536"/>
                <a:gridCol w="849071"/>
                <a:gridCol w="979221"/>
                <a:gridCol w="1101623"/>
              </a:tblGrid>
              <a:tr h="208280">
                <a:tc>
                  <a:txBody>
                    <a:bodyPr/>
                    <a:lstStyle/>
                    <a:p>
                      <a:pPr algn="l">
                        <a:lnSpc>
                          <a:spcPct val="115000"/>
                        </a:lnSpc>
                        <a:spcAft>
                          <a:spcPts val="0"/>
                        </a:spcAft>
                      </a:pPr>
                      <a:r>
                        <a:rPr lang="en-US" sz="1000" kern="1200">
                          <a:effectLst/>
                        </a:rPr>
                        <a:t>W.</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Topic</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Lect</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Pract</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Tutor.</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Introduction</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Porifera (Sponges)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3</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Coelenterates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4</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Turbellarians </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5</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Annelids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6</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Custaceans </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7</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Midterm exam  </a:t>
                      </a:r>
                      <a:endParaRPr lang="en-US" sz="1000">
                        <a:effectLst/>
                        <a:latin typeface="Times New Roman"/>
                        <a:ea typeface="Times New Roman"/>
                        <a:cs typeface="Arial"/>
                      </a:endParaRPr>
                    </a:p>
                  </a:txBody>
                  <a:tcPr marL="68580" marR="68580" marT="0" marB="0"/>
                </a:tc>
                <a:tc>
                  <a:txBody>
                    <a:bodyPr/>
                    <a:lstStyle/>
                    <a:p>
                      <a:pPr algn="l" rtl="0">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8</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Insects</a:t>
                      </a:r>
                      <a:r>
                        <a:rPr lang="en-US" sz="1400">
                          <a:effectLst/>
                        </a:rPr>
                        <a:t> </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9</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Horseshoe Crabs </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10</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Spiders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Gastropods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Cephalopods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13</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Bivalves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14</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Echinodermats</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0">
                <a:tc>
                  <a:txBody>
                    <a:bodyPr/>
                    <a:lstStyle/>
                    <a:p>
                      <a:pPr algn="l">
                        <a:lnSpc>
                          <a:spcPct val="115000"/>
                        </a:lnSpc>
                        <a:spcAft>
                          <a:spcPts val="0"/>
                        </a:spcAft>
                      </a:pPr>
                      <a:r>
                        <a:rPr lang="en-US" sz="1000">
                          <a:effectLst/>
                        </a:rPr>
                        <a:t>15</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ar-SA" sz="1200">
                          <a:effectLst/>
                        </a:rPr>
                        <a:t> </a:t>
                      </a:r>
                      <a:r>
                        <a:rPr lang="en-US" sz="1200">
                          <a:effectLst/>
                        </a:rPr>
                        <a:t>Practical exam.</a:t>
                      </a:r>
                      <a:endParaRPr lang="en-US" sz="1000">
                        <a:effectLst/>
                        <a:latin typeface="Times New Roman"/>
                        <a:ea typeface="Times New Roman"/>
                        <a:cs typeface="Arial"/>
                      </a:endParaRPr>
                    </a:p>
                  </a:txBody>
                  <a:tcPr marL="68580" marR="68580" marT="0" marB="0" anchor="ctr"/>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2</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0</a:t>
                      </a:r>
                      <a:endParaRPr lang="en-US" sz="1000">
                        <a:effectLst/>
                        <a:latin typeface="Times New Roman"/>
                        <a:ea typeface="Times New Roman"/>
                        <a:cs typeface="Arial"/>
                      </a:endParaRPr>
                    </a:p>
                  </a:txBody>
                  <a:tcPr marL="68580" marR="68580" marT="0" marB="0"/>
                </a:tc>
              </a:tr>
              <a:tr h="212090">
                <a:tc>
                  <a:txBody>
                    <a:bodyPr/>
                    <a:lstStyle/>
                    <a:p>
                      <a:pPr algn="l">
                        <a:lnSpc>
                          <a:spcPct val="115000"/>
                        </a:lnSpc>
                        <a:spcAft>
                          <a:spcPts val="0"/>
                        </a:spcAft>
                      </a:pPr>
                      <a:r>
                        <a:rPr lang="en-US" sz="1000">
                          <a:effectLst/>
                        </a:rPr>
                        <a:t>16&amp;17</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200">
                          <a:effectLst/>
                        </a:rPr>
                        <a:t>Writing and oral exam. </a:t>
                      </a:r>
                      <a:endParaRPr lang="en-US" sz="1000">
                        <a:effectLst/>
                        <a:latin typeface="Times New Roman"/>
                        <a:ea typeface="Times New Roman"/>
                        <a:cs typeface="Arial"/>
                      </a:endParaRPr>
                    </a:p>
                  </a:txBody>
                  <a:tcPr marL="68580" marR="68580" marT="0" marB="0" anchor="ctr"/>
                </a:tc>
                <a:tc>
                  <a:txBody>
                    <a:bodyPr/>
                    <a:lstStyle/>
                    <a:p>
                      <a:pPr algn="l">
                        <a:lnSpc>
                          <a:spcPct val="115000"/>
                        </a:lnSpc>
                        <a:spcAft>
                          <a:spcPts val="0"/>
                        </a:spcAft>
                      </a:pPr>
                      <a:r>
                        <a:rPr lang="en-US" sz="1000" kern="1200">
                          <a:effectLst/>
                        </a:rPr>
                        <a:t>1</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a:effectLst/>
                        </a:rPr>
                        <a:t>-</a:t>
                      </a:r>
                      <a:endParaRPr lang="en-US" sz="1000">
                        <a:effectLst/>
                        <a:latin typeface="Times New Roman"/>
                        <a:ea typeface="Times New Roman"/>
                        <a:cs typeface="Arial"/>
                      </a:endParaRPr>
                    </a:p>
                  </a:txBody>
                  <a:tcPr marL="68580" marR="68580" marT="0" marB="0"/>
                </a:tc>
                <a:tc>
                  <a:txBody>
                    <a:bodyPr/>
                    <a:lstStyle/>
                    <a:p>
                      <a:pPr algn="l">
                        <a:lnSpc>
                          <a:spcPct val="115000"/>
                        </a:lnSpc>
                        <a:spcAft>
                          <a:spcPts val="0"/>
                        </a:spcAft>
                      </a:pPr>
                      <a:r>
                        <a:rPr lang="en-US" sz="1000" kern="1200" dirty="0">
                          <a:effectLst/>
                        </a:rPr>
                        <a:t>0</a:t>
                      </a:r>
                      <a:endParaRPr lang="en-US" sz="1000" dirty="0">
                        <a:effectLst/>
                        <a:latin typeface="Times New Roman"/>
                        <a:ea typeface="Times New Roman"/>
                        <a:cs typeface="Arial"/>
                      </a:endParaRPr>
                    </a:p>
                  </a:txBody>
                  <a:tcPr marL="68580" marR="68580" marT="0" marB="0"/>
                </a:tc>
              </a:tr>
            </a:tbl>
          </a:graphicData>
        </a:graphic>
      </p:graphicFrame>
      <p:sp>
        <p:nvSpPr>
          <p:cNvPr id="3" name="Title 2"/>
          <p:cNvSpPr>
            <a:spLocks noGrp="1"/>
          </p:cNvSpPr>
          <p:nvPr>
            <p:ph type="title"/>
          </p:nvPr>
        </p:nvSpPr>
        <p:spPr>
          <a:solidFill>
            <a:schemeClr val="tx1"/>
          </a:solidFill>
        </p:spPr>
        <p:txBody>
          <a:bodyPr/>
          <a:lstStyle/>
          <a:p>
            <a:r>
              <a:rPr lang="en-US" dirty="0" smtClean="0">
                <a:solidFill>
                  <a:srgbClr val="FFC000"/>
                </a:solidFill>
              </a:rPr>
              <a:t>Content</a:t>
            </a:r>
            <a:endParaRPr lang="ar-EG" dirty="0">
              <a:solidFill>
                <a:srgbClr val="FFC000"/>
              </a:solidFill>
            </a:endParaRPr>
          </a:p>
        </p:txBody>
      </p:sp>
    </p:spTree>
    <p:extLst>
      <p:ext uri="{BB962C8B-B14F-4D97-AF65-F5344CB8AC3E}">
        <p14:creationId xmlns:p14="http://schemas.microsoft.com/office/powerpoint/2010/main" val="2818889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algn="l" rtl="0"/>
            <a:r>
              <a:rPr lang="en-US" b="1" u="sng" dirty="0">
                <a:solidFill>
                  <a:srgbClr val="FF0000"/>
                </a:solidFill>
              </a:rPr>
              <a:t>Quick </a:t>
            </a:r>
            <a:r>
              <a:rPr lang="en-US" b="1" u="sng" dirty="0" smtClean="0">
                <a:solidFill>
                  <a:srgbClr val="FF0000"/>
                </a:solidFill>
              </a:rPr>
              <a:t>Facts</a:t>
            </a:r>
          </a:p>
          <a:p>
            <a:pPr lvl="1" algn="l" rtl="0"/>
            <a:r>
              <a:rPr lang="en-US" b="1" dirty="0"/>
              <a:t>The coelenterates are simplest metazoans and have tissue grade of body organization. </a:t>
            </a:r>
          </a:p>
          <a:p>
            <a:pPr lvl="1" algn="l" rtl="0"/>
            <a:r>
              <a:rPr lang="en-US" b="1" dirty="0"/>
              <a:t>All of them possess a single large internal cavity known as gastro-vascular cavity or coelenteron, which performs the function of intestine that is related with digestion and circulation of digestion.</a:t>
            </a:r>
          </a:p>
          <a:p>
            <a:pPr lvl="1" algn="l" rtl="0"/>
            <a:r>
              <a:rPr lang="en-US" b="1" dirty="0"/>
              <a:t>They are commonly called stinging animals.</a:t>
            </a:r>
          </a:p>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sz="4400" b="1" dirty="0" err="1">
                <a:solidFill>
                  <a:srgbClr val="FFC000"/>
                </a:solidFill>
              </a:rPr>
              <a:t>Cnidaria</a:t>
            </a:r>
            <a:r>
              <a:rPr lang="en-US" sz="4400" b="1" dirty="0">
                <a:solidFill>
                  <a:srgbClr val="FFC000"/>
                </a:solidFill>
              </a:rPr>
              <a:t> </a:t>
            </a:r>
            <a:r>
              <a:rPr lang="en-US" sz="4400" b="1" dirty="0">
                <a:solidFill>
                  <a:srgbClr val="FFC000"/>
                </a:solidFill>
              </a:rPr>
              <a:t>(</a:t>
            </a:r>
            <a:r>
              <a:rPr lang="en-US" sz="4400" b="1" dirty="0" err="1">
                <a:solidFill>
                  <a:srgbClr val="FFC000"/>
                </a:solidFill>
              </a:rPr>
              <a:t>Coelentrates</a:t>
            </a:r>
            <a:r>
              <a:rPr lang="en-US" sz="4400" b="1" dirty="0">
                <a:solidFill>
                  <a:srgbClr val="FFC000"/>
                </a:solidFill>
              </a:rPr>
              <a:t>)</a:t>
            </a:r>
            <a:endParaRPr lang="ar-EG" sz="4400" b="1" dirty="0">
              <a:solidFill>
                <a:srgbClr val="FFC000"/>
              </a:solidFill>
            </a:endParaRPr>
          </a:p>
        </p:txBody>
      </p:sp>
    </p:spTree>
    <p:extLst>
      <p:ext uri="{BB962C8B-B14F-4D97-AF65-F5344CB8AC3E}">
        <p14:creationId xmlns:p14="http://schemas.microsoft.com/office/powerpoint/2010/main" val="572507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circle(in)">
                                      <p:cBhvr>
                                        <p:cTn id="20" dur="2000"/>
                                        <p:tgtEl>
                                          <p:spTgt spid="2">
                                            <p:txEl>
                                              <p:pRg st="1" end="1"/>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circle(in)">
                                      <p:cBhvr>
                                        <p:cTn id="23" dur="2000"/>
                                        <p:tgtEl>
                                          <p:spTgt spid="2">
                                            <p:txEl>
                                              <p:pRg st="2" end="2"/>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circle(in)">
                                      <p:cBhvr>
                                        <p:cTn id="2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algn="l" rtl="0"/>
            <a:r>
              <a:rPr lang="en-US" b="1" u="sng" dirty="0">
                <a:solidFill>
                  <a:srgbClr val="FF0000"/>
                </a:solidFill>
              </a:rPr>
              <a:t>Quick </a:t>
            </a:r>
            <a:r>
              <a:rPr lang="en-US" b="1" u="sng" dirty="0" smtClean="0">
                <a:solidFill>
                  <a:srgbClr val="FF0000"/>
                </a:solidFill>
              </a:rPr>
              <a:t>Facts</a:t>
            </a:r>
          </a:p>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sz="4400" b="1" dirty="0" err="1">
                <a:solidFill>
                  <a:srgbClr val="FFC000"/>
                </a:solidFill>
              </a:rPr>
              <a:t>Cnidaria</a:t>
            </a:r>
            <a:r>
              <a:rPr lang="en-US" sz="4400" b="1" dirty="0">
                <a:solidFill>
                  <a:srgbClr val="FFC000"/>
                </a:solidFill>
              </a:rPr>
              <a:t> </a:t>
            </a:r>
            <a:r>
              <a:rPr lang="en-US" sz="4400" b="1" dirty="0">
                <a:solidFill>
                  <a:srgbClr val="FFC000"/>
                </a:solidFill>
              </a:rPr>
              <a:t>(</a:t>
            </a:r>
            <a:r>
              <a:rPr lang="en-US" sz="4400" b="1" dirty="0" err="1">
                <a:solidFill>
                  <a:srgbClr val="FFC000"/>
                </a:solidFill>
              </a:rPr>
              <a:t>Coelentrates</a:t>
            </a:r>
            <a:r>
              <a:rPr lang="en-US" sz="4400" b="1" dirty="0">
                <a:solidFill>
                  <a:srgbClr val="FFC000"/>
                </a:solidFill>
              </a:rPr>
              <a:t>)</a:t>
            </a:r>
            <a:endParaRPr lang="ar-EG" sz="4400" b="1" dirty="0">
              <a:solidFill>
                <a:srgbClr val="FFC000"/>
              </a:solidFill>
            </a:endParaRPr>
          </a:p>
        </p:txBody>
      </p:sp>
      <p:pic>
        <p:nvPicPr>
          <p:cNvPr id="4" name="Picture 3" descr="https://microbiologynotes.com/wp-content/uploads/2016/02/coelenterates-figure.jpg"/>
          <p:cNvPicPr/>
          <p:nvPr/>
        </p:nvPicPr>
        <p:blipFill>
          <a:blip r:embed="rId2">
            <a:extLst>
              <a:ext uri="{28A0092B-C50C-407E-A947-70E740481C1C}">
                <a14:useLocalDpi xmlns:a14="http://schemas.microsoft.com/office/drawing/2010/main" val="0"/>
              </a:ext>
            </a:extLst>
          </a:blip>
          <a:srcRect/>
          <a:stretch>
            <a:fillRect/>
          </a:stretch>
        </p:blipFill>
        <p:spPr bwMode="auto">
          <a:xfrm>
            <a:off x="3340735" y="2438400"/>
            <a:ext cx="4965065" cy="3538855"/>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3429001"/>
            <a:ext cx="2460800" cy="220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755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152453"/>
          </a:xfrm>
          <a:solidFill>
            <a:schemeClr val="bg2">
              <a:lumMod val="90000"/>
            </a:schemeClr>
          </a:solidFill>
        </p:spPr>
        <p:txBody>
          <a:bodyPr>
            <a:normAutofit fontScale="47500" lnSpcReduction="20000"/>
          </a:bodyPr>
          <a:lstStyle/>
          <a:p>
            <a:pPr marL="0" indent="0" algn="l" rtl="0">
              <a:buNone/>
            </a:pPr>
            <a:r>
              <a:rPr lang="en-US" sz="4200" b="1" u="sng" dirty="0">
                <a:solidFill>
                  <a:srgbClr val="FF0000"/>
                </a:solidFill>
              </a:rPr>
              <a:t>Quick </a:t>
            </a:r>
            <a:r>
              <a:rPr lang="en-US" sz="4200" b="1" u="sng" dirty="0" smtClean="0">
                <a:solidFill>
                  <a:srgbClr val="FF0000"/>
                </a:solidFill>
              </a:rPr>
              <a:t>Facts</a:t>
            </a:r>
          </a:p>
          <a:p>
            <a:pPr lvl="0" algn="l" rtl="0"/>
            <a:r>
              <a:rPr lang="en-US" sz="3400" b="1" dirty="0"/>
              <a:t>Nematocysts (present inside </a:t>
            </a:r>
            <a:r>
              <a:rPr lang="en-US" sz="3400" b="1" dirty="0" err="1"/>
              <a:t>cnidoblast</a:t>
            </a:r>
            <a:r>
              <a:rPr lang="en-US" sz="3400" b="1" dirty="0"/>
              <a:t> cells) are activated by touch with foreign body.</a:t>
            </a:r>
          </a:p>
          <a:p>
            <a:pPr lvl="0" algn="l" rtl="0"/>
            <a:r>
              <a:rPr lang="en-US" sz="3400" b="1" dirty="0"/>
              <a:t>Sensory and nerve cells appeared first time in this phylum.</a:t>
            </a:r>
          </a:p>
          <a:p>
            <a:pPr lvl="0" algn="l" rtl="0"/>
            <a:r>
              <a:rPr lang="en-US" sz="3400" b="1" dirty="0"/>
              <a:t>Tentacles are soft present around </a:t>
            </a:r>
            <a:r>
              <a:rPr lang="en-US" sz="3400" b="1" dirty="0" smtClean="0"/>
              <a:t>mouth </a:t>
            </a:r>
          </a:p>
          <a:p>
            <a:pPr lvl="0" algn="l" rtl="0"/>
            <a:r>
              <a:rPr lang="en-US" sz="3400" b="1" dirty="0" smtClean="0"/>
              <a:t>Mode </a:t>
            </a:r>
            <a:r>
              <a:rPr lang="en-US" sz="3400" b="1" dirty="0"/>
              <a:t>of digestion is first extracellular and then intracellular. Pathway of intracellular digestion is first acidic and then alkaline.</a:t>
            </a:r>
          </a:p>
          <a:p>
            <a:pPr lvl="0" algn="l" rtl="0"/>
            <a:r>
              <a:rPr lang="en-US" sz="3400" b="1" dirty="0" err="1" smtClean="0"/>
              <a:t>Cnidoblasts</a:t>
            </a:r>
            <a:r>
              <a:rPr lang="en-US" sz="3400" b="1" dirty="0" smtClean="0"/>
              <a:t> </a:t>
            </a:r>
            <a:r>
              <a:rPr lang="en-US" sz="3400" b="1" dirty="0"/>
              <a:t>are most abundant on tentacles and absent on pedal disc.</a:t>
            </a:r>
          </a:p>
          <a:p>
            <a:pPr lvl="0" algn="l" rtl="0"/>
            <a:r>
              <a:rPr lang="en-US" sz="3400" b="1" dirty="0"/>
              <a:t>Epidermis contains 7 types of cells namely: </a:t>
            </a:r>
            <a:r>
              <a:rPr lang="en-US" sz="3400" b="1" dirty="0" err="1"/>
              <a:t>Epitheliomuscle</a:t>
            </a:r>
            <a:r>
              <a:rPr lang="en-US" sz="3400" b="1" dirty="0"/>
              <a:t> cells, </a:t>
            </a:r>
            <a:r>
              <a:rPr lang="en-US" sz="3400" b="1" dirty="0" err="1"/>
              <a:t>Glandulo</a:t>
            </a:r>
            <a:r>
              <a:rPr lang="en-US" sz="3400" b="1" dirty="0"/>
              <a:t>-muscle cells, interstitial cells, </a:t>
            </a:r>
            <a:r>
              <a:rPr lang="en-US" sz="3400" b="1" dirty="0" err="1"/>
              <a:t>Cnidoblast</a:t>
            </a:r>
            <a:r>
              <a:rPr lang="en-US" sz="3400" b="1" dirty="0"/>
              <a:t> or nematocysts, Germ cells, Sensory and Nerve cells.</a:t>
            </a:r>
          </a:p>
          <a:p>
            <a:pPr lvl="0" algn="l" rtl="0"/>
            <a:r>
              <a:rPr lang="en-US" sz="3400" b="1" dirty="0" err="1"/>
              <a:t>Gastroderm</a:t>
            </a:r>
            <a:r>
              <a:rPr lang="en-US" sz="3400" b="1" dirty="0"/>
              <a:t> contains 5 types of cells: </a:t>
            </a:r>
            <a:r>
              <a:rPr lang="en-US" sz="3400" b="1" dirty="0" err="1"/>
              <a:t>Epithelio</a:t>
            </a:r>
            <a:r>
              <a:rPr lang="en-US" sz="3400" b="1" dirty="0"/>
              <a:t>-muscle cells (or nutritive cells), </a:t>
            </a:r>
            <a:r>
              <a:rPr lang="en-US" sz="3400" b="1" dirty="0" err="1"/>
              <a:t>Endothelio</a:t>
            </a:r>
            <a:r>
              <a:rPr lang="en-US" sz="3400" b="1" dirty="0"/>
              <a:t>-gland cells, Interstitial cells, Sensory cell and nerve cell.</a:t>
            </a:r>
          </a:p>
          <a:p>
            <a:pPr lvl="0" algn="l" rtl="0"/>
            <a:r>
              <a:rPr lang="en-US" sz="3400" b="1" dirty="0"/>
              <a:t>Body consists of swelling knob like structure called </a:t>
            </a:r>
            <a:r>
              <a:rPr lang="en-US" sz="3400" b="1" dirty="0" err="1"/>
              <a:t>cnidoblast</a:t>
            </a:r>
            <a:r>
              <a:rPr lang="en-US" sz="3400" b="1" dirty="0"/>
              <a:t> cells which secrete </a:t>
            </a:r>
            <a:r>
              <a:rPr lang="en-US" sz="3400" b="1" dirty="0" err="1"/>
              <a:t>hypnotoxin</a:t>
            </a:r>
            <a:r>
              <a:rPr lang="en-US" sz="3400" b="1" dirty="0"/>
              <a:t> chemical that help in offence, </a:t>
            </a:r>
            <a:r>
              <a:rPr lang="en-US" sz="3400" b="1" dirty="0" err="1"/>
              <a:t>defence</a:t>
            </a:r>
            <a:r>
              <a:rPr lang="en-US" sz="3400" b="1" dirty="0"/>
              <a:t> and paralyzing the prey.</a:t>
            </a:r>
          </a:p>
          <a:p>
            <a:pPr lvl="0" algn="l" rtl="0"/>
            <a:r>
              <a:rPr lang="en-US" sz="3400" b="1" dirty="0"/>
              <a:t>Deposition of calcium carbonate by coelenterates is called corals.</a:t>
            </a:r>
            <a:br>
              <a:rPr lang="en-US" sz="3400" b="1" dirty="0"/>
            </a:br>
            <a:endParaRPr lang="en-US" sz="3400"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sz="4400" b="1" dirty="0" err="1">
                <a:solidFill>
                  <a:srgbClr val="FFC000"/>
                </a:solidFill>
              </a:rPr>
              <a:t>Cnidaria</a:t>
            </a:r>
            <a:r>
              <a:rPr lang="en-US" sz="4400" b="1" dirty="0">
                <a:solidFill>
                  <a:srgbClr val="FFC000"/>
                </a:solidFill>
              </a:rPr>
              <a:t> </a:t>
            </a:r>
            <a:r>
              <a:rPr lang="en-US" sz="4400" b="1" dirty="0">
                <a:solidFill>
                  <a:srgbClr val="FFC000"/>
                </a:solidFill>
              </a:rPr>
              <a:t>(</a:t>
            </a:r>
            <a:r>
              <a:rPr lang="en-US" sz="4400" b="1" dirty="0" err="1">
                <a:solidFill>
                  <a:srgbClr val="FFC000"/>
                </a:solidFill>
              </a:rPr>
              <a:t>Coelentrates</a:t>
            </a:r>
            <a:r>
              <a:rPr lang="en-US" sz="4400" b="1" dirty="0">
                <a:solidFill>
                  <a:srgbClr val="FFC000"/>
                </a:solidFill>
              </a:rPr>
              <a:t>)</a:t>
            </a:r>
            <a:endParaRPr lang="ar-EG" sz="4400" b="1" dirty="0">
              <a:solidFill>
                <a:srgbClr val="FFC000"/>
              </a:solidFill>
            </a:endParaRPr>
          </a:p>
        </p:txBody>
      </p:sp>
    </p:spTree>
    <p:extLst>
      <p:ext uri="{BB962C8B-B14F-4D97-AF65-F5344CB8AC3E}">
        <p14:creationId xmlns:p14="http://schemas.microsoft.com/office/powerpoint/2010/main" val="3617168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algn="l" rtl="0"/>
            <a:r>
              <a:rPr lang="en-US" b="1" dirty="0">
                <a:solidFill>
                  <a:srgbClr val="FF0000"/>
                </a:solidFill>
              </a:rPr>
              <a:t>The economic importance of </a:t>
            </a:r>
            <a:r>
              <a:rPr lang="en-US" b="1" dirty="0" err="1" smtClean="0">
                <a:solidFill>
                  <a:srgbClr val="FF0000"/>
                </a:solidFill>
              </a:rPr>
              <a:t>Cnidaria</a:t>
            </a:r>
            <a:endParaRPr lang="en-US" b="1" dirty="0" smtClean="0">
              <a:solidFill>
                <a:srgbClr val="FF0000"/>
              </a:solidFill>
            </a:endParaRPr>
          </a:p>
          <a:p>
            <a:pPr lvl="1" algn="l" rtl="0"/>
            <a:r>
              <a:rPr lang="en-US" b="1" dirty="0"/>
              <a:t>Many animals belonging to the phylum </a:t>
            </a:r>
            <a:r>
              <a:rPr lang="en-US" b="1" dirty="0" err="1"/>
              <a:t>Cnidaria</a:t>
            </a:r>
            <a:r>
              <a:rPr lang="en-US" b="1" dirty="0"/>
              <a:t> actually have a quite significant economic importance for humans, especially those belonging to the </a:t>
            </a:r>
            <a:r>
              <a:rPr lang="en-US" b="1" dirty="0" err="1">
                <a:solidFill>
                  <a:srgbClr val="FF0000"/>
                </a:solidFill>
              </a:rPr>
              <a:t>Anthozoa</a:t>
            </a:r>
            <a:r>
              <a:rPr lang="en-US" b="1" dirty="0"/>
              <a:t> class. For instance, scientists have discovered many chemical compounds in Cnidarians that can be used to treat cancer and other illnesses.</a:t>
            </a:r>
          </a:p>
          <a:p>
            <a:pPr algn="l" rtl="0"/>
            <a:endParaRPr lang="en-US" b="1" dirty="0">
              <a:solidFill>
                <a:srgbClr val="FF0000"/>
              </a:solidFill>
            </a:endParaRPr>
          </a:p>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sz="4400" b="1" dirty="0" err="1">
                <a:solidFill>
                  <a:srgbClr val="FFC000"/>
                </a:solidFill>
              </a:rPr>
              <a:t>Cnidaria</a:t>
            </a:r>
            <a:r>
              <a:rPr lang="en-US" sz="4400" b="1" dirty="0">
                <a:solidFill>
                  <a:srgbClr val="FFC000"/>
                </a:solidFill>
              </a:rPr>
              <a:t> </a:t>
            </a:r>
            <a:r>
              <a:rPr lang="en-US" sz="4400" b="1" dirty="0">
                <a:solidFill>
                  <a:srgbClr val="FFC000"/>
                </a:solidFill>
              </a:rPr>
              <a:t>(</a:t>
            </a:r>
            <a:r>
              <a:rPr lang="en-US" sz="4400" b="1" dirty="0" err="1">
                <a:solidFill>
                  <a:srgbClr val="FFC000"/>
                </a:solidFill>
              </a:rPr>
              <a:t>Coelentrates</a:t>
            </a:r>
            <a:r>
              <a:rPr lang="en-US" sz="4400" b="1" dirty="0">
                <a:solidFill>
                  <a:srgbClr val="FFC000"/>
                </a:solidFill>
              </a:rPr>
              <a:t>)</a:t>
            </a:r>
            <a:endParaRPr lang="ar-EG" sz="4400" b="1" dirty="0">
              <a:solidFill>
                <a:srgbClr val="FFC000"/>
              </a:solidFill>
            </a:endParaRPr>
          </a:p>
        </p:txBody>
      </p:sp>
      <p:pic>
        <p:nvPicPr>
          <p:cNvPr id="4" name="Picture 3"/>
          <p:cNvPicPr/>
          <p:nvPr/>
        </p:nvPicPr>
        <p:blipFill>
          <a:blip r:embed="rId2"/>
          <a:stretch>
            <a:fillRect/>
          </a:stretch>
        </p:blipFill>
        <p:spPr>
          <a:xfrm>
            <a:off x="4876800" y="4800600"/>
            <a:ext cx="3416300" cy="1524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78605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circle(in)">
                                      <p:cBhvr>
                                        <p:cTn id="18"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marL="0" indent="0" algn="l" rtl="0">
              <a:buNone/>
            </a:pPr>
            <a:r>
              <a:rPr lang="en-US" b="1" dirty="0">
                <a:solidFill>
                  <a:srgbClr val="FF0000"/>
                </a:solidFill>
              </a:rPr>
              <a:t>The economic importance of </a:t>
            </a:r>
            <a:r>
              <a:rPr lang="en-US" b="1" dirty="0" err="1">
                <a:solidFill>
                  <a:srgbClr val="FF0000"/>
                </a:solidFill>
              </a:rPr>
              <a:t>Cnidaria</a:t>
            </a:r>
            <a:endParaRPr lang="en-US" b="1" dirty="0">
              <a:solidFill>
                <a:srgbClr val="FF0000"/>
              </a:solidFill>
            </a:endParaRPr>
          </a:p>
          <a:p>
            <a:pPr algn="l" rtl="0"/>
            <a:r>
              <a:rPr lang="en-US" b="1" dirty="0"/>
              <a:t>Another jellyfish-derived product takes advantage of the jellies' fluorescent protein, and could be used to </a:t>
            </a:r>
            <a:r>
              <a:rPr lang="en-US" b="1" u="sng" dirty="0">
                <a:hlinkClick r:id="rId2"/>
              </a:rPr>
              <a:t>power medical devices</a:t>
            </a:r>
            <a:r>
              <a:rPr lang="en-US" b="1" dirty="0"/>
              <a:t> in the future.</a:t>
            </a:r>
            <a:endParaRPr lang="en-US" sz="2000" b="1" dirty="0"/>
          </a:p>
          <a:p>
            <a:pPr marL="0" indent="0" algn="l" rtl="0">
              <a:buNone/>
            </a:pPr>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sz="4400" b="1" dirty="0" err="1">
                <a:solidFill>
                  <a:srgbClr val="FFC000"/>
                </a:solidFill>
              </a:rPr>
              <a:t>Cnidaria</a:t>
            </a:r>
            <a:r>
              <a:rPr lang="en-US" sz="4400" b="1" dirty="0">
                <a:solidFill>
                  <a:srgbClr val="FFC000"/>
                </a:solidFill>
              </a:rPr>
              <a:t> </a:t>
            </a:r>
            <a:r>
              <a:rPr lang="en-US" sz="4400" b="1" dirty="0">
                <a:solidFill>
                  <a:srgbClr val="FFC000"/>
                </a:solidFill>
              </a:rPr>
              <a:t>(</a:t>
            </a:r>
            <a:r>
              <a:rPr lang="en-US" sz="4400" b="1" dirty="0" err="1">
                <a:solidFill>
                  <a:srgbClr val="FFC000"/>
                </a:solidFill>
              </a:rPr>
              <a:t>Coelentrates</a:t>
            </a:r>
            <a:r>
              <a:rPr lang="en-US" sz="4400" b="1" dirty="0">
                <a:solidFill>
                  <a:srgbClr val="FFC000"/>
                </a:solidFill>
              </a:rPr>
              <a:t>)</a:t>
            </a:r>
            <a:endParaRPr lang="ar-EG" sz="4400" b="1" dirty="0">
              <a:solidFill>
                <a:srgbClr val="FFC000"/>
              </a:solidFill>
            </a:endParaRPr>
          </a:p>
        </p:txBody>
      </p:sp>
      <p:pic>
        <p:nvPicPr>
          <p:cNvPr id="5" name="Picture 4"/>
          <p:cNvPicPr/>
          <p:nvPr/>
        </p:nvPicPr>
        <p:blipFill rotWithShape="1">
          <a:blip r:embed="rId3"/>
          <a:srcRect l="2244" t="2057" b="3133"/>
          <a:stretch/>
        </p:blipFill>
        <p:spPr bwMode="auto">
          <a:xfrm>
            <a:off x="2590800" y="3957002"/>
            <a:ext cx="3731260" cy="2596198"/>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01699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2">
              <a:lumMod val="90000"/>
            </a:schemeClr>
          </a:solidFill>
        </p:spPr>
        <p:txBody>
          <a:bodyPr>
            <a:normAutofit/>
          </a:bodyPr>
          <a:lstStyle/>
          <a:p>
            <a:pPr marL="0" indent="0" algn="l" rtl="0">
              <a:buNone/>
            </a:pPr>
            <a:r>
              <a:rPr lang="en-US" sz="2000" b="1" dirty="0"/>
              <a:t>Coral ecosystems are a source of food for millions; protect coastlines from storms and erosion; provide habitat, spawning and nursery grounds for economically important fish species; provide jobs and income to local economies from fishing, recreation, and tourism; are a source of new medicines, and are hotspots of marine biodiversity.</a:t>
            </a:r>
          </a:p>
          <a:p>
            <a:pPr marL="0" indent="0" algn="l" rtl="0">
              <a:buNone/>
            </a:pPr>
            <a:endParaRPr lang="en-US" b="1" u="sng" dirty="0" smtClean="0">
              <a:solidFill>
                <a:srgbClr val="FF0000"/>
              </a:solidFill>
            </a:endParaRPr>
          </a:p>
          <a:p>
            <a:pPr algn="l" rtl="0"/>
            <a:endParaRPr lang="en-US" dirty="0">
              <a:solidFill>
                <a:srgbClr val="FF0000"/>
              </a:solidFill>
            </a:endParaRPr>
          </a:p>
          <a:p>
            <a:pPr algn="l" rtl="0"/>
            <a:endParaRPr lang="ar-EG" b="1" dirty="0"/>
          </a:p>
        </p:txBody>
      </p:sp>
      <p:sp>
        <p:nvSpPr>
          <p:cNvPr id="3" name="Title 2"/>
          <p:cNvSpPr>
            <a:spLocks noGrp="1"/>
          </p:cNvSpPr>
          <p:nvPr>
            <p:ph type="title"/>
          </p:nvPr>
        </p:nvSpPr>
        <p:spPr>
          <a:solidFill>
            <a:schemeClr val="tx1"/>
          </a:solidFill>
        </p:spPr>
        <p:txBody>
          <a:bodyPr/>
          <a:lstStyle/>
          <a:p>
            <a:r>
              <a:rPr lang="en-US" sz="4400" b="1" dirty="0" err="1">
                <a:solidFill>
                  <a:srgbClr val="FFC000"/>
                </a:solidFill>
              </a:rPr>
              <a:t>Cnidaria</a:t>
            </a:r>
            <a:r>
              <a:rPr lang="en-US" sz="4400" b="1" dirty="0">
                <a:solidFill>
                  <a:srgbClr val="FFC000"/>
                </a:solidFill>
              </a:rPr>
              <a:t> </a:t>
            </a:r>
            <a:r>
              <a:rPr lang="en-US" sz="4400" b="1" dirty="0">
                <a:solidFill>
                  <a:srgbClr val="FFC000"/>
                </a:solidFill>
              </a:rPr>
              <a:t>(</a:t>
            </a:r>
            <a:r>
              <a:rPr lang="en-US" sz="4400" b="1" dirty="0" err="1">
                <a:solidFill>
                  <a:srgbClr val="FFC000"/>
                </a:solidFill>
              </a:rPr>
              <a:t>Coelentrates</a:t>
            </a:r>
            <a:r>
              <a:rPr lang="en-US" sz="4400" b="1" dirty="0">
                <a:solidFill>
                  <a:srgbClr val="FFC000"/>
                </a:solidFill>
              </a:rPr>
              <a:t>)</a:t>
            </a:r>
            <a:endParaRPr lang="ar-EG" sz="4400" b="1" dirty="0">
              <a:solidFill>
                <a:srgbClr val="FFC000"/>
              </a:solidFill>
            </a:endParaRPr>
          </a:p>
        </p:txBody>
      </p:sp>
    </p:spTree>
    <p:extLst>
      <p:ext uri="{BB962C8B-B14F-4D97-AF65-F5344CB8AC3E}">
        <p14:creationId xmlns:p14="http://schemas.microsoft.com/office/powerpoint/2010/main" val="192216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circle(in)">
                                      <p:cBhvr>
                                        <p:cTn id="12" dur="20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356</TotalTime>
  <Words>1091</Words>
  <Application>Microsoft Office PowerPoint</Application>
  <PresentationFormat>On-screen Show (4:3)</PresentationFormat>
  <Paragraphs>165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Hardcover</vt:lpstr>
      <vt:lpstr>MEDICAL Invertebrates</vt:lpstr>
      <vt:lpstr>COURSE SPECIFICATION</vt:lpstr>
      <vt:lpstr>Content</vt:lpstr>
      <vt:lpstr>Cnidaria (Coelentrates)</vt:lpstr>
      <vt:lpstr>Cnidaria (Coelentrates)</vt:lpstr>
      <vt:lpstr>Cnidaria (Coelentrates)</vt:lpstr>
      <vt:lpstr>Cnidaria (Coelentrates)</vt:lpstr>
      <vt:lpstr>Cnidaria (Coelentrates)</vt:lpstr>
      <vt:lpstr>Cnidaria (Coelentrates)</vt:lpstr>
      <vt:lpstr>Cnidaria (Coelentrates)</vt:lpstr>
      <vt:lpstr>Cnidaria (Coelentrates)</vt:lpstr>
      <vt:lpstr>Cnidaria (Coelentrates)</vt:lpstr>
      <vt:lpstr>Cnidaria (Coelentrates)</vt:lpstr>
      <vt:lpstr>Cnidaria (Coelentrates)</vt:lpstr>
      <vt:lpstr>See you in the next lecture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Omega</dc:creator>
  <cp:lastModifiedBy>Omega</cp:lastModifiedBy>
  <cp:revision>22</cp:revision>
  <dcterms:created xsi:type="dcterms:W3CDTF">2006-08-16T00:00:00Z</dcterms:created>
  <dcterms:modified xsi:type="dcterms:W3CDTF">2020-03-07T11:53:05Z</dcterms:modified>
</cp:coreProperties>
</file>