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40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ajalla UI"/>
        <a:cs typeface="Majalla UI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ajalla UI"/>
        <a:cs typeface="Majalla UI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ajalla UI"/>
        <a:cs typeface="Majalla UI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ajalla UI"/>
        <a:cs typeface="Majalla UI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ajalla UI"/>
        <a:cs typeface="Majalla UI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ajalla UI"/>
        <a:cs typeface="Majalla UI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ajalla UI"/>
        <a:cs typeface="Majalla UI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ajalla UI"/>
        <a:cs typeface="Majalla UI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ajalla UI"/>
        <a:cs typeface="Majalla U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6600CC"/>
    <a:srgbClr val="CC0066"/>
    <a:srgbClr val="80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98" d="100"/>
          <a:sy n="98" d="100"/>
        </p:scale>
        <p:origin x="-720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F3802-EA38-48AE-B224-C953F0543B93}" type="datetimeFigureOut">
              <a:rPr lang="ar-SA"/>
              <a:pPr>
                <a:defRPr/>
              </a:pPr>
              <a:t>26/07/1441</a:t>
            </a:fld>
            <a:endParaRPr lang="ar-SA"/>
          </a:p>
        </p:txBody>
      </p:sp>
      <p:sp>
        <p:nvSpPr>
          <p:cNvPr id="5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BB993-B9F7-4528-8118-FCAB3F6B2304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93565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835AA-CED0-4A9C-9F58-1D02DC997E48}" type="datetimeFigureOut">
              <a:rPr lang="ar-SA"/>
              <a:pPr>
                <a:defRPr/>
              </a:pPr>
              <a:t>26/07/1441</a:t>
            </a:fld>
            <a:endParaRPr lang="ar-SA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FFD5F-7BB9-42C3-B354-7C565F9F23EB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49495655"/>
      </p:ext>
    </p:extLst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EA7C3-9A88-44CC-A1F0-8FF3A08A53AB}" type="datetimeFigureOut">
              <a:rPr lang="ar-SA"/>
              <a:pPr>
                <a:defRPr/>
              </a:pPr>
              <a:t>26/07/1441</a:t>
            </a:fld>
            <a:endParaRPr lang="ar-SA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9593D-3D41-468A-852A-C42F1330CCAF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87381748"/>
      </p:ext>
    </p:extLst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6838D-6D9B-4C0A-87E3-4FBFABA415A6}" type="datetimeFigureOut">
              <a:rPr lang="ar-SA"/>
              <a:pPr>
                <a:defRPr/>
              </a:pPr>
              <a:t>26/07/1441</a:t>
            </a:fld>
            <a:endParaRPr lang="ar-SA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F59F9-B83F-4E51-A92A-D92013A60FEA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9176454"/>
      </p:ext>
    </p:extLst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25EC3-9806-4874-B7BA-F858040632CF}" type="datetimeFigureOut">
              <a:rPr lang="ar-SA"/>
              <a:pPr>
                <a:defRPr/>
              </a:pPr>
              <a:t>26/07/1441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6932D-6A27-4192-9836-C5D18E5CF61A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65861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93CAA-1626-4C8A-B910-C124C9105A5C}" type="datetimeFigureOut">
              <a:rPr lang="ar-SA"/>
              <a:pPr>
                <a:defRPr/>
              </a:pPr>
              <a:t>26/07/1441</a:t>
            </a:fld>
            <a:endParaRPr lang="ar-SA"/>
          </a:p>
        </p:txBody>
      </p:sp>
      <p:sp>
        <p:nvSpPr>
          <p:cNvPr id="6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D3A82-FA28-4CA9-A513-6853B20A41B1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3634215"/>
      </p:ext>
    </p:extLst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EFFE6-1E2A-42B2-A499-BDA09A861308}" type="datetimeFigureOut">
              <a:rPr lang="ar-SA"/>
              <a:pPr>
                <a:defRPr/>
              </a:pPr>
              <a:t>26/07/1441</a:t>
            </a:fld>
            <a:endParaRPr lang="ar-SA"/>
          </a:p>
        </p:txBody>
      </p:sp>
      <p:sp>
        <p:nvSpPr>
          <p:cNvPr id="8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DE986-9C9E-4FDA-8CE6-9B34914072D7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11921016"/>
      </p:ext>
    </p:extLst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F8E35-97FE-4E83-ACC6-E4115AC982B4}" type="datetimeFigureOut">
              <a:rPr lang="ar-SA"/>
              <a:pPr>
                <a:defRPr/>
              </a:pPr>
              <a:t>26/07/1441</a:t>
            </a:fld>
            <a:endParaRPr lang="ar-SA"/>
          </a:p>
        </p:txBody>
      </p:sp>
      <p:sp>
        <p:nvSpPr>
          <p:cNvPr id="4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DC8C2-5CC5-4457-8CBC-8963B040B5D5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62734645"/>
      </p:ext>
    </p:extLst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F28D0-9CED-4725-B9D4-0C0F6809FD29}" type="datetimeFigureOut">
              <a:rPr lang="ar-SA"/>
              <a:pPr>
                <a:defRPr/>
              </a:pPr>
              <a:t>26/07/1441</a:t>
            </a:fld>
            <a:endParaRPr lang="ar-SA"/>
          </a:p>
        </p:txBody>
      </p:sp>
      <p:sp>
        <p:nvSpPr>
          <p:cNvPr id="3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16FFE-7051-40A1-8E4F-4FCEB10B08D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61175308"/>
      </p:ext>
    </p:extLst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2457F-FE3E-4DBC-A571-B015911AEA12}" type="datetimeFigureOut">
              <a:rPr lang="ar-SA"/>
              <a:pPr>
                <a:defRPr/>
              </a:pPr>
              <a:t>26/07/1441</a:t>
            </a:fld>
            <a:endParaRPr lang="ar-SA"/>
          </a:p>
        </p:txBody>
      </p:sp>
      <p:sp>
        <p:nvSpPr>
          <p:cNvPr id="6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2F601-4961-4BBF-8FB5-902485F76324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9088902"/>
      </p:ext>
    </p:extLst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ذو زاوية واحدة مخدوشة ودائرية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مثلث قائم الزاوية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شكل حر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ar-SA" noProof="0" smtClean="0"/>
              <a:t>انقر فوق الرمز لإضافة صورة</a:t>
            </a:r>
            <a:endParaRPr lang="en-US" noProof="0" dirty="0"/>
          </a:p>
        </p:txBody>
      </p:sp>
      <p:sp>
        <p:nvSpPr>
          <p:cNvPr id="9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B5B1C-505D-4AF9-BF4F-C91F92B45F98}" type="datetimeFigureOut">
              <a:rPr lang="ar-SA"/>
              <a:pPr>
                <a:defRPr/>
              </a:pPr>
              <a:t>26/07/1441</a:t>
            </a:fld>
            <a:endParaRPr lang="ar-SA"/>
          </a:p>
        </p:txBody>
      </p:sp>
      <p:sp>
        <p:nvSpPr>
          <p:cNvPr id="10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11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16314-2388-4E44-8246-728ECAC6BE5F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3096976"/>
      </p:ext>
    </p:extLst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028" name="عنصر نائب للعنوان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9" name="عنصر نائب للنص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75D1A96-CDC0-4868-8F21-77321C3C8EA6}" type="datetimeFigureOut">
              <a:rPr lang="ar-SA"/>
              <a:pPr>
                <a:defRPr/>
              </a:pPr>
              <a:t>26/07/1441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76CA761-AC35-4F79-BE52-60FDB91AD6AC}" type="slidenum">
              <a:rPr lang="ar-SA"/>
              <a:pPr>
                <a:defRPr/>
              </a:pPr>
              <a:t>‹#›</a:t>
            </a:fld>
            <a:endParaRPr lang="ar-SA"/>
          </a:p>
        </p:txBody>
      </p:sp>
      <p:grpSp>
        <p:nvGrpSpPr>
          <p:cNvPr id="1033" name="مجموعة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7" r:id="rId1"/>
    <p:sldLayoutId id="2147484009" r:id="rId2"/>
    <p:sldLayoutId id="2147484018" r:id="rId3"/>
    <p:sldLayoutId id="2147484010" r:id="rId4"/>
    <p:sldLayoutId id="2147484011" r:id="rId5"/>
    <p:sldLayoutId id="2147484012" r:id="rId6"/>
    <p:sldLayoutId id="2147484013" r:id="rId7"/>
    <p:sldLayoutId id="2147484014" r:id="rId8"/>
    <p:sldLayoutId id="2147484019" r:id="rId9"/>
    <p:sldLayoutId id="2147484015" r:id="rId10"/>
    <p:sldLayoutId id="2147484016" r:id="rId11"/>
  </p:sldLayoutIdLst>
  <p:transition spd="slow">
    <p:circle/>
  </p:transition>
  <p:txStyles>
    <p:titleStyle>
      <a:lvl1pPr algn="l" rtl="1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5pPr>
      <a:lvl6pPr marL="4572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6pPr>
      <a:lvl7pPr marL="9144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7pPr>
      <a:lvl8pPr marL="13716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8pPr>
      <a:lvl9pPr marL="18288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9pPr>
    </p:titleStyle>
    <p:bodyStyle>
      <a:lvl1pPr marL="273050" indent="-273050" algn="r" rtl="1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Majalla UI"/>
          <a:cs typeface="+mn-cs"/>
        </a:defRPr>
      </a:lvl1pPr>
      <a:lvl2pPr marL="639763" indent="-2460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Majalla UI"/>
          <a:cs typeface="+mn-cs"/>
        </a:defRPr>
      </a:lvl2pPr>
      <a:lvl3pPr marL="914400" indent="-246063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Majalla UI"/>
          <a:cs typeface="+mn-cs"/>
        </a:defRPr>
      </a:lvl3pPr>
      <a:lvl4pPr marL="1187450" indent="-209550" algn="r" rtl="1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Majalla UI"/>
          <a:cs typeface="+mn-cs"/>
        </a:defRPr>
      </a:lvl4pPr>
      <a:lvl5pPr marL="1462088" indent="-209550" algn="r" rtl="1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Majalla UI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571472" y="1460360"/>
            <a:ext cx="7786742" cy="175432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cap="all" dirty="0">
                <a:ln>
                  <a:solidFill>
                    <a:schemeClr val="bg2"/>
                  </a:solidFill>
                </a:ln>
                <a:solidFill>
                  <a:srgbClr val="92D05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ea typeface="+mn-ea"/>
                <a:cs typeface="+mn-cs"/>
              </a:rPr>
              <a:t>Advanced </a:t>
            </a:r>
            <a:r>
              <a:rPr lang="en-US" sz="5400" b="1" cap="all" dirty="0">
                <a:ln>
                  <a:solidFill>
                    <a:srgbClr val="C00000"/>
                  </a:solidFill>
                </a:ln>
                <a:solidFill>
                  <a:srgbClr val="92D05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ea typeface="+mn-ea"/>
                <a:cs typeface="+mn-cs"/>
              </a:rPr>
              <a:t>invertebrates</a:t>
            </a:r>
            <a:endParaRPr lang="ar-SA" sz="5400" b="1" cap="all" dirty="0">
              <a:ln>
                <a:solidFill>
                  <a:srgbClr val="C00000"/>
                </a:solidFill>
              </a:ln>
              <a:solidFill>
                <a:srgbClr val="92D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4092632" y="3434364"/>
            <a:ext cx="97943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  <a:reflection blurRad="6350" stA="60000" endA="900" endPos="60000" dist="29997" dir="5400000" sy="-100000" algn="bl" rotWithShape="0"/>
                </a:effectLst>
                <a:latin typeface="+mn-lt"/>
                <a:ea typeface="+mn-ea"/>
                <a:cs typeface="+mn-cs"/>
              </a:rPr>
              <a:t>by</a:t>
            </a:r>
            <a:endParaRPr lang="ar-SA" sz="54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  <a:reflection blurRad="6350" stA="60000" endA="900" endPos="60000" dist="29997" dir="5400000" sy="-100000" algn="bl" rotWithShape="0"/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1357290" y="4863124"/>
            <a:ext cx="643952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Dr/ Ola Abu </a:t>
            </a:r>
            <a:r>
              <a:rPr lang="en-US" sz="5400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Samak</a:t>
            </a:r>
            <a:endParaRPr lang="ar-SA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  <p:bldP spid="8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Digestion in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Deuterosmia</a:t>
            </a:r>
            <a:endParaRPr lang="ar-E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عنصر نائب للمحتوى 2"/>
          <p:cNvSpPr txBox="1">
            <a:spLocks/>
          </p:cNvSpPr>
          <p:nvPr/>
        </p:nvSpPr>
        <p:spPr>
          <a:xfrm>
            <a:off x="457200" y="1935163"/>
            <a:ext cx="8329613" cy="4708525"/>
          </a:xfrm>
          <a:prstGeom prst="rect">
            <a:avLst/>
          </a:prstGeom>
          <a:solidFill>
            <a:srgbClr val="FFCCFF"/>
          </a:solidFill>
          <a:ln w="12700">
            <a:solidFill>
              <a:srgbClr val="800000"/>
            </a:solidFill>
          </a:ln>
        </p:spPr>
        <p:txBody>
          <a:bodyPr/>
          <a:lstStyle/>
          <a:p>
            <a:pPr marL="639763" lvl="1" indent="-246063" algn="l" rtl="0"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Amphioxus</a:t>
            </a:r>
            <a:r>
              <a:rPr lang="en-US" sz="2400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the intracellular digestion is associated with ciliary filter feeding</a:t>
            </a:r>
            <a:endParaRPr lang="en-US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indent="-246063" algn="l" rtl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/>
            </a:pPr>
            <a:r>
              <a:rPr lang="en-US" sz="2000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The food cord formed in the pharynx is passed back by ciliary action into the mid-gut</a:t>
            </a:r>
          </a:p>
          <a:p>
            <a:pPr lvl="3" indent="-246063" algn="l" rtl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v"/>
              <a:defRPr/>
            </a:pPr>
            <a:r>
              <a:rPr lang="en-US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At the hind of this part , the food passage is arrested in the region called </a:t>
            </a:r>
            <a:r>
              <a:rPr lang="en-US" b="1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ilio</a:t>
            </a:r>
            <a:r>
              <a:rPr lang="en-US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-colon ring </a:t>
            </a:r>
          </a:p>
          <a:p>
            <a:pPr lvl="3" indent="-246063" algn="l" rtl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v"/>
              <a:defRPr/>
            </a:pPr>
            <a:r>
              <a:rPr lang="en-US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Cilia in this region set it into rotation around its longitudinal axis</a:t>
            </a:r>
          </a:p>
          <a:p>
            <a:pPr lvl="3" indent="-246063" algn="l" rtl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v"/>
              <a:defRPr/>
            </a:pPr>
            <a:r>
              <a:rPr lang="en-US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This rotation delays the backward movement of the food cord</a:t>
            </a:r>
          </a:p>
          <a:p>
            <a:pPr lvl="3" indent="-246063" algn="l" rtl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v"/>
              <a:defRPr/>
            </a:pPr>
            <a:r>
              <a:rPr lang="en-US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At the same time the food cord is mixed with the digestive enzymes that are passed into the </a:t>
            </a:r>
            <a:r>
              <a:rPr lang="en-US" b="1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ilio</a:t>
            </a:r>
            <a:r>
              <a:rPr lang="en-US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-colon ring from the mid-gut </a:t>
            </a:r>
            <a:r>
              <a:rPr lang="en-US" b="1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caecum</a:t>
            </a:r>
            <a:endParaRPr lang="en-US" b="1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  <a:p>
            <a:pPr lvl="3" indent="-246063" algn="l" rtl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v"/>
              <a:defRPr/>
            </a:pPr>
            <a:r>
              <a:rPr lang="en-US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The rotation also breaks up the mass of food and secretion into fragments</a:t>
            </a:r>
          </a:p>
          <a:p>
            <a:pPr lvl="4" indent="-246063" algn="l" rtl="0">
              <a:spcBef>
                <a:spcPct val="20000"/>
              </a:spcBef>
              <a:buClr>
                <a:schemeClr val="accent2"/>
              </a:buClr>
              <a:buSzPct val="70000"/>
              <a:buFont typeface="Courier New" pitchFamily="49" charset="0"/>
              <a:buChar char="o"/>
              <a:defRPr/>
            </a:pPr>
            <a:r>
              <a:rPr lang="en-US" sz="1600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The smallest of the food are swept forwards by ciliary currents into the </a:t>
            </a:r>
            <a:r>
              <a:rPr lang="en-US" sz="1600" b="1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caecum</a:t>
            </a:r>
            <a:r>
              <a:rPr lang="en-US" sz="1600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where they are rest on the epithelial surface and are ingested by the cells </a:t>
            </a:r>
          </a:p>
          <a:p>
            <a:pPr lvl="4" indent="-246063" algn="l" rtl="0">
              <a:spcBef>
                <a:spcPct val="20000"/>
              </a:spcBef>
              <a:buClr>
                <a:schemeClr val="accent2"/>
              </a:buClr>
              <a:buSzPct val="70000"/>
              <a:defRPr/>
            </a:pPr>
            <a:r>
              <a:rPr lang="en-US" sz="1600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3" indent="-246063" algn="l" rtl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/>
            </a:pPr>
            <a:endParaRPr lang="en-US" sz="2000" b="1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  <a:p>
            <a:pPr lvl="3" indent="-246063" algn="l" rtl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None/>
              <a:defRPr/>
            </a:pPr>
            <a:endParaRPr lang="en-US" sz="2000" b="1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9763" lvl="1" indent="-246063" algn="l" rtl="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None/>
              <a:defRPr/>
            </a:pPr>
            <a:endParaRPr lang="en-US" sz="2000" b="1" dirty="0">
              <a:solidFill>
                <a:srgbClr val="6600CC"/>
              </a:solidFill>
              <a:latin typeface="+mn-lt"/>
              <a:cs typeface="Times New Roman" pitchFamily="18" charset="0"/>
            </a:endParaRPr>
          </a:p>
          <a:p>
            <a:pPr marL="639763" lvl="1" indent="-246063" algn="l" rtl="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Char char="Ø"/>
              <a:defRPr/>
            </a:pPr>
            <a:endParaRPr lang="en-US" sz="2400" b="1" dirty="0">
              <a:solidFill>
                <a:srgbClr val="6600CC"/>
              </a:solidFill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Digestion in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Deuterosmia</a:t>
            </a:r>
            <a:endParaRPr lang="ar-E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مستطيل 3"/>
          <p:cNvSpPr>
            <a:spLocks noChangeArrowheads="1"/>
          </p:cNvSpPr>
          <p:nvPr/>
        </p:nvSpPr>
        <p:spPr bwMode="auto">
          <a:xfrm>
            <a:off x="500063" y="1928813"/>
            <a:ext cx="8215312" cy="1643062"/>
          </a:xfrm>
          <a:prstGeom prst="rect">
            <a:avLst/>
          </a:prstGeom>
          <a:solidFill>
            <a:srgbClr val="FFCCFF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lvl="4" indent="-246063" algn="l" rtl="0">
              <a:spcBef>
                <a:spcPct val="20000"/>
              </a:spcBef>
              <a:buClr>
                <a:schemeClr val="accent2"/>
              </a:buClr>
              <a:buSzPct val="70000"/>
              <a:buFont typeface="Courier New" pitchFamily="49" charset="0"/>
              <a:buChar char="o"/>
            </a:pPr>
            <a:r>
              <a:rPr lang="en-US" sz="1600" b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So that while the initial stages of digestion are extracellular the process is finally intracellular</a:t>
            </a:r>
          </a:p>
          <a:p>
            <a:pPr lvl="4" indent="-246063" algn="l" rtl="0">
              <a:spcBef>
                <a:spcPct val="20000"/>
              </a:spcBef>
              <a:buClr>
                <a:schemeClr val="accent2"/>
              </a:buClr>
              <a:buSzPct val="70000"/>
              <a:buFont typeface="Courier New" pitchFamily="49" charset="0"/>
              <a:buChar char="o"/>
            </a:pPr>
            <a:r>
              <a:rPr lang="en-US" sz="1600" b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The larger particles drop back into the mid-gut and are returned to the rotating mass.</a:t>
            </a:r>
          </a:p>
          <a:p>
            <a:pPr lvl="1" indent="-246063" algn="l" rtl="0">
              <a:spcBef>
                <a:spcPct val="20000"/>
              </a:spcBef>
              <a:buClr>
                <a:schemeClr val="accent2"/>
              </a:buClr>
              <a:buSzPct val="70000"/>
            </a:pPr>
            <a:endParaRPr lang="en-US" sz="2800" b="1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صورة 4" descr="deutro4.jpg"/>
          <p:cNvPicPr>
            <a:picLocks noChangeAspect="1"/>
          </p:cNvPicPr>
          <p:nvPr/>
        </p:nvPicPr>
        <p:blipFill>
          <a:blip r:embed="rId2">
            <a:lum bright="-20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3" y="3643313"/>
            <a:ext cx="5857875" cy="2840037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2160587"/>
          </a:xfrm>
          <a:solidFill>
            <a:srgbClr val="FFCCFF"/>
          </a:solidFill>
          <a:ln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l" rtl="0">
              <a:buClr>
                <a:schemeClr val="accent2"/>
              </a:buClr>
              <a:buSzPct val="127000"/>
              <a:buFont typeface="Arial" pitchFamily="34" charset="0"/>
              <a:buChar char="•"/>
            </a:pPr>
            <a:r>
              <a:rPr lang="en-US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 rotary action of the ilio-colon ring resembles that of the style mechanism of molluscs</a:t>
            </a:r>
          </a:p>
          <a:p>
            <a:pPr lvl="1" algn="l" rtl="0">
              <a:buClr>
                <a:schemeClr val="accent2"/>
              </a:buClr>
              <a:buSzPct val="127000"/>
              <a:buFont typeface="Arial" pitchFamily="34" charset="0"/>
              <a:buChar char="•"/>
            </a:pPr>
            <a:r>
              <a:rPr lang="en-US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digestive gland of bivalves also resembles in principle the mid-gut caecum of Amphioxus.</a:t>
            </a:r>
          </a:p>
          <a:p>
            <a:pPr lvl="1" algn="l" rtl="0">
              <a:buClr>
                <a:schemeClr val="accent2"/>
              </a:buClr>
              <a:buSzPct val="70000"/>
              <a:buFont typeface="Courier New" pitchFamily="49" charset="0"/>
              <a:buChar char="o"/>
            </a:pPr>
            <a:endParaRPr lang="en-US" sz="2800" b="1" smtClean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عنوان 1"/>
          <p:cNvSpPr txBox="1"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  <a:miter lim="800000"/>
            <a:headEnd/>
            <a:tailEnd/>
          </a:ln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Filter feeding in Deuterosmia</a:t>
            </a:r>
            <a:endParaRPr lang="ar-E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752975"/>
          </a:xfrm>
          <a:solidFill>
            <a:srgbClr val="FFCCFF"/>
          </a:solidFill>
          <a:ln>
            <a:solidFill>
              <a:schemeClr val="tx2"/>
            </a:solidFill>
          </a:ln>
        </p:spPr>
        <p:txBody>
          <a:bodyPr>
            <a:normAutofit lnSpcReduction="10000"/>
          </a:bodyPr>
          <a:lstStyle/>
          <a:p>
            <a:pPr marL="274320" indent="-274320" algn="just" rtl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>
                <a:solidFill>
                  <a:srgbClr val="002060"/>
                </a:solidFill>
                <a:ea typeface="+mn-ea"/>
              </a:rPr>
              <a:t>Filter Feeding</a:t>
            </a:r>
          </a:p>
          <a:p>
            <a:pPr marL="640080" lvl="1" indent="-246888" algn="just" rtl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002060"/>
                </a:solidFill>
                <a:ea typeface="+mn-ea"/>
              </a:rPr>
              <a:t>In </a:t>
            </a:r>
            <a:r>
              <a:rPr lang="en-US" b="1" dirty="0" err="1" smtClean="0">
                <a:solidFill>
                  <a:srgbClr val="002060"/>
                </a:solidFill>
                <a:ea typeface="+mn-ea"/>
              </a:rPr>
              <a:t>Polychetes</a:t>
            </a:r>
            <a:endParaRPr lang="en-US" b="1" dirty="0" smtClean="0">
              <a:solidFill>
                <a:srgbClr val="002060"/>
              </a:solidFill>
              <a:ea typeface="+mn-ea"/>
            </a:endParaRPr>
          </a:p>
          <a:p>
            <a:pPr marL="640080" lvl="1" indent="-246888" algn="just" rtl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002060"/>
                </a:solidFill>
                <a:ea typeface="+mn-ea"/>
              </a:rPr>
              <a:t>In </a:t>
            </a:r>
            <a:r>
              <a:rPr lang="en-US" b="1" dirty="0" err="1" smtClean="0">
                <a:solidFill>
                  <a:srgbClr val="002060"/>
                </a:solidFill>
                <a:ea typeface="+mn-ea"/>
              </a:rPr>
              <a:t>Molluscs</a:t>
            </a:r>
            <a:endParaRPr lang="en-US" b="1" dirty="0" smtClean="0">
              <a:solidFill>
                <a:srgbClr val="002060"/>
              </a:solidFill>
              <a:ea typeface="+mn-ea"/>
            </a:endParaRPr>
          </a:p>
          <a:p>
            <a:pPr marL="640080" lvl="1" indent="-246888" algn="just" rtl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002060"/>
                </a:solidFill>
                <a:ea typeface="+mn-ea"/>
              </a:rPr>
              <a:t>In </a:t>
            </a:r>
            <a:r>
              <a:rPr lang="en-US" b="1" dirty="0" err="1" smtClean="0">
                <a:solidFill>
                  <a:srgbClr val="002060"/>
                </a:solidFill>
                <a:ea typeface="+mn-ea"/>
              </a:rPr>
              <a:t>Deuterosmia</a:t>
            </a:r>
            <a:endParaRPr lang="en-US" b="1" dirty="0" smtClean="0">
              <a:solidFill>
                <a:srgbClr val="002060"/>
              </a:solidFill>
              <a:ea typeface="+mn-ea"/>
            </a:endParaRPr>
          </a:p>
          <a:p>
            <a:pPr marL="640080" lvl="1" indent="-246888" algn="just" rtl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002060"/>
                </a:solidFill>
                <a:ea typeface="+mn-ea"/>
              </a:rPr>
              <a:t>In Crustaceans</a:t>
            </a:r>
          </a:p>
          <a:p>
            <a:pPr marL="274320" indent="-274320" algn="just" rtl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>
                <a:solidFill>
                  <a:srgbClr val="002060"/>
                </a:solidFill>
                <a:ea typeface="+mn-ea"/>
              </a:rPr>
              <a:t>Respiration</a:t>
            </a:r>
          </a:p>
          <a:p>
            <a:pPr marL="640080" lvl="1" indent="-246888" algn="just" rtl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002060"/>
                </a:solidFill>
                <a:ea typeface="+mn-ea"/>
              </a:rPr>
              <a:t>Physical factors</a:t>
            </a:r>
          </a:p>
          <a:p>
            <a:pPr marL="640080" lvl="1" indent="-246888" algn="just" rtl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002060"/>
                </a:solidFill>
                <a:ea typeface="+mn-ea"/>
              </a:rPr>
              <a:t>Pigments</a:t>
            </a:r>
          </a:p>
          <a:p>
            <a:pPr marL="640080" lvl="1" indent="-246888" algn="just" rtl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002060"/>
                </a:solidFill>
                <a:ea typeface="+mn-ea"/>
              </a:rPr>
              <a:t>Gills and </a:t>
            </a:r>
            <a:r>
              <a:rPr lang="en-US" b="1" dirty="0" err="1" smtClean="0">
                <a:solidFill>
                  <a:srgbClr val="002060"/>
                </a:solidFill>
                <a:ea typeface="+mn-ea"/>
              </a:rPr>
              <a:t>Lophophores</a:t>
            </a:r>
            <a:r>
              <a:rPr lang="en-US" b="1" dirty="0" smtClean="0">
                <a:solidFill>
                  <a:srgbClr val="002060"/>
                </a:solidFill>
                <a:ea typeface="+mn-ea"/>
              </a:rPr>
              <a:t> in </a:t>
            </a:r>
            <a:r>
              <a:rPr lang="en-US" b="1" dirty="0" err="1" smtClean="0">
                <a:solidFill>
                  <a:srgbClr val="002060"/>
                </a:solidFill>
                <a:ea typeface="+mn-ea"/>
              </a:rPr>
              <a:t>Polychetes</a:t>
            </a:r>
            <a:endParaRPr lang="en-US" b="1" dirty="0" smtClean="0">
              <a:solidFill>
                <a:srgbClr val="002060"/>
              </a:solidFill>
              <a:ea typeface="+mn-ea"/>
            </a:endParaRPr>
          </a:p>
          <a:p>
            <a:pPr marL="640080" lvl="1" indent="-246888" algn="just" rtl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002060"/>
                </a:solidFill>
                <a:ea typeface="+mn-ea"/>
              </a:rPr>
              <a:t>Gills and Lungs in </a:t>
            </a:r>
            <a:r>
              <a:rPr lang="en-US" b="1" dirty="0" err="1" smtClean="0">
                <a:solidFill>
                  <a:srgbClr val="002060"/>
                </a:solidFill>
                <a:ea typeface="+mn-ea"/>
              </a:rPr>
              <a:t>Molluscs</a:t>
            </a:r>
            <a:endParaRPr lang="en-US" b="1" dirty="0" smtClean="0">
              <a:solidFill>
                <a:srgbClr val="002060"/>
              </a:solidFill>
              <a:ea typeface="+mn-ea"/>
            </a:endParaRPr>
          </a:p>
          <a:p>
            <a:pPr marL="640080" lvl="1" indent="-246888" algn="just" rtl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002060"/>
                </a:solidFill>
                <a:ea typeface="+mn-ea"/>
              </a:rPr>
              <a:t>Gills and Trachea in Arthropods</a:t>
            </a:r>
          </a:p>
          <a:p>
            <a:pPr marL="274320" indent="-274320" algn="just" rtl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ar-EG" b="1" dirty="0">
              <a:ea typeface="+mn-ea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00063" y="752475"/>
            <a:ext cx="8215312" cy="76993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57150" cmpd="thinThick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Arial" pitchFamily="34" charset="0"/>
              </a:rPr>
              <a:t>Syllabus</a:t>
            </a:r>
            <a:r>
              <a:rPr lang="en-US" sz="4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714348" y="2719984"/>
            <a:ext cx="7643866" cy="923330"/>
          </a:xfrm>
          <a:prstGeom prst="rect">
            <a:avLst/>
          </a:prstGeom>
          <a:solidFill>
            <a:srgbClr val="FFCCFF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13500000" scaled="1"/>
                  <a:tileRect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Filter feeding</a:t>
            </a:r>
            <a:endParaRPr lang="ar-SA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13500000" scaled="1"/>
                <a:tileRect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  <a:ln w="12700">
            <a:solidFill>
              <a:srgbClr val="800000"/>
            </a:solidFill>
          </a:ln>
        </p:spPr>
        <p:txBody>
          <a:bodyPr>
            <a:normAutofit/>
          </a:bodyPr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lang="ar-EG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Filter Feeding </a:t>
            </a:r>
            <a:endParaRPr lang="ar-EG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95" name="عنصر نائب للمحتوى 2"/>
          <p:cNvSpPr>
            <a:spLocks noGrp="1"/>
          </p:cNvSpPr>
          <p:nvPr>
            <p:ph idx="1"/>
          </p:nvPr>
        </p:nvSpPr>
        <p:spPr>
          <a:solidFill>
            <a:srgbClr val="FFCCFF"/>
          </a:solidFill>
          <a:ln w="12700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 rtl="0" eaLnBrk="1" hangingPunct="1">
              <a:buFont typeface="Wingdings 2" pitchFamily="18" charset="2"/>
              <a:buNone/>
            </a:pPr>
            <a:r>
              <a:rPr lang="en-US" sz="3600" b="1" smtClean="0">
                <a:solidFill>
                  <a:srgbClr val="FF0000"/>
                </a:solidFill>
                <a:cs typeface="Majalla UI"/>
              </a:rPr>
              <a:t>Remember</a:t>
            </a:r>
          </a:p>
          <a:p>
            <a:pPr algn="l" rtl="0" eaLnBrk="1" hangingPunct="1"/>
            <a:r>
              <a:rPr lang="en-US" b="1" smtClean="0">
                <a:solidFill>
                  <a:srgbClr val="002060"/>
                </a:solidFill>
                <a:cs typeface="Majalla UI"/>
              </a:rPr>
              <a:t>This type is found only in aquatic animals</a:t>
            </a:r>
          </a:p>
          <a:p>
            <a:pPr algn="l" rtl="0" eaLnBrk="1" hangingPunct="1"/>
            <a:r>
              <a:rPr lang="en-US" b="1" smtClean="0">
                <a:solidFill>
                  <a:srgbClr val="002060"/>
                </a:solidFill>
                <a:cs typeface="Majalla UI"/>
              </a:rPr>
              <a:t>It is disappeared from the terrestrial animals  due to the lower density of air</a:t>
            </a:r>
          </a:p>
          <a:p>
            <a:pPr algn="l" rtl="0" eaLnBrk="1" hangingPunct="1"/>
            <a:r>
              <a:rPr lang="en-US" b="1" smtClean="0">
                <a:solidFill>
                  <a:srgbClr val="002060"/>
                </a:solidFill>
                <a:cs typeface="Majalla UI"/>
              </a:rPr>
              <a:t>It is occurred in small aquatic animals </a:t>
            </a:r>
          </a:p>
          <a:p>
            <a:pPr algn="l" rtl="0" eaLnBrk="1" hangingPunct="1"/>
            <a:r>
              <a:rPr lang="en-US" b="1" smtClean="0">
                <a:solidFill>
                  <a:srgbClr val="002060"/>
                </a:solidFill>
                <a:cs typeface="Majalla UI"/>
              </a:rPr>
              <a:t>It takes place through special organs</a:t>
            </a:r>
            <a:endParaRPr lang="ar-EG" b="1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195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99060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Filter feeding in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Deuterosmia</a:t>
            </a:r>
            <a:endParaRPr lang="ar-E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19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935163"/>
            <a:ext cx="5257800" cy="4708525"/>
          </a:xfrm>
          <a:solidFill>
            <a:srgbClr val="FFCCFF"/>
          </a:solidFill>
          <a:ln w="12700">
            <a:solidFill>
              <a:srgbClr val="800000"/>
            </a:solidFill>
          </a:ln>
        </p:spPr>
        <p:txBody>
          <a:bodyPr/>
          <a:lstStyle/>
          <a:p>
            <a:pPr marL="274320" indent="-274320" algn="l" rtl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000" b="1" dirty="0" smtClean="0">
                <a:solidFill>
                  <a:srgbClr val="002060"/>
                </a:solidFill>
              </a:rPr>
              <a:t>The other  ciliary feeding occurs in </a:t>
            </a:r>
            <a:r>
              <a:rPr lang="en-US" sz="2000" b="1" dirty="0" smtClean="0">
                <a:solidFill>
                  <a:srgbClr val="0070C0"/>
                </a:solidFill>
              </a:rPr>
              <a:t>Echinodermates </a:t>
            </a:r>
            <a:r>
              <a:rPr lang="en-US" sz="2000" b="1" dirty="0" smtClean="0">
                <a:solidFill>
                  <a:srgbClr val="002060"/>
                </a:solidFill>
              </a:rPr>
              <a:t> and </a:t>
            </a:r>
            <a:r>
              <a:rPr lang="en-US" sz="2000" b="1" dirty="0" smtClean="0">
                <a:solidFill>
                  <a:srgbClr val="0070C0"/>
                </a:solidFill>
              </a:rPr>
              <a:t>primitive chordates</a:t>
            </a:r>
            <a:endParaRPr lang="en-US" sz="2000" b="1" dirty="0" smtClean="0">
              <a:solidFill>
                <a:srgbClr val="0070C0"/>
              </a:solidFill>
              <a:cs typeface="Majalla UI"/>
            </a:endParaRPr>
          </a:p>
          <a:p>
            <a:pPr lvl="1" algn="l" rtl="0" eaLnBrk="1" hangingPunct="1">
              <a:buFont typeface="Wingdings" pitchFamily="2" charset="2"/>
              <a:buChar char="Ø"/>
              <a:defRPr/>
            </a:pPr>
            <a:r>
              <a:rPr lang="en-US" sz="1800" b="1" dirty="0" smtClean="0">
                <a:solidFill>
                  <a:srgbClr val="6600CC"/>
                </a:solidFill>
              </a:rPr>
              <a:t>In </a:t>
            </a:r>
            <a:r>
              <a:rPr lang="en-US" sz="1800" b="1" dirty="0" err="1" smtClean="0">
                <a:solidFill>
                  <a:srgbClr val="0070C0"/>
                </a:solidFill>
              </a:rPr>
              <a:t>ecinodermates</a:t>
            </a:r>
            <a:r>
              <a:rPr lang="en-US" sz="1800" b="1" dirty="0" smtClean="0">
                <a:solidFill>
                  <a:srgbClr val="6600CC"/>
                </a:solidFill>
              </a:rPr>
              <a:t> (the crinoids are all ciliary feeders) </a:t>
            </a:r>
          </a:p>
          <a:p>
            <a:pPr lvl="2" algn="l" rtl="0" eaLnBrk="1" hangingPunct="1">
              <a:buFont typeface="Wingdings" pitchFamily="2" charset="2"/>
              <a:buChar char="q"/>
              <a:defRPr/>
            </a:pPr>
            <a:r>
              <a:rPr lang="en-US" sz="1500" b="1" dirty="0" smtClean="0">
                <a:solidFill>
                  <a:srgbClr val="6600CC"/>
                </a:solidFill>
                <a:cs typeface="Majalla UI"/>
              </a:rPr>
              <a:t>They are sessile animals As in </a:t>
            </a:r>
            <a:r>
              <a:rPr lang="en-US" sz="1500" b="1" i="1" dirty="0" err="1" smtClean="0">
                <a:solidFill>
                  <a:srgbClr val="C00000"/>
                </a:solidFill>
                <a:cs typeface="Majalla UI"/>
              </a:rPr>
              <a:t>Antedon</a:t>
            </a:r>
            <a:r>
              <a:rPr lang="en-US" sz="1500" b="1" i="1" dirty="0" smtClean="0">
                <a:solidFill>
                  <a:srgbClr val="C00000"/>
                </a:solidFill>
                <a:cs typeface="Majalla UI"/>
              </a:rPr>
              <a:t> </a:t>
            </a:r>
          </a:p>
          <a:p>
            <a:pPr lvl="2" algn="l" rtl="0" eaLnBrk="1" hangingPunct="1">
              <a:buFont typeface="Wingdings" pitchFamily="2" charset="2"/>
              <a:buChar char="q"/>
              <a:defRPr/>
            </a:pPr>
            <a:r>
              <a:rPr lang="en-US" sz="1500" b="1" dirty="0" smtClean="0">
                <a:solidFill>
                  <a:srgbClr val="6600CC"/>
                </a:solidFill>
                <a:cs typeface="Majalla UI"/>
              </a:rPr>
              <a:t>During feeding </a:t>
            </a:r>
          </a:p>
          <a:p>
            <a:pPr lvl="3" algn="l" rtl="0" eaLnBrk="1" hangingPunct="1">
              <a:buFont typeface="Wingdings" pitchFamily="2" charset="2"/>
              <a:buChar char="v"/>
              <a:defRPr/>
            </a:pPr>
            <a:r>
              <a:rPr lang="en-US" sz="1400" b="1" dirty="0" smtClean="0">
                <a:solidFill>
                  <a:srgbClr val="6600CC"/>
                </a:solidFill>
                <a:cs typeface="Majalla UI"/>
              </a:rPr>
              <a:t>This animal attaches to the substratum by its cirri</a:t>
            </a:r>
          </a:p>
          <a:p>
            <a:pPr lvl="3" algn="l" rtl="0" eaLnBrk="1" hangingPunct="1">
              <a:buFont typeface="Wingdings" pitchFamily="2" charset="2"/>
              <a:buChar char="v"/>
              <a:defRPr/>
            </a:pPr>
            <a:r>
              <a:rPr lang="en-US" sz="1400" b="1" dirty="0" smtClean="0">
                <a:solidFill>
                  <a:srgbClr val="6600CC"/>
                </a:solidFill>
                <a:cs typeface="Majalla UI"/>
              </a:rPr>
              <a:t>Then, its tube feet secrete a mucus net for trapping of plankton</a:t>
            </a:r>
          </a:p>
          <a:p>
            <a:pPr lvl="3" algn="l" rtl="0" eaLnBrk="1" hangingPunct="1">
              <a:buFont typeface="Wingdings" pitchFamily="2" charset="2"/>
              <a:buChar char="v"/>
              <a:defRPr/>
            </a:pPr>
            <a:r>
              <a:rPr lang="en-US" sz="1400" b="1" dirty="0" smtClean="0">
                <a:solidFill>
                  <a:srgbClr val="6600CC"/>
                </a:solidFill>
                <a:cs typeface="Majalla UI"/>
              </a:rPr>
              <a:t>The mucus is largely derived from papillae on the tube feet</a:t>
            </a:r>
          </a:p>
          <a:p>
            <a:pPr lvl="3" algn="l" rtl="0" eaLnBrk="1" hangingPunct="1">
              <a:buFont typeface="Wingdings" pitchFamily="2" charset="2"/>
              <a:buChar char="v"/>
              <a:defRPr/>
            </a:pPr>
            <a:r>
              <a:rPr lang="en-US" sz="1400" b="1" dirty="0" smtClean="0">
                <a:solidFill>
                  <a:srgbClr val="6600CC"/>
                </a:solidFill>
                <a:cs typeface="Majalla UI"/>
              </a:rPr>
              <a:t>Each papilla bears a group of four to six sensory processes, a single muscle fiber and several mucus and nerve cells</a:t>
            </a:r>
          </a:p>
          <a:p>
            <a:pPr lvl="3" algn="l" rtl="0" eaLnBrk="1" hangingPunct="1">
              <a:buFont typeface="Wingdings" pitchFamily="2" charset="2"/>
              <a:buChar char="v"/>
              <a:defRPr/>
            </a:pPr>
            <a:r>
              <a:rPr lang="en-US" sz="1400" b="1" dirty="0" smtClean="0">
                <a:solidFill>
                  <a:srgbClr val="6600CC"/>
                </a:solidFill>
                <a:cs typeface="Majalla UI"/>
              </a:rPr>
              <a:t>The secretion is shot out by the contraction of the muscle fiber</a:t>
            </a:r>
          </a:p>
          <a:p>
            <a:pPr lvl="2" algn="l" rtl="0" eaLnBrk="1" hangingPunct="1">
              <a:buFont typeface="Wingdings" pitchFamily="2" charset="2"/>
              <a:buChar char="q"/>
              <a:defRPr/>
            </a:pPr>
            <a:endParaRPr lang="en-US" sz="1500" b="1" dirty="0" smtClean="0">
              <a:solidFill>
                <a:srgbClr val="6600CC"/>
              </a:solidFill>
              <a:cs typeface="Majalla UI"/>
            </a:endParaRPr>
          </a:p>
          <a:p>
            <a:pPr lvl="1" algn="l" rtl="0" eaLnBrk="1" hangingPunct="1">
              <a:buFont typeface="Wingdings 2" pitchFamily="18" charset="2"/>
              <a:buNone/>
              <a:defRPr/>
            </a:pPr>
            <a:endParaRPr lang="en-US" b="1" dirty="0" smtClean="0">
              <a:solidFill>
                <a:srgbClr val="6600CC"/>
              </a:solidFill>
              <a:cs typeface="Majalla UI"/>
            </a:endParaRPr>
          </a:p>
          <a:p>
            <a:pPr lvl="1" algn="l" rtl="0" eaLnBrk="1" hangingPunct="1">
              <a:buFont typeface="Wingdings 2" pitchFamily="18" charset="2"/>
              <a:buNone/>
              <a:defRPr/>
            </a:pPr>
            <a:endParaRPr lang="ar-EG" b="1" dirty="0" smtClean="0">
              <a:solidFill>
                <a:srgbClr val="6600CC"/>
              </a:solidFill>
            </a:endParaRPr>
          </a:p>
        </p:txBody>
      </p:sp>
      <p:pic>
        <p:nvPicPr>
          <p:cNvPr id="9220" name="صورة 3" descr="deutro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438" y="2071688"/>
            <a:ext cx="2879725" cy="3803650"/>
          </a:xfrm>
          <a:prstGeom prst="rect">
            <a:avLst/>
          </a:prstGeom>
          <a:noFill/>
          <a:ln w="28575">
            <a:solidFill>
              <a:srgbClr val="CC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1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1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1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10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10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219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Filter feeding in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Deuterosmia</a:t>
            </a:r>
            <a:endParaRPr lang="ar-E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عنصر نائب للمحتوى 2"/>
          <p:cNvSpPr txBox="1">
            <a:spLocks/>
          </p:cNvSpPr>
          <p:nvPr/>
        </p:nvSpPr>
        <p:spPr bwMode="auto">
          <a:xfrm>
            <a:off x="500063" y="1928813"/>
            <a:ext cx="5000625" cy="4572000"/>
          </a:xfrm>
          <a:prstGeom prst="rect">
            <a:avLst/>
          </a:prstGeom>
          <a:solidFill>
            <a:srgbClr val="FFCCFF"/>
          </a:solidFill>
          <a:ln w="28575">
            <a:solidFill>
              <a:srgbClr val="CC0066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ea typeface="Majalla UI"/>
                <a:cs typeface="Majalla UI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  <a:ea typeface="Majalla UI"/>
                <a:cs typeface="Majalla UI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itchFamily="34" charset="0"/>
                <a:ea typeface="Majalla UI"/>
                <a:cs typeface="Majalla UI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itchFamily="34" charset="0"/>
                <a:ea typeface="Majalla UI"/>
                <a:cs typeface="Majalla UI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ajalla UI"/>
                <a:cs typeface="Majalla UI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ajalla UI"/>
                <a:cs typeface="Majalla UI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ajalla UI"/>
                <a:cs typeface="Majalla UI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ajalla UI"/>
                <a:cs typeface="Majalla UI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ajalla UI"/>
                <a:cs typeface="Majalla UI"/>
              </a:defRPr>
            </a:lvl9pPr>
          </a:lstStyle>
          <a:p>
            <a:pPr lvl="1" algn="l" rtl="0" eaLnBrk="1" hangingPunct="1">
              <a:buFont typeface="Wingdings" pitchFamily="2" charset="2"/>
              <a:buChar char="Ø"/>
            </a:pPr>
            <a:r>
              <a:rPr lang="en-US" b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Primitive chordates</a:t>
            </a:r>
            <a:r>
              <a:rPr lang="en-US" b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(they are all ciliary feeders) </a:t>
            </a:r>
          </a:p>
          <a:p>
            <a:pPr lvl="1" algn="l" rtl="0" eaLnBrk="1" hangingPunct="1">
              <a:buFont typeface="Wingdings" pitchFamily="2" charset="2"/>
              <a:buChar char="Ø"/>
            </a:pPr>
            <a:r>
              <a:rPr lang="en-US" b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Hemichordata (</a:t>
            </a:r>
            <a:r>
              <a:rPr lang="en-US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Cephalodiscus)</a:t>
            </a:r>
          </a:p>
          <a:p>
            <a:pPr lvl="2" algn="l" rtl="0" eaLnBrk="1" hangingPunct="1">
              <a:buFont typeface="Wingdings" pitchFamily="2" charset="2"/>
              <a:buChar char="q"/>
            </a:pPr>
            <a:r>
              <a:rPr lang="en-US" sz="1500" b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It uses ciliated tentacles as a feeding  organ</a:t>
            </a:r>
            <a:endParaRPr lang="en-US" sz="15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l" rtl="0" eaLnBrk="1" hangingPunct="1">
              <a:buFont typeface="Wingdings" pitchFamily="2" charset="2"/>
              <a:buChar char="q"/>
            </a:pPr>
            <a:r>
              <a:rPr lang="en-US" sz="1500" b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It is associated with the pharyngotremy </a:t>
            </a:r>
          </a:p>
          <a:p>
            <a:pPr lvl="3" algn="l" rtl="0" eaLnBrk="1" hangingPunct="1">
              <a:buFont typeface="Wingdings" pitchFamily="2" charset="2"/>
              <a:buChar char="v"/>
            </a:pPr>
            <a:r>
              <a:rPr lang="en-US" sz="1400" b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This organ draws a stream of water into the mouth via a pair of gill slits in the wall of the pharynx</a:t>
            </a:r>
          </a:p>
          <a:p>
            <a:pPr lvl="3" algn="l" rtl="0" eaLnBrk="1" hangingPunct="1">
              <a:buFont typeface="Wingdings" pitchFamily="2" charset="2"/>
              <a:buChar char="v"/>
            </a:pPr>
            <a:r>
              <a:rPr lang="en-US" sz="1400" b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The ciliated proboscis can trap food particles in mucus and pass them towards the mouth</a:t>
            </a:r>
          </a:p>
          <a:p>
            <a:pPr lvl="2" algn="l" rtl="0" eaLnBrk="1" hangingPunct="1">
              <a:buFont typeface="Wingdings" pitchFamily="2" charset="2"/>
              <a:buChar char="q"/>
            </a:pPr>
            <a:endParaRPr lang="en-US" sz="1500" b="1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4" name="صورة 5" descr="deutro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930400"/>
            <a:ext cx="2940050" cy="4532313"/>
          </a:xfrm>
          <a:prstGeom prst="rect">
            <a:avLst/>
          </a:prstGeom>
          <a:noFill/>
          <a:ln w="28575">
            <a:solidFill>
              <a:srgbClr val="CC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Filter feeding in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Deuterosmia</a:t>
            </a:r>
            <a:endParaRPr lang="ar-E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عنصر نائب للمحتوى 2"/>
          <p:cNvSpPr txBox="1">
            <a:spLocks noGrp="1"/>
          </p:cNvSpPr>
          <p:nvPr>
            <p:ph idx="1"/>
          </p:nvPr>
        </p:nvSpPr>
        <p:spPr>
          <a:xfrm>
            <a:off x="428625" y="1935163"/>
            <a:ext cx="8215313" cy="4565650"/>
          </a:xfrm>
          <a:solidFill>
            <a:srgbClr val="FFCCFF"/>
          </a:solidFill>
          <a:ln w="12700">
            <a:solidFill>
              <a:srgbClr val="800000"/>
            </a:solidFill>
          </a:ln>
        </p:spPr>
        <p:txBody>
          <a:bodyPr>
            <a:normAutofit/>
          </a:bodyPr>
          <a:lstStyle/>
          <a:p>
            <a:pPr lvl="1" algn="l" rtl="0" eaLnBrk="1" hangingPunct="1">
              <a:buFont typeface="Wingdings" pitchFamily="2" charset="2"/>
              <a:buChar char="Ø"/>
              <a:defRPr/>
            </a:pPr>
            <a:r>
              <a:rPr lang="en-US" b="1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Protochordates</a:t>
            </a:r>
            <a:r>
              <a:rPr lang="en-US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Urochordate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and Cephalochordate)</a:t>
            </a:r>
            <a:endParaRPr lang="en-US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l" rtl="0" eaLnBrk="1" hangingPunct="1">
              <a:buFont typeface="Wingdings" pitchFamily="2" charset="2"/>
              <a:buChar char="q"/>
              <a:defRPr/>
            </a:pPr>
            <a:r>
              <a:rPr lang="en-US" sz="18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800" b="1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pharyngotremy</a:t>
            </a:r>
            <a:r>
              <a:rPr lang="en-US" sz="18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has the basis of  a new type for ciliary feeding mechanism</a:t>
            </a:r>
            <a:endParaRPr lang="en-US" sz="1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l" rtl="0" eaLnBrk="1" hangingPunct="1">
              <a:buFont typeface="Wingdings" pitchFamily="2" charset="2"/>
              <a:buChar char="q"/>
              <a:defRPr/>
            </a:pPr>
            <a:r>
              <a:rPr lang="en-US" sz="18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Pharynx is used for feeding and respiration</a:t>
            </a:r>
          </a:p>
          <a:p>
            <a:pPr lvl="2" algn="l" rtl="0" eaLnBrk="1" hangingPunct="1">
              <a:buFont typeface="Wingdings" pitchFamily="2" charset="2"/>
              <a:buChar char="q"/>
              <a:defRPr/>
            </a:pPr>
            <a:r>
              <a:rPr lang="en-US" sz="18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There is no any ciliated tentacles</a:t>
            </a:r>
          </a:p>
          <a:p>
            <a:pPr lvl="2" algn="l" rtl="0" eaLnBrk="1" hangingPunct="1">
              <a:buFont typeface="Wingdings" pitchFamily="2" charset="2"/>
              <a:buChar char="q"/>
              <a:defRPr/>
            </a:pPr>
            <a:r>
              <a:rPr lang="en-US" sz="18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The ciliary mechanisms of the pharynx prove similar to those of the </a:t>
            </a:r>
            <a:r>
              <a:rPr lang="en-US" sz="1800" b="1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branchial</a:t>
            </a:r>
            <a:r>
              <a:rPr lang="en-US" sz="18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crown of the polychaetes and the gills of  </a:t>
            </a:r>
            <a:r>
              <a:rPr lang="en-US" sz="1800" b="1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lamellibranchs</a:t>
            </a:r>
            <a:r>
              <a:rPr lang="en-US" sz="18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2" algn="l" rtl="0" eaLnBrk="1" hangingPunct="1">
              <a:buFont typeface="Wingdings" pitchFamily="2" charset="2"/>
              <a:buChar char="q"/>
              <a:defRPr/>
            </a:pPr>
            <a:endParaRPr lang="en-US" sz="1500" b="1" dirty="0" smtClean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0080" lvl="1" indent="-246888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ar-EG" b="1" dirty="0">
              <a:solidFill>
                <a:srgbClr val="6600CC"/>
              </a:solidFill>
              <a:ea typeface="+mn-ea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935163"/>
            <a:ext cx="4829175" cy="4708525"/>
          </a:xfrm>
          <a:solidFill>
            <a:srgbClr val="FFCCFF"/>
          </a:solidFill>
          <a:ln w="12700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lvl="1" algn="l" rtl="0" eaLnBrk="1" hangingPunct="1">
              <a:buFont typeface="Wingdings" pitchFamily="2" charset="2"/>
              <a:buChar char="Ø"/>
            </a:pPr>
            <a:r>
              <a:rPr lang="en-US" b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The feeding in</a:t>
            </a:r>
            <a:r>
              <a:rPr lang="en-US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Amphioxus</a:t>
            </a:r>
            <a:r>
              <a:rPr lang="en-US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and Ascidians</a:t>
            </a:r>
            <a:endParaRPr lang="en-US" b="1" i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l" rtl="0" eaLnBrk="1" hangingPunct="1">
              <a:buFont typeface="Wingdings" pitchFamily="2" charset="2"/>
              <a:buChar char="q"/>
            </a:pPr>
            <a:r>
              <a:rPr lang="en-US" sz="1500" b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It depends upon groups of cilia beating  at right angles to each other</a:t>
            </a:r>
            <a:endParaRPr lang="en-US" sz="1500" b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l" rtl="0" eaLnBrk="1" hangingPunct="1">
              <a:buFont typeface="Wingdings" pitchFamily="2" charset="2"/>
              <a:buChar char="q"/>
            </a:pPr>
            <a:r>
              <a:rPr lang="en-US" sz="1500" b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Lateral cilia of the pharynx draw water through the pharyngeal wall into an atrial cavity</a:t>
            </a:r>
          </a:p>
          <a:p>
            <a:pPr lvl="2" algn="l" rtl="0" eaLnBrk="1" hangingPunct="1">
              <a:buFont typeface="Wingdings" pitchFamily="2" charset="2"/>
              <a:buChar char="q"/>
            </a:pPr>
            <a:r>
              <a:rPr lang="en-US" sz="1500" b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The filtering of this water depends upon the presence of the endostyle (longitudinal groove in the floor of the pharynx).</a:t>
            </a:r>
          </a:p>
          <a:p>
            <a:pPr lvl="2" algn="l" rtl="0" eaLnBrk="1" hangingPunct="1">
              <a:buFont typeface="Wingdings" pitchFamily="2" charset="2"/>
              <a:buChar char="q"/>
            </a:pPr>
            <a:r>
              <a:rPr lang="en-US" sz="1500" b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This organ moves up the secretion to the pharyngeal wall by frontal cilia thus the food particles are caught up and pass backwards as a food cord which is digested.</a:t>
            </a:r>
          </a:p>
          <a:p>
            <a:pPr lvl="2" algn="l" rtl="0" eaLnBrk="1" hangingPunct="1">
              <a:buFont typeface="Wingdings" pitchFamily="2" charset="2"/>
              <a:buChar char="q"/>
            </a:pPr>
            <a:endParaRPr lang="en-US" sz="1500" b="1" smtClean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l" rtl="0" eaLnBrk="1" hangingPunct="1">
              <a:buFont typeface="Wingdings 2" pitchFamily="18" charset="2"/>
              <a:buNone/>
            </a:pPr>
            <a:endParaRPr lang="en-US" sz="1500" b="1" smtClean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l" rtl="0">
              <a:buFont typeface="Wingdings 2" pitchFamily="18" charset="2"/>
              <a:buNone/>
            </a:pPr>
            <a:endParaRPr lang="en-US" sz="2000" b="1" smtClean="0">
              <a:solidFill>
                <a:srgbClr val="6600CC"/>
              </a:solidFill>
              <a:cs typeface="Times New Roman" pitchFamily="18" charset="0"/>
            </a:endParaRPr>
          </a:p>
          <a:p>
            <a:pPr lvl="1" algn="l" rtl="0">
              <a:buFont typeface="Wingdings" pitchFamily="2" charset="2"/>
              <a:buChar char="Ø"/>
            </a:pPr>
            <a:endParaRPr lang="en-US" b="1" smtClean="0">
              <a:solidFill>
                <a:srgbClr val="6600CC"/>
              </a:solidFill>
              <a:cs typeface="Times New Roman" pitchFamily="18" charset="0"/>
            </a:endParaRPr>
          </a:p>
        </p:txBody>
      </p:sp>
      <p:pic>
        <p:nvPicPr>
          <p:cNvPr id="5" name="صورة 4" descr="deutro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688" y="2000250"/>
            <a:ext cx="3143250" cy="4572000"/>
          </a:xfrm>
          <a:prstGeom prst="rect">
            <a:avLst/>
          </a:prstGeom>
          <a:noFill/>
          <a:ln w="28575">
            <a:solidFill>
              <a:srgbClr val="CC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عنوان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Filter feeding in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Deuterosmia</a:t>
            </a:r>
            <a:endParaRPr lang="ar-E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29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Filter Feeding in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Molluscs</a:t>
            </a:r>
            <a:endParaRPr lang="ar-E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عنوان 1"/>
          <p:cNvSpPr txBox="1">
            <a:spLocks/>
          </p:cNvSpPr>
          <p:nvPr/>
        </p:nvSpPr>
        <p:spPr bwMode="auto">
          <a:xfrm>
            <a:off x="457200" y="704850"/>
            <a:ext cx="8329642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lIns="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 rtl="0" fontAlgn="auto">
              <a:spcAft>
                <a:spcPts val="0"/>
              </a:spcAft>
              <a:defRPr/>
            </a:pPr>
            <a:r>
              <a:rPr lang="en-US" sz="5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Filter feeding in </a:t>
            </a:r>
            <a:r>
              <a:rPr lang="en-US" sz="5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Deuterosmia</a:t>
            </a:r>
            <a:endParaRPr lang="ar-EG" sz="5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عنصر نائب للمحتوى 2"/>
          <p:cNvSpPr txBox="1">
            <a:spLocks/>
          </p:cNvSpPr>
          <p:nvPr/>
        </p:nvSpPr>
        <p:spPr>
          <a:xfrm>
            <a:off x="457200" y="1935163"/>
            <a:ext cx="8329613" cy="4708525"/>
          </a:xfrm>
          <a:prstGeom prst="rect">
            <a:avLst/>
          </a:prstGeom>
          <a:solidFill>
            <a:srgbClr val="FFCCFF"/>
          </a:solidFill>
          <a:ln w="12700">
            <a:solidFill>
              <a:srgbClr val="800000"/>
            </a:solidFill>
          </a:ln>
        </p:spPr>
        <p:txBody>
          <a:bodyPr/>
          <a:lstStyle/>
          <a:p>
            <a:pPr marL="639763" lvl="1" indent="-246063" algn="l" rtl="0"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This feeding mechanism is well suited for sessile and bottom dwelling animals</a:t>
            </a:r>
            <a:endParaRPr lang="en-US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indent="-246063" algn="l" rtl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It is modified in the pelagic urochordates</a:t>
            </a:r>
          </a:p>
          <a:p>
            <a:pPr lvl="2" indent="-246063" algn="l" rtl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/>
            </a:pPr>
            <a:r>
              <a:rPr lang="en-US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The flow of water is maintained by pulsations of the body wall  and the food is trapped by strands of mucus in the lumen of the pharynx</a:t>
            </a:r>
          </a:p>
          <a:p>
            <a:pPr lvl="2" indent="-246063" algn="l" rtl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/>
            </a:pPr>
            <a:endParaRPr lang="en-US" sz="2400" b="1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indent="-246063" algn="l" rtl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None/>
              <a:defRPr/>
            </a:pPr>
            <a:endParaRPr lang="en-US" sz="2400" b="1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9763" lvl="1" indent="-246063" algn="l" rtl="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None/>
              <a:defRPr/>
            </a:pPr>
            <a:endParaRPr lang="en-US" sz="2000" b="1" dirty="0">
              <a:solidFill>
                <a:srgbClr val="6600CC"/>
              </a:solidFill>
              <a:latin typeface="+mn-lt"/>
              <a:cs typeface="Times New Roman" pitchFamily="18" charset="0"/>
            </a:endParaRPr>
          </a:p>
          <a:p>
            <a:pPr marL="639763" lvl="1" indent="-246063" algn="l" rtl="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Char char="Ø"/>
              <a:defRPr/>
            </a:pPr>
            <a:endParaRPr lang="en-US" sz="2400" b="1" dirty="0">
              <a:solidFill>
                <a:srgbClr val="6600CC"/>
              </a:solidFill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تدفق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تدفق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1779</TotalTime>
  <Words>656</Words>
  <Application>Microsoft Office PowerPoint</Application>
  <PresentationFormat>On-screen Show (4:3)</PresentationFormat>
  <Paragraphs>79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Majalla UI</vt:lpstr>
      <vt:lpstr>Calibri</vt:lpstr>
      <vt:lpstr>Traditional Arabic</vt:lpstr>
      <vt:lpstr>Constantia</vt:lpstr>
      <vt:lpstr>Wingdings 2</vt:lpstr>
      <vt:lpstr>Wingdings</vt:lpstr>
      <vt:lpstr>Times New Roman</vt:lpstr>
      <vt:lpstr>Courier New</vt:lpstr>
      <vt:lpstr>تدفق</vt:lpstr>
      <vt:lpstr>PowerPoint Presentation</vt:lpstr>
      <vt:lpstr>PowerPoint Presentation</vt:lpstr>
      <vt:lpstr>PowerPoint Presentation</vt:lpstr>
      <vt:lpstr> Filter Feeding </vt:lpstr>
      <vt:lpstr>Filter feeding in Deuterosmia</vt:lpstr>
      <vt:lpstr>Filter feeding in Deuterosmia</vt:lpstr>
      <vt:lpstr>Filter feeding in Deuterosmia</vt:lpstr>
      <vt:lpstr>Filter feeding in Deuterosmia</vt:lpstr>
      <vt:lpstr>Filter Feeding in Molluscs</vt:lpstr>
      <vt:lpstr>Digestion in Deuterosmia</vt:lpstr>
      <vt:lpstr>Digestion in Deuterosmia</vt:lpstr>
      <vt:lpstr>Filter feeding in Deuterosmia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ahmed77</dc:creator>
  <cp:lastModifiedBy>ahmed77</cp:lastModifiedBy>
  <cp:revision>104</cp:revision>
  <dcterms:modified xsi:type="dcterms:W3CDTF">2020-03-20T16:03:12Z</dcterms:modified>
</cp:coreProperties>
</file>