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1"/>
  </p:notesMasterIdLst>
  <p:sldIdLst>
    <p:sldId id="43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16" r:id="rId11"/>
    <p:sldId id="309" r:id="rId12"/>
    <p:sldId id="375" r:id="rId13"/>
    <p:sldId id="310" r:id="rId14"/>
    <p:sldId id="371" r:id="rId15"/>
    <p:sldId id="374" r:id="rId16"/>
    <p:sldId id="349" r:id="rId17"/>
    <p:sldId id="356" r:id="rId18"/>
    <p:sldId id="350" r:id="rId19"/>
    <p:sldId id="357" r:id="rId20"/>
    <p:sldId id="351" r:id="rId21"/>
    <p:sldId id="352" r:id="rId22"/>
    <p:sldId id="353" r:id="rId23"/>
    <p:sldId id="354" r:id="rId24"/>
    <p:sldId id="341" r:id="rId25"/>
    <p:sldId id="385" r:id="rId26"/>
    <p:sldId id="386" r:id="rId27"/>
    <p:sldId id="387" r:id="rId28"/>
    <p:sldId id="388" r:id="rId29"/>
    <p:sldId id="389" r:id="rId30"/>
    <p:sldId id="412" r:id="rId31"/>
    <p:sldId id="413" r:id="rId32"/>
    <p:sldId id="414" r:id="rId33"/>
    <p:sldId id="390" r:id="rId34"/>
    <p:sldId id="391" r:id="rId35"/>
    <p:sldId id="411" r:id="rId36"/>
    <p:sldId id="415" r:id="rId37"/>
    <p:sldId id="392" r:id="rId38"/>
    <p:sldId id="393" r:id="rId39"/>
    <p:sldId id="39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397" autoAdjust="0"/>
    <p:restoredTop sz="94558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1178213-08F4-4F54-A3AF-C80C5FBA4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245A9-8AF9-4A87-A25B-783477724B8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D54C2-52DF-4CB0-B784-A25D20EC4B8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FF564-0927-44BC-B3B0-E1E68A65CE7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B5F70-6388-4D03-8C05-A096A4C783E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72CA8-D1A6-4734-801E-DF9C977EBFB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69488-3DBD-4865-A135-452A60A1E73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21B26-344A-487A-B648-DB93EA8B600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244C6-815A-4F6B-9B9B-CD15E5421AA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C3EFB-CA3D-4C18-9802-3242680335C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AC2C6-D190-4E98-9C6B-C48D75CB5F8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D8199-6A21-4D2D-8328-8B187BD0623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C5EAD-C50A-4228-8274-B097BF04CCD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F066E-75CD-4E4C-8514-8BB3B45A440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5FFD4-72E3-4A25-814A-DD76FF70CE0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6C5FE-F3F7-48A7-90A6-B7B1683ACE0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39B40-29EF-4104-B2D3-194CC6FC565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575C-95EA-40B7-923D-20D8A5F00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B19F-4E48-410F-ADA3-4A8C5AAAB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8937-911F-42E9-9920-D5FDE728C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EEEC-E000-404A-B367-AFAD5DB5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38921-B3B4-43FE-B1A7-B419F5A17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48EA-F3E2-410C-B057-2367DF762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5BFF-4151-4D38-A49C-72472360F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51EF-7FA0-4811-8C19-1F012E6A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8DE2-3FCE-4022-8C34-3C88ED9D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735F-60A9-4C48-A599-E78020078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B173-A9AB-42A7-B555-AA71D2021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AE943-770A-41E5-BC23-752FF287F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FBBC0E-C011-46F0-859D-69786D00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galatea.art.tartu.ee/~illi/oppe/geo/kivimine/jpg/albite.jpg&amp;imgrefurl=http://galatea.art.tartu.ee/~illi/oppe/geo/kivimine/jpg/&amp;usg=__nMjA9-9FytcP6DjvZFTtzSzlyoI=&amp;h=283&amp;w=383&amp;sz=12&amp;hl=en&amp;start=11&amp;um=1&amp;tbnid=RrJDM0Lx2CCeUM:&amp;tbnh=91&amp;tbnw=123&amp;prev=/images%3Fq%3DAlbite%26hl%3Den%26rls%3DGGLJ,GGLJ:2006-33,GGLJ:en%26sa%3DN%26um%3D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f10.aaa.livedoor.jp/~dunite/3nenjpeg/p3-1_amphible_10.JPG&amp;imgrefurl=http://f10.aaa.livedoor.jp/~dunite/3nenjpeg/3nen_index/thinsection_forothers.htm&amp;usg=__t5iOWMbYBGOzFFsgnFCVH6sLcE4=&amp;h=600&amp;w=800&amp;sz=110&amp;hl=en&amp;start=3&amp;um=1&amp;tbnid=Q_lFN__x-qkClM:&amp;tbnh=107&amp;tbnw=143&amp;prev=/images%3Fq%3DHornblende%2Bthin%2Bsection%26hl%3Den%26rls%3DGGLJ,GGLJ:2006-33,GGLJ:en%26sa%3DG%26um%3D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com/imgres?imgurl=http://f10.aaa.livedoor.jp/~dunite/3nenjpeg/p1-2_biotite_pleochroism2_5.JPG&amp;imgrefurl=http://f10.aaa.livedoor.jp/~dunite/3nenjpeg/3nen_index/thinsection_forothers.htm&amp;usg=__Ybj5RInXjvcCkGKCfJNKiq5aKWk=&amp;h=600&amp;w=800&amp;sz=67&amp;hl=en&amp;start=1&amp;um=1&amp;tbnid=BQ_X4osJc6UrQM:&amp;tbnh=107&amp;tbnw=143&amp;prev=/images%3Fq%3DBiotite%2Bthin%2Bsection%26hl%3Den%26rls%3DGGLJ,GGLJ:2006-33,GGLJ:en%26sa%3DG%26um%3D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v3MVkyyxjk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hyperlink" Target="http://www.youtube.com/watch?v=-6LEW_H-ccQ" TargetMode="Externa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youtube.com/watch?v=O1I-_YdgaH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7-KZREqrh44" TargetMode="Externa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tc.gsw.edu/faculty/tweiland/albite.jpg&amp;imgrefurl=http://itc.gsw.edu/faculty/tweiland/min2.htm&amp;usg=__9eCVR1E595o1OgFzSEoREvzIBKc=&amp;h=960&amp;w=1280&amp;sz=39&amp;hl=en&amp;start=17&amp;um=1&amp;tbnid=cHccD2yZZ_VmFM:&amp;tbnh=113&amp;tbnw=150&amp;prev=/images%3Fq%3DAlbite%26hl%3Den%26rls%3DGGLJ,GGLJ:2006-33,GGLJ:en%26sa%3DN%26um%3D1" TargetMode="External"/><Relationship Id="rId7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outube.com/watch?v=gLcVT_6y-MA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381001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EG" dirty="0"/>
          </a:p>
          <a:p>
            <a:pPr algn="ctr"/>
            <a:r>
              <a:rPr lang="en-US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Common Rock-forming Minerals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Quartz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Quartz 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</a:rPr>
              <a:t>which is usually called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silica, is one of the most common minerals in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the Earth's crust.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Quartz is made up of silicon dioxide (SiO2)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Quartz crystals are usually hexagonal and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prismatic in shape.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Pure quartz is </a:t>
            </a:r>
            <a:r>
              <a:rPr lang="en-US" sz="2400" dirty="0" err="1">
                <a:solidFill>
                  <a:srgbClr val="C00000"/>
                </a:solidFill>
              </a:rPr>
              <a:t>colourless</a:t>
            </a:r>
            <a:r>
              <a:rPr lang="en-US" sz="2400" dirty="0">
                <a:solidFill>
                  <a:srgbClr val="C00000"/>
                </a:solidFill>
              </a:rPr>
              <a:t>, although the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presence of impurities may give a range of 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colours</a:t>
            </a:r>
            <a:r>
              <a:rPr lang="en-US" sz="2400" dirty="0">
                <a:solidFill>
                  <a:srgbClr val="C00000"/>
                </a:solidFill>
              </a:rPr>
              <a:t>, such as violet, pink and orange.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Quartz is the raw material for making glass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432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Rocks are aggregates of minerals. Many are silicate minerals.</a:t>
            </a:r>
          </a:p>
          <a:p>
            <a:r>
              <a:rPr lang="en-US" dirty="0"/>
              <a:t>This granite, an igneous rock, has Quartz, an amphibole </a:t>
            </a:r>
          </a:p>
          <a:p>
            <a:r>
              <a:rPr lang="en-US" dirty="0"/>
              <a:t>called Hornblende, a pink potassium feldspar, </a:t>
            </a:r>
          </a:p>
          <a:p>
            <a:r>
              <a:rPr lang="en-US" dirty="0"/>
              <a:t>and a white Plagioclase feldspar</a:t>
            </a:r>
          </a:p>
        </p:txBody>
      </p:sp>
      <p:pic>
        <p:nvPicPr>
          <p:cNvPr id="3" name="Picture 2" descr="FG02_02"/>
          <p:cNvPicPr>
            <a:picLocks noChangeAspect="1" noChangeArrowheads="1"/>
          </p:cNvPicPr>
          <p:nvPr/>
        </p:nvPicPr>
        <p:blipFill>
          <a:blip r:embed="rId2"/>
          <a:srcRect l="16408" t="8215" r="16759" b="8841"/>
          <a:stretch>
            <a:fillRect/>
          </a:stretch>
        </p:blipFill>
        <p:spPr bwMode="auto">
          <a:xfrm>
            <a:off x="1905000" y="1539875"/>
            <a:ext cx="5715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172200" y="3657600"/>
            <a:ext cx="2971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pic>
        <p:nvPicPr>
          <p:cNvPr id="5" name="Picture 4" descr="albi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34000"/>
            <a:ext cx="1447800" cy="1524000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71800" y="0"/>
            <a:ext cx="53340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Rock-forming Minerals</a:t>
            </a: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oliv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Rock-forming minerals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Common minerals that make up most of the rocks of Earth’s crust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28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28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    Only a few dozen members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  Composed mainly of the 8 elements that make up 98% of the continental crust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533400"/>
            <a:ext cx="7791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http://www.science.smith.edu/departments/Geology/Petrology/Petrography/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Commonly formed Ion charges</a:t>
            </a:r>
            <a:br>
              <a:rPr lang="en-US" sz="4000" smtClean="0"/>
            </a:br>
            <a:r>
              <a:rPr lang="en-US" sz="4000" smtClean="0"/>
              <a:t>often called “oxidation state”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524000"/>
            <a:ext cx="8229600" cy="4525963"/>
          </a:xfrm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5125" y="6056313"/>
            <a:ext cx="852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Metals can form more than one Ion. Fe</a:t>
            </a:r>
            <a:r>
              <a:rPr lang="en-US" sz="2400" b="1" baseline="30000"/>
              <a:t>+2</a:t>
            </a:r>
            <a:r>
              <a:rPr lang="en-US"/>
              <a:t> is name Ferr</a:t>
            </a:r>
            <a:r>
              <a:rPr lang="en-US" b="1" u="sng"/>
              <a:t>ous</a:t>
            </a:r>
            <a:r>
              <a:rPr lang="en-US"/>
              <a:t>,   Fe</a:t>
            </a:r>
            <a:r>
              <a:rPr lang="en-US" sz="2400" b="1" baseline="30000"/>
              <a:t>+3</a:t>
            </a:r>
            <a:r>
              <a:rPr lang="en-US"/>
              <a:t> is named Ferr</a:t>
            </a:r>
            <a:r>
              <a:rPr lang="en-US" b="1" u="sng"/>
              <a:t>ic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40738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  <a:latin typeface="Times New Roman" pitchFamily="18" charset="0"/>
              </a:rPr>
              <a:t>Silicates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Most important mineral group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Comprise most of the rock-forming minerals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Very abundant due to large amounts of silicon and oxygen in Earth’s crust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Basic building block is the </a:t>
            </a: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silicon-oxygen tetrahedron</a:t>
            </a:r>
            <a:r>
              <a:rPr lang="en-US" sz="2800" b="1" smtClean="0">
                <a:latin typeface="Times New Roman" pitchFamily="18" charset="0"/>
              </a:rPr>
              <a:t> molecule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Four oxygen ions surrounding a much smaller silicon ion</a:t>
            </a:r>
          </a:p>
          <a:p>
            <a:pPr lvl="2" eaLnBrk="1" hangingPunct="1"/>
            <a:endParaRPr lang="en-US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Component Atoms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50925" y="5751513"/>
            <a:ext cx="1898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Oxygen has</a:t>
            </a:r>
          </a:p>
          <a:p>
            <a:r>
              <a:rPr lang="en-US"/>
              <a:t>6 electrons in its </a:t>
            </a:r>
          </a:p>
          <a:p>
            <a:r>
              <a:rPr lang="en-US"/>
              <a:t>valence shell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37125" y="5599113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Silicon has 4 electrons in</a:t>
            </a:r>
          </a:p>
          <a:p>
            <a:r>
              <a:rPr lang="en-US"/>
              <a:t>Its outer shell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Remember: atoms can gain or lose electrons</a:t>
            </a:r>
            <a:br>
              <a:rPr lang="en-US" sz="2400" smtClean="0"/>
            </a:br>
            <a:r>
              <a:rPr lang="en-US" sz="2400" smtClean="0"/>
              <a:t>They then combine with oppositely charged ions to form neutral molecules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13525" y="954088"/>
            <a:ext cx="1933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tx2"/>
                </a:solidFill>
                <a:latin typeface="Times New Roman" pitchFamily="18" charset="0"/>
              </a:rPr>
              <a:t>Ions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994525" y="36941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Anion (negative)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239000" y="628491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Cation (positive)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5826125" cy="64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989638" y="752475"/>
            <a:ext cx="47466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O</a:t>
            </a:r>
            <a:r>
              <a:rPr lang="en-US" sz="2400" baseline="30000">
                <a:solidFill>
                  <a:srgbClr val="000000"/>
                </a:solidFill>
              </a:rPr>
              <a:t>2 </a:t>
            </a:r>
            <a:r>
              <a:rPr lang="en-US" sz="2400" baseline="5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7154863" y="3419475"/>
            <a:ext cx="47466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O</a:t>
            </a:r>
            <a:r>
              <a:rPr lang="en-US" sz="2400" baseline="30000">
                <a:solidFill>
                  <a:srgbClr val="000000"/>
                </a:solidFill>
              </a:rPr>
              <a:t>2 </a:t>
            </a:r>
            <a:r>
              <a:rPr lang="en-US" sz="2400" baseline="5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6707188" y="6292850"/>
            <a:ext cx="47466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O</a:t>
            </a:r>
            <a:r>
              <a:rPr lang="en-US" sz="2400" baseline="30000">
                <a:solidFill>
                  <a:srgbClr val="000000"/>
                </a:solidFill>
              </a:rPr>
              <a:t>2 </a:t>
            </a:r>
            <a:r>
              <a:rPr lang="en-US" sz="2400" baseline="5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2730500" y="4981575"/>
            <a:ext cx="47466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O</a:t>
            </a:r>
            <a:r>
              <a:rPr lang="en-US" sz="2400" baseline="30000">
                <a:solidFill>
                  <a:srgbClr val="000000"/>
                </a:solidFill>
              </a:rPr>
              <a:t>2 </a:t>
            </a:r>
            <a:r>
              <a:rPr lang="en-US" sz="2400" baseline="5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043238" y="1708150"/>
            <a:ext cx="503237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Si</a:t>
            </a:r>
            <a:r>
              <a:rPr lang="en-US" sz="2400" baseline="30000">
                <a:solidFill>
                  <a:srgbClr val="000000"/>
                </a:solidFill>
              </a:rPr>
              <a:t>4</a:t>
            </a:r>
            <a:r>
              <a:rPr lang="en-US" sz="2400" baseline="5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3498850" y="2073275"/>
            <a:ext cx="1304925" cy="1135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2_25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441325" y="650875"/>
            <a:ext cx="26622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The Silicon-Oxygen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     Tetrahedron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365125" y="5603875"/>
            <a:ext cx="43592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The basis of most rock-forming minerals, charge  - 4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6003925" y="-11113"/>
            <a:ext cx="305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Silicate Molecule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Silicate Bonding I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Oxygen O</a:t>
            </a:r>
            <a:r>
              <a:rPr lang="en-US" baseline="-25000" smtClean="0"/>
              <a:t> </a:t>
            </a:r>
            <a:r>
              <a:rPr lang="en-US" baseline="30000" smtClean="0"/>
              <a:t> </a:t>
            </a:r>
            <a:r>
              <a:rPr lang="en-US" smtClean="0"/>
              <a:t>atoms </a:t>
            </a:r>
            <a:r>
              <a:rPr lang="en-US" smtClean="0">
                <a:solidFill>
                  <a:schemeClr val="accent2"/>
                </a:solidFill>
              </a:rPr>
              <a:t>may</a:t>
            </a:r>
            <a:r>
              <a:rPr lang="en-US" smtClean="0"/>
              <a:t> obtain electrons from Si atoms, producing the SiO</a:t>
            </a:r>
            <a:r>
              <a:rPr lang="en-US" baseline="-25000" smtClean="0"/>
              <a:t>4 </a:t>
            </a:r>
            <a:r>
              <a:rPr lang="en-US" baseline="30000" smtClean="0"/>
              <a:t>-4 </a:t>
            </a:r>
            <a:r>
              <a:rPr lang="en-US" smtClean="0"/>
              <a:t>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negative charge is balanced by positive metal ions.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occurs in Olivine, (Fe,Mg)</a:t>
            </a:r>
            <a:r>
              <a:rPr lang="en-US" sz="3600" b="1" baseline="-16000" smtClean="0"/>
              <a:t>2</a:t>
            </a:r>
            <a:r>
              <a:rPr lang="en-US" smtClean="0"/>
              <a:t>SiO</a:t>
            </a:r>
            <a:r>
              <a:rPr lang="en-US" sz="3600" b="1" baseline="-16000" smtClean="0"/>
              <a:t>4</a:t>
            </a:r>
            <a:r>
              <a:rPr lang="en-US" smtClean="0"/>
              <a:t>, a high temperature Fe-Mg silicate. Forms of this mineral are stable 100’s of kilometers below Earth’s surface.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type of Ionic Bond</a:t>
            </a:r>
            <a:endParaRPr lang="en-US" sz="3600" b="1" baseline="-16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baseline="-1600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2422525" y="247650"/>
            <a:ext cx="5816600" cy="6016625"/>
            <a:chOff x="1430" y="60"/>
            <a:chExt cx="3664" cy="3790"/>
          </a:xfrm>
        </p:grpSpPr>
        <p:pic>
          <p:nvPicPr>
            <p:cNvPr id="10249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0" y="167"/>
              <a:ext cx="2771" cy="3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250" name="Rectangle 6"/>
            <p:cNvSpPr>
              <a:spLocks noChangeArrowheads="1"/>
            </p:cNvSpPr>
            <p:nvPr/>
          </p:nvSpPr>
          <p:spPr bwMode="auto">
            <a:xfrm>
              <a:off x="4301" y="2281"/>
              <a:ext cx="78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Tetrahedron</a:t>
              </a:r>
            </a:p>
          </p:txBody>
        </p:sp>
        <p:sp>
          <p:nvSpPr>
            <p:cNvPr id="10251" name="Rectangle 7"/>
            <p:cNvSpPr>
              <a:spLocks noChangeArrowheads="1"/>
            </p:cNvSpPr>
            <p:nvPr/>
          </p:nvSpPr>
          <p:spPr bwMode="auto">
            <a:xfrm>
              <a:off x="4326" y="2462"/>
              <a:ext cx="76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facing down</a:t>
              </a:r>
            </a:p>
          </p:txBody>
        </p:sp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 flipV="1">
              <a:off x="3994" y="2466"/>
              <a:ext cx="258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3550" y="3513"/>
              <a:ext cx="78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Tetrahedron</a:t>
              </a:r>
            </a:p>
          </p:txBody>
        </p:sp>
        <p:sp>
          <p:nvSpPr>
            <p:cNvPr id="10254" name="Rectangle 10"/>
            <p:cNvSpPr>
              <a:spLocks noChangeArrowheads="1"/>
            </p:cNvSpPr>
            <p:nvPr/>
          </p:nvSpPr>
          <p:spPr bwMode="auto">
            <a:xfrm>
              <a:off x="3589" y="3677"/>
              <a:ext cx="58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facing up</a:t>
              </a:r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3415" y="3405"/>
              <a:ext cx="9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0256" name="Rectangle 12"/>
            <p:cNvSpPr>
              <a:spLocks noChangeArrowheads="1"/>
            </p:cNvSpPr>
            <p:nvPr/>
          </p:nvSpPr>
          <p:spPr bwMode="auto">
            <a:xfrm>
              <a:off x="2747" y="60"/>
              <a:ext cx="73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Positive ion</a:t>
              </a:r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 flipV="1">
              <a:off x="2801" y="290"/>
              <a:ext cx="191" cy="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288925" y="193675"/>
            <a:ext cx="2663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Example </a:t>
            </a:r>
            <a:r>
              <a:rPr lang="en-US" sz="2400" b="1">
                <a:latin typeface="Times New Roman" pitchFamily="18" charset="0"/>
              </a:rPr>
              <a:t>OLIVINE</a:t>
            </a:r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2743200" y="624840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Independent tetrahedra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5851525" y="1889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 and Mg</a:t>
            </a:r>
          </a:p>
        </p:txBody>
      </p:sp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136525" y="3389313"/>
            <a:ext cx="124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SiO</a:t>
            </a:r>
            <a:r>
              <a:rPr lang="en-US" sz="2000" baseline="-25000"/>
              <a:t>4</a:t>
            </a:r>
            <a:r>
              <a:rPr lang="en-US"/>
              <a:t> </a:t>
            </a:r>
            <a:r>
              <a:rPr lang="en-US" sz="2000" baseline="30000"/>
              <a:t>-4</a:t>
            </a:r>
            <a:r>
              <a:rPr lang="en-US"/>
              <a:t> Ion</a:t>
            </a:r>
          </a:p>
        </p:txBody>
      </p:sp>
      <p:sp>
        <p:nvSpPr>
          <p:cNvPr id="10247" name="Line 18"/>
          <p:cNvSpPr>
            <a:spLocks noChangeShapeType="1"/>
          </p:cNvSpPr>
          <p:nvPr/>
        </p:nvSpPr>
        <p:spPr bwMode="auto">
          <a:xfrm flipV="1">
            <a:off x="1447800" y="2590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EG"/>
          </a:p>
        </p:txBody>
      </p:sp>
      <p:pic>
        <p:nvPicPr>
          <p:cNvPr id="1024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37113"/>
            <a:ext cx="22098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Silicate Bonding II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Alternately, the oxygen atoms may complete their outer electron shells by sharing electrons with two Silicon atoms</a:t>
            </a:r>
          </a:p>
          <a:p>
            <a:pPr eaLnBrk="1" hangingPunct="1">
              <a:buFontTx/>
              <a:buNone/>
            </a:pPr>
            <a:r>
              <a:rPr lang="en-US" smtClean="0"/>
              <a:t>   in nearby silicon tetrahedra.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Mainly a covalent bond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437" y="0"/>
            <a:ext cx="9190533" cy="685800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3048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Plagioclase Feldspar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Plagioclase feldspar </a:t>
            </a:r>
            <a:r>
              <a:rPr lang="en-US" sz="2400" dirty="0" smtClean="0">
                <a:solidFill>
                  <a:srgbClr val="C00000"/>
                </a:solidFill>
              </a:rPr>
              <a:t>is </a:t>
            </a:r>
            <a:r>
              <a:rPr lang="en-US" sz="2400" dirty="0">
                <a:solidFill>
                  <a:srgbClr val="C00000"/>
                </a:solidFill>
              </a:rPr>
              <a:t>sodium- or calcium-rich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feldspar. The chemical composition ranges from sodium </a:t>
            </a:r>
          </a:p>
          <a:p>
            <a:r>
              <a:rPr lang="pt-BR" sz="2400" dirty="0">
                <a:solidFill>
                  <a:srgbClr val="C00000"/>
                </a:solidFill>
              </a:rPr>
              <a:t>aluminium silicate, NaAlSi3O8to calcium aluminium silicate,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CaAl2Si2O8.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Plagioclase feldspar crystals usually occur as stubby prisms.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Plagioclase feldspar is generally white to grey and has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vitreous </a:t>
            </a:r>
            <a:r>
              <a:rPr lang="en-US" sz="2400" dirty="0" err="1">
                <a:solidFill>
                  <a:srgbClr val="C00000"/>
                </a:solidFill>
              </a:rPr>
              <a:t>lustre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 Plagioclase feldspar is an important industrial mineral used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 ceramics </a:t>
            </a:r>
          </a:p>
          <a:p>
            <a:endParaRPr lang="ar-EG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1663" y="274638"/>
            <a:ext cx="8516937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990600" y="2057400"/>
            <a:ext cx="1698625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A Pyroxene</a:t>
            </a:r>
          </a:p>
          <a:p>
            <a:pPr eaLnBrk="0" hangingPunct="0"/>
            <a:endParaRPr lang="en-US" sz="2000" baseline="-25000">
              <a:latin typeface="Times New Roman" pitchFamily="18" charset="0"/>
            </a:endParaRP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304800" y="3352800"/>
            <a:ext cx="30353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Single chains weakly paired</a:t>
            </a:r>
          </a:p>
        </p:txBody>
      </p:sp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3028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1200" smtClean="0"/>
              <a:t>2_26c</a:t>
            </a: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2738" y="66675"/>
            <a:ext cx="3451225" cy="616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70000" y="2413000"/>
            <a:ext cx="8001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Positive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ion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041775" y="2589213"/>
            <a:ext cx="304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2117725" y="2314575"/>
            <a:ext cx="2441575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795713" y="6235700"/>
            <a:ext cx="15621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Double chains</a:t>
            </a:r>
          </a:p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(c)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38200" y="990600"/>
            <a:ext cx="20907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An Amphibole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       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0" y="3200400"/>
            <a:ext cx="3381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Cleavages 56 and 124 deg</a:t>
            </a:r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V="1">
            <a:off x="2286000" y="3124200"/>
            <a:ext cx="2362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4648200" y="31242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 flipH="1">
            <a:off x="4648200" y="1905000"/>
            <a:ext cx="2209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pic>
        <p:nvPicPr>
          <p:cNvPr id="1332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0050"/>
            <a:ext cx="18192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19050"/>
            <a:ext cx="6318250" cy="6353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781425" y="6262688"/>
            <a:ext cx="15875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Sheet silicates</a:t>
            </a:r>
          </a:p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(d)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22701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Example:  </a:t>
            </a:r>
            <a:r>
              <a:rPr lang="en-US" sz="2800" b="1">
                <a:latin typeface="Times New Roman" pitchFamily="18" charset="0"/>
              </a:rPr>
              <a:t>Mica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765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963" y="42863"/>
            <a:ext cx="6424612" cy="600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1200" smtClean="0"/>
              <a:t>2_26e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471863" y="6243638"/>
            <a:ext cx="21844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Framework silicates</a:t>
            </a:r>
          </a:p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(e)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6525" y="163513"/>
            <a:ext cx="20034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</a:t>
            </a:r>
            <a:r>
              <a:rPr lang="en-US" sz="2000" b="1"/>
              <a:t>Quartz</a:t>
            </a:r>
          </a:p>
          <a:p>
            <a:r>
              <a:rPr lang="en-US"/>
              <a:t>        SiO</a:t>
            </a:r>
            <a:r>
              <a:rPr lang="en-US" sz="2400" baseline="-25000"/>
              <a:t>2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0" y="6248400"/>
            <a:ext cx="283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(3-D, also the Feldspars)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0" y="0"/>
            <a:ext cx="1303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953000" y="6248400"/>
            <a:ext cx="134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Summary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99" t="1897" r="2498" b="4031"/>
          <a:stretch>
            <a:fillRect/>
          </a:stretch>
        </p:blipFill>
        <p:spPr bwMode="auto">
          <a:xfrm>
            <a:off x="228600" y="1524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79525" y="341312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pitchFamily="18" charset="0"/>
              </a:rPr>
              <a:t>Feldspar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72200" y="27432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</a:rPr>
              <a:t>Mica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479925" y="6232525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pitchFamily="18" charset="0"/>
              </a:rPr>
              <a:t>Quartz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pitchFamily="18" charset="0"/>
              </a:rPr>
              <a:t>Olivine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20000" cy="838200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Silicate Mineral Appearance</a:t>
            </a:r>
            <a:br>
              <a:rPr lang="en-US" sz="5400" smtClean="0"/>
            </a:br>
            <a:endParaRPr lang="en-US" smtClean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513638" y="6248400"/>
            <a:ext cx="147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pitchFamily="18" charset="0"/>
              </a:rPr>
              <a:t>Pyroxene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81000"/>
            <a:ext cx="85931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Classification of Minerals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b="1" smtClean="0">
                <a:latin typeface="Times New Roman" pitchFamily="18" charset="0"/>
              </a:rPr>
              <a:t>Nesosilicates – Independent Tetrahedra</a:t>
            </a:r>
          </a:p>
          <a:p>
            <a:pPr lvl="2" eaLnBrk="1" hangingPunct="1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Olivine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High temperature Fe-Mg silicate (typical mantle mineral - formed 100’s km in Earth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Individual tetrahedra linked together by iron and magnesium ions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Forms small, rounded crystals with no cleavage</a:t>
            </a:r>
          </a:p>
          <a:p>
            <a:pPr lvl="3" eaLnBrk="1" hangingPunct="1"/>
            <a:endParaRPr lang="en-US" sz="2400" b="1" smtClean="0">
              <a:latin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732338"/>
            <a:ext cx="23241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352800" y="2362200"/>
            <a:ext cx="25669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(Mg,Fe)</a:t>
            </a:r>
            <a:r>
              <a:rPr lang="en-US" sz="2800" b="1" baseline="-25000"/>
              <a:t>2</a:t>
            </a:r>
            <a:r>
              <a:rPr lang="en-US" b="1"/>
              <a:t>SiO</a:t>
            </a:r>
            <a:r>
              <a:rPr lang="en-US" sz="2800" b="1" baseline="-25000"/>
              <a:t>4</a:t>
            </a:r>
          </a:p>
        </p:txBody>
      </p:sp>
      <p:pic>
        <p:nvPicPr>
          <p:cNvPr id="18438" name="Picture 7" descr="GabbroThin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05400"/>
            <a:ext cx="2438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819400" y="5257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 interference colors</a:t>
            </a:r>
          </a:p>
          <a:p>
            <a:r>
              <a:rPr lang="en-US"/>
              <a:t>No consistent cleavages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-76200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Pyroxene Group  Single Chain Inosilicates</a:t>
            </a:r>
          </a:p>
          <a:p>
            <a:pPr lvl="2" eaLnBrk="1" hangingPunct="1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for example (</a:t>
            </a:r>
            <a:r>
              <a:rPr lang="en-US" b="1" smtClean="0"/>
              <a:t>Mg,Fe)SiO</a:t>
            </a:r>
            <a:r>
              <a:rPr lang="en-US" sz="2800" b="1" baseline="-25000" smtClean="0"/>
              <a:t>3</a:t>
            </a:r>
            <a:endParaRPr lang="en-US" sz="2800" b="1" smtClean="0">
              <a:latin typeface="Times New Roman" pitchFamily="18" charset="0"/>
            </a:endParaRP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Single chain structures involving iron and magnesium, chains weakly paired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Two distinctive cleavages at nearly 90 degrees</a:t>
            </a:r>
          </a:p>
          <a:p>
            <a:pPr lvl="3" eaLnBrk="1" hangingPunct="1"/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Augite</a:t>
            </a:r>
            <a:r>
              <a:rPr lang="en-US" sz="2400" b="1" smtClean="0">
                <a:latin typeface="Times New Roman" pitchFamily="18" charset="0"/>
              </a:rPr>
              <a:t> is the most common mineral in the pyroxene group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76800"/>
            <a:ext cx="3028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3KB86Cpx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57725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76800"/>
            <a:ext cx="2473325" cy="1981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76200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Amphibole Group  Double Chain Inosilicates</a:t>
            </a:r>
          </a:p>
          <a:p>
            <a:pPr lvl="2" eaLnBrk="1" hangingPunct="1"/>
            <a:r>
              <a:rPr lang="en-US" b="1" smtClean="0"/>
              <a:t>Ca</a:t>
            </a:r>
            <a:r>
              <a:rPr lang="en-US" sz="2800" b="1" baseline="-25000" smtClean="0"/>
              <a:t>2</a:t>
            </a:r>
            <a:r>
              <a:rPr lang="en-US" b="1" smtClean="0"/>
              <a:t>(Fe,Mg)</a:t>
            </a:r>
            <a:r>
              <a:rPr lang="en-US" sz="2800" b="1" baseline="-25000" smtClean="0"/>
              <a:t>5</a:t>
            </a:r>
            <a:r>
              <a:rPr lang="en-US" b="1" smtClean="0"/>
              <a:t>Si</a:t>
            </a:r>
            <a:r>
              <a:rPr lang="en-US" sz="2800" b="1" baseline="-25000" smtClean="0"/>
              <a:t>8</a:t>
            </a:r>
            <a:r>
              <a:rPr lang="en-US" b="1" smtClean="0"/>
              <a:t>O</a:t>
            </a:r>
            <a:r>
              <a:rPr lang="en-US" sz="2800" b="1" baseline="-25000" smtClean="0"/>
              <a:t>22</a:t>
            </a:r>
            <a:r>
              <a:rPr lang="en-US" b="1" smtClean="0"/>
              <a:t>(OH)</a:t>
            </a:r>
            <a:r>
              <a:rPr lang="en-US" sz="2800" b="1" baseline="-25000" smtClean="0"/>
              <a:t>2</a:t>
            </a:r>
            <a:endParaRPr lang="en-US" sz="2800" b="1" smtClean="0">
              <a:latin typeface="Times New Roman" pitchFamily="18" charset="0"/>
            </a:endParaRP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Double chain structures involving a variety of ions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Two perfect cleavages exhibiting angles of , e.g. 124 and 56 degrees in Hornblende.</a:t>
            </a:r>
          </a:p>
          <a:p>
            <a:pPr lvl="3" eaLnBrk="1" hangingPunct="1"/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Hornblende</a:t>
            </a:r>
            <a:r>
              <a:rPr lang="en-US" sz="2400" b="1" smtClean="0">
                <a:latin typeface="Times New Roman" pitchFamily="18" charset="0"/>
              </a:rPr>
              <a:t> is the most common mineral in the amphibole group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18192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p3-1_amphible_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876800"/>
            <a:ext cx="2438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105400"/>
            <a:ext cx="2181225" cy="1570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228600" y="6172200"/>
            <a:ext cx="374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Pleochroic in Plane Polarized Light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>
            <a:spLocks noChangeArrowheads="1"/>
          </p:cNvSpPr>
          <p:nvPr>
            <p:ph type="title"/>
          </p:nvPr>
        </p:nvSpPr>
        <p:spPr>
          <a:xfrm>
            <a:off x="228600" y="5486400"/>
            <a:ext cx="3886200" cy="625475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latin typeface="Times" pitchFamily="18" charset="0"/>
              </a:rPr>
              <a:t>Hornblende Crystal</a:t>
            </a:r>
            <a:br>
              <a:rPr lang="en-US" sz="3200" smtClean="0">
                <a:latin typeface="Times" pitchFamily="18" charset="0"/>
              </a:rPr>
            </a:br>
            <a:r>
              <a:rPr lang="en-US" sz="3200" smtClean="0">
                <a:latin typeface="Times" pitchFamily="18" charset="0"/>
              </a:rPr>
              <a:t>56 and 124 degree</a:t>
            </a:r>
            <a:br>
              <a:rPr lang="en-US" sz="3200" smtClean="0">
                <a:latin typeface="Times" pitchFamily="18" charset="0"/>
              </a:rPr>
            </a:br>
            <a:r>
              <a:rPr lang="en-US" sz="3200" smtClean="0">
                <a:latin typeface="Times" pitchFamily="18" charset="0"/>
              </a:rPr>
              <a:t>Cleavages</a:t>
            </a:r>
            <a:endParaRPr lang="en-US" sz="4000" smtClean="0">
              <a:latin typeface="Times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0" y="-71438"/>
            <a:ext cx="4011613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" pitchFamily="18" charset="0"/>
              </a:rPr>
              <a:t>Distinguish Hornblende from</a:t>
            </a:r>
          </a:p>
          <a:p>
            <a:r>
              <a:rPr lang="en-US" sz="2400" b="1">
                <a:latin typeface="Times" pitchFamily="18" charset="0"/>
              </a:rPr>
              <a:t>Pyroxene Group by cleavage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EG" sz="320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3028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2647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33400" y="1066800"/>
            <a:ext cx="358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" pitchFamily="18" charset="0"/>
              </a:rPr>
              <a:t>Pyroxene Crystal</a:t>
            </a:r>
            <a:br>
              <a:rPr lang="en-US" sz="3200">
                <a:solidFill>
                  <a:schemeClr val="tx2"/>
                </a:solidFill>
                <a:latin typeface="Times" pitchFamily="18" charset="0"/>
              </a:rPr>
            </a:br>
            <a:r>
              <a:rPr lang="en-US" sz="3200">
                <a:solidFill>
                  <a:schemeClr val="tx2"/>
                </a:solidFill>
                <a:latin typeface="Times" pitchFamily="18" charset="0"/>
              </a:rPr>
              <a:t>Two Cleavage Faces at about 90 degrees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1" y="0"/>
            <a:ext cx="9091449" cy="674370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3048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Alkali Feldspar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Alkali feldspar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another member of the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family of feldspar minerals.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Alkali feldspar (Potassium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silicate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K,Na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)AlSi3O8) are rich in alkali metal ions.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Alkali feldspar crystals usually occur as stubby prisms.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Alkali feldspar is commonly pink to white.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Alkali feldspar is used as raw material to make porcelain. </a:t>
            </a:r>
          </a:p>
        </p:txBody>
      </p:sp>
    </p:spTree>
  </p:cSld>
  <p:clrMapOvr>
    <a:masterClrMapping/>
  </p:clrMapOvr>
  <p:transition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301625"/>
            <a:ext cx="8001000" cy="1216025"/>
          </a:xfrm>
        </p:spPr>
        <p:txBody>
          <a:bodyPr/>
          <a:lstStyle/>
          <a:p>
            <a:pPr eaLnBrk="1" hangingPunct="1"/>
            <a:r>
              <a:rPr lang="en-US" smtClean="0"/>
              <a:t>Cleavage in Pyroxenes</a:t>
            </a:r>
          </a:p>
        </p:txBody>
      </p:sp>
      <p:pic>
        <p:nvPicPr>
          <p:cNvPr id="22531" name="Picture 3" descr="Pyrox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1463" y="2362200"/>
            <a:ext cx="37925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24200" y="4419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505200" y="2362200"/>
            <a:ext cx="1828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505200" y="48006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22536" name="Picture 8" descr="90Cleav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3352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6019800" y="335280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It isn’t perfect in all slices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14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1000"/>
            <a:ext cx="434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3733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Cleavage in Amphiboles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mphiboleX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4495800" y="2590800"/>
            <a:ext cx="137160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5334000" y="2590800"/>
            <a:ext cx="22860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4800600" y="2514600"/>
            <a:ext cx="304800" cy="1066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440738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</a:rPr>
              <a:t>Mica Group Phyllosilicates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Sheet structures that result in one direction of perfect cleavage</a:t>
            </a:r>
          </a:p>
          <a:p>
            <a:pPr lvl="3" eaLnBrk="1" hangingPunct="1"/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Biotite</a:t>
            </a:r>
            <a:r>
              <a:rPr lang="en-US" sz="2400" b="1" smtClean="0">
                <a:latin typeface="Times New Roman" pitchFamily="18" charset="0"/>
              </a:rPr>
              <a:t> is the common dark colored mica mineral</a:t>
            </a:r>
          </a:p>
          <a:p>
            <a:pPr lvl="3" eaLnBrk="1" hangingPunct="1"/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Muscovite</a:t>
            </a:r>
            <a:r>
              <a:rPr lang="en-US" sz="2400" b="1" smtClean="0">
                <a:latin typeface="Times New Roman" pitchFamily="18" charset="0"/>
              </a:rPr>
              <a:t> is the common light colored mica mineral </a:t>
            </a:r>
          </a:p>
        </p:txBody>
      </p:sp>
      <p:pic>
        <p:nvPicPr>
          <p:cNvPr id="25604" name="Picture 6" descr="p1-2_biotite_pleochroism2_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2895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267200" y="586740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>
                <a:latin typeface="Times" pitchFamily="18" charset="0"/>
              </a:rPr>
              <a:t>Muscovite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733800" y="5181600"/>
            <a:ext cx="2141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/>
              <a:t>KAl</a:t>
            </a:r>
            <a:r>
              <a:rPr lang="en-US" sz="2800" b="1" baseline="-25000"/>
              <a:t>3</a:t>
            </a:r>
            <a:r>
              <a:rPr lang="en-US" b="1"/>
              <a:t>Si</a:t>
            </a:r>
            <a:r>
              <a:rPr lang="en-US" sz="2800" b="1" baseline="-25000"/>
              <a:t>3</a:t>
            </a:r>
            <a:r>
              <a:rPr lang="en-US" b="1"/>
              <a:t>O</a:t>
            </a:r>
            <a:r>
              <a:rPr lang="en-US" sz="2800" b="1" baseline="-25000"/>
              <a:t>10</a:t>
            </a:r>
            <a:r>
              <a:rPr lang="en-US" b="1"/>
              <a:t>(OH)</a:t>
            </a:r>
            <a:r>
              <a:rPr lang="en-US" sz="2800" b="1" baseline="-25000"/>
              <a:t>2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RG_Biotite_P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5029200" y="457200"/>
            <a:ext cx="3429000" cy="3678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plane polarized light, Biotite is seen as dark brown to grey against the surrounding mostly colorless minerals. Under crossed polars "bird's eye " = “mottled” = “wavy” extinction can easily be seen when the mineral is nearly extinct. Often, the mineral color masks the interference colors when the mineral is not extinct.</a:t>
            </a:r>
          </a:p>
          <a:p>
            <a:pPr>
              <a:spcBef>
                <a:spcPct val="50000"/>
              </a:spcBef>
            </a:pPr>
            <a:r>
              <a:rPr lang="en-US" sz="1400">
                <a:hlinkClick r:id="rId3"/>
              </a:rPr>
              <a:t>http://www.youtube.com/watch?v=Bv3MVkyyxjk</a:t>
            </a:r>
            <a:endParaRPr lang="en-US" sz="1400"/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3794125" y="417513"/>
            <a:ext cx="184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EG"/>
          </a:p>
        </p:txBody>
      </p:sp>
      <p:pic>
        <p:nvPicPr>
          <p:cNvPr id="26629" name="Picture 13" descr="figure 02-23-r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3429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733800" y="4191000"/>
            <a:ext cx="537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Pleochroic in PPL </a:t>
            </a:r>
            <a:r>
              <a:rPr lang="en-US" sz="1200">
                <a:hlinkClick r:id="rId5"/>
              </a:rPr>
              <a:t>http://www.youtube.com/watch?v=-6LEW_H-ccQ</a:t>
            </a:r>
            <a:endParaRPr lang="en-US"/>
          </a:p>
        </p:txBody>
      </p:sp>
      <p:pic>
        <p:nvPicPr>
          <p:cNvPr id="26631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648200"/>
            <a:ext cx="2701925" cy="2209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6632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8575" y="4638675"/>
            <a:ext cx="2765425" cy="2219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3-D (Framework) Tectosilicates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096000" y="1981200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Quartz SiO2</a:t>
            </a:r>
          </a:p>
        </p:txBody>
      </p:sp>
      <p:pic>
        <p:nvPicPr>
          <p:cNvPr id="27652" name="Picture 8" descr="http://research.chem.ox.ac.uk/Data/Sites/4/Sartbaeva/Sartbaev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69342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Quartz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Undulose extinction</a:t>
            </a:r>
          </a:p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o</a:t>
            </a:r>
            <a:r>
              <a:rPr lang="en-US" smtClean="0"/>
              <a:t> grey for standard thin section thickness</a:t>
            </a:r>
          </a:p>
          <a:p>
            <a:pPr eaLnBrk="1" hangingPunct="1"/>
            <a:r>
              <a:rPr lang="en-US" smtClean="0"/>
              <a:t>a </a:t>
            </a:r>
            <a:r>
              <a:rPr lang="en-US" i="1" smtClean="0"/>
              <a:t>thin section</a:t>
            </a:r>
            <a:r>
              <a:rPr lang="en-US" smtClean="0"/>
              <a:t> is </a:t>
            </a:r>
            <a:r>
              <a:rPr lang="en-US" i="1" smtClean="0"/>
              <a:t>30</a:t>
            </a:r>
            <a:r>
              <a:rPr lang="en-US" smtClean="0"/>
              <a:t> microns ( 3 hundredths of a millimeter)</a:t>
            </a:r>
          </a:p>
          <a:p>
            <a:pPr eaLnBrk="1" hangingPunct="1"/>
            <a:r>
              <a:rPr lang="en-US" sz="2400" smtClean="0">
                <a:hlinkClick r:id="rId2"/>
              </a:rPr>
              <a:t>http://www.youtube.com/watch?v=O1I-_YdgaHg</a:t>
            </a:r>
            <a:endParaRPr lang="en-US" sz="2400" smtClean="0"/>
          </a:p>
        </p:txBody>
      </p:sp>
      <p:pic>
        <p:nvPicPr>
          <p:cNvPr id="28676" name="Picture 2" descr="http://lifeinplanelight.files.wordpress.com/2011/02/3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3690938"/>
            <a:ext cx="46863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429000"/>
            <a:ext cx="3398838" cy="3200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Feldspars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Common Silicate minerals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Tectosilicates</a:t>
            </a:r>
          </a:p>
          <a:p>
            <a:pPr lvl="2" eaLnBrk="1" hangingPunct="1"/>
            <a:r>
              <a:rPr lang="en-US" b="1" smtClean="0">
                <a:solidFill>
                  <a:schemeClr val="tx2"/>
                </a:solidFill>
                <a:latin typeface="Times New Roman" pitchFamily="18" charset="0"/>
              </a:rPr>
              <a:t>Feldspar Group</a:t>
            </a:r>
          </a:p>
          <a:p>
            <a:pPr lvl="3" eaLnBrk="1" hangingPunct="1"/>
            <a:r>
              <a:rPr lang="en-US" b="1" smtClean="0">
                <a:latin typeface="Times New Roman" pitchFamily="18" charset="0"/>
              </a:rPr>
              <a:t>Most common mineral group</a:t>
            </a:r>
          </a:p>
          <a:p>
            <a:pPr lvl="3" eaLnBrk="1" hangingPunct="1"/>
            <a:r>
              <a:rPr lang="en-US" b="1" smtClean="0">
                <a:latin typeface="Times New Roman" pitchFamily="18" charset="0"/>
              </a:rPr>
              <a:t>3-dimensional framework of tetrahedra exhibit two directions of perfect cleavage at 90 degrees</a:t>
            </a:r>
          </a:p>
          <a:p>
            <a:pPr lvl="3" eaLnBrk="1" hangingPunct="1"/>
            <a:r>
              <a:rPr lang="en-US" b="1" smtClean="0">
                <a:solidFill>
                  <a:schemeClr val="tx2"/>
                </a:solidFill>
                <a:latin typeface="Times New Roman" pitchFamily="18" charset="0"/>
              </a:rPr>
              <a:t>K-spars</a:t>
            </a:r>
            <a:r>
              <a:rPr lang="en-US" b="1" smtClean="0">
                <a:latin typeface="Times New Roman" pitchFamily="18" charset="0"/>
              </a:rPr>
              <a:t> (potassium feldspar) and </a:t>
            </a:r>
            <a:r>
              <a:rPr lang="en-US" b="1" smtClean="0">
                <a:solidFill>
                  <a:schemeClr val="tx2"/>
                </a:solidFill>
                <a:latin typeface="Times New Roman" pitchFamily="18" charset="0"/>
              </a:rPr>
              <a:t>Plagioclases</a:t>
            </a:r>
            <a:r>
              <a:rPr lang="en-US" b="1" smtClean="0">
                <a:latin typeface="Times New Roman" pitchFamily="18" charset="0"/>
              </a:rPr>
              <a:t> (sodium to calcium feldspar solutions) are the two most common groups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Pearly to vitreous Luster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	   Potassium feldspar</a:t>
            </a:r>
          </a:p>
        </p:txBody>
      </p:sp>
      <p:pic>
        <p:nvPicPr>
          <p:cNvPr id="30723" name="Picture 3" descr="K feldsp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2854325"/>
            <a:ext cx="65579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57550" y="9509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 Pearly Luster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239000" y="369888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/>
              <a:t>KAlSi</a:t>
            </a:r>
            <a:r>
              <a:rPr lang="en-US" sz="2800" b="1" baseline="-25000"/>
              <a:t>3</a:t>
            </a:r>
            <a:r>
              <a:rPr lang="en-US" b="1"/>
              <a:t>O</a:t>
            </a:r>
            <a:r>
              <a:rPr lang="en-US" sz="2400" b="1" baseline="-25000"/>
              <a:t>8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95600" y="6248400"/>
            <a:ext cx="509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Perthitic Texture, Microcline plus exsolved Albite</a:t>
            </a:r>
          </a:p>
        </p:txBody>
      </p:sp>
      <p:pic>
        <p:nvPicPr>
          <p:cNvPr id="30727" name="Picture 9" descr="microcline-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381000" y="1676400"/>
            <a:ext cx="5502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Tartan twins in Microcline. </a:t>
            </a:r>
          </a:p>
          <a:p>
            <a:r>
              <a:rPr lang="en-US"/>
              <a:t>Microcline is the low TP version of K-spars KAlSi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8</a:t>
            </a:r>
            <a:endParaRPr lang="en-US"/>
          </a:p>
        </p:txBody>
      </p:sp>
      <p:pic>
        <p:nvPicPr>
          <p:cNvPr id="3072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2181225" cy="1504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30" name="TextBox 11">
            <a:hlinkClick r:id="rId5"/>
          </p:cNvPr>
          <p:cNvSpPr txBox="1">
            <a:spLocks noChangeArrowheads="1"/>
          </p:cNvSpPr>
          <p:nvPr/>
        </p:nvSpPr>
        <p:spPr bwMode="auto">
          <a:xfrm>
            <a:off x="2438400" y="1295400"/>
            <a:ext cx="508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http://www.youtube.com/watch?v=7-KZREqrh44</a:t>
            </a:r>
            <a:endParaRPr lang="en-US"/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381000" y="220980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Microcline is Triclinic, Orthoclase is Monoclinic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	    Plagioclase feldspar</a:t>
            </a:r>
          </a:p>
        </p:txBody>
      </p:sp>
      <p:pic>
        <p:nvPicPr>
          <p:cNvPr id="31747" name="Picture 3" descr="plagiocl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00425"/>
            <a:ext cx="4495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38400" y="1371600"/>
            <a:ext cx="447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 the Twinning, seems to have ‘stripes’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086600" y="762000"/>
            <a:ext cx="183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(Ca,Na)AlSi</a:t>
            </a:r>
            <a:r>
              <a:rPr lang="en-US" sz="2400" b="1" baseline="-25000"/>
              <a:t>3</a:t>
            </a:r>
            <a:r>
              <a:rPr lang="en-US" b="1"/>
              <a:t>O</a:t>
            </a:r>
            <a:r>
              <a:rPr lang="en-US" sz="2400" b="1" baseline="-25000"/>
              <a:t>8</a:t>
            </a:r>
          </a:p>
        </p:txBody>
      </p:sp>
      <p:pic>
        <p:nvPicPr>
          <p:cNvPr id="31750" name="Picture 9" descr="albi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429000"/>
            <a:ext cx="3429000" cy="2582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050925" y="6208713"/>
            <a:ext cx="553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Labradorite                                                         Albite</a:t>
            </a:r>
          </a:p>
        </p:txBody>
      </p:sp>
      <p:pic>
        <p:nvPicPr>
          <p:cNvPr id="31752" name="Picture 14" descr="plagioclase1-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00200"/>
            <a:ext cx="1981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2743200" y="3048000"/>
            <a:ext cx="5141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6"/>
              </a:rPr>
              <a:t>http://www.youtube.com/watch?v=gLcVT_6y-MA</a:t>
            </a:r>
            <a:endParaRPr lang="en-US"/>
          </a:p>
        </p:txBody>
      </p:sp>
      <p:pic>
        <p:nvPicPr>
          <p:cNvPr id="31754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676400"/>
            <a:ext cx="2133600" cy="1404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7467601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1000"/>
            <a:ext cx="9372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EG" dirty="0"/>
          </a:p>
          <a:p>
            <a:endParaRPr lang="en-US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Micas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Micas are a family of silicate minerals.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Micas are made up of varying amounts of potassium,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magnesium, iron, as well as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silicon and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Micas form flat, book-like crystals that split into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sheets, separating into smooth flakes along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cleavage planes.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They are common minerals in intrusive igneous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rocks, and can also be found in sedimentary and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metamorphic rocks.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Biotite (Figure 4) is dark, black or brown mica; 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35063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Muscovite is light-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or clear mica </a:t>
            </a:r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517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152401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Amphiboles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 Amphiboles are a family of silicate minerals.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 Amphibole minerals generally contain iron,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magnesium, calcium and </a:t>
            </a:r>
            <a:r>
              <a:rPr lang="en-US" sz="2000" b="1" dirty="0" err="1">
                <a:solidFill>
                  <a:srgbClr val="C00000"/>
                </a:solidFill>
              </a:rPr>
              <a:t>aluminium</a:t>
            </a:r>
            <a:r>
              <a:rPr lang="en-US" sz="2000" b="1" dirty="0">
                <a:solidFill>
                  <a:srgbClr val="C00000"/>
                </a:solidFill>
              </a:rPr>
              <a:t> as well as silicon,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oxygen, and water.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 Amphiboles form prismatic or needle-like crystals.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 Amphibole is a component of many igneous and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metamorphic rocks.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 Hornblende </a:t>
            </a:r>
            <a:r>
              <a:rPr lang="en-US" sz="2000" b="1" dirty="0" smtClean="0">
                <a:solidFill>
                  <a:srgbClr val="C00000"/>
                </a:solidFill>
              </a:rPr>
              <a:t>is </a:t>
            </a:r>
            <a:r>
              <a:rPr lang="en-US" sz="2000" b="1" dirty="0">
                <a:solidFill>
                  <a:srgbClr val="C00000"/>
                </a:solidFill>
              </a:rPr>
              <a:t>a common member of the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amphibole group of rock-forming minerals. </a:t>
            </a:r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2860"/>
            <a:ext cx="9113719" cy="6880859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335846"/>
            <a:ext cx="65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Pyroxene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Pyroxenes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family of silicate minerals.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Pyroxene minerals generally contain magnesium,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iron, calcium and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 well as silicon and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oxygen.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Pyroxenes form short or columnar prismatic crystals.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Pyroxene is a component in many igneous and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metamorphic rocks.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 Pyroxene crystals are commonly faceted as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gemstones. For instance, precious jade (jadeite) is a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pyroxene. </a:t>
            </a:r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677400" cy="754380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53340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Olivine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Olivine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silicate mineral.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Olivine ((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Mg,Fe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)2SiO4) contains iron and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magnesium.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Olivine is a green, glassy mineral.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Olivine is common in mafic and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ultramafic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rocks.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Clear and transparent olivine crystals are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commonly faceted as gemstones </a:t>
            </a:r>
          </a:p>
          <a:p>
            <a:endParaRPr lang="ar-EG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8831619" cy="685800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609600"/>
            <a:ext cx="9372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Calcite </a:t>
            </a:r>
          </a:p>
          <a:p>
            <a:r>
              <a:rPr lang="en-US" sz="2800" dirty="0"/>
              <a:t>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Calcite (Figure 9) is a carbonate mineral.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Calcite is made up of calcium carbonate (CaCO3).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Calcite is generally white to clear, and is easily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scratched with knife.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 Calcite is a common sedimentary mineral that is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major component of calcareous sedimentary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rocks such as limestone. Metamorphism of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limestone produces marble. </a:t>
            </a:r>
          </a:p>
        </p:txBody>
      </p:sp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1356</Words>
  <Application>Microsoft PowerPoint</Application>
  <PresentationFormat>On-screen Show (4:3)</PresentationFormat>
  <Paragraphs>262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Tahoma</vt:lpstr>
      <vt:lpstr>Times New Roman</vt:lpstr>
      <vt:lpstr>Times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Commonly formed Ion charges often called “oxidation state”</vt:lpstr>
      <vt:lpstr>      Classification of Minerals</vt:lpstr>
      <vt:lpstr>The Component Atoms</vt:lpstr>
      <vt:lpstr> Remember: atoms can gain or lose electrons They then combine with oppositely charged ions to form neutral molecules</vt:lpstr>
      <vt:lpstr>Slide 16</vt:lpstr>
      <vt:lpstr>Silicate Bonding I </vt:lpstr>
      <vt:lpstr>Slide 18</vt:lpstr>
      <vt:lpstr>Silicate Bonding II</vt:lpstr>
      <vt:lpstr>Slide 20</vt:lpstr>
      <vt:lpstr>2_26c</vt:lpstr>
      <vt:lpstr>Slide 22</vt:lpstr>
      <vt:lpstr>2_26e</vt:lpstr>
      <vt:lpstr>Slide 24</vt:lpstr>
      <vt:lpstr>Silicate Mineral Appearance </vt:lpstr>
      <vt:lpstr>Classification of Minerals</vt:lpstr>
      <vt:lpstr>      Classification of Minerals</vt:lpstr>
      <vt:lpstr>      Classification of Minerals</vt:lpstr>
      <vt:lpstr>Hornblende Crystal 56 and 124 degree Cleavages</vt:lpstr>
      <vt:lpstr>Cleavage in Pyroxenes</vt:lpstr>
      <vt:lpstr>Slide 31</vt:lpstr>
      <vt:lpstr>Slide 32</vt:lpstr>
      <vt:lpstr>      Classification of Minerals</vt:lpstr>
      <vt:lpstr>Slide 34</vt:lpstr>
      <vt:lpstr>3-D (Framework) Tectosilicates</vt:lpstr>
      <vt:lpstr>Quartz</vt:lpstr>
      <vt:lpstr>      Feldspars</vt:lpstr>
      <vt:lpstr>    Potassium feldspar</vt:lpstr>
      <vt:lpstr>     Plagioclase feldspar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2 - Minerals</dc:title>
  <dc:creator>Charles L. Smart</dc:creator>
  <cp:lastModifiedBy>man</cp:lastModifiedBy>
  <cp:revision>515</cp:revision>
  <cp:lastPrinted>2009-04-22T19:24:48Z</cp:lastPrinted>
  <dcterms:created xsi:type="dcterms:W3CDTF">2000-12-18T00:31:17Z</dcterms:created>
  <dcterms:modified xsi:type="dcterms:W3CDTF">2019-02-18T18:31:53Z</dcterms:modified>
</cp:coreProperties>
</file>