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60" r:id="rId3"/>
    <p:sldId id="257" r:id="rId4"/>
    <p:sldId id="261" r:id="rId5"/>
    <p:sldId id="278" r:id="rId6"/>
    <p:sldId id="277" r:id="rId7"/>
    <p:sldId id="276" r:id="rId8"/>
    <p:sldId id="263" r:id="rId9"/>
    <p:sldId id="279" r:id="rId10"/>
    <p:sldId id="262" r:id="rId11"/>
    <p:sldId id="258" r:id="rId12"/>
    <p:sldId id="280" r:id="rId13"/>
    <p:sldId id="259" r:id="rId14"/>
    <p:sldId id="282" r:id="rId15"/>
    <p:sldId id="281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360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0" d="100"/>
          <a:sy n="110" d="100"/>
        </p:scale>
        <p:origin x="-36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2AD4-59BC-4653-AADC-597B4A2DD9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1EC6-1D3E-47CE-8499-3CE066B46E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EBB0-3B47-4F0A-9D32-CE0B2A5F27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432D-A2E6-48BB-B5F4-C7F00EE768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0ABC-50A4-40B1-8D4C-FE61D304FD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F7593-39CA-4AB1-80BD-654FF99DF1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55ED-DF3C-4967-9DA6-1BF6A00471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F48D-A581-4FCF-BE36-F57958B289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FA6A1-10D4-4DAD-8A24-A0E4F027C7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30CB-6D8B-4968-BBE4-0EF73B1600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7858-5F50-426B-9858-5155AE963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12F2-371B-43CE-8B2C-0C578CCA94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DE7FEAC4-2265-4AD3-97A0-0A783CA25D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Phylum Mollusca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sz="4000" b="1" dirty="0" smtClean="0"/>
              <a:t>الرخويات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476250"/>
            <a:ext cx="85693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EG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غير متجانسة الاسنان:</a:t>
            </a:r>
          </a:p>
          <a:p>
            <a:pPr marL="342900" indent="-342900">
              <a:defRPr/>
            </a:pP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الاسنان هنا قليلة العدد وتنقسم الي قسمين:</a:t>
            </a:r>
          </a:p>
          <a:p>
            <a:pPr marL="342900" indent="-342900">
              <a:buFontTx/>
              <a:buAutoNum type="arabic1Minus"/>
              <a:defRPr/>
            </a:pP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اسنان رئيسية وتوجد في وسط لوح الاسنان</a:t>
            </a:r>
          </a:p>
          <a:p>
            <a:pPr marL="342900" indent="-342900">
              <a:defRPr/>
            </a:pP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ب- اسنان جانبية توجد علي طرفي هذا اللوح.</a:t>
            </a:r>
          </a:p>
        </p:txBody>
      </p:sp>
      <p:pic>
        <p:nvPicPr>
          <p:cNvPr id="12291" name="Picture 9" descr="corbicula_flumine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3"/>
          <a:stretch>
            <a:fillRect/>
          </a:stretch>
        </p:blipFill>
        <p:spPr bwMode="auto">
          <a:xfrm>
            <a:off x="0" y="2765425"/>
            <a:ext cx="49688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Mmer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0"/>
          <a:stretch>
            <a:fillRect/>
          </a:stretch>
        </p:blipFill>
        <p:spPr bwMode="auto">
          <a:xfrm>
            <a:off x="4391025" y="3068638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3850" y="549275"/>
            <a:ext cx="83534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3-متشابهة الاسنان</a:t>
            </a:r>
            <a:r>
              <a:rPr lang="ar-EG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الاسنان متماثلة علي جانبي تجويف الزناد الذي يتوسط لوح الاسنان.</a:t>
            </a: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10" descr="spondylus_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68405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ar-EG" b="1" smtClean="0">
                <a:solidFill>
                  <a:schemeClr val="tx2"/>
                </a:solidFill>
              </a:rPr>
              <a:t>4- عديمة الاسنان</a:t>
            </a:r>
            <a:r>
              <a:rPr lang="ar-EG" smtClean="0">
                <a:solidFill>
                  <a:schemeClr val="tx2"/>
                </a:solidFill>
              </a:rPr>
              <a:t>:</a:t>
            </a:r>
          </a:p>
          <a:p>
            <a:pPr>
              <a:defRPr/>
            </a:pPr>
            <a:r>
              <a:rPr lang="ar-EG" smtClean="0"/>
              <a:t>اما ان تكون صغيرة جدا او معدومة.</a:t>
            </a:r>
          </a:p>
          <a:p>
            <a:pPr>
              <a:defRPr/>
            </a:pPr>
            <a:r>
              <a:rPr lang="ar-EG" smtClean="0">
                <a:effectLst/>
              </a:rPr>
              <a:t> </a:t>
            </a:r>
            <a:endParaRPr lang="en-US" smtClean="0">
              <a:effectLst/>
            </a:endParaRPr>
          </a:p>
          <a:p>
            <a:pPr>
              <a:defRPr/>
            </a:pPr>
            <a:endParaRPr lang="en-US" smtClean="0">
              <a:effectLst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5" t="37392" r="31735" b="5511"/>
          <a:stretch>
            <a:fillRect/>
          </a:stretch>
        </p:blipFill>
        <p:spPr bwMode="auto">
          <a:xfrm>
            <a:off x="0" y="1412875"/>
            <a:ext cx="3224213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File:Pectinidae hi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927350"/>
            <a:ext cx="5675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dirty="0" smtClean="0">
                <a:solidFill>
                  <a:srgbClr val="C00000"/>
                </a:solidFill>
              </a:rPr>
              <a:t>العضلات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smtClean="0"/>
              <a:t>-</a:t>
            </a:r>
            <a:r>
              <a:rPr lang="ar-EG" dirty="0" smtClean="0"/>
              <a:t>قد يوجد زوج من العضلات احدهما امامي و الاخر</a:t>
            </a:r>
            <a:r>
              <a:rPr lang="en-US" dirty="0" smtClean="0"/>
              <a:t> </a:t>
            </a:r>
            <a:r>
              <a:rPr lang="ar-EG" dirty="0" smtClean="0"/>
              <a:t>خلفي</a:t>
            </a:r>
          </a:p>
          <a:p>
            <a:pPr eaLnBrk="1" hangingPunct="1">
              <a:defRPr/>
            </a:pPr>
            <a:r>
              <a:rPr lang="ar-EG" dirty="0" smtClean="0"/>
              <a:t>وقد يكونا متساويان او غير متساويان.</a:t>
            </a:r>
          </a:p>
          <a:p>
            <a:pPr eaLnBrk="1" hangingPunct="1">
              <a:defRPr/>
            </a:pPr>
            <a:r>
              <a:rPr lang="ar-EG" dirty="0" smtClean="0"/>
              <a:t>-وقد توجد عضلة وحيدة فقط.</a:t>
            </a:r>
          </a:p>
          <a:p>
            <a:pPr eaLnBrk="1" hangingPunct="1">
              <a:defRPr/>
            </a:pPr>
            <a:r>
              <a:rPr lang="ar-EG" b="1" dirty="0" smtClean="0">
                <a:solidFill>
                  <a:srgbClr val="FF0000"/>
                </a:solidFill>
              </a:rPr>
              <a:t>خط البرنس</a:t>
            </a:r>
          </a:p>
          <a:p>
            <a:pPr eaLnBrk="1" hangingPunct="1">
              <a:defRPr/>
            </a:pPr>
            <a:r>
              <a:rPr lang="ar-EG" dirty="0" smtClean="0"/>
              <a:t>ويربط بين اثري العضلتين ويجري موازيا لحافة الصدفة.</a:t>
            </a:r>
          </a:p>
          <a:p>
            <a:pPr eaLnBrk="1" hangingPunct="1">
              <a:defRPr/>
            </a:pPr>
            <a:r>
              <a:rPr lang="ar-EG" dirty="0" smtClean="0"/>
              <a:t>قد يكون كاملا (لا يحتوي علي انحناء) </a:t>
            </a:r>
            <a:r>
              <a:rPr lang="en-US" dirty="0" smtClean="0"/>
              <a:t> </a:t>
            </a:r>
            <a:r>
              <a:rPr lang="en-US" dirty="0" err="1" smtClean="0"/>
              <a:t>intergipalliate</a:t>
            </a:r>
            <a:r>
              <a:rPr lang="ar-EG" dirty="0" smtClean="0"/>
              <a:t>او به جيب (يسمي جيب البرنس) فيسمي ذات جيب برنسي. </a:t>
            </a:r>
            <a:r>
              <a:rPr lang="ar-EG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  <a:noFill/>
        </p:spPr>
        <p:txBody>
          <a:bodyPr/>
          <a:lstStyle/>
          <a:p>
            <a:endParaRPr lang="ar-EG" smtClean="0">
              <a:effectLst/>
            </a:endParaRPr>
          </a:p>
          <a:p>
            <a:endParaRPr lang="en-US" smtClean="0">
              <a:effectLst/>
            </a:endParaRPr>
          </a:p>
        </p:txBody>
      </p:sp>
      <p:pic>
        <p:nvPicPr>
          <p:cNvPr id="16388" name="Picture 7" descr="24fig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6419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caljsiol_sio1ca175_004_0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1"/>
          <a:stretch>
            <a:fillRect/>
          </a:stretch>
        </p:blipFill>
        <p:spPr bwMode="auto">
          <a:xfrm>
            <a:off x="4211638" y="260350"/>
            <a:ext cx="42195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7412" name="Picture 8" descr="Bivalve_Shell_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286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bivalvemuscul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3971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300px-%D8%A7%D9%84%D8%B1%D8%AE%D9%88%D9%8A_%D8%B0%D9%88_%D8%A7%D9%84%D9%85%D8%B5%D8%B1%D8%A7%D8%B9%D9%8A%D9%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425">
            <a:off x="2715419" y="4612481"/>
            <a:ext cx="36734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sz="4000" b="1" smtClean="0">
                <a:solidFill>
                  <a:srgbClr val="FF0000"/>
                </a:solidFill>
              </a:rPr>
              <a:t>3- الزخرفة</a:t>
            </a:r>
          </a:p>
          <a:p>
            <a:pPr eaLnBrk="1" hangingPunct="1">
              <a:defRPr/>
            </a:pPr>
            <a:r>
              <a:rPr lang="ar-EG" sz="3600" b="1" smtClean="0"/>
              <a:t>خطوط النمو   اضلاع شعاعية               شبكي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b="1" dirty="0" smtClean="0"/>
              <a:t>اشواك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60" name="Picture 8" descr="ANd9GcR_MS5seAtFFUBKopZ-pYQuBcCXKVHWT9FxPznDFQ8mUQ5dii4lwjdY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9164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EG" dirty="0" smtClean="0"/>
              <a:t>تولية الصدفة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smtClean="0"/>
          </a:p>
        </p:txBody>
      </p:sp>
      <p:pic>
        <p:nvPicPr>
          <p:cNvPr id="20484" name="Picture 7" descr="bivalvemorph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60483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dirty="0" smtClean="0"/>
              <a:t>اشتق الاسم من اصل لاتيني يعني ذات الاجسام الرخوة.</a:t>
            </a:r>
          </a:p>
          <a:p>
            <a:pPr eaLnBrk="1" hangingPunct="1">
              <a:defRPr/>
            </a:pPr>
            <a:r>
              <a:rPr lang="ar-EG" dirty="0" smtClean="0"/>
              <a:t>تعتبر قبيلة الرخويات من أكبر قبائل المملكة الحيوانية و اكثرها انتشارا في العصر الحديث.</a:t>
            </a:r>
          </a:p>
          <a:p>
            <a:pPr eaLnBrk="1" hangingPunct="1">
              <a:defRPr/>
            </a:pPr>
            <a:r>
              <a:rPr lang="ar-EG" dirty="0" smtClean="0"/>
              <a:t>تعيش الرخويات في جميع الاوساط تقريبا( البحرية وذات المياه العذبة وفي التربة وعلي الاشجار).</a:t>
            </a:r>
          </a:p>
          <a:p>
            <a:pPr eaLnBrk="1" hangingPunct="1">
              <a:defRPr/>
            </a:pPr>
            <a:r>
              <a:rPr lang="ar-EG" dirty="0" smtClean="0"/>
              <a:t>يتراوح حجم حيواناتها بين الاحجام المجهرية الي اطوال تصل 18 مترا كما في الحبار.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EG" dirty="0" smtClean="0"/>
              <a:t>تصنيف الرخويات</a:t>
            </a:r>
            <a:endParaRPr lang="en-US" dirty="0"/>
          </a:p>
        </p:txBody>
      </p:sp>
      <p:sp>
        <p:nvSpPr>
          <p:cNvPr id="2" name="عنوان 1"/>
          <p:cNvSpPr>
            <a:spLocks/>
          </p:cNvSpPr>
          <p:nvPr/>
        </p:nvSpPr>
        <p:spPr bwMode="auto">
          <a:xfrm>
            <a:off x="406400" y="1700213"/>
            <a:ext cx="82296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ar-EG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تقسم الرخويات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ar-EG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علي أساس شكل الصدفة و تركيب الجسم و طبيعة المعيشة الي:</a:t>
            </a:r>
            <a:br>
              <a:rPr lang="ar-EG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1-Class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Bivalvia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المحاريات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2-Class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Gastropda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البطنقدميات</a:t>
            </a:r>
            <a:r>
              <a:rPr lang="ar-EG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(القواقع)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Class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Cephalopoda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الرأسقدميات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sz="2800" b="0" smtClean="0"/>
              <a:t/>
            </a:r>
            <a:br>
              <a:rPr lang="en-US" sz="2800" b="0" smtClean="0"/>
            </a:br>
            <a:r>
              <a:rPr lang="en-US" sz="2800" b="0" smtClean="0"/>
              <a:t/>
            </a:r>
            <a:br>
              <a:rPr lang="en-US" sz="2800" b="0" smtClean="0"/>
            </a:br>
            <a:r>
              <a:rPr lang="en-US" sz="4000" smtClean="0">
                <a:solidFill>
                  <a:srgbClr val="00FFFF"/>
                </a:solidFill>
              </a:rPr>
              <a:t>1-Class Bivalvia </a:t>
            </a:r>
            <a:r>
              <a:rPr lang="ar-EG" sz="4000" smtClean="0">
                <a:solidFill>
                  <a:srgbClr val="00FFFF"/>
                </a:solidFill>
              </a:rPr>
              <a:t>طائفة المحاريات </a:t>
            </a:r>
            <a:r>
              <a:rPr lang="en-US" sz="4000" smtClean="0">
                <a:solidFill>
                  <a:srgbClr val="00FFFF"/>
                </a:solidFill>
              </a:rPr>
              <a:t/>
            </a:r>
            <a:br>
              <a:rPr lang="en-US" sz="4000" smtClean="0">
                <a:solidFill>
                  <a:srgbClr val="00FFFF"/>
                </a:solidFill>
              </a:rPr>
            </a:br>
            <a:endParaRPr lang="en-US" sz="4000" smtClean="0">
              <a:solidFill>
                <a:srgbClr val="00FFFF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ar-EG" sz="3600" smtClean="0">
                <a:solidFill>
                  <a:schemeClr val="tx2"/>
                </a:solidFill>
              </a:rPr>
              <a:t>المورفولوجي</a:t>
            </a:r>
          </a:p>
          <a:p>
            <a:pPr>
              <a:buFont typeface="Wingdings" pitchFamily="2" charset="2"/>
              <a:buNone/>
              <a:defRPr/>
            </a:pPr>
            <a:r>
              <a:rPr lang="ar-EG" smtClean="0"/>
              <a:t>يحمي الحيوان صدفة خارجية جيرية تتكون من مصراعين (متماثلين في اغلب الاحوال) أحدهما يميني و الاخر يساري ويتصلان ببعضهما بواسطة </a:t>
            </a:r>
            <a:r>
              <a:rPr lang="ar-EG" b="1" smtClean="0">
                <a:solidFill>
                  <a:schemeClr val="folHlink"/>
                </a:solidFill>
              </a:rPr>
              <a:t>الرباط</a:t>
            </a:r>
            <a:r>
              <a:rPr lang="ar-EG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ar-EG" b="1" smtClean="0">
                <a:solidFill>
                  <a:schemeClr val="folHlink"/>
                </a:solidFill>
              </a:rPr>
              <a:t>-الرباط:</a:t>
            </a:r>
            <a:r>
              <a:rPr lang="ar-EG" smtClean="0"/>
              <a:t>هو مادة عضوية مطاطية تر بط المصراعين ببعضهما حال فتح الصدفة ويوجد عادة خلف المنقار او يكون في تجويف تحت المنقار من الداخل و يعرف بالزناد.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7171" name="Picture 5" descr="Bivalve%20interior%20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4899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ar-EG" smtClean="0">
                <a:effectLst/>
              </a:rPr>
              <a:t>الرباط</a:t>
            </a:r>
            <a:endParaRPr lang="en-US" smtClean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8196" name="Picture 5" descr="220px-Abra_alb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557338"/>
            <a:ext cx="42751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Mercenaria_mercenariaInsideDLC2007-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3255"/>
          <a:stretch>
            <a:fillRect/>
          </a:stretch>
        </p:blipFill>
        <p:spPr bwMode="auto">
          <a:xfrm>
            <a:off x="179388" y="333375"/>
            <a:ext cx="37433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ile:Pectinidae hi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5675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ar-EG" smtClean="0">
                <a:effectLst/>
              </a:rPr>
              <a:t>الزناد</a:t>
            </a:r>
            <a:endParaRPr lang="en-US" smtClean="0">
              <a:effectLst/>
            </a:endParaRP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4787900" y="692150"/>
            <a:ext cx="12239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11188" y="4724400"/>
            <a:ext cx="8064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ar-EG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المنقار</a:t>
            </a: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كما في المسرجيات هو أول أجزاء الصدفة تكونا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، وقد يكون أمامي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أو وسطي او خلفي.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476250"/>
            <a:ext cx="8713788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أسنان المحاريات</a:t>
            </a:r>
          </a:p>
          <a:p>
            <a:pPr>
              <a:buFontTx/>
              <a:buChar char="-"/>
              <a:defRPr/>
            </a:pP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يوجد عادة عند خط المفصلة جزء عريض من المصراعين يكون موازيا للسطح الفاصل بين المصراعين يسمي لوح الاسنان.</a:t>
            </a:r>
          </a:p>
          <a:p>
            <a:pPr>
              <a:buFontTx/>
              <a:buChar char="-"/>
              <a:defRPr/>
            </a:pP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وفي اغلب الاحيان توجد به عدة نتوءات تعرف بالاسنان تفصلها فجوات وتقابلها فجوات و نتوءات في المصراع المقابل.</a:t>
            </a:r>
          </a:p>
          <a:p>
            <a:pPr>
              <a:buFontTx/>
              <a:buChar char="-"/>
              <a:defRPr/>
            </a:pP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وجود الاسنان والتجوايف يساعد علي احكام غلق الصدفة كما انه يمنع الحركة الجانبية النسبية لاحد المصراعين علي الاخر.</a:t>
            </a:r>
          </a:p>
          <a:p>
            <a:pPr>
              <a:buFontTx/>
              <a:buChar char="-"/>
              <a:defRPr/>
            </a:pPr>
            <a:r>
              <a:rPr lang="ar-EG" sz="32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وتأخذ الاسنان الاشكال الاتية:</a:t>
            </a:r>
          </a:p>
          <a:p>
            <a:pPr>
              <a:defRPr/>
            </a:pPr>
            <a:r>
              <a:rPr lang="ar-EG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مقسمة الاسنان</a:t>
            </a:r>
            <a:r>
              <a:rPr lang="ar-EG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ar-EG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تمتاز بوجود سطح رئيسى كبير مع وجود اسنان عديدة صغيرة ومتشابهة تفصلها تجاويف متساوية.</a:t>
            </a:r>
          </a:p>
          <a:p>
            <a:pPr>
              <a:defRPr/>
            </a:pPr>
            <a:endParaRPr lang="ar-E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2" t="22343" r="18044" b="44148"/>
          <a:stretch>
            <a:fillRect/>
          </a:stretch>
        </p:blipFill>
        <p:spPr bwMode="auto">
          <a:xfrm>
            <a:off x="4787900" y="3068638"/>
            <a:ext cx="36004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6" descr="800px-AnadaraPlio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608512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Parts-of-a-bivalve-shell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34004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754</TotalTime>
  <Words>359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Wingdings</vt:lpstr>
      <vt:lpstr>Calibri</vt:lpstr>
      <vt:lpstr>Maple</vt:lpstr>
      <vt:lpstr>Phylum Mollusca</vt:lpstr>
      <vt:lpstr>PowerPoint Presentation</vt:lpstr>
      <vt:lpstr>تصنيف الرخويات</vt:lpstr>
      <vt:lpstr>  1-Class Bivalvia طائفة المحاريات  </vt:lpstr>
      <vt:lpstr>PowerPoint Presentation</vt:lpstr>
      <vt:lpstr>الرباط</vt:lpstr>
      <vt:lpstr>الزناد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العضلات</vt:lpstr>
      <vt:lpstr>PowerPoint Presentation</vt:lpstr>
      <vt:lpstr>PowerPoint Presentation</vt:lpstr>
      <vt:lpstr>PowerPoint Presentation</vt:lpstr>
      <vt:lpstr>PowerPoint Presentation</vt:lpstr>
      <vt:lpstr>تولية الصدفة</vt:lpstr>
      <vt:lpstr>PowerPoint Presentation</vt:lpstr>
    </vt:vector>
  </TitlesOfParts>
  <Company>sherif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Brachiopoda</dc:title>
  <dc:creator>omega</dc:creator>
  <cp:lastModifiedBy>ahmed77</cp:lastModifiedBy>
  <cp:revision>171</cp:revision>
  <dcterms:created xsi:type="dcterms:W3CDTF">2011-10-29T18:52:32Z</dcterms:created>
  <dcterms:modified xsi:type="dcterms:W3CDTF">2020-03-20T20:15:45Z</dcterms:modified>
</cp:coreProperties>
</file>