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29"/>
  </p:notesMasterIdLst>
  <p:sldIdLst>
    <p:sldId id="874" r:id="rId2"/>
    <p:sldId id="624" r:id="rId3"/>
    <p:sldId id="625" r:id="rId4"/>
    <p:sldId id="626" r:id="rId5"/>
    <p:sldId id="627" r:id="rId6"/>
    <p:sldId id="628" r:id="rId7"/>
    <p:sldId id="629" r:id="rId8"/>
    <p:sldId id="630" r:id="rId9"/>
    <p:sldId id="666" r:id="rId10"/>
    <p:sldId id="871" r:id="rId11"/>
    <p:sldId id="872" r:id="rId12"/>
    <p:sldId id="631" r:id="rId13"/>
    <p:sldId id="704" r:id="rId14"/>
    <p:sldId id="632" r:id="rId15"/>
    <p:sldId id="705" r:id="rId16"/>
    <p:sldId id="633" r:id="rId17"/>
    <p:sldId id="667" r:id="rId18"/>
    <p:sldId id="635" r:id="rId19"/>
    <p:sldId id="873" r:id="rId20"/>
    <p:sldId id="613" r:id="rId21"/>
    <p:sldId id="637" r:id="rId22"/>
    <p:sldId id="638" r:id="rId23"/>
    <p:sldId id="639" r:id="rId24"/>
    <p:sldId id="640" r:id="rId25"/>
    <p:sldId id="641" r:id="rId26"/>
    <p:sldId id="706" r:id="rId27"/>
    <p:sldId id="679" r:id="rId28"/>
  </p:sldIdLst>
  <p:sldSz cx="9906000" cy="6858000" type="A4"/>
  <p:notesSz cx="6858000" cy="9144000"/>
  <p:defaultTextStyle>
    <a:defPPr>
      <a:defRPr lang="en-GB"/>
    </a:defPPr>
    <a:lvl1pPr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FF33"/>
    <a:srgbClr val="FFFF00"/>
    <a:srgbClr val="00FF00"/>
    <a:srgbClr val="0066FF"/>
    <a:srgbClr val="21DF9B"/>
    <a:srgbClr val="009900"/>
    <a:srgbClr val="FFFF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88" autoAdjust="0"/>
    <p:restoredTop sz="94617" autoAdjust="0"/>
  </p:normalViewPr>
  <p:slideViewPr>
    <p:cSldViewPr>
      <p:cViewPr>
        <p:scale>
          <a:sx n="66" d="100"/>
          <a:sy n="66" d="100"/>
        </p:scale>
        <p:origin x="-1608" y="-888"/>
      </p:cViewPr>
      <p:guideLst>
        <p:guide orient="horz" pos="2160"/>
        <p:guide pos="312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26" d="100"/>
          <a:sy n="26" d="100"/>
        </p:scale>
        <p:origin x="-1236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970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52500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0" eaLnBrk="0" hangingPunct="0">
              <a:defRPr sz="120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D85A8BB5-C3F9-4597-8E07-2288A27E8AB0}" type="slidenum">
              <a:rPr lang="ar-SA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7315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80A9CF2-7740-44C8-B00C-FC3074904B3F}" type="slidenum">
              <a:rPr lang="ar-SA" altLang="en-US" smtClean="0"/>
              <a:pPr/>
              <a:t>2</a:t>
            </a:fld>
            <a:endParaRPr lang="en-GB" altLang="en-US" smtClean="0"/>
          </a:p>
        </p:txBody>
      </p:sp>
      <p:sp>
        <p:nvSpPr>
          <p:cNvPr id="30723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0724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141D368-CC35-48B7-ACFF-D7D044772557}" type="slidenum">
              <a:rPr lang="ar-SA" altLang="en-US" smtClean="0"/>
              <a:pPr/>
              <a:t>12</a:t>
            </a:fld>
            <a:endParaRPr lang="en-GB" altLang="en-US" smtClean="0"/>
          </a:p>
        </p:txBody>
      </p:sp>
      <p:sp>
        <p:nvSpPr>
          <p:cNvPr id="39939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9940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9AB789D-8337-4ACA-92BE-E9B44CCB0BD7}" type="slidenum">
              <a:rPr lang="ar-SA" altLang="en-US" smtClean="0"/>
              <a:pPr/>
              <a:t>13</a:t>
            </a:fld>
            <a:endParaRPr lang="en-GB" altLang="en-US" smtClean="0"/>
          </a:p>
        </p:txBody>
      </p:sp>
      <p:sp>
        <p:nvSpPr>
          <p:cNvPr id="409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B9DA831-D61A-4AC8-907D-D52F8A67F41F}" type="slidenum">
              <a:rPr lang="ar-SA" altLang="en-US" smtClean="0"/>
              <a:pPr/>
              <a:t>14</a:t>
            </a:fld>
            <a:endParaRPr lang="en-GB" altLang="en-US" smtClean="0"/>
          </a:p>
        </p:txBody>
      </p:sp>
      <p:sp>
        <p:nvSpPr>
          <p:cNvPr id="41987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988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8EA8339-7B5B-4593-814C-2668210F8D86}" type="slidenum">
              <a:rPr lang="ar-SA" altLang="en-US" smtClean="0"/>
              <a:pPr/>
              <a:t>15</a:t>
            </a:fld>
            <a:endParaRPr lang="en-GB" altLang="en-US" smtClean="0"/>
          </a:p>
        </p:txBody>
      </p:sp>
      <p:sp>
        <p:nvSpPr>
          <p:cNvPr id="430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EFBCB6C-49DE-40DB-889B-D1509A606560}" type="slidenum">
              <a:rPr lang="ar-SA" altLang="en-US" smtClean="0"/>
              <a:pPr/>
              <a:t>16</a:t>
            </a:fld>
            <a:endParaRPr lang="en-GB" altLang="en-US" smtClean="0"/>
          </a:p>
        </p:txBody>
      </p:sp>
      <p:sp>
        <p:nvSpPr>
          <p:cNvPr id="44035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4036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2071881-AF94-4AE8-AE8C-1BE60AA4EC7C}" type="slidenum">
              <a:rPr lang="ar-SA" altLang="en-US" smtClean="0"/>
              <a:pPr/>
              <a:t>18</a:t>
            </a:fld>
            <a:endParaRPr lang="en-GB" altLang="en-US" smtClean="0"/>
          </a:p>
        </p:txBody>
      </p:sp>
      <p:sp>
        <p:nvSpPr>
          <p:cNvPr id="45059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5060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971015D-6D2D-448F-B74D-D1DEDE65F781}" type="slidenum">
              <a:rPr lang="ar-SA" altLang="en-US" smtClean="0"/>
              <a:pPr/>
              <a:t>19</a:t>
            </a:fld>
            <a:endParaRPr lang="en-GB" altLang="en-US" smtClean="0"/>
          </a:p>
        </p:txBody>
      </p:sp>
      <p:sp>
        <p:nvSpPr>
          <p:cNvPr id="4608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2774B88-3434-4512-9416-699C72EF7C54}" type="slidenum">
              <a:rPr lang="ar-SA" altLang="en-US" smtClean="0"/>
              <a:pPr/>
              <a:t>20</a:t>
            </a:fld>
            <a:endParaRPr lang="en-GB" altLang="en-US" smtClean="0"/>
          </a:p>
        </p:txBody>
      </p:sp>
      <p:sp>
        <p:nvSpPr>
          <p:cNvPr id="47107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7108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1A8E53F-4EEC-457B-A08A-0B9EDA609131}" type="slidenum">
              <a:rPr lang="ar-SA" altLang="en-US" smtClean="0"/>
              <a:pPr/>
              <a:t>21</a:t>
            </a:fld>
            <a:endParaRPr lang="en-GB" altLang="en-US" smtClean="0"/>
          </a:p>
        </p:txBody>
      </p:sp>
      <p:sp>
        <p:nvSpPr>
          <p:cNvPr id="4813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813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12F6395-932D-415D-8EF6-24F7592CC50F}" type="slidenum">
              <a:rPr lang="ar-SA" altLang="en-US" smtClean="0"/>
              <a:pPr/>
              <a:t>22</a:t>
            </a:fld>
            <a:endParaRPr lang="en-GB" altLang="en-US" smtClean="0"/>
          </a:p>
        </p:txBody>
      </p:sp>
      <p:sp>
        <p:nvSpPr>
          <p:cNvPr id="49155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8D8D2813-2D0A-4E69-84C5-B97B297A2593}" type="slidenum">
              <a:rPr lang="ar-SA" altLang="en-US" smtClean="0"/>
              <a:pPr/>
              <a:t>3</a:t>
            </a:fld>
            <a:endParaRPr lang="en-GB" altLang="en-US" smtClean="0"/>
          </a:p>
        </p:txBody>
      </p:sp>
      <p:sp>
        <p:nvSpPr>
          <p:cNvPr id="31747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1748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39211E7-977C-49EB-877E-66CC7A02B346}" type="slidenum">
              <a:rPr lang="ar-SA" altLang="en-US" smtClean="0"/>
              <a:pPr/>
              <a:t>23</a:t>
            </a:fld>
            <a:endParaRPr lang="en-GB" altLang="en-US" smtClean="0"/>
          </a:p>
        </p:txBody>
      </p:sp>
      <p:sp>
        <p:nvSpPr>
          <p:cNvPr id="50179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E6E5A9F4-6623-4066-9B29-D51900012DF0}" type="slidenum">
              <a:rPr lang="ar-SA" altLang="en-US" smtClean="0"/>
              <a:pPr/>
              <a:t>24</a:t>
            </a:fld>
            <a:endParaRPr lang="en-GB" altLang="en-US" smtClean="0"/>
          </a:p>
        </p:txBody>
      </p:sp>
      <p:sp>
        <p:nvSpPr>
          <p:cNvPr id="51203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04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FF5AAC2-2251-4959-AAE7-C4AE8B13AE90}" type="slidenum">
              <a:rPr lang="ar-SA" altLang="en-US" smtClean="0"/>
              <a:pPr/>
              <a:t>25</a:t>
            </a:fld>
            <a:endParaRPr lang="en-GB" altLang="en-US" smtClean="0"/>
          </a:p>
        </p:txBody>
      </p:sp>
      <p:sp>
        <p:nvSpPr>
          <p:cNvPr id="52227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2228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1894CD8-D9E2-4FB7-93BC-1759D5C5F115}" type="slidenum">
              <a:rPr lang="ar-SA" altLang="en-US" smtClean="0"/>
              <a:pPr/>
              <a:t>26</a:t>
            </a:fld>
            <a:endParaRPr lang="en-GB" altLang="en-US" smtClean="0"/>
          </a:p>
        </p:txBody>
      </p:sp>
      <p:sp>
        <p:nvSpPr>
          <p:cNvPr id="5325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433B9314-A7F0-44FF-9519-73E1121C1C1C}" type="slidenum">
              <a:rPr lang="ar-SA" altLang="en-US" smtClean="0"/>
              <a:pPr/>
              <a:t>27</a:t>
            </a:fld>
            <a:endParaRPr lang="en-GB" altLang="en-US" smtClean="0"/>
          </a:p>
        </p:txBody>
      </p:sp>
      <p:sp>
        <p:nvSpPr>
          <p:cNvPr id="54275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4276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591CAC4-5D08-4220-B232-EF76318143CF}" type="slidenum">
              <a:rPr lang="ar-SA" altLang="en-US" smtClean="0"/>
              <a:pPr/>
              <a:t>4</a:t>
            </a:fld>
            <a:endParaRPr lang="en-GB" altLang="en-US" smtClean="0"/>
          </a:p>
        </p:txBody>
      </p:sp>
      <p:sp>
        <p:nvSpPr>
          <p:cNvPr id="32771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2772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E6CCB63-AFD0-44DA-B8D3-01B451535E1F}" type="slidenum">
              <a:rPr lang="ar-SA" altLang="en-US" smtClean="0"/>
              <a:pPr/>
              <a:t>5</a:t>
            </a:fld>
            <a:endParaRPr lang="en-GB" altLang="en-US" smtClean="0"/>
          </a:p>
        </p:txBody>
      </p:sp>
      <p:sp>
        <p:nvSpPr>
          <p:cNvPr id="33795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3796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F51E5A1-1CBF-4CDD-84FA-CD9D219C90F0}" type="slidenum">
              <a:rPr lang="ar-SA" altLang="en-US" smtClean="0"/>
              <a:pPr/>
              <a:t>6</a:t>
            </a:fld>
            <a:endParaRPr lang="en-GB" altLang="en-US" smtClean="0"/>
          </a:p>
        </p:txBody>
      </p:sp>
      <p:sp>
        <p:nvSpPr>
          <p:cNvPr id="34819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4820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3CB736A6-62CC-4237-9C3C-58935E7BAA89}" type="slidenum">
              <a:rPr lang="ar-SA" altLang="en-US" smtClean="0"/>
              <a:pPr/>
              <a:t>7</a:t>
            </a:fld>
            <a:endParaRPr lang="en-GB" altLang="en-US" smtClean="0"/>
          </a:p>
        </p:txBody>
      </p:sp>
      <p:sp>
        <p:nvSpPr>
          <p:cNvPr id="35843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5844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A41FC2A4-9E9C-4BC2-B6DA-C6C2B362E7C1}" type="slidenum">
              <a:rPr lang="ar-SA" altLang="en-US" smtClean="0"/>
              <a:pPr/>
              <a:t>8</a:t>
            </a:fld>
            <a:endParaRPr lang="en-GB" altLang="en-US" smtClean="0"/>
          </a:p>
        </p:txBody>
      </p:sp>
      <p:sp>
        <p:nvSpPr>
          <p:cNvPr id="36867" name="Rectangle 2"/>
          <p:cNvSpPr>
            <a:spLocks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36868" name="Rectangle 3"/>
          <p:cNvSpPr>
            <a:spLocks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416B1E0-2D9C-4517-A485-786766E52ADA}" type="slidenum">
              <a:rPr lang="ar-SA" altLang="en-US" smtClean="0"/>
              <a:pPr/>
              <a:t>10</a:t>
            </a:fld>
            <a:endParaRPr lang="en-GB" altLang="en-US" smtClean="0"/>
          </a:p>
        </p:txBody>
      </p:sp>
      <p:sp>
        <p:nvSpPr>
          <p:cNvPr id="3789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BB6F1E6-5A8C-499E-B33A-6457E377EFDC}" type="slidenum">
              <a:rPr lang="ar-SA" altLang="en-US" smtClean="0"/>
              <a:pPr/>
              <a:t>11</a:t>
            </a:fld>
            <a:endParaRPr lang="en-GB" altLang="en-US" smtClean="0"/>
          </a:p>
        </p:txBody>
      </p:sp>
      <p:sp>
        <p:nvSpPr>
          <p:cNvPr id="3891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160AB-E28C-4658-9269-247CFB4851F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995212"/>
      </p:ext>
    </p:extLst>
  </p:cSld>
  <p:clrMapOvr>
    <a:masterClrMapping/>
  </p:clrMapOvr>
  <p:transition spd="slow"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88250" y="617538"/>
            <a:ext cx="2112963" cy="5514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46188" y="617538"/>
            <a:ext cx="6189662" cy="5514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7F908C-1380-4DEC-A9A9-7FAF2617C46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515186"/>
      </p:ext>
    </p:extLst>
  </p:cSld>
  <p:clrMapOvr>
    <a:masterClrMapping/>
  </p:clrMapOvr>
  <p:transition spd="slow">
    <p:blind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A91FB4-89D3-4E0D-844C-F1E0D47B893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819108"/>
      </p:ext>
    </p:extLst>
  </p:cSld>
  <p:clrMapOvr>
    <a:masterClrMapping/>
  </p:clrMapOvr>
  <p:transition spd="slow">
    <p:blind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81113" y="2017713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67363" y="2017713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0F0315-7B51-43AF-BD04-920C132E39A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195389"/>
      </p:ext>
    </p:extLst>
  </p:cSld>
  <p:clrMapOvr>
    <a:masterClrMapping/>
  </p:clrMapOvr>
  <p:transition spd="slow"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132AE-B526-4D1C-AB01-A9BD0797F54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543439"/>
      </p:ext>
    </p:extLst>
  </p:cSld>
  <p:clrMapOvr>
    <a:masterClrMapping/>
  </p:clrMapOvr>
  <p:transition spd="slow">
    <p:blind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C1C816-9DB4-4DC5-B4C3-70CEEF375FD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827353"/>
      </p:ext>
    </p:extLst>
  </p:cSld>
  <p:clrMapOvr>
    <a:masterClrMapping/>
  </p:clrMapOvr>
  <p:transition spd="slow">
    <p:blind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7DF599-9000-422E-8A53-DF9F0460C8F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947380"/>
      </p:ext>
    </p:extLst>
  </p:cSld>
  <p:clrMapOvr>
    <a:masterClrMapping/>
  </p:clrMapOvr>
  <p:transition spd="slow">
    <p:blind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4BB51-4A82-4997-A07C-F7F192F13CA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716671"/>
      </p:ext>
    </p:extLst>
  </p:cSld>
  <p:clrMapOvr>
    <a:masterClrMapping/>
  </p:clrMapOvr>
  <p:transition spd="slow">
    <p:blind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938725-223A-4A27-B41F-3613419857C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082851"/>
      </p:ext>
    </p:extLst>
  </p:cSld>
  <p:clrMapOvr>
    <a:masterClrMapping/>
  </p:clrMapOvr>
  <p:transition spd="slow">
    <p:blind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BAEFE7-3283-4AC4-B8F0-84508D7B694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985328"/>
      </p:ext>
    </p:extLst>
  </p:cSld>
  <p:clrMapOvr>
    <a:masterClrMapping/>
  </p:clrMapOvr>
  <p:transition spd="slow">
    <p:blind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52438" y="1098550"/>
            <a:ext cx="474662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 rtl="0" eaLnBrk="1" hangingPunct="1">
              <a:defRPr/>
            </a:pPr>
            <a:endParaRPr kumimoji="1" lang="en-US" altLang="ar-EG" smtClean="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66775" y="1098550"/>
            <a:ext cx="355600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 rtl="0" eaLnBrk="1" hangingPunct="1">
              <a:defRPr/>
            </a:pPr>
            <a:endParaRPr kumimoji="1" lang="en-US" altLang="ar-EG" smtClean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85788" y="1520825"/>
            <a:ext cx="458787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 rtl="0" eaLnBrk="1" hangingPunct="1">
              <a:defRPr/>
            </a:pPr>
            <a:endParaRPr kumimoji="1" lang="en-US" altLang="ar-EG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87425" y="1520825"/>
            <a:ext cx="398463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 rtl="0" eaLnBrk="1" hangingPunct="1">
              <a:defRPr/>
            </a:pPr>
            <a:endParaRPr kumimoji="1" lang="en-US" altLang="ar-EG" smtClean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38113" y="1447800"/>
            <a:ext cx="606425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 rtl="0" eaLnBrk="1" hangingPunct="1">
              <a:defRPr/>
            </a:pPr>
            <a:endParaRPr kumimoji="1" lang="en-US" altLang="ar-EG" smtClean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825500" y="990600"/>
            <a:ext cx="34925" cy="10525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 rtl="0" eaLnBrk="1" hangingPunct="1">
              <a:defRPr/>
            </a:pPr>
            <a:endParaRPr kumimoji="1" lang="en-US" altLang="ar-EG" smtClean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79425" y="1781175"/>
            <a:ext cx="89122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pitchFamily="34" charset="0"/>
              </a:defRPr>
            </a:lvl9pPr>
          </a:lstStyle>
          <a:p>
            <a:pPr algn="ctr" rtl="0" eaLnBrk="1" hangingPunct="1">
              <a:defRPr/>
            </a:pPr>
            <a:endParaRPr kumimoji="1" lang="en-US" altLang="ar-EG" smtClean="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246188" y="617538"/>
            <a:ext cx="84439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 smtClean="0"/>
              <a:t>انقر لتحرير نمط العنوان الرئيسي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81113" y="2017713"/>
            <a:ext cx="84201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altLang="en-US" smtClean="0"/>
              <a:t>انقر لتحرير أنماط النص الرئيسي</a:t>
            </a:r>
          </a:p>
          <a:p>
            <a:pPr lvl="1"/>
            <a:r>
              <a:rPr lang="ar-SA" altLang="en-US" smtClean="0"/>
              <a:t>المستوى الثاني</a:t>
            </a:r>
          </a:p>
          <a:p>
            <a:pPr lvl="2"/>
            <a:r>
              <a:rPr lang="ar-SA" altLang="en-US" smtClean="0"/>
              <a:t>المستوى الثالث</a:t>
            </a:r>
          </a:p>
          <a:p>
            <a:pPr lvl="3"/>
            <a:r>
              <a:rPr lang="ar-SA" altLang="en-US" smtClean="0"/>
              <a:t>المستوى الرابع</a:t>
            </a:r>
          </a:p>
          <a:p>
            <a:pPr lvl="4"/>
            <a:r>
              <a:rPr lang="ar-SA" altLang="en-US" smtClean="0"/>
              <a:t>المستوى الخامس</a:t>
            </a:r>
          </a:p>
        </p:txBody>
      </p:sp>
      <p:sp>
        <p:nvSpPr>
          <p:cNvPr id="19866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3246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>
              <a:defRPr sz="14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9866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32200" y="63246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>
              <a:defRPr sz="1400"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9866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46950" y="63246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0">
              <a:defRPr sz="1400">
                <a:cs typeface="+mn-cs"/>
              </a:defRPr>
            </a:lvl1pPr>
          </a:lstStyle>
          <a:p>
            <a:pPr>
              <a:defRPr/>
            </a:pPr>
            <a:fld id="{03B21450-D268-473E-8C23-D7478050BCF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</p:sldLayoutIdLst>
  <p:transition spd="slow">
    <p:blinds/>
  </p:transition>
  <p:txStyles>
    <p:titleStyle>
      <a:lvl1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cs typeface="Tahoma" pitchFamily="34" charset="0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Tahoma" pitchFamily="34" charset="0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Tahoma" pitchFamily="34" charset="0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Tahoma" pitchFamily="34" charset="0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Tahoma" pitchFamily="34" charset="0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Tahoma" pitchFamily="34" charset="0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Tahoma" pitchFamily="34" charset="0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Tahom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5213" y="1196975"/>
            <a:ext cx="8420100" cy="4840288"/>
          </a:xfrm>
        </p:spPr>
        <p:txBody>
          <a:bodyPr/>
          <a:lstStyle/>
          <a:p>
            <a:pPr algn="ctr" rtl="0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n-US" sz="48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Growth Physiology</a:t>
            </a:r>
          </a:p>
          <a:p>
            <a:pPr algn="ctr" rtl="0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altLang="en-US" sz="5400" b="1" dirty="0" smtClean="0">
              <a:solidFill>
                <a:srgbClr val="0099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0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n-US" b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Second Year </a:t>
            </a:r>
          </a:p>
          <a:p>
            <a:pPr algn="ctr" rtl="0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n-US" b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Botany/Chemistry Students</a:t>
            </a:r>
          </a:p>
          <a:p>
            <a:pPr algn="ctr" rtl="0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altLang="en-US" b="1" dirty="0" smtClean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rtl="0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altLang="en-US" b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Prof. Dr. Nemat M. Hassan</a:t>
            </a:r>
          </a:p>
          <a:p>
            <a:pPr marL="0" indent="0" algn="ctr"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Lecture</a:t>
            </a:r>
            <a:endParaRPr lang="en-US" b="1" dirty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Font typeface="Wingdings" pitchFamily="2" charset="2"/>
              <a:buNone/>
              <a:defRPr/>
            </a:pPr>
            <a:r>
              <a:rPr lang="en-US" b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15-3-2020</a:t>
            </a:r>
          </a:p>
        </p:txBody>
      </p:sp>
    </p:spTree>
  </p:cSld>
  <p:clrMapOvr>
    <a:masterClrMapping/>
  </p:clrMapOvr>
  <p:transition spd="slow">
    <p:blinds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amylos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0"/>
            <a:ext cx="64897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Amylopecti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9888" y="0"/>
            <a:ext cx="76835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1208088" y="1989138"/>
            <a:ext cx="7905750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rtl="0"/>
            <a:r>
              <a:rPr lang="en-US" altLang="en-US" sz="3200" b="1">
                <a:latin typeface="Times New Roman" pitchFamily="18" charset="0"/>
                <a:cs typeface="Times New Roman" pitchFamily="18" charset="0"/>
              </a:rPr>
              <a:t> Utilization of Starch during germination</a:t>
            </a:r>
          </a:p>
          <a:p>
            <a:pPr algn="just" rtl="0"/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algn="just" rtl="0"/>
            <a:endParaRPr lang="en-US" altLang="en-US" sz="3200" b="1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In the cereal endosperm the complete breakdown of starch is accomplished by a mixture of (1,4) -</a:t>
            </a:r>
            <a:r>
              <a:rPr lang="el-GR" altLang="en-US" sz="320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- glucanases and (1,6)-</a:t>
            </a:r>
            <a:r>
              <a:rPr lang="el-GR" altLang="en-US" sz="320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-glucanases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1208088" y="2060575"/>
            <a:ext cx="8121650" cy="447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Alpha-amylase, an endohydrolase, catalyse the initial steps in polymerization of both the amylose and amylopectin and linear or branched dextrins are the major products of this action. </a:t>
            </a:r>
          </a:p>
          <a:p>
            <a:pPr algn="just" rtl="0">
              <a:buFont typeface="Wingdings" pitchFamily="2" charset="2"/>
              <a:buNone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The embryonic axis secrets gibberellic acid into the aleurone layer which cause </a:t>
            </a:r>
            <a:r>
              <a:rPr lang="en-US" altLang="en-US" sz="3200" b="1" i="1">
                <a:latin typeface="Times New Roman" pitchFamily="18" charset="0"/>
                <a:cs typeface="Times New Roman" pitchFamily="18" charset="0"/>
              </a:rPr>
              <a:t>de novo</a:t>
            </a: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 synthesis of </a:t>
            </a:r>
            <a:r>
              <a:rPr lang="el-GR" altLang="en-US" sz="320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-amylase. This enzyme is not found in ungerminated seeds.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136650" y="1916113"/>
            <a:ext cx="7977188" cy="447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Beta-amylase, catalyses the release of maltosyl residues from the non-reducing end of amylose and amylopectin.</a:t>
            </a:r>
          </a:p>
          <a:p>
            <a:pPr algn="just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There is no evidence for </a:t>
            </a:r>
            <a:r>
              <a:rPr lang="en-US" altLang="en-US" sz="3200" b="1" i="1">
                <a:latin typeface="Times New Roman" pitchFamily="18" charset="0"/>
                <a:cs typeface="Times New Roman" pitchFamily="18" charset="0"/>
              </a:rPr>
              <a:t>de novo</a:t>
            </a: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 synthesis of Beta -amylase in  wheat and barley </a:t>
            </a:r>
          </a:p>
          <a:p>
            <a:pPr algn="just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they arise from pre-existing forms, already present in the starchy endosperm.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1281113" y="2060575"/>
            <a:ext cx="8048625" cy="301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Limit dextrinase is the debranching enzyme involved in starch </a:t>
            </a:r>
          </a:p>
          <a:p>
            <a:pPr algn="just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This catalyses the hydrolysis of  (1,6) -</a:t>
            </a:r>
            <a:r>
              <a:rPr lang="el-GR" altLang="en-US" sz="320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-glucosidic linkages in branched dextrins and amylopectin. 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1065213" y="2276475"/>
            <a:ext cx="8121650" cy="155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rtl="0"/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Glucose is absorbed from the endosperm, converted to sucrose and transported as such to the seedling by scutellum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7013" y="52388"/>
            <a:ext cx="7704137" cy="661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1423988" y="1916113"/>
            <a:ext cx="7761287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rtl="0"/>
            <a:r>
              <a:rPr lang="en-US" altLang="en-US" sz="3200" b="1">
                <a:latin typeface="Times New Roman" pitchFamily="18" charset="0"/>
                <a:cs typeface="Times New Roman" pitchFamily="18" charset="0"/>
              </a:rPr>
              <a:t>Lipids</a:t>
            </a:r>
          </a:p>
          <a:p>
            <a:pPr algn="just" rtl="0"/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Plant species that store lipids in their seeds are more numerous than those that store mainly carbohydrates. 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ChangeArrowheads="1"/>
          </p:cNvSpPr>
          <p:nvPr/>
        </p:nvSpPr>
        <p:spPr bwMode="auto">
          <a:xfrm>
            <a:off x="0" y="2697163"/>
            <a:ext cx="9906000" cy="308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lvl="1" algn="just" rtl="0" eaLnBrk="0" hangingPunct="0">
              <a:buFont typeface="Wingdings" pitchFamily="2" charset="2"/>
              <a:buNone/>
              <a:tabLst>
                <a:tab pos="457200" algn="l"/>
              </a:tabLst>
            </a:pPr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2- Lipids</a:t>
            </a:r>
          </a:p>
          <a:p>
            <a:pPr lvl="1" algn="just" rtl="0" eaLnBrk="0" hangingPunct="0">
              <a:buFont typeface="Wingdings" pitchFamily="2" charset="2"/>
              <a:buNone/>
              <a:tabLst>
                <a:tab pos="457200" algn="l"/>
              </a:tabLst>
            </a:pPr>
            <a:r>
              <a:rPr lang="en-US" altLang="en-US" sz="2800">
                <a:latin typeface="Times New Roman" pitchFamily="18" charset="0"/>
                <a:cs typeface="Times New Roman" pitchFamily="18" charset="0"/>
              </a:rPr>
              <a:t> store in seeds as triacyl glycerol</a:t>
            </a:r>
          </a:p>
          <a:p>
            <a:pPr lvl="1" algn="just" rtl="0" eaLnBrk="0" hangingPunct="0">
              <a:buFont typeface="Wingdings" pitchFamily="2" charset="2"/>
              <a:buNone/>
              <a:tabLst>
                <a:tab pos="457200" algn="l"/>
              </a:tabLst>
            </a:pPr>
            <a:r>
              <a:rPr lang="en-US" altLang="en-US" sz="2800">
                <a:latin typeface="Arial" charset="0"/>
              </a:rPr>
              <a:t>1 CH2 - O - C </a:t>
            </a:r>
            <a:r>
              <a:rPr lang="en-US" altLang="en-US" sz="2800">
                <a:latin typeface="Times New Roman" pitchFamily="18" charset="0"/>
              </a:rPr>
              <a:t>–</a:t>
            </a:r>
            <a:r>
              <a:rPr lang="en-US" altLang="en-US" sz="2800">
                <a:latin typeface="Arial" charset="0"/>
              </a:rPr>
              <a:t> O - R</a:t>
            </a:r>
            <a:r>
              <a:rPr lang="en-US" altLang="en-US" sz="2800"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lvl="1" algn="just" rtl="0" eaLnBrk="0" hangingPunct="0">
              <a:buFont typeface="Wingdings" pitchFamily="2" charset="2"/>
              <a:buNone/>
              <a:tabLst>
                <a:tab pos="457200" algn="l"/>
              </a:tabLst>
            </a:pPr>
            <a:r>
              <a:rPr lang="en-US" altLang="en-US" sz="2800">
                <a:latin typeface="Arial" charset="0"/>
              </a:rPr>
              <a:t>2 CH  -  O - C </a:t>
            </a:r>
            <a:r>
              <a:rPr lang="en-US" altLang="en-US" sz="2800">
                <a:latin typeface="Times New Roman" pitchFamily="18" charset="0"/>
              </a:rPr>
              <a:t>–</a:t>
            </a:r>
            <a:r>
              <a:rPr lang="en-US" altLang="en-US" sz="2800">
                <a:latin typeface="Arial" charset="0"/>
              </a:rPr>
              <a:t> O - R</a:t>
            </a:r>
            <a:r>
              <a:rPr lang="en-US" altLang="en-US" sz="280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lvl="1" algn="just" rtl="0" eaLnBrk="0" hangingPunct="0">
              <a:buFont typeface="Wingdings" pitchFamily="2" charset="2"/>
              <a:buNone/>
              <a:tabLst>
                <a:tab pos="457200" algn="l"/>
              </a:tabLst>
            </a:pPr>
            <a:r>
              <a:rPr lang="en-US" altLang="en-US" sz="2800">
                <a:latin typeface="Arial" charset="0"/>
              </a:rPr>
              <a:t>3 CH</a:t>
            </a:r>
            <a:r>
              <a:rPr lang="en-US" altLang="en-US" sz="28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800">
                <a:latin typeface="Arial" charset="0"/>
              </a:rPr>
              <a:t> - O - C </a:t>
            </a:r>
            <a:r>
              <a:rPr lang="en-US" altLang="en-US" sz="2800">
                <a:latin typeface="Times New Roman" pitchFamily="18" charset="0"/>
              </a:rPr>
              <a:t>–</a:t>
            </a:r>
            <a:r>
              <a:rPr lang="en-US" altLang="en-US" sz="2800">
                <a:latin typeface="Arial" charset="0"/>
              </a:rPr>
              <a:t> O - R</a:t>
            </a:r>
            <a:r>
              <a:rPr lang="en-US" altLang="en-US" sz="2800">
                <a:latin typeface="Times New Roman" pitchFamily="18" charset="0"/>
                <a:cs typeface="Times New Roman" pitchFamily="18" charset="0"/>
              </a:rPr>
              <a:t>3</a:t>
            </a:r>
          </a:p>
          <a:p>
            <a:pPr lvl="1" algn="just" rtl="0" eaLnBrk="0" hangingPunct="0">
              <a:buFont typeface="Wingdings" pitchFamily="2" charset="2"/>
              <a:buNone/>
              <a:tabLst>
                <a:tab pos="457200" algn="l"/>
              </a:tabLst>
            </a:pPr>
            <a:endParaRPr lang="en-US" altLang="en-US" sz="2800">
              <a:latin typeface="Times New Roman" pitchFamily="18" charset="0"/>
              <a:cs typeface="Times New Roman" pitchFamily="18" charset="0"/>
            </a:endParaRPr>
          </a:p>
          <a:p>
            <a:pPr lvl="1" algn="just" rtl="0" eaLnBrk="0" hangingPunct="0">
              <a:buFont typeface="Wingdings" pitchFamily="2" charset="2"/>
              <a:buNone/>
              <a:tabLst>
                <a:tab pos="457200" algn="l"/>
              </a:tabLst>
            </a:pPr>
            <a:endParaRPr lang="en-US" altLang="en-US" sz="28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35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35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5202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352550" y="917575"/>
            <a:ext cx="7761288" cy="594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rtl="0"/>
            <a:r>
              <a:rPr lang="en-US" altLang="en-US" sz="3200" b="1">
                <a:latin typeface="Times New Roman" pitchFamily="18" charset="0"/>
                <a:cs typeface="Times New Roman" pitchFamily="18" charset="0"/>
              </a:rPr>
              <a:t>Respiration during germination</a:t>
            </a:r>
          </a:p>
          <a:p>
            <a:pPr algn="just" rtl="0"/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The respiration of dry seeds is so slow as to be near the limit of detection</a:t>
            </a:r>
          </a:p>
          <a:p>
            <a:pPr algn="just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germinating seeds accompanied by high rates of respiration both in embryonic and storage regions.</a:t>
            </a:r>
          </a:p>
          <a:p>
            <a:pPr algn="just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Respiratory enzymes are already present in dry seeds and hydration leads to a steep rise in respiration rate.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2073275" y="549275"/>
            <a:ext cx="6696075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rtl="0">
              <a:buFont typeface="Wingdings" pitchFamily="2" charset="2"/>
              <a:buNone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 Many seeds belong to lipid storing seeds, these are: </a:t>
            </a:r>
          </a:p>
          <a:p>
            <a:pPr algn="just" rtl="0">
              <a:buFont typeface="Wingdings" pitchFamily="2" charset="2"/>
              <a:buNone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soybean (</a:t>
            </a:r>
            <a:r>
              <a:rPr lang="en-US" altLang="en-US" sz="3200" b="1" i="1">
                <a:latin typeface="Times New Roman" pitchFamily="18" charset="0"/>
                <a:cs typeface="Times New Roman" pitchFamily="18" charset="0"/>
              </a:rPr>
              <a:t>Glycine max</a:t>
            </a: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), </a:t>
            </a:r>
          </a:p>
          <a:p>
            <a:pPr algn="just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sunflower (</a:t>
            </a:r>
            <a:r>
              <a:rPr lang="en-US" altLang="en-US" sz="3200" b="1" i="1">
                <a:latin typeface="Times New Roman" pitchFamily="18" charset="0"/>
                <a:cs typeface="Times New Roman" pitchFamily="18" charset="0"/>
              </a:rPr>
              <a:t>Helianthus annuus</a:t>
            </a: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), </a:t>
            </a:r>
          </a:p>
          <a:p>
            <a:pPr algn="just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peanut (</a:t>
            </a:r>
            <a:r>
              <a:rPr lang="en-US" altLang="en-US" sz="3200" b="1" i="1">
                <a:latin typeface="Times New Roman" pitchFamily="18" charset="0"/>
                <a:cs typeface="Times New Roman" pitchFamily="18" charset="0"/>
              </a:rPr>
              <a:t>Arachis hypogaea</a:t>
            </a: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), </a:t>
            </a:r>
          </a:p>
          <a:p>
            <a:pPr algn="just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cotton (</a:t>
            </a:r>
            <a:r>
              <a:rPr lang="en-US" altLang="en-US" sz="3200" b="1" i="1">
                <a:latin typeface="Times New Roman" pitchFamily="18" charset="0"/>
                <a:cs typeface="Times New Roman" pitchFamily="18" charset="0"/>
              </a:rPr>
              <a:t>Gossypium hirsutum</a:t>
            </a: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), </a:t>
            </a:r>
          </a:p>
          <a:p>
            <a:pPr algn="just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rape (</a:t>
            </a:r>
            <a:r>
              <a:rPr lang="en-US" altLang="en-US" sz="3200" b="1" i="1">
                <a:latin typeface="Times New Roman" pitchFamily="18" charset="0"/>
                <a:cs typeface="Times New Roman" pitchFamily="18" charset="0"/>
              </a:rPr>
              <a:t>Brassica napus</a:t>
            </a: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), </a:t>
            </a:r>
          </a:p>
          <a:p>
            <a:pPr algn="just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coconut (</a:t>
            </a:r>
            <a:r>
              <a:rPr lang="en-US" altLang="en-US" sz="3200" b="1" i="1">
                <a:latin typeface="Times New Roman" pitchFamily="18" charset="0"/>
                <a:cs typeface="Times New Roman" pitchFamily="18" charset="0"/>
              </a:rPr>
              <a:t>Cocos nucifera</a:t>
            </a: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), </a:t>
            </a:r>
          </a:p>
          <a:p>
            <a:pPr algn="just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palm (</a:t>
            </a:r>
            <a:r>
              <a:rPr lang="en-US" altLang="en-US" sz="3200" b="1" i="1">
                <a:latin typeface="Times New Roman" pitchFamily="18" charset="0"/>
                <a:cs typeface="Times New Roman" pitchFamily="18" charset="0"/>
              </a:rPr>
              <a:t>Elaeis guineensis</a:t>
            </a: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), </a:t>
            </a:r>
          </a:p>
          <a:p>
            <a:pPr algn="just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linseed (</a:t>
            </a:r>
            <a:r>
              <a:rPr lang="en-US" altLang="en-US" sz="3200" b="1" i="1">
                <a:latin typeface="Times New Roman" pitchFamily="18" charset="0"/>
                <a:cs typeface="Times New Roman" pitchFamily="18" charset="0"/>
              </a:rPr>
              <a:t>Linum usitatissimum</a:t>
            </a: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), and </a:t>
            </a:r>
          </a:p>
          <a:p>
            <a:pPr algn="just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castor bean (</a:t>
            </a:r>
            <a:r>
              <a:rPr lang="en-US" altLang="en-US" sz="3200" b="1" i="1">
                <a:latin typeface="Times New Roman" pitchFamily="18" charset="0"/>
                <a:cs typeface="Times New Roman" pitchFamily="18" charset="0"/>
              </a:rPr>
              <a:t>Ricinus communis</a:t>
            </a: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). 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1281113" y="1916113"/>
            <a:ext cx="7559675" cy="4032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Safflower (</a:t>
            </a:r>
            <a:r>
              <a:rPr lang="en-US" altLang="en-US" sz="3200" b="1" i="1">
                <a:latin typeface="Times New Roman" pitchFamily="18" charset="0"/>
                <a:cs typeface="Times New Roman" pitchFamily="18" charset="0"/>
              </a:rPr>
              <a:t>Carthamus tinctorius</a:t>
            </a: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), </a:t>
            </a:r>
          </a:p>
          <a:p>
            <a:pPr algn="just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maize (embryo) (</a:t>
            </a:r>
            <a:r>
              <a:rPr lang="en-US" altLang="en-US" sz="3200" b="1" i="1">
                <a:latin typeface="Times New Roman" pitchFamily="18" charset="0"/>
                <a:cs typeface="Times New Roman" pitchFamily="18" charset="0"/>
              </a:rPr>
              <a:t>Zea mays</a:t>
            </a: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), </a:t>
            </a:r>
          </a:p>
          <a:p>
            <a:pPr algn="just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olive seed (</a:t>
            </a:r>
            <a:r>
              <a:rPr lang="en-US" altLang="en-US" sz="3200" b="1" i="1">
                <a:latin typeface="Times New Roman" pitchFamily="18" charset="0"/>
                <a:cs typeface="Times New Roman" pitchFamily="18" charset="0"/>
              </a:rPr>
              <a:t>Olea europaea</a:t>
            </a: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), </a:t>
            </a:r>
          </a:p>
          <a:p>
            <a:pPr algn="just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sesame (</a:t>
            </a:r>
            <a:r>
              <a:rPr lang="en-US" altLang="en-US" sz="3200" b="1" i="1">
                <a:latin typeface="Times New Roman" pitchFamily="18" charset="0"/>
                <a:cs typeface="Times New Roman" pitchFamily="18" charset="0"/>
              </a:rPr>
              <a:t>Sesamum indicum</a:t>
            </a: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) and </a:t>
            </a:r>
          </a:p>
          <a:p>
            <a:pPr algn="just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tung (</a:t>
            </a:r>
            <a:r>
              <a:rPr lang="en-US" altLang="en-US" sz="3200" b="1" i="1">
                <a:latin typeface="Times New Roman" pitchFamily="18" charset="0"/>
                <a:cs typeface="Times New Roman" pitchFamily="18" charset="0"/>
              </a:rPr>
              <a:t>Aleurites fordii</a:t>
            </a: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) also provide useful oils.</a:t>
            </a:r>
          </a:p>
          <a:p>
            <a:pPr algn="just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cotyledons are the predominant storage organ.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1208088" y="1916113"/>
            <a:ext cx="7561262" cy="399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The process of lipid mobilization involves numerous enzymes.</a:t>
            </a:r>
          </a:p>
          <a:p>
            <a:pPr algn="just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The activities of these enzymes characteristically increase following germination, together with the onset of the linear rate of lipid degradation.</a:t>
            </a:r>
          </a:p>
          <a:p>
            <a:pPr algn="just" rtl="0"/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1352550" y="2205038"/>
            <a:ext cx="7400925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rtl="0"/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At least four subcellular compartments are involved in lipid mobilization. They are :</a:t>
            </a:r>
          </a:p>
          <a:p>
            <a:pPr algn="just" rtl="0"/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algn="just" rtl="0"/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(i) storage lipid (oil or wax) bodies</a:t>
            </a:r>
          </a:p>
          <a:p>
            <a:pPr algn="just" rtl="0"/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(ii) Glyoxysomes</a:t>
            </a:r>
          </a:p>
          <a:p>
            <a:pPr algn="just" rtl="0"/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 (iii) mitochondria </a:t>
            </a:r>
          </a:p>
          <a:p>
            <a:pPr algn="just" rtl="0"/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(iv) the cytosol.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1136650" y="2060575"/>
            <a:ext cx="7616825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The conversion of reserve lipid to carbohydrates is calld (gluconeogenesis). </a:t>
            </a:r>
          </a:p>
          <a:p>
            <a:pPr algn="just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Fatty acids are liberated from triacylglycerols (or wax esters) in the lipid bodies and oxidized to acetyl-CoA through a sequence of </a:t>
            </a:r>
            <a:r>
              <a:rPr lang="el-GR" altLang="en-US" sz="320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-oxidation enzymes located in glyoxysomes. 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136650" y="2060575"/>
            <a:ext cx="8048625" cy="399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The metabolism of acetyl-CoA in the glyoxysomes via the glyoxylate cycle results in a net synthesis of succinate.</a:t>
            </a:r>
          </a:p>
          <a:p>
            <a:pPr algn="just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Succinate is transported to the mitochondria where it is oxidized to oxaloacetate via three enzymes commonly associated with Krebs cycle metabolism. 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1208088" y="2276475"/>
            <a:ext cx="7616825" cy="204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In the cytosol, oxaloacetate is decarboxylated to phoshoenolpyruvate (PEP) which is converted to hexose via reversed glycolysis. 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1352550" y="1844675"/>
            <a:ext cx="8048625" cy="424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 algn="l" rtl="0">
              <a:buFontTx/>
              <a:buAutoNum type="arabicPeriod"/>
            </a:pPr>
            <a:r>
              <a:rPr lang="en-US" altLang="en-US" sz="3000">
                <a:latin typeface="Times New Roman" pitchFamily="18" charset="0"/>
                <a:cs typeface="Times New Roman" pitchFamily="18" charset="0"/>
              </a:rPr>
              <a:t>Define: </a:t>
            </a:r>
          </a:p>
          <a:p>
            <a:pPr marL="457200" indent="-457200" algn="l" rtl="0"/>
            <a:r>
              <a:rPr lang="en-US" altLang="en-US" sz="3000">
                <a:latin typeface="Times New Roman" pitchFamily="18" charset="0"/>
                <a:cs typeface="Times New Roman" pitchFamily="18" charset="0"/>
              </a:rPr>
              <a:t>Quiescent seeds </a:t>
            </a:r>
          </a:p>
          <a:p>
            <a:pPr marL="457200" indent="-457200" algn="l" rtl="0">
              <a:buFontTx/>
              <a:buAutoNum type="arabicPeriod" startAt="2"/>
            </a:pPr>
            <a:r>
              <a:rPr lang="en-US" altLang="en-US" sz="3000">
                <a:latin typeface="Times New Roman" pitchFamily="18" charset="0"/>
                <a:cs typeface="Times New Roman" pitchFamily="18" charset="0"/>
              </a:rPr>
              <a:t>Soaking process depends on seed type. Comment.</a:t>
            </a:r>
          </a:p>
          <a:p>
            <a:pPr marL="457200" indent="-457200" algn="l" rtl="0">
              <a:buFontTx/>
              <a:buAutoNum type="arabicPeriod" startAt="2"/>
            </a:pPr>
            <a:r>
              <a:rPr lang="en-US" altLang="en-US" sz="3000">
                <a:latin typeface="Times New Roman" pitchFamily="18" charset="0"/>
                <a:cs typeface="Times New Roman" pitchFamily="18" charset="0"/>
              </a:rPr>
              <a:t>Compare between amylose and amylopectin.</a:t>
            </a:r>
          </a:p>
          <a:p>
            <a:pPr marL="457200" indent="-457200" algn="l" rtl="0"/>
            <a:r>
              <a:rPr lang="en-US" altLang="en-US" sz="3000">
                <a:latin typeface="Times New Roman" pitchFamily="18" charset="0"/>
                <a:cs typeface="Times New Roman" pitchFamily="18" charset="0"/>
              </a:rPr>
              <a:t>	Seeds and grains</a:t>
            </a:r>
          </a:p>
          <a:p>
            <a:pPr marL="457200" indent="-457200" algn="l" rtl="0"/>
            <a:r>
              <a:rPr lang="en-US" altLang="en-US" sz="3000">
                <a:latin typeface="Times New Roman" pitchFamily="18" charset="0"/>
                <a:cs typeface="Times New Roman" pitchFamily="18" charset="0"/>
              </a:rPr>
              <a:t>	Endospermic and non-endospermic seed</a:t>
            </a:r>
          </a:p>
          <a:p>
            <a:pPr marL="457200" indent="-457200" algn="l" rtl="0"/>
            <a:r>
              <a:rPr lang="en-US" altLang="en-US" sz="3000">
                <a:latin typeface="Times New Roman" pitchFamily="18" charset="0"/>
                <a:cs typeface="Times New Roman" pitchFamily="18" charset="0"/>
              </a:rPr>
              <a:t>	Hypogeal and epigeal germination. </a:t>
            </a:r>
          </a:p>
          <a:p>
            <a:pPr marL="457200" indent="-457200" algn="l" rtl="0">
              <a:buFontTx/>
              <a:buAutoNum type="arabicPeriod" startAt="4"/>
            </a:pPr>
            <a:r>
              <a:rPr lang="en-US" altLang="en-US" sz="3000">
                <a:latin typeface="Times New Roman" pitchFamily="18" charset="0"/>
                <a:cs typeface="Times New Roman" pitchFamily="18" charset="0"/>
              </a:rPr>
              <a:t>Follow-up the fate of starch during germination.</a:t>
            </a: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3200400" y="685800"/>
            <a:ext cx="19446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Evaluation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136650" y="2060575"/>
            <a:ext cx="7977188" cy="399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The respiratory quotient (RQ)  of germinating seed is defined as the fraction volume of CO2 evolved/ volume of O2 absorbed.  </a:t>
            </a:r>
          </a:p>
          <a:p>
            <a:pPr algn="just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For the aerobic oxidation of </a:t>
            </a:r>
          </a:p>
          <a:p>
            <a:pPr algn="just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carbohydrates, the RQ = 1.0; </a:t>
            </a:r>
          </a:p>
          <a:p>
            <a:pPr algn="just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for lipids, 0.7-0.8; </a:t>
            </a:r>
          </a:p>
          <a:p>
            <a:pPr algn="just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for proteins, 0.8-1.0.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1065213" y="2060575"/>
            <a:ext cx="7977187" cy="301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During anaerobic respiration, CO2 evolution takes place without O2 uptake, giving an RQ of infinity</a:t>
            </a:r>
          </a:p>
          <a:p>
            <a:pPr algn="just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Mature plant tissues respire aerobically on a carbohydrate substrate and with an RQ of 1.0. 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1208088" y="2060575"/>
            <a:ext cx="7905750" cy="252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During germination the RQ deviates widely from unity and changes rapidly</a:t>
            </a:r>
          </a:p>
          <a:p>
            <a:pPr algn="just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 In the first hours of imbibition many seeds exhibit RQ values above unity. 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1208088" y="2060575"/>
            <a:ext cx="7977187" cy="399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rtl="0"/>
            <a:r>
              <a:rPr lang="en-US" altLang="en-US" sz="3200" b="1">
                <a:latin typeface="Times New Roman" pitchFamily="18" charset="0"/>
                <a:cs typeface="Times New Roman" pitchFamily="18" charset="0"/>
              </a:rPr>
              <a:t>Mobilization of food reserves </a:t>
            </a:r>
          </a:p>
          <a:p>
            <a:pPr algn="just" rtl="0"/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The first stage in the utilization of the nutrient reserves is hydrolysis</a:t>
            </a:r>
          </a:p>
          <a:p>
            <a:pPr algn="just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Increases in enzyme activity may come about either by release of an enzyme present in an inactive form or by </a:t>
            </a:r>
            <a:r>
              <a:rPr lang="en-US" altLang="en-US" sz="3200" b="1" i="1">
                <a:latin typeface="Times New Roman" pitchFamily="18" charset="0"/>
                <a:cs typeface="Times New Roman" pitchFamily="18" charset="0"/>
              </a:rPr>
              <a:t>de novo</a:t>
            </a: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 synthesis.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1281113" y="1989138"/>
            <a:ext cx="7689850" cy="447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Hydrolases convert insoluble reserves to soluble drevatives</a:t>
            </a:r>
          </a:p>
          <a:p>
            <a:pPr algn="just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In cereals, the scutellum acts as an absorbing organ</a:t>
            </a:r>
          </a:p>
          <a:p>
            <a:pPr algn="just" rtl="0">
              <a:buFont typeface="Wingdings" pitchFamily="2" charset="2"/>
              <a:buChar char="Ø"/>
            </a:pPr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algn="just" rtl="0">
              <a:buFont typeface="Wingdings" pitchFamily="2" charset="2"/>
              <a:buChar char="Ø"/>
            </a:pPr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 It absorbs glucose arising from starch breakdown in the endosperm and converts the glucose into sucrose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1281113" y="1892300"/>
            <a:ext cx="7689850" cy="496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rtl="0"/>
            <a:r>
              <a:rPr lang="en-US" altLang="en-US" sz="3200" b="1">
                <a:latin typeface="Times New Roman" pitchFamily="18" charset="0"/>
                <a:cs typeface="Times New Roman" pitchFamily="18" charset="0"/>
              </a:rPr>
              <a:t> Utilization of food reserves for seedling growth</a:t>
            </a:r>
          </a:p>
          <a:p>
            <a:pPr algn="just" rtl="0"/>
            <a:endParaRPr lang="en-US" altLang="en-US" sz="3200">
              <a:latin typeface="Times New Roman" pitchFamily="18" charset="0"/>
              <a:cs typeface="Times New Roman" pitchFamily="18" charset="0"/>
            </a:endParaRPr>
          </a:p>
          <a:p>
            <a:pPr algn="just" rtl="0"/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The reserve materials provide</a:t>
            </a:r>
          </a:p>
          <a:p>
            <a:pPr algn="just" rtl="0"/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(i)  building blocks for the development of embryo,</a:t>
            </a:r>
          </a:p>
          <a:p>
            <a:pPr algn="just" rtl="0"/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(ii)  energy for the biosynthesis and </a:t>
            </a:r>
          </a:p>
          <a:p>
            <a:pPr algn="just" rtl="0"/>
            <a:r>
              <a:rPr lang="en-US" altLang="en-US" sz="3200">
                <a:latin typeface="Times New Roman" pitchFamily="18" charset="0"/>
                <a:cs typeface="Times New Roman" pitchFamily="18" charset="0"/>
              </a:rPr>
              <a:t>(iii) nucleic acids for control of protein synthesis and overall embryonic development. </a:t>
            </a:r>
          </a:p>
        </p:txBody>
      </p: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2550" y="1023938"/>
            <a:ext cx="7777163" cy="5573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4920</TotalTime>
  <Words>825</Words>
  <Application>Microsoft Office PowerPoint</Application>
  <PresentationFormat>A4 Paper (210x297 mm)</PresentationFormat>
  <Paragraphs>132</Paragraphs>
  <Slides>27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Tahoma</vt:lpstr>
      <vt:lpstr>Arial</vt:lpstr>
      <vt:lpstr>Wingdings</vt:lpstr>
      <vt:lpstr>Times New Roman</vt:lpstr>
      <vt:lpstr>Blends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Authorised User</dc:creator>
  <cp:lastModifiedBy>ahmed77</cp:lastModifiedBy>
  <cp:revision>392</cp:revision>
  <dcterms:created xsi:type="dcterms:W3CDTF">2002-01-10T19:04:06Z</dcterms:created>
  <dcterms:modified xsi:type="dcterms:W3CDTF">2020-03-20T20:33:58Z</dcterms:modified>
</cp:coreProperties>
</file>