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308" r:id="rId2"/>
    <p:sldId id="309" r:id="rId3"/>
    <p:sldId id="310" r:id="rId4"/>
    <p:sldId id="311" r:id="rId5"/>
    <p:sldId id="312" r:id="rId6"/>
    <p:sldId id="313" r:id="rId7"/>
    <p:sldId id="314" r:id="rId8"/>
    <p:sldId id="31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1"/>
  </p:normalViewPr>
  <p:slideViewPr>
    <p:cSldViewPr>
      <p:cViewPr varScale="1">
        <p:scale>
          <a:sx n="79" d="100"/>
          <a:sy n="79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CDC02-F70C-6F4B-8F44-4727FB1569FA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65837-BCD8-2C40-9C8C-B19DE93F1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1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65837-BCD8-2C40-9C8C-B19DE93F1B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54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C8B8-AC0C-4979-98AB-2A84F9FBE63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1B46-0844-4112-8B63-FDDBDE51E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C8B8-AC0C-4979-98AB-2A84F9FBE63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1B46-0844-4112-8B63-FDDBDE51E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C8B8-AC0C-4979-98AB-2A84F9FBE63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1B46-0844-4112-8B63-FDDBDE51E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C8B8-AC0C-4979-98AB-2A84F9FBE63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1B46-0844-4112-8B63-FDDBDE51E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C8B8-AC0C-4979-98AB-2A84F9FBE63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1B46-0844-4112-8B63-FDDBDE51E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C8B8-AC0C-4979-98AB-2A84F9FBE63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1B46-0844-4112-8B63-FDDBDE51E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C8B8-AC0C-4979-98AB-2A84F9FBE63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1B46-0844-4112-8B63-FDDBDE51E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C8B8-AC0C-4979-98AB-2A84F9FBE63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1B46-0844-4112-8B63-FDDBDE51E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C8B8-AC0C-4979-98AB-2A84F9FBE63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1B46-0844-4112-8B63-FDDBDE51E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C8B8-AC0C-4979-98AB-2A84F9FBE63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1B46-0844-4112-8B63-FDDBDE51E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C8B8-AC0C-4979-98AB-2A84F9FBE63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1B46-0844-4112-8B63-FDDBDE51E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3C8B8-AC0C-4979-98AB-2A84F9FBE63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41B46-0844-4112-8B63-FDDBDE51E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../../Capacitors%20and%20Capacitance-%20Capacitor%20physics%20and%20circuit%20operation.mp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hlinkClick r:id="rId2" action="ppaction://hlinkfile"/>
          </p:cNvPr>
          <p:cNvSpPr/>
          <p:nvPr/>
        </p:nvSpPr>
        <p:spPr>
          <a:xfrm>
            <a:off x="2286000" y="457200"/>
            <a:ext cx="434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hlinkClick r:id="rId2" action="ppaction://hlinkfile"/>
              </a:rPr>
              <a:t>Capacitors</a:t>
            </a:r>
            <a:r>
              <a:rPr lang="en-US" sz="2800" b="1" dirty="0" smtClean="0">
                <a:solidFill>
                  <a:srgbClr val="FF0000"/>
                </a:solidFill>
              </a:rPr>
              <a:t> and Capacitance</a:t>
            </a:r>
          </a:p>
          <a:p>
            <a:r>
              <a:rPr lang="ar-EG" sz="2800" b="1" dirty="0" smtClean="0"/>
              <a:t>المكثف الكهربي والسعة الكهربية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914400" y="1905000"/>
            <a:ext cx="5791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.1 Capacitor</a:t>
            </a: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.2 Definition of capacitance</a:t>
            </a: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.3 Calculation of capacitance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.3.1 Parallel plate capacitor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.3.2 Cylindrical capacitor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.3.3 Spherical capacitor</a:t>
            </a: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problems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752600"/>
            <a:ext cx="3238499" cy="3319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04800" y="1752600"/>
            <a:ext cx="5791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1- يتكون المكثف </a:t>
            </a:r>
            <a:r>
              <a:rPr kumimoji="0" lang="ar-EG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فى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شكله البسيط من اثنين من الموصلات مفصولة بمادة عازلة   أو فراغ كما </a:t>
            </a:r>
            <a:r>
              <a:rPr kumimoji="0" lang="ar-EG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فى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الشكل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EG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2- 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سعة المكثف تعتمد على الشكل </a:t>
            </a:r>
            <a:r>
              <a:rPr kumimoji="0" lang="ar-EG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الهندسى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للموصلات وعلى المواد العازلة التي تفصل بين الموصلات المشحونة.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3-عند شحن المكثف فإن الموصلين يحملان شحنة متساوية  ومختلفة </a:t>
            </a:r>
            <a:r>
              <a:rPr kumimoji="0" lang="ar-EG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فى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النوع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219200"/>
            <a:ext cx="196215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مستطيل 3"/>
          <p:cNvSpPr/>
          <p:nvPr/>
        </p:nvSpPr>
        <p:spPr>
          <a:xfrm>
            <a:off x="609600" y="609600"/>
            <a:ext cx="1262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Capacitor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09600" y="762000"/>
            <a:ext cx="4026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 Definition of capacitance</a:t>
            </a:r>
            <a:r>
              <a:rPr lang="ar-EG" b="1" dirty="0" smtClean="0">
                <a:solidFill>
                  <a:srgbClr val="FF0000"/>
                </a:solidFill>
              </a:rPr>
              <a:t>تعريف السعة    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657600"/>
            <a:ext cx="249423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مستطيل 3"/>
          <p:cNvSpPr/>
          <p:nvPr/>
        </p:nvSpPr>
        <p:spPr>
          <a:xfrm>
            <a:off x="1524000" y="1676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EG" dirty="0" smtClean="0"/>
              <a:t> </a:t>
            </a:r>
            <a:r>
              <a:rPr lang="ar-EG" b="1" dirty="0" smtClean="0"/>
              <a:t>السعة  </a:t>
            </a:r>
            <a:r>
              <a:rPr lang="en-US" b="1" dirty="0" smtClean="0"/>
              <a:t> C </a:t>
            </a:r>
            <a:r>
              <a:rPr lang="ar-EG" b="1" dirty="0" smtClean="0"/>
              <a:t>للمكثف تعرف كنسبة بين  حجم الشحنة على أحد الموصلين إلى  فرق الجهد بينهما </a:t>
            </a:r>
            <a:endParaRPr lang="en-US" b="1" dirty="0"/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209800"/>
            <a:ext cx="15144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ربع نص 5"/>
          <p:cNvSpPr txBox="1"/>
          <p:nvPr/>
        </p:nvSpPr>
        <p:spPr>
          <a:xfrm>
            <a:off x="3505200" y="2438400"/>
            <a:ext cx="269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b="1" dirty="0" smtClean="0">
                <a:solidFill>
                  <a:srgbClr val="0070C0"/>
                </a:solidFill>
              </a:rPr>
              <a:t>تقاس السعة للمكثف بوحدة </a:t>
            </a:r>
            <a:r>
              <a:rPr lang="ar-EG" b="1" dirty="0" err="1" smtClean="0">
                <a:solidFill>
                  <a:srgbClr val="0070C0"/>
                </a:solidFill>
              </a:rPr>
              <a:t>الفاراد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3048000"/>
            <a:ext cx="16383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68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67000" y="4572000"/>
            <a:ext cx="19431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مربع نص 8"/>
          <p:cNvSpPr txBox="1"/>
          <p:nvPr/>
        </p:nvSpPr>
        <p:spPr>
          <a:xfrm>
            <a:off x="4038600" y="52578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dirty="0" smtClean="0"/>
              <a:t>يرمز للمكثف </a:t>
            </a:r>
            <a:r>
              <a:rPr lang="ar-EG" dirty="0" err="1" smtClean="0"/>
              <a:t>فى</a:t>
            </a:r>
            <a:r>
              <a:rPr lang="ar-EG" dirty="0" smtClean="0"/>
              <a:t> الدوائر الكهربية  بالرمز :</a:t>
            </a:r>
            <a:endParaRPr lang="en-US" dirty="0"/>
          </a:p>
        </p:txBody>
      </p:sp>
      <p:pic>
        <p:nvPicPr>
          <p:cNvPr id="7168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685800"/>
            <a:ext cx="1809750" cy="2355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609600"/>
            <a:ext cx="4922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 Calculation of capacitance</a:t>
            </a:r>
            <a:r>
              <a:rPr lang="ar-EG" b="1" dirty="0" smtClean="0">
                <a:solidFill>
                  <a:srgbClr val="FF0000"/>
                </a:solidFill>
              </a:rPr>
              <a:t> حساب سعة المكثف     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33400" y="13716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The most common type of capacitors are:-</a:t>
            </a:r>
          </a:p>
          <a:p>
            <a:r>
              <a:rPr lang="en-US" dirty="0" smtClean="0"/>
              <a:t>• Parallel-plate capacitor</a:t>
            </a:r>
          </a:p>
          <a:p>
            <a:r>
              <a:rPr lang="en-US" dirty="0" smtClean="0"/>
              <a:t>• Cylindrical capacitor</a:t>
            </a:r>
          </a:p>
          <a:p>
            <a:r>
              <a:rPr lang="en-US" dirty="0" smtClean="0"/>
              <a:t>• Spherical capacitor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762000" y="3048000"/>
            <a:ext cx="2710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3.1 Parallel plate capacitor</a:t>
            </a:r>
            <a:endParaRPr lang="en-US" dirty="0"/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2895600"/>
            <a:ext cx="46672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066800"/>
            <a:ext cx="24003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3581400"/>
            <a:ext cx="2746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8" name="مستطيل 7"/>
          <p:cNvSpPr/>
          <p:nvPr/>
        </p:nvSpPr>
        <p:spPr>
          <a:xfrm>
            <a:off x="1143000" y="5181600"/>
            <a:ext cx="73914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EG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تمكننا من حساب سعة المكثف من خلال الأبعاد الهندسية له، حيث أن سعة المكثف تتناسب طرديًا مع المساحة المشتركة بين اللوحين وعكسيًا مع المسافة بين اللوحين.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5800" y="10668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6.3.2 Cylindrical capacitor</a:t>
            </a:r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999" y="2514600"/>
            <a:ext cx="350712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9128" y="1554265"/>
            <a:ext cx="4284322" cy="408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2519362"/>
            <a:ext cx="3719244" cy="380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685800" y="990600"/>
            <a:ext cx="2367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3.3 Spherical Capacitor</a:t>
            </a:r>
            <a:endParaRPr lang="en-US" dirty="0"/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667000"/>
            <a:ext cx="3464815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762000"/>
            <a:ext cx="16954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600200"/>
            <a:ext cx="71247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2438400"/>
            <a:ext cx="39433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2819400"/>
            <a:ext cx="19240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8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" y="3200400"/>
            <a:ext cx="28575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83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" y="3429000"/>
            <a:ext cx="15049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84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90800" y="3657600"/>
            <a:ext cx="37052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85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62000" y="4419600"/>
            <a:ext cx="52673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86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38200" y="5334000"/>
            <a:ext cx="43815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16355"/>
            <a:ext cx="9178246" cy="2465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3962400"/>
            <a:ext cx="9178247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23371"/>
            <a:ext cx="2144183" cy="867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14840</TotalTime>
  <Words>180</Words>
  <Application>Microsoft Office PowerPoint</Application>
  <PresentationFormat>On-screen Show (4:3)</PresentationFormat>
  <Paragraphs>29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 of Electrostatic</dc:title>
  <dc:creator>DrNasser</dc:creator>
  <cp:lastModifiedBy>DrMai</cp:lastModifiedBy>
  <cp:revision>207</cp:revision>
  <dcterms:created xsi:type="dcterms:W3CDTF">2014-10-19T05:33:27Z</dcterms:created>
  <dcterms:modified xsi:type="dcterms:W3CDTF">2020-03-15T22:53:53Z</dcterms:modified>
</cp:coreProperties>
</file>