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50838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31333" y="1665288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214533" y="1665288"/>
            <a:ext cx="508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5A601D-19F1-449E-81AF-D73CF2D8187A}" type="slidenum">
              <a:rPr lang="en-US" altLang="ar-EG"/>
              <a:pPr/>
              <a:t>‹#›</a:t>
            </a:fld>
            <a:endParaRPr lang="en-US" altLang="ar-EG"/>
          </a:p>
        </p:txBody>
      </p:sp>
    </p:spTree>
    <p:extLst>
      <p:ext uri="{BB962C8B-B14F-4D97-AF65-F5344CB8AC3E}">
        <p14:creationId xmlns:p14="http://schemas.microsoft.com/office/powerpoint/2010/main" val="2832273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  <p:sldLayoutId id="2147483669" r:id="rId18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MINERAL CLASSIFICATION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How minerals are grouped</a:t>
            </a:r>
          </a:p>
        </p:txBody>
      </p:sp>
    </p:spTree>
    <p:extLst>
      <p:ext uri="{BB962C8B-B14F-4D97-AF65-F5344CB8AC3E}">
        <p14:creationId xmlns:p14="http://schemas.microsoft.com/office/powerpoint/2010/main" val="198632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2675" y="1196976"/>
            <a:ext cx="7488238" cy="550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5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388" y="188913"/>
            <a:ext cx="882015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477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6988" y="1196976"/>
            <a:ext cx="7129462" cy="532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7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0" y="188914"/>
            <a:ext cx="8642350" cy="80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300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-47305" y="4487332"/>
            <a:ext cx="8534400" cy="1507067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Halides and </a:t>
            </a:r>
            <a:r>
              <a:rPr lang="en-US" dirty="0" err="1" smtClean="0"/>
              <a:t>Sulphides</a:t>
            </a:r>
            <a:r>
              <a:rPr lang="en-US" dirty="0" smtClean="0"/>
              <a:t> </a:t>
            </a:r>
          </a:p>
        </p:txBody>
      </p:sp>
      <p:pic>
        <p:nvPicPr>
          <p:cNvPr id="5120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3847" y="1557338"/>
            <a:ext cx="6696075" cy="506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752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Native Elements</a:t>
            </a:r>
          </a:p>
        </p:txBody>
      </p:sp>
      <p:pic>
        <p:nvPicPr>
          <p:cNvPr id="5222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9622" y="1557339"/>
            <a:ext cx="6624637" cy="5018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622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2" y="98202"/>
            <a:ext cx="8534400" cy="1507067"/>
          </a:xfrm>
        </p:spPr>
        <p:txBody>
          <a:bodyPr/>
          <a:lstStyle/>
          <a:p>
            <a:pPr algn="r" rtl="0" eaLnBrk="1" hangingPunct="1">
              <a:defRPr/>
            </a:pPr>
            <a:r>
              <a:rPr lang="en-US" dirty="0" smtClean="0"/>
              <a:t>Classification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defRPr/>
            </a:pPr>
            <a:r>
              <a:rPr lang="en-US" smtClean="0"/>
              <a:t>Minerals are generally grouped or classified based on their chemical composition.</a:t>
            </a:r>
          </a:p>
          <a:p>
            <a:pPr algn="l" rtl="0" eaLnBrk="1" hangingPunct="1">
              <a:defRPr/>
            </a:pPr>
            <a:r>
              <a:rPr lang="en-US" smtClean="0"/>
              <a:t>Most common system is the Dana system.</a:t>
            </a:r>
          </a:p>
          <a:p>
            <a:pPr algn="l" rtl="0" eaLnBrk="1" hangingPunct="1">
              <a:defRPr/>
            </a:pPr>
            <a:r>
              <a:rPr lang="en-US" smtClean="0"/>
              <a:t>Developed by Professor James Dana of Yale University in 1848.</a:t>
            </a:r>
          </a:p>
        </p:txBody>
      </p:sp>
    </p:spTree>
    <p:extLst>
      <p:ext uri="{BB962C8B-B14F-4D97-AF65-F5344CB8AC3E}">
        <p14:creationId xmlns:p14="http://schemas.microsoft.com/office/powerpoint/2010/main" val="311606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0" eaLnBrk="1" hangingPunct="1">
              <a:defRPr/>
            </a:pPr>
            <a:r>
              <a:rPr lang="en-US" smtClean="0"/>
              <a:t>Mineral Composition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2209800" y="2514601"/>
            <a:ext cx="3810000" cy="2297113"/>
          </a:xfrm>
        </p:spPr>
        <p:txBody>
          <a:bodyPr/>
          <a:lstStyle/>
          <a:p>
            <a:pPr algn="l" rtl="0" eaLnBrk="1" hangingPunct="1">
              <a:defRPr/>
            </a:pPr>
            <a:r>
              <a:rPr lang="en-US" sz="2800"/>
              <a:t>Minerals are usually compounds made of the most common elements in the crust</a:t>
            </a:r>
          </a:p>
        </p:txBody>
      </p:sp>
      <p:pic>
        <p:nvPicPr>
          <p:cNvPr id="32772" name="Picture 1031" descr="http://mineral.galleries.com/minerals/carbonat/ulexite/ulexite.jpg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84900" y="2293938"/>
            <a:ext cx="3810000" cy="2857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859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1912938" y="609601"/>
            <a:ext cx="1377300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2"/>
                </a:solidFill>
              </a:rPr>
              <a:t>Native Elements</a:t>
            </a:r>
          </a:p>
        </p:txBody>
      </p:sp>
      <p:sp>
        <p:nvSpPr>
          <p:cNvPr id="15363" name="TextBox 3"/>
          <p:cNvSpPr txBox="1">
            <a:spLocks noChangeArrowheads="1"/>
          </p:cNvSpPr>
          <p:nvPr/>
        </p:nvSpPr>
        <p:spPr bwMode="auto">
          <a:xfrm>
            <a:off x="3890964" y="609601"/>
            <a:ext cx="769763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2"/>
                </a:solidFill>
              </a:rPr>
              <a:t>Silicates</a:t>
            </a:r>
          </a:p>
        </p:txBody>
      </p:sp>
      <p:sp>
        <p:nvSpPr>
          <p:cNvPr id="15364" name="TextBox 4"/>
          <p:cNvSpPr txBox="1">
            <a:spLocks noChangeArrowheads="1"/>
          </p:cNvSpPr>
          <p:nvPr/>
        </p:nvSpPr>
        <p:spPr bwMode="auto">
          <a:xfrm>
            <a:off x="5656263" y="609601"/>
            <a:ext cx="686406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2"/>
                </a:solidFill>
              </a:rPr>
              <a:t>Oxides</a:t>
            </a:r>
          </a:p>
        </p:txBody>
      </p:sp>
      <p:sp>
        <p:nvSpPr>
          <p:cNvPr id="15365" name="TextBox 5"/>
          <p:cNvSpPr txBox="1">
            <a:spLocks noChangeArrowheads="1"/>
          </p:cNvSpPr>
          <p:nvPr/>
        </p:nvSpPr>
        <p:spPr bwMode="auto">
          <a:xfrm>
            <a:off x="7083425" y="609601"/>
            <a:ext cx="721672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2"/>
                </a:solidFill>
              </a:rPr>
              <a:t>Halides</a:t>
            </a:r>
          </a:p>
        </p:txBody>
      </p:sp>
      <p:sp>
        <p:nvSpPr>
          <p:cNvPr id="15366" name="TextBox 6"/>
          <p:cNvSpPr txBox="1">
            <a:spLocks noChangeArrowheads="1"/>
          </p:cNvSpPr>
          <p:nvPr/>
        </p:nvSpPr>
        <p:spPr bwMode="auto">
          <a:xfrm>
            <a:off x="4110038" y="4097339"/>
            <a:ext cx="750526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2"/>
                </a:solidFill>
              </a:rPr>
              <a:t>Sulfates</a:t>
            </a:r>
          </a:p>
        </p:txBody>
      </p:sp>
      <p:sp>
        <p:nvSpPr>
          <p:cNvPr id="15367" name="TextBox 7"/>
          <p:cNvSpPr txBox="1">
            <a:spLocks noChangeArrowheads="1"/>
          </p:cNvSpPr>
          <p:nvPr/>
        </p:nvSpPr>
        <p:spPr bwMode="auto">
          <a:xfrm>
            <a:off x="7245351" y="4097339"/>
            <a:ext cx="745717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2"/>
                </a:solidFill>
              </a:rPr>
              <a:t>Nitrates</a:t>
            </a:r>
          </a:p>
        </p:txBody>
      </p:sp>
      <p:sp>
        <p:nvSpPr>
          <p:cNvPr id="15368" name="TextBox 8"/>
          <p:cNvSpPr txBox="1">
            <a:spLocks noChangeArrowheads="1"/>
          </p:cNvSpPr>
          <p:nvPr/>
        </p:nvSpPr>
        <p:spPr bwMode="auto">
          <a:xfrm>
            <a:off x="8782050" y="609601"/>
            <a:ext cx="1047082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2"/>
                </a:solidFill>
              </a:rPr>
              <a:t>Phosphates</a:t>
            </a:r>
          </a:p>
        </p:txBody>
      </p:sp>
      <p:sp>
        <p:nvSpPr>
          <p:cNvPr id="15369" name="TextBox 9"/>
          <p:cNvSpPr txBox="1">
            <a:spLocks noChangeArrowheads="1"/>
          </p:cNvSpPr>
          <p:nvPr/>
        </p:nvSpPr>
        <p:spPr bwMode="auto">
          <a:xfrm>
            <a:off x="2212975" y="4097339"/>
            <a:ext cx="1079142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2"/>
                </a:solidFill>
              </a:rPr>
              <a:t>Carbonates</a:t>
            </a:r>
          </a:p>
        </p:txBody>
      </p:sp>
      <p:sp>
        <p:nvSpPr>
          <p:cNvPr id="15370" name="TextBox 10"/>
          <p:cNvSpPr txBox="1">
            <a:spLocks noChangeArrowheads="1"/>
          </p:cNvSpPr>
          <p:nvPr/>
        </p:nvSpPr>
        <p:spPr bwMode="auto">
          <a:xfrm>
            <a:off x="5748338" y="4097339"/>
            <a:ext cx="728084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2"/>
                </a:solidFill>
              </a:rPr>
              <a:t>Sulfides</a:t>
            </a:r>
          </a:p>
        </p:txBody>
      </p:sp>
      <p:grpSp>
        <p:nvGrpSpPr>
          <p:cNvPr id="2" name="Group 50"/>
          <p:cNvGrpSpPr>
            <a:grpSpLocks/>
          </p:cNvGrpSpPr>
          <p:nvPr/>
        </p:nvGrpSpPr>
        <p:grpSpPr bwMode="auto">
          <a:xfrm>
            <a:off x="2128838" y="1181100"/>
            <a:ext cx="8158162" cy="2247900"/>
            <a:chOff x="604542" y="1181100"/>
            <a:chExt cx="8158458" cy="2247900"/>
          </a:xfrm>
        </p:grpSpPr>
        <p:sp>
          <p:nvSpPr>
            <p:cNvPr id="43034" name="Rectangle 11"/>
            <p:cNvSpPr>
              <a:spLocks noChangeArrowheads="1"/>
            </p:cNvSpPr>
            <p:nvPr/>
          </p:nvSpPr>
          <p:spPr bwMode="auto">
            <a:xfrm>
              <a:off x="2035975" y="1181100"/>
              <a:ext cx="1371600" cy="2462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ar-EG" sz="1000">
                  <a:solidFill>
                    <a:schemeClr val="bg2"/>
                  </a:solidFill>
                </a:rPr>
                <a:t>Beryl: Be</a:t>
              </a:r>
              <a:r>
                <a:rPr lang="en-US" altLang="ar-EG" sz="1000" baseline="-25000">
                  <a:solidFill>
                    <a:schemeClr val="bg2"/>
                  </a:solidFill>
                </a:rPr>
                <a:t>3</a:t>
              </a:r>
              <a:r>
                <a:rPr lang="en-US" altLang="ar-EG" sz="1000">
                  <a:solidFill>
                    <a:schemeClr val="bg2"/>
                  </a:solidFill>
                </a:rPr>
                <a:t>Al</a:t>
              </a:r>
              <a:r>
                <a:rPr lang="en-US" altLang="ar-EG" sz="1000" baseline="-25000">
                  <a:solidFill>
                    <a:schemeClr val="bg2"/>
                  </a:solidFill>
                </a:rPr>
                <a:t>2</a:t>
              </a:r>
              <a:r>
                <a:rPr lang="en-US" altLang="ar-EG" sz="1000">
                  <a:solidFill>
                    <a:schemeClr val="bg2"/>
                  </a:solidFill>
                </a:rPr>
                <a:t>(Si</a:t>
              </a:r>
              <a:r>
                <a:rPr lang="en-US" altLang="ar-EG" sz="1000" baseline="-25000">
                  <a:solidFill>
                    <a:schemeClr val="bg2"/>
                  </a:solidFill>
                </a:rPr>
                <a:t>6</a:t>
              </a:r>
              <a:r>
                <a:rPr lang="en-US" altLang="ar-EG" sz="1000">
                  <a:solidFill>
                    <a:schemeClr val="bg2"/>
                  </a:solidFill>
                </a:rPr>
                <a:t>O</a:t>
              </a:r>
              <a:r>
                <a:rPr lang="en-US" altLang="ar-EG" sz="1000" baseline="-25000">
                  <a:solidFill>
                    <a:schemeClr val="bg2"/>
                  </a:solidFill>
                </a:rPr>
                <a:t>18</a:t>
              </a:r>
              <a:r>
                <a:rPr lang="en-US" altLang="ar-EG" sz="1000">
                  <a:solidFill>
                    <a:schemeClr val="bg2"/>
                  </a:solidFill>
                </a:rPr>
                <a:t>)</a:t>
              </a:r>
            </a:p>
          </p:txBody>
        </p:sp>
        <p:sp>
          <p:nvSpPr>
            <p:cNvPr id="43035" name="Rectangle 14"/>
            <p:cNvSpPr>
              <a:spLocks noChangeArrowheads="1"/>
            </p:cNvSpPr>
            <p:nvPr/>
          </p:nvSpPr>
          <p:spPr bwMode="auto">
            <a:xfrm>
              <a:off x="3857084" y="1181100"/>
              <a:ext cx="1172116" cy="2462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ar-EG" sz="1000">
                  <a:solidFill>
                    <a:schemeClr val="bg2"/>
                  </a:solidFill>
                </a:rPr>
                <a:t>Chromite: FeCr</a:t>
              </a:r>
              <a:r>
                <a:rPr lang="en-US" altLang="ar-EG" sz="1000" baseline="-25000">
                  <a:solidFill>
                    <a:schemeClr val="bg2"/>
                  </a:solidFill>
                </a:rPr>
                <a:t>2</a:t>
              </a:r>
              <a:r>
                <a:rPr lang="en-US" altLang="ar-EG" sz="1000">
                  <a:solidFill>
                    <a:schemeClr val="bg2"/>
                  </a:solidFill>
                </a:rPr>
                <a:t>O</a:t>
              </a:r>
              <a:r>
                <a:rPr lang="en-US" altLang="ar-EG" sz="1000" baseline="-25000">
                  <a:solidFill>
                    <a:schemeClr val="bg2"/>
                  </a:solidFill>
                </a:rPr>
                <a:t>4</a:t>
              </a:r>
            </a:p>
          </p:txBody>
        </p:sp>
        <p:sp>
          <p:nvSpPr>
            <p:cNvPr id="43036" name="Rectangle 15"/>
            <p:cNvSpPr>
              <a:spLocks noChangeArrowheads="1"/>
            </p:cNvSpPr>
            <p:nvPr/>
          </p:nvSpPr>
          <p:spPr bwMode="auto">
            <a:xfrm>
              <a:off x="5334000" y="1181100"/>
              <a:ext cx="1056738" cy="2462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ar-EG" sz="1000">
                  <a:solidFill>
                    <a:schemeClr val="bg2"/>
                  </a:solidFill>
                </a:rPr>
                <a:t>Cryolite: Na</a:t>
              </a:r>
              <a:r>
                <a:rPr lang="en-US" altLang="ar-EG" sz="1000" baseline="-25000">
                  <a:solidFill>
                    <a:schemeClr val="bg2"/>
                  </a:solidFill>
                </a:rPr>
                <a:t>3</a:t>
              </a:r>
              <a:r>
                <a:rPr lang="en-US" altLang="ar-EG" sz="1000">
                  <a:solidFill>
                    <a:schemeClr val="bg2"/>
                  </a:solidFill>
                </a:rPr>
                <a:t>AlF</a:t>
              </a:r>
              <a:r>
                <a:rPr lang="en-US" altLang="ar-EG" sz="1000" baseline="-25000">
                  <a:solidFill>
                    <a:schemeClr val="bg2"/>
                  </a:solidFill>
                </a:rPr>
                <a:t>6</a:t>
              </a:r>
            </a:p>
          </p:txBody>
        </p:sp>
        <p:sp>
          <p:nvSpPr>
            <p:cNvPr id="43037" name="Rectangle 16"/>
            <p:cNvSpPr>
              <a:spLocks noChangeArrowheads="1"/>
            </p:cNvSpPr>
            <p:nvPr/>
          </p:nvSpPr>
          <p:spPr bwMode="auto">
            <a:xfrm>
              <a:off x="661449" y="1181100"/>
              <a:ext cx="665567" cy="2462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ar-EG" sz="1000">
                  <a:solidFill>
                    <a:schemeClr val="bg2"/>
                  </a:solidFill>
                </a:rPr>
                <a:t>Gold: Au</a:t>
              </a:r>
            </a:p>
          </p:txBody>
        </p:sp>
        <p:sp>
          <p:nvSpPr>
            <p:cNvPr id="43038" name="Rectangle 17"/>
            <p:cNvSpPr>
              <a:spLocks noChangeArrowheads="1"/>
            </p:cNvSpPr>
            <p:nvPr/>
          </p:nvSpPr>
          <p:spPr bwMode="auto">
            <a:xfrm>
              <a:off x="2005072" y="1562100"/>
              <a:ext cx="1361319" cy="2462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ar-EG" sz="1000">
                  <a:solidFill>
                    <a:schemeClr val="bg2"/>
                  </a:solidFill>
                </a:rPr>
                <a:t>Talc: Mg</a:t>
              </a:r>
              <a:r>
                <a:rPr lang="en-US" altLang="ar-EG" sz="1000" baseline="-25000">
                  <a:solidFill>
                    <a:schemeClr val="bg2"/>
                  </a:solidFill>
                </a:rPr>
                <a:t>3</a:t>
              </a:r>
              <a:r>
                <a:rPr lang="en-US" altLang="ar-EG" sz="1000">
                  <a:solidFill>
                    <a:schemeClr val="bg2"/>
                  </a:solidFill>
                </a:rPr>
                <a:t>(Si</a:t>
              </a:r>
              <a:r>
                <a:rPr lang="en-US" altLang="ar-EG" sz="1000" baseline="-25000">
                  <a:solidFill>
                    <a:schemeClr val="bg2"/>
                  </a:solidFill>
                </a:rPr>
                <a:t>4</a:t>
              </a:r>
              <a:r>
                <a:rPr lang="en-US" altLang="ar-EG" sz="1000">
                  <a:solidFill>
                    <a:schemeClr val="bg2"/>
                  </a:solidFill>
                </a:rPr>
                <a:t>O</a:t>
              </a:r>
              <a:r>
                <a:rPr lang="en-US" altLang="ar-EG" sz="1000" baseline="-25000">
                  <a:solidFill>
                    <a:schemeClr val="bg2"/>
                  </a:solidFill>
                </a:rPr>
                <a:t>10</a:t>
              </a:r>
              <a:r>
                <a:rPr lang="en-US" altLang="ar-EG" sz="1000">
                  <a:solidFill>
                    <a:schemeClr val="bg2"/>
                  </a:solidFill>
                </a:rPr>
                <a:t>)(OH)</a:t>
              </a:r>
              <a:r>
                <a:rPr lang="en-US" altLang="ar-EG" sz="1000" baseline="-25000">
                  <a:solidFill>
                    <a:schemeClr val="bg2"/>
                  </a:solidFill>
                </a:rPr>
                <a:t>2</a:t>
              </a:r>
            </a:p>
          </p:txBody>
        </p:sp>
        <p:sp>
          <p:nvSpPr>
            <p:cNvPr id="43039" name="Rectangle 19"/>
            <p:cNvSpPr>
              <a:spLocks noChangeArrowheads="1"/>
            </p:cNvSpPr>
            <p:nvPr/>
          </p:nvSpPr>
          <p:spPr bwMode="auto">
            <a:xfrm>
              <a:off x="6856066" y="1181100"/>
              <a:ext cx="1680268" cy="2462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ar-EG" sz="1000">
                  <a:solidFill>
                    <a:schemeClr val="bg2"/>
                  </a:solidFill>
                </a:rPr>
                <a:t>Apatite: Ca</a:t>
              </a:r>
              <a:r>
                <a:rPr lang="en-US" altLang="ar-EG" sz="1000" baseline="-25000">
                  <a:solidFill>
                    <a:schemeClr val="bg2"/>
                  </a:solidFill>
                </a:rPr>
                <a:t>5</a:t>
              </a:r>
              <a:r>
                <a:rPr lang="en-US" altLang="ar-EG" sz="1000">
                  <a:solidFill>
                    <a:schemeClr val="bg2"/>
                  </a:solidFill>
                </a:rPr>
                <a:t>(F,Cl,OH)(PO</a:t>
              </a:r>
              <a:r>
                <a:rPr lang="en-US" altLang="ar-EG" sz="1000" baseline="-25000">
                  <a:solidFill>
                    <a:schemeClr val="bg2"/>
                  </a:solidFill>
                </a:rPr>
                <a:t>4</a:t>
              </a:r>
              <a:r>
                <a:rPr lang="en-US" altLang="ar-EG" sz="1000">
                  <a:solidFill>
                    <a:schemeClr val="bg2"/>
                  </a:solidFill>
                </a:rPr>
                <a:t>)</a:t>
              </a:r>
              <a:r>
                <a:rPr lang="en-US" altLang="ar-EG" sz="1000" baseline="-25000">
                  <a:solidFill>
                    <a:schemeClr val="bg2"/>
                  </a:solidFill>
                </a:rPr>
                <a:t>3</a:t>
              </a:r>
            </a:p>
          </p:txBody>
        </p:sp>
        <p:sp>
          <p:nvSpPr>
            <p:cNvPr id="43040" name="Rectangle 21"/>
            <p:cNvSpPr>
              <a:spLocks noChangeArrowheads="1"/>
            </p:cNvSpPr>
            <p:nvPr/>
          </p:nvSpPr>
          <p:spPr bwMode="auto">
            <a:xfrm>
              <a:off x="2063582" y="1981200"/>
              <a:ext cx="1316386" cy="2462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ar-EG" sz="1000">
                  <a:solidFill>
                    <a:schemeClr val="bg2"/>
                  </a:solidFill>
                </a:rPr>
                <a:t>Orthoclase: KAlSi</a:t>
              </a:r>
              <a:r>
                <a:rPr lang="en-US" altLang="ar-EG" sz="1000" baseline="-25000">
                  <a:solidFill>
                    <a:schemeClr val="bg2"/>
                  </a:solidFill>
                </a:rPr>
                <a:t>3</a:t>
              </a:r>
              <a:r>
                <a:rPr lang="en-US" altLang="ar-EG" sz="1000">
                  <a:solidFill>
                    <a:schemeClr val="bg2"/>
                  </a:solidFill>
                </a:rPr>
                <a:t>O</a:t>
              </a:r>
              <a:r>
                <a:rPr lang="en-US" altLang="ar-EG" sz="1000" baseline="-25000">
                  <a:solidFill>
                    <a:schemeClr val="bg2"/>
                  </a:solidFill>
                </a:rPr>
                <a:t>8</a:t>
              </a:r>
            </a:p>
          </p:txBody>
        </p:sp>
        <p:sp>
          <p:nvSpPr>
            <p:cNvPr id="43041" name="Rectangle 22"/>
            <p:cNvSpPr>
              <a:spLocks noChangeArrowheads="1"/>
            </p:cNvSpPr>
            <p:nvPr/>
          </p:nvSpPr>
          <p:spPr bwMode="auto">
            <a:xfrm>
              <a:off x="636602" y="1562100"/>
              <a:ext cx="665591" cy="2462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ar-EG" sz="1000">
                  <a:solidFill>
                    <a:schemeClr val="bg2"/>
                  </a:solidFill>
                </a:rPr>
                <a:t>Silver: Ag</a:t>
              </a:r>
            </a:p>
          </p:txBody>
        </p:sp>
        <p:sp>
          <p:nvSpPr>
            <p:cNvPr id="43042" name="Rectangle 23"/>
            <p:cNvSpPr>
              <a:spLocks noChangeArrowheads="1"/>
            </p:cNvSpPr>
            <p:nvPr/>
          </p:nvSpPr>
          <p:spPr bwMode="auto">
            <a:xfrm>
              <a:off x="604542" y="1981200"/>
              <a:ext cx="779381" cy="2462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ar-EG" sz="1000">
                  <a:solidFill>
                    <a:schemeClr val="bg2"/>
                  </a:solidFill>
                </a:rPr>
                <a:t>Copper: Cu</a:t>
              </a:r>
            </a:p>
          </p:txBody>
        </p:sp>
        <p:sp>
          <p:nvSpPr>
            <p:cNvPr id="43043" name="Rectangle 24"/>
            <p:cNvSpPr>
              <a:spLocks noChangeArrowheads="1"/>
            </p:cNvSpPr>
            <p:nvPr/>
          </p:nvSpPr>
          <p:spPr bwMode="auto">
            <a:xfrm>
              <a:off x="1752600" y="2400300"/>
              <a:ext cx="1823001" cy="2462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ar-EG" sz="1000">
                  <a:solidFill>
                    <a:schemeClr val="bg2"/>
                  </a:solidFill>
                </a:rPr>
                <a:t>Muscovite: KAl</a:t>
              </a:r>
              <a:r>
                <a:rPr lang="en-US" altLang="ar-EG" sz="1000" baseline="-25000">
                  <a:solidFill>
                    <a:schemeClr val="bg2"/>
                  </a:solidFill>
                </a:rPr>
                <a:t>2</a:t>
              </a:r>
              <a:r>
                <a:rPr lang="en-US" altLang="ar-EG" sz="1000">
                  <a:solidFill>
                    <a:schemeClr val="bg2"/>
                  </a:solidFill>
                </a:rPr>
                <a:t>(AlSi</a:t>
              </a:r>
              <a:r>
                <a:rPr lang="en-US" altLang="ar-EG" sz="1000" baseline="-25000">
                  <a:solidFill>
                    <a:schemeClr val="bg2"/>
                  </a:solidFill>
                </a:rPr>
                <a:t>3</a:t>
              </a:r>
              <a:r>
                <a:rPr lang="en-US" altLang="ar-EG" sz="1000">
                  <a:solidFill>
                    <a:schemeClr val="bg2"/>
                  </a:solidFill>
                </a:rPr>
                <a:t>O</a:t>
              </a:r>
              <a:r>
                <a:rPr lang="en-US" altLang="ar-EG" sz="1000" baseline="-25000">
                  <a:solidFill>
                    <a:schemeClr val="bg2"/>
                  </a:solidFill>
                </a:rPr>
                <a:t>10</a:t>
              </a:r>
              <a:r>
                <a:rPr lang="en-US" altLang="ar-EG" sz="1000">
                  <a:solidFill>
                    <a:schemeClr val="bg2"/>
                  </a:solidFill>
                </a:rPr>
                <a:t>)(OH)</a:t>
              </a:r>
              <a:r>
                <a:rPr lang="en-US" altLang="ar-EG" sz="1000" baseline="-25000">
                  <a:solidFill>
                    <a:schemeClr val="bg2"/>
                  </a:solidFill>
                </a:rPr>
                <a:t>2</a:t>
              </a:r>
            </a:p>
          </p:txBody>
        </p:sp>
        <p:sp>
          <p:nvSpPr>
            <p:cNvPr id="43044" name="Rectangle 25"/>
            <p:cNvSpPr>
              <a:spLocks noChangeArrowheads="1"/>
            </p:cNvSpPr>
            <p:nvPr/>
          </p:nvSpPr>
          <p:spPr bwMode="auto">
            <a:xfrm>
              <a:off x="3868305" y="1562100"/>
              <a:ext cx="1087196" cy="2462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ar-EG" sz="1000">
                  <a:solidFill>
                    <a:schemeClr val="bg2"/>
                  </a:solidFill>
                </a:rPr>
                <a:t>Corundum: Al</a:t>
              </a:r>
              <a:r>
                <a:rPr lang="en-US" altLang="ar-EG" sz="1000" baseline="-25000">
                  <a:solidFill>
                    <a:schemeClr val="bg2"/>
                  </a:solidFill>
                </a:rPr>
                <a:t>2</a:t>
              </a:r>
              <a:r>
                <a:rPr lang="en-US" altLang="ar-EG" sz="1000">
                  <a:solidFill>
                    <a:schemeClr val="bg2"/>
                  </a:solidFill>
                </a:rPr>
                <a:t>O</a:t>
              </a:r>
              <a:r>
                <a:rPr lang="en-US" altLang="ar-EG" sz="1000" baseline="-25000">
                  <a:solidFill>
                    <a:schemeClr val="bg2"/>
                  </a:solidFill>
                </a:rPr>
                <a:t>3</a:t>
              </a:r>
            </a:p>
          </p:txBody>
        </p:sp>
        <p:sp>
          <p:nvSpPr>
            <p:cNvPr id="43045" name="Rectangle 26"/>
            <p:cNvSpPr>
              <a:spLocks noChangeArrowheads="1"/>
            </p:cNvSpPr>
            <p:nvPr/>
          </p:nvSpPr>
          <p:spPr bwMode="auto">
            <a:xfrm>
              <a:off x="3927617" y="1981200"/>
              <a:ext cx="1031051" cy="2462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ar-EG" sz="1000">
                  <a:solidFill>
                    <a:schemeClr val="bg2"/>
                  </a:solidFill>
                </a:rPr>
                <a:t>Hematite: Fe</a:t>
              </a:r>
              <a:r>
                <a:rPr lang="en-US" altLang="ar-EG" sz="1000" baseline="-25000">
                  <a:solidFill>
                    <a:schemeClr val="bg2"/>
                  </a:solidFill>
                </a:rPr>
                <a:t>2</a:t>
              </a:r>
              <a:r>
                <a:rPr lang="en-US" altLang="ar-EG" sz="1000">
                  <a:solidFill>
                    <a:schemeClr val="bg2"/>
                  </a:solidFill>
                </a:rPr>
                <a:t>O</a:t>
              </a:r>
              <a:r>
                <a:rPr lang="en-US" altLang="ar-EG" sz="1000" baseline="-25000">
                  <a:solidFill>
                    <a:schemeClr val="bg2"/>
                  </a:solidFill>
                </a:rPr>
                <a:t>3</a:t>
              </a:r>
            </a:p>
          </p:txBody>
        </p:sp>
        <p:sp>
          <p:nvSpPr>
            <p:cNvPr id="43046" name="Rectangle 27"/>
            <p:cNvSpPr>
              <a:spLocks noChangeArrowheads="1"/>
            </p:cNvSpPr>
            <p:nvPr/>
          </p:nvSpPr>
          <p:spPr bwMode="auto">
            <a:xfrm>
              <a:off x="3902770" y="2400300"/>
              <a:ext cx="1080745" cy="2462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ar-EG" sz="1000">
                  <a:solidFill>
                    <a:schemeClr val="bg2"/>
                  </a:solidFill>
                </a:rPr>
                <a:t>Magnetite: Fe</a:t>
              </a:r>
              <a:r>
                <a:rPr lang="en-US" altLang="ar-EG" sz="1000" baseline="-25000">
                  <a:solidFill>
                    <a:schemeClr val="bg2"/>
                  </a:solidFill>
                </a:rPr>
                <a:t>3</a:t>
              </a:r>
              <a:r>
                <a:rPr lang="en-US" altLang="ar-EG" sz="1000">
                  <a:solidFill>
                    <a:schemeClr val="bg2"/>
                  </a:solidFill>
                </a:rPr>
                <a:t>O</a:t>
              </a:r>
              <a:r>
                <a:rPr lang="en-US" altLang="ar-EG" sz="1000" baseline="-25000">
                  <a:solidFill>
                    <a:schemeClr val="bg2"/>
                  </a:solidFill>
                </a:rPr>
                <a:t>4</a:t>
              </a:r>
            </a:p>
          </p:txBody>
        </p:sp>
        <p:sp>
          <p:nvSpPr>
            <p:cNvPr id="43047" name="Rectangle 29"/>
            <p:cNvSpPr>
              <a:spLocks noChangeArrowheads="1"/>
            </p:cNvSpPr>
            <p:nvPr/>
          </p:nvSpPr>
          <p:spPr bwMode="auto">
            <a:xfrm>
              <a:off x="5469454" y="1562100"/>
              <a:ext cx="837089" cy="2462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ar-EG" sz="1000">
                  <a:solidFill>
                    <a:schemeClr val="bg2"/>
                  </a:solidFill>
                </a:rPr>
                <a:t>Halite: NaCl</a:t>
              </a:r>
            </a:p>
          </p:txBody>
        </p:sp>
        <p:sp>
          <p:nvSpPr>
            <p:cNvPr id="43048" name="Rectangle 30"/>
            <p:cNvSpPr>
              <a:spLocks noChangeArrowheads="1"/>
            </p:cNvSpPr>
            <p:nvPr/>
          </p:nvSpPr>
          <p:spPr bwMode="auto">
            <a:xfrm>
              <a:off x="5430982" y="1981200"/>
              <a:ext cx="914033" cy="2462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ar-EG" sz="1000">
                  <a:solidFill>
                    <a:schemeClr val="bg2"/>
                  </a:solidFill>
                </a:rPr>
                <a:t>Fluorite: CaF</a:t>
              </a:r>
              <a:r>
                <a:rPr lang="en-US" altLang="ar-EG" sz="1000" baseline="-25000">
                  <a:solidFill>
                    <a:schemeClr val="bg2"/>
                  </a:solidFill>
                </a:rPr>
                <a:t>2</a:t>
              </a:r>
            </a:p>
          </p:txBody>
        </p:sp>
        <p:sp>
          <p:nvSpPr>
            <p:cNvPr id="43049" name="Rectangle 31"/>
            <p:cNvSpPr>
              <a:spLocks noChangeArrowheads="1"/>
            </p:cNvSpPr>
            <p:nvPr/>
          </p:nvSpPr>
          <p:spPr bwMode="auto">
            <a:xfrm>
              <a:off x="5474263" y="2400300"/>
              <a:ext cx="772997" cy="2462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ar-EG" sz="1000">
                  <a:solidFill>
                    <a:schemeClr val="bg2"/>
                  </a:solidFill>
                </a:rPr>
                <a:t>Sylvite: KCl</a:t>
              </a:r>
            </a:p>
          </p:txBody>
        </p:sp>
        <p:sp>
          <p:nvSpPr>
            <p:cNvPr id="43050" name="Rectangle 37"/>
            <p:cNvSpPr>
              <a:spLocks noChangeArrowheads="1"/>
            </p:cNvSpPr>
            <p:nvPr/>
          </p:nvSpPr>
          <p:spPr bwMode="auto">
            <a:xfrm>
              <a:off x="6629400" y="1562100"/>
              <a:ext cx="2133600" cy="2462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ar-EG" sz="1000">
                  <a:solidFill>
                    <a:schemeClr val="bg2"/>
                  </a:solidFill>
                </a:rPr>
                <a:t>Turquoise: CuAl</a:t>
              </a:r>
              <a:r>
                <a:rPr lang="en-US" altLang="ar-EG" sz="1000" baseline="-25000">
                  <a:solidFill>
                    <a:schemeClr val="bg2"/>
                  </a:solidFill>
                </a:rPr>
                <a:t>6</a:t>
              </a:r>
              <a:r>
                <a:rPr lang="en-US" altLang="ar-EG" sz="1000">
                  <a:solidFill>
                    <a:schemeClr val="bg2"/>
                  </a:solidFill>
                </a:rPr>
                <a:t>(PO</a:t>
              </a:r>
              <a:r>
                <a:rPr lang="en-US" altLang="ar-EG" sz="1000" baseline="-25000">
                  <a:solidFill>
                    <a:schemeClr val="bg2"/>
                  </a:solidFill>
                </a:rPr>
                <a:t>4</a:t>
              </a:r>
              <a:r>
                <a:rPr lang="en-US" altLang="ar-EG" sz="1000">
                  <a:solidFill>
                    <a:schemeClr val="bg2"/>
                  </a:solidFill>
                </a:rPr>
                <a:t>)</a:t>
              </a:r>
              <a:r>
                <a:rPr lang="en-US" altLang="ar-EG" sz="1000" baseline="-25000">
                  <a:solidFill>
                    <a:schemeClr val="bg2"/>
                  </a:solidFill>
                </a:rPr>
                <a:t>4</a:t>
              </a:r>
              <a:r>
                <a:rPr lang="en-US" altLang="ar-EG" sz="1000">
                  <a:solidFill>
                    <a:schemeClr val="bg2"/>
                  </a:solidFill>
                </a:rPr>
                <a:t>(OH)</a:t>
              </a:r>
              <a:r>
                <a:rPr lang="en-US" altLang="ar-EG" sz="1000" baseline="-25000">
                  <a:solidFill>
                    <a:schemeClr val="bg2"/>
                  </a:solidFill>
                </a:rPr>
                <a:t>8</a:t>
              </a:r>
              <a:r>
                <a:rPr lang="en-US" altLang="ar-EG" sz="1000" b="1" baseline="20000">
                  <a:solidFill>
                    <a:schemeClr val="bg2"/>
                  </a:solidFill>
                </a:rPr>
                <a:t>.</a:t>
              </a:r>
              <a:r>
                <a:rPr lang="en-US" altLang="ar-EG" sz="1000">
                  <a:solidFill>
                    <a:schemeClr val="bg2"/>
                  </a:solidFill>
                </a:rPr>
                <a:t>2H</a:t>
              </a:r>
              <a:r>
                <a:rPr lang="en-US" altLang="ar-EG" sz="1000" baseline="-25000">
                  <a:solidFill>
                    <a:schemeClr val="bg2"/>
                  </a:solidFill>
                </a:rPr>
                <a:t>2</a:t>
              </a:r>
              <a:r>
                <a:rPr lang="en-US" altLang="ar-EG" sz="1000">
                  <a:solidFill>
                    <a:schemeClr val="bg2"/>
                  </a:solidFill>
                </a:rPr>
                <a:t>O</a:t>
              </a:r>
            </a:p>
          </p:txBody>
        </p:sp>
        <p:sp>
          <p:nvSpPr>
            <p:cNvPr id="43051" name="Rectangle 38"/>
            <p:cNvSpPr>
              <a:spLocks noChangeArrowheads="1"/>
            </p:cNvSpPr>
            <p:nvPr/>
          </p:nvSpPr>
          <p:spPr bwMode="auto">
            <a:xfrm>
              <a:off x="6858471" y="1981200"/>
              <a:ext cx="1596970" cy="2462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ar-EG" sz="1000">
                  <a:solidFill>
                    <a:schemeClr val="bg2"/>
                  </a:solidFill>
                </a:rPr>
                <a:t>Lazulite: MgAl</a:t>
              </a:r>
              <a:r>
                <a:rPr lang="en-US" altLang="ar-EG" sz="1000" baseline="-25000">
                  <a:solidFill>
                    <a:schemeClr val="bg2"/>
                  </a:solidFill>
                </a:rPr>
                <a:t>2</a:t>
              </a:r>
              <a:r>
                <a:rPr lang="en-US" altLang="ar-EG" sz="1000">
                  <a:solidFill>
                    <a:schemeClr val="bg2"/>
                  </a:solidFill>
                </a:rPr>
                <a:t>(OH)</a:t>
              </a:r>
              <a:r>
                <a:rPr lang="en-US" altLang="ar-EG" sz="1000" baseline="-25000">
                  <a:solidFill>
                    <a:schemeClr val="bg2"/>
                  </a:solidFill>
                </a:rPr>
                <a:t>2</a:t>
              </a:r>
              <a:r>
                <a:rPr lang="en-US" altLang="ar-EG" sz="1000">
                  <a:solidFill>
                    <a:schemeClr val="bg2"/>
                  </a:solidFill>
                </a:rPr>
                <a:t>(PO</a:t>
              </a:r>
              <a:r>
                <a:rPr lang="en-US" altLang="ar-EG" sz="1000" baseline="-25000">
                  <a:solidFill>
                    <a:schemeClr val="bg2"/>
                  </a:solidFill>
                </a:rPr>
                <a:t>4</a:t>
              </a:r>
              <a:r>
                <a:rPr lang="en-US" altLang="ar-EG" sz="1000">
                  <a:solidFill>
                    <a:schemeClr val="bg2"/>
                  </a:solidFill>
                </a:rPr>
                <a:t>)</a:t>
              </a:r>
              <a:r>
                <a:rPr lang="en-US" altLang="ar-EG" sz="1000" baseline="-25000">
                  <a:solidFill>
                    <a:schemeClr val="bg2"/>
                  </a:solidFill>
                </a:rPr>
                <a:t>2</a:t>
              </a:r>
            </a:p>
          </p:txBody>
        </p:sp>
        <p:sp>
          <p:nvSpPr>
            <p:cNvPr id="43052" name="Rectangle 39"/>
            <p:cNvSpPr>
              <a:spLocks noChangeArrowheads="1"/>
            </p:cNvSpPr>
            <p:nvPr/>
          </p:nvSpPr>
          <p:spPr bwMode="auto">
            <a:xfrm>
              <a:off x="672670" y="2400300"/>
              <a:ext cx="606278" cy="2462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ar-EG" sz="1000">
                  <a:solidFill>
                    <a:schemeClr val="bg2"/>
                  </a:solidFill>
                </a:rPr>
                <a:t>Sulfur: S</a:t>
              </a:r>
            </a:p>
          </p:txBody>
        </p:sp>
        <p:sp>
          <p:nvSpPr>
            <p:cNvPr id="43053" name="Rectangle 40"/>
            <p:cNvSpPr>
              <a:spLocks noChangeArrowheads="1"/>
            </p:cNvSpPr>
            <p:nvPr/>
          </p:nvSpPr>
          <p:spPr bwMode="auto">
            <a:xfrm>
              <a:off x="2299224" y="2801779"/>
              <a:ext cx="845103" cy="2462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ar-EG" sz="1000">
                  <a:solidFill>
                    <a:schemeClr val="bg2"/>
                  </a:solidFill>
                </a:rPr>
                <a:t>Quartz: SiO</a:t>
              </a:r>
              <a:r>
                <a:rPr lang="en-US" altLang="ar-EG" sz="1000" baseline="-25000">
                  <a:solidFill>
                    <a:schemeClr val="bg2"/>
                  </a:solidFill>
                </a:rPr>
                <a:t>2</a:t>
              </a:r>
            </a:p>
          </p:txBody>
        </p:sp>
        <p:sp>
          <p:nvSpPr>
            <p:cNvPr id="43054" name="Rectangle 41"/>
            <p:cNvSpPr>
              <a:spLocks noChangeArrowheads="1"/>
            </p:cNvSpPr>
            <p:nvPr/>
          </p:nvSpPr>
          <p:spPr bwMode="auto">
            <a:xfrm>
              <a:off x="1905686" y="3182779"/>
              <a:ext cx="1553686" cy="2462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ar-EG" sz="1000">
                  <a:solidFill>
                    <a:schemeClr val="bg2"/>
                  </a:solidFill>
                </a:rPr>
                <a:t>Kaolinite: Al</a:t>
              </a:r>
              <a:r>
                <a:rPr lang="en-US" altLang="ar-EG" sz="1000" baseline="-25000">
                  <a:solidFill>
                    <a:schemeClr val="bg2"/>
                  </a:solidFill>
                </a:rPr>
                <a:t>4</a:t>
              </a:r>
              <a:r>
                <a:rPr lang="en-US" altLang="ar-EG" sz="1000">
                  <a:solidFill>
                    <a:schemeClr val="bg2"/>
                  </a:solidFill>
                </a:rPr>
                <a:t>(Si</a:t>
              </a:r>
              <a:r>
                <a:rPr lang="en-US" altLang="ar-EG" sz="1000" baseline="-25000">
                  <a:solidFill>
                    <a:schemeClr val="bg2"/>
                  </a:solidFill>
                </a:rPr>
                <a:t>4</a:t>
              </a:r>
              <a:r>
                <a:rPr lang="en-US" altLang="ar-EG" sz="1000">
                  <a:solidFill>
                    <a:schemeClr val="bg2"/>
                  </a:solidFill>
                </a:rPr>
                <a:t>O</a:t>
              </a:r>
              <a:r>
                <a:rPr lang="en-US" altLang="ar-EG" sz="1000" baseline="-25000">
                  <a:solidFill>
                    <a:schemeClr val="bg2"/>
                  </a:solidFill>
                </a:rPr>
                <a:t>10</a:t>
              </a:r>
              <a:r>
                <a:rPr lang="en-US" altLang="ar-EG" sz="1000">
                  <a:solidFill>
                    <a:schemeClr val="bg2"/>
                  </a:solidFill>
                </a:rPr>
                <a:t>)(OH)</a:t>
              </a:r>
              <a:r>
                <a:rPr lang="en-US" altLang="ar-EG" sz="1000" baseline="-25000">
                  <a:solidFill>
                    <a:schemeClr val="bg2"/>
                  </a:solidFill>
                </a:rPr>
                <a:t>8</a:t>
              </a:r>
            </a:p>
          </p:txBody>
        </p:sp>
        <p:sp>
          <p:nvSpPr>
            <p:cNvPr id="43055" name="Rectangle 42"/>
            <p:cNvSpPr>
              <a:spLocks noChangeArrowheads="1"/>
            </p:cNvSpPr>
            <p:nvPr/>
          </p:nvSpPr>
          <p:spPr bwMode="auto">
            <a:xfrm>
              <a:off x="3913991" y="2801779"/>
              <a:ext cx="1058303" cy="2462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ar-EG" sz="1000">
                  <a:solidFill>
                    <a:schemeClr val="bg2"/>
                  </a:solidFill>
                </a:rPr>
                <a:t>Ilmenite: FeTiO</a:t>
              </a:r>
              <a:r>
                <a:rPr lang="en-US" altLang="ar-EG" sz="1000" baseline="-25000">
                  <a:solidFill>
                    <a:schemeClr val="bg2"/>
                  </a:solidFill>
                </a:rPr>
                <a:t>3</a:t>
              </a:r>
            </a:p>
          </p:txBody>
        </p:sp>
        <p:sp>
          <p:nvSpPr>
            <p:cNvPr id="43056" name="Rectangle 43"/>
            <p:cNvSpPr>
              <a:spLocks noChangeArrowheads="1"/>
            </p:cNvSpPr>
            <p:nvPr/>
          </p:nvSpPr>
          <p:spPr bwMode="auto">
            <a:xfrm>
              <a:off x="4035819" y="3182779"/>
              <a:ext cx="814647" cy="2462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ar-EG" sz="1000">
                  <a:solidFill>
                    <a:schemeClr val="bg2"/>
                  </a:solidFill>
                </a:rPr>
                <a:t>Rutile: TiO</a:t>
              </a:r>
              <a:r>
                <a:rPr lang="en-US" altLang="ar-EG" sz="1000" baseline="-25000">
                  <a:solidFill>
                    <a:schemeClr val="bg2"/>
                  </a:solidFill>
                </a:rPr>
                <a:t>2</a:t>
              </a:r>
            </a:p>
          </p:txBody>
        </p:sp>
      </p:grpSp>
      <p:grpSp>
        <p:nvGrpSpPr>
          <p:cNvPr id="3" name="Group 51"/>
          <p:cNvGrpSpPr>
            <a:grpSpLocks/>
          </p:cNvGrpSpPr>
          <p:nvPr/>
        </p:nvGrpSpPr>
        <p:grpSpPr bwMode="auto">
          <a:xfrm>
            <a:off x="1905000" y="4706938"/>
            <a:ext cx="6096000" cy="1597074"/>
            <a:chOff x="380509" y="4706779"/>
            <a:chExt cx="6096491" cy="1597391"/>
          </a:xfrm>
        </p:grpSpPr>
        <p:sp>
          <p:nvSpPr>
            <p:cNvPr id="43021" name="Rectangle 12"/>
            <p:cNvSpPr>
              <a:spLocks noChangeArrowheads="1"/>
            </p:cNvSpPr>
            <p:nvPr/>
          </p:nvSpPr>
          <p:spPr bwMode="auto">
            <a:xfrm>
              <a:off x="638593" y="4706779"/>
              <a:ext cx="938153" cy="24627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ar-EG" sz="1000">
                  <a:solidFill>
                    <a:schemeClr val="bg2"/>
                  </a:solidFill>
                </a:rPr>
                <a:t>Calcite: CaCO</a:t>
              </a:r>
              <a:r>
                <a:rPr lang="en-US" altLang="ar-EG" sz="1000" baseline="-25000">
                  <a:solidFill>
                    <a:schemeClr val="bg2"/>
                  </a:solidFill>
                </a:rPr>
                <a:t>3</a:t>
              </a:r>
            </a:p>
          </p:txBody>
        </p:sp>
        <p:sp>
          <p:nvSpPr>
            <p:cNvPr id="43022" name="Rectangle 18"/>
            <p:cNvSpPr>
              <a:spLocks noChangeArrowheads="1"/>
            </p:cNvSpPr>
            <p:nvPr/>
          </p:nvSpPr>
          <p:spPr bwMode="auto">
            <a:xfrm>
              <a:off x="4158015" y="4706779"/>
              <a:ext cx="822661" cy="2462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ar-EG" sz="1000">
                  <a:solidFill>
                    <a:schemeClr val="bg2"/>
                  </a:solidFill>
                </a:rPr>
                <a:t>Galena: PbS</a:t>
              </a:r>
            </a:p>
          </p:txBody>
        </p:sp>
        <p:sp>
          <p:nvSpPr>
            <p:cNvPr id="43023" name="Rectangle 20"/>
            <p:cNvSpPr>
              <a:spLocks noChangeArrowheads="1"/>
            </p:cNvSpPr>
            <p:nvPr/>
          </p:nvSpPr>
          <p:spPr bwMode="auto">
            <a:xfrm>
              <a:off x="2251788" y="4706779"/>
              <a:ext cx="1350050" cy="2462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ar-EG" sz="1000">
                  <a:solidFill>
                    <a:schemeClr val="bg2"/>
                  </a:solidFill>
                </a:rPr>
                <a:t>Gypsum: CaSO</a:t>
              </a:r>
              <a:r>
                <a:rPr lang="en-US" altLang="ar-EG" sz="1000" baseline="-25000">
                  <a:solidFill>
                    <a:schemeClr val="bg2"/>
                  </a:solidFill>
                </a:rPr>
                <a:t>4</a:t>
              </a:r>
              <a:r>
                <a:rPr lang="en-US" altLang="ar-EG" sz="1000" b="1" baseline="20000">
                  <a:solidFill>
                    <a:schemeClr val="bg2"/>
                  </a:solidFill>
                </a:rPr>
                <a:t>.</a:t>
              </a:r>
              <a:r>
                <a:rPr lang="en-US" altLang="ar-EG" sz="1000">
                  <a:solidFill>
                    <a:schemeClr val="bg2"/>
                  </a:solidFill>
                </a:rPr>
                <a:t>2H</a:t>
              </a:r>
              <a:r>
                <a:rPr lang="en-US" altLang="ar-EG" sz="1000" baseline="-25000">
                  <a:solidFill>
                    <a:schemeClr val="bg2"/>
                  </a:solidFill>
                </a:rPr>
                <a:t>2</a:t>
              </a:r>
              <a:r>
                <a:rPr lang="en-US" altLang="ar-EG" sz="1000">
                  <a:solidFill>
                    <a:schemeClr val="bg2"/>
                  </a:solidFill>
                </a:rPr>
                <a:t>O</a:t>
              </a:r>
            </a:p>
          </p:txBody>
        </p:sp>
        <p:sp>
          <p:nvSpPr>
            <p:cNvPr id="43024" name="Rectangle 28"/>
            <p:cNvSpPr>
              <a:spLocks noChangeArrowheads="1"/>
            </p:cNvSpPr>
            <p:nvPr/>
          </p:nvSpPr>
          <p:spPr bwMode="auto">
            <a:xfrm>
              <a:off x="424591" y="5125879"/>
              <a:ext cx="1407758" cy="2462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ar-EG" sz="1000">
                  <a:solidFill>
                    <a:schemeClr val="bg2"/>
                  </a:solidFill>
                </a:rPr>
                <a:t>Dolomite: CaMg(CO</a:t>
              </a:r>
              <a:r>
                <a:rPr lang="en-US" altLang="ar-EG" sz="1000" baseline="-25000">
                  <a:solidFill>
                    <a:schemeClr val="bg2"/>
                  </a:solidFill>
                </a:rPr>
                <a:t>3</a:t>
              </a:r>
              <a:r>
                <a:rPr lang="en-US" altLang="ar-EG" sz="1000">
                  <a:solidFill>
                    <a:schemeClr val="bg2"/>
                  </a:solidFill>
                </a:rPr>
                <a:t>)</a:t>
              </a:r>
              <a:r>
                <a:rPr lang="en-US" altLang="ar-EG" sz="1000" baseline="-25000">
                  <a:solidFill>
                    <a:schemeClr val="bg2"/>
                  </a:solidFill>
                </a:rPr>
                <a:t>2</a:t>
              </a:r>
            </a:p>
          </p:txBody>
        </p:sp>
        <p:sp>
          <p:nvSpPr>
            <p:cNvPr id="43025" name="Rectangle 32"/>
            <p:cNvSpPr>
              <a:spLocks noChangeArrowheads="1"/>
            </p:cNvSpPr>
            <p:nvPr/>
          </p:nvSpPr>
          <p:spPr bwMode="auto">
            <a:xfrm>
              <a:off x="2468996" y="5125879"/>
              <a:ext cx="872425" cy="24627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ar-EG" sz="1000">
                  <a:solidFill>
                    <a:schemeClr val="bg2"/>
                  </a:solidFill>
                </a:rPr>
                <a:t>Barite: BaSO</a:t>
              </a:r>
              <a:r>
                <a:rPr lang="en-US" altLang="ar-EG" sz="1000" baseline="-25000">
                  <a:solidFill>
                    <a:schemeClr val="bg2"/>
                  </a:solidFill>
                </a:rPr>
                <a:t>4</a:t>
              </a:r>
            </a:p>
          </p:txBody>
        </p:sp>
        <p:sp>
          <p:nvSpPr>
            <p:cNvPr id="43026" name="Rectangle 33"/>
            <p:cNvSpPr>
              <a:spLocks noChangeArrowheads="1"/>
            </p:cNvSpPr>
            <p:nvPr/>
          </p:nvSpPr>
          <p:spPr bwMode="auto">
            <a:xfrm>
              <a:off x="2365602" y="5553790"/>
              <a:ext cx="1079229" cy="24627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ar-EG" sz="1000">
                  <a:solidFill>
                    <a:schemeClr val="bg2"/>
                  </a:solidFill>
                </a:rPr>
                <a:t>Anhydrite: CaSO</a:t>
              </a:r>
              <a:r>
                <a:rPr lang="en-US" altLang="ar-EG" sz="1000" baseline="-25000">
                  <a:solidFill>
                    <a:schemeClr val="bg2"/>
                  </a:solidFill>
                </a:rPr>
                <a:t>4</a:t>
              </a:r>
            </a:p>
          </p:txBody>
        </p:sp>
        <p:sp>
          <p:nvSpPr>
            <p:cNvPr id="43027" name="Rectangle 34"/>
            <p:cNvSpPr>
              <a:spLocks noChangeArrowheads="1"/>
            </p:cNvSpPr>
            <p:nvPr/>
          </p:nvSpPr>
          <p:spPr bwMode="auto">
            <a:xfrm>
              <a:off x="4076262" y="5125879"/>
              <a:ext cx="946169" cy="24627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ar-EG" sz="1000">
                  <a:solidFill>
                    <a:schemeClr val="bg2"/>
                  </a:solidFill>
                </a:rPr>
                <a:t>Sphalerite: ZnS</a:t>
              </a:r>
            </a:p>
          </p:txBody>
        </p:sp>
        <p:sp>
          <p:nvSpPr>
            <p:cNvPr id="43028" name="Rectangle 35"/>
            <p:cNvSpPr>
              <a:spLocks noChangeArrowheads="1"/>
            </p:cNvSpPr>
            <p:nvPr/>
          </p:nvSpPr>
          <p:spPr bwMode="auto">
            <a:xfrm>
              <a:off x="4169236" y="5553790"/>
              <a:ext cx="758602" cy="24627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ar-EG" sz="1000">
                  <a:solidFill>
                    <a:schemeClr val="bg2"/>
                  </a:solidFill>
                </a:rPr>
                <a:t>Pyrite: FeS</a:t>
              </a:r>
              <a:r>
                <a:rPr lang="en-US" altLang="ar-EG" sz="1000" baseline="-25000">
                  <a:solidFill>
                    <a:schemeClr val="bg2"/>
                  </a:solidFill>
                </a:rPr>
                <a:t>2</a:t>
              </a:r>
            </a:p>
          </p:txBody>
        </p:sp>
        <p:sp>
          <p:nvSpPr>
            <p:cNvPr id="43029" name="Rectangle 36"/>
            <p:cNvSpPr>
              <a:spLocks noChangeArrowheads="1"/>
            </p:cNvSpPr>
            <p:nvPr/>
          </p:nvSpPr>
          <p:spPr bwMode="auto">
            <a:xfrm>
              <a:off x="5638309" y="4706779"/>
              <a:ext cx="838691" cy="2462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ar-EG" sz="1000">
                  <a:solidFill>
                    <a:schemeClr val="bg2"/>
                  </a:solidFill>
                </a:rPr>
                <a:t>Niter: KNO</a:t>
              </a:r>
              <a:r>
                <a:rPr lang="en-US" altLang="ar-EG" sz="1000" baseline="-25000">
                  <a:solidFill>
                    <a:schemeClr val="bg2"/>
                  </a:solidFill>
                </a:rPr>
                <a:t>3</a:t>
              </a:r>
            </a:p>
          </p:txBody>
        </p:sp>
        <p:sp>
          <p:nvSpPr>
            <p:cNvPr id="43030" name="Rectangle 45"/>
            <p:cNvSpPr>
              <a:spLocks noChangeArrowheads="1"/>
            </p:cNvSpPr>
            <p:nvPr/>
          </p:nvSpPr>
          <p:spPr bwMode="auto">
            <a:xfrm>
              <a:off x="2209309" y="6057900"/>
              <a:ext cx="1435008" cy="2462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ar-EG" sz="1000">
                  <a:solidFill>
                    <a:schemeClr val="bg2"/>
                  </a:solidFill>
                </a:rPr>
                <a:t>Epsomite: MgSO</a:t>
              </a:r>
              <a:r>
                <a:rPr lang="en-US" altLang="ar-EG" sz="1000" baseline="-25000">
                  <a:solidFill>
                    <a:schemeClr val="bg2"/>
                  </a:solidFill>
                </a:rPr>
                <a:t>4</a:t>
              </a:r>
              <a:r>
                <a:rPr lang="en-US" altLang="ar-EG" sz="1000" b="1" baseline="20000">
                  <a:solidFill>
                    <a:schemeClr val="bg2"/>
                  </a:solidFill>
                </a:rPr>
                <a:t>.</a:t>
              </a:r>
              <a:r>
                <a:rPr lang="en-US" altLang="ar-EG" sz="1000">
                  <a:solidFill>
                    <a:schemeClr val="bg2"/>
                  </a:solidFill>
                </a:rPr>
                <a:t>7H</a:t>
              </a:r>
              <a:r>
                <a:rPr lang="en-US" altLang="ar-EG" sz="1000" baseline="-25000">
                  <a:solidFill>
                    <a:schemeClr val="bg2"/>
                  </a:solidFill>
                </a:rPr>
                <a:t>2</a:t>
              </a:r>
              <a:r>
                <a:rPr lang="en-US" altLang="ar-EG" sz="1000">
                  <a:solidFill>
                    <a:schemeClr val="bg2"/>
                  </a:solidFill>
                </a:rPr>
                <a:t>O</a:t>
              </a:r>
            </a:p>
          </p:txBody>
        </p:sp>
        <p:sp>
          <p:nvSpPr>
            <p:cNvPr id="43031" name="Rectangle 47"/>
            <p:cNvSpPr>
              <a:spLocks noChangeArrowheads="1"/>
            </p:cNvSpPr>
            <p:nvPr/>
          </p:nvSpPr>
          <p:spPr bwMode="auto">
            <a:xfrm>
              <a:off x="4033782" y="6057900"/>
              <a:ext cx="1027928" cy="24627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ar-EG" sz="1000">
                  <a:solidFill>
                    <a:schemeClr val="bg2"/>
                  </a:solidFill>
                </a:rPr>
                <a:t>Bornite: Cu</a:t>
              </a:r>
              <a:r>
                <a:rPr lang="en-US" altLang="ar-EG" sz="1000" baseline="-25000">
                  <a:solidFill>
                    <a:schemeClr val="bg2"/>
                  </a:solidFill>
                </a:rPr>
                <a:t>5</a:t>
              </a:r>
              <a:r>
                <a:rPr lang="en-US" altLang="ar-EG" sz="1000">
                  <a:solidFill>
                    <a:schemeClr val="bg2"/>
                  </a:solidFill>
                </a:rPr>
                <a:t>FeS</a:t>
              </a:r>
              <a:r>
                <a:rPr lang="en-US" altLang="ar-EG" sz="1000" baseline="-25000">
                  <a:solidFill>
                    <a:schemeClr val="bg2"/>
                  </a:solidFill>
                </a:rPr>
                <a:t>4</a:t>
              </a:r>
            </a:p>
          </p:txBody>
        </p:sp>
        <p:sp>
          <p:nvSpPr>
            <p:cNvPr id="43032" name="Rectangle 48"/>
            <p:cNvSpPr>
              <a:spLocks noChangeArrowheads="1"/>
            </p:cNvSpPr>
            <p:nvPr/>
          </p:nvSpPr>
          <p:spPr bwMode="auto">
            <a:xfrm>
              <a:off x="628173" y="5553790"/>
              <a:ext cx="962200" cy="24627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ar-EG" sz="1000">
                  <a:solidFill>
                    <a:schemeClr val="bg2"/>
                  </a:solidFill>
                </a:rPr>
                <a:t>Siderite: FeCO</a:t>
              </a:r>
              <a:r>
                <a:rPr lang="en-US" altLang="ar-EG" sz="1000" baseline="-25000">
                  <a:solidFill>
                    <a:schemeClr val="bg2"/>
                  </a:solidFill>
                </a:rPr>
                <a:t>3</a:t>
              </a:r>
            </a:p>
          </p:txBody>
        </p:sp>
        <p:sp>
          <p:nvSpPr>
            <p:cNvPr id="43033" name="Rectangle 49"/>
            <p:cNvSpPr>
              <a:spLocks noChangeArrowheads="1"/>
            </p:cNvSpPr>
            <p:nvPr/>
          </p:nvSpPr>
          <p:spPr bwMode="auto">
            <a:xfrm>
              <a:off x="380509" y="6057900"/>
              <a:ext cx="1495922" cy="2462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ar-EG" sz="1000">
                  <a:solidFill>
                    <a:schemeClr val="bg2"/>
                  </a:solidFill>
                </a:rPr>
                <a:t>Malachite: Cu</a:t>
              </a:r>
              <a:r>
                <a:rPr lang="en-US" altLang="ar-EG" sz="1000" baseline="-25000">
                  <a:solidFill>
                    <a:schemeClr val="bg2"/>
                  </a:solidFill>
                </a:rPr>
                <a:t>2</a:t>
              </a:r>
              <a:r>
                <a:rPr lang="en-US" altLang="ar-EG" sz="1000">
                  <a:solidFill>
                    <a:schemeClr val="bg2"/>
                  </a:solidFill>
                </a:rPr>
                <a:t>CO</a:t>
              </a:r>
              <a:r>
                <a:rPr lang="en-US" altLang="ar-EG" sz="1000" baseline="-25000">
                  <a:solidFill>
                    <a:schemeClr val="bg2"/>
                  </a:solidFill>
                </a:rPr>
                <a:t>3</a:t>
              </a:r>
              <a:r>
                <a:rPr lang="en-US" altLang="ar-EG" sz="1000">
                  <a:solidFill>
                    <a:schemeClr val="bg2"/>
                  </a:solidFill>
                </a:rPr>
                <a:t>(OH)</a:t>
              </a:r>
              <a:r>
                <a:rPr lang="en-US" altLang="ar-EG" sz="1000" baseline="-25000">
                  <a:solidFill>
                    <a:schemeClr val="bg2"/>
                  </a:solidFill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22564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1" y="1628775"/>
            <a:ext cx="6480175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389" y="260350"/>
            <a:ext cx="8785225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812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981200" y="1052513"/>
            <a:ext cx="8229600" cy="4525962"/>
          </a:xfrm>
        </p:spPr>
        <p:txBody>
          <a:bodyPr/>
          <a:lstStyle/>
          <a:p>
            <a:pPr>
              <a:defRPr/>
            </a:pPr>
            <a:r>
              <a:rPr lang="ar-EG" dirty="0" err="1" smtClean="0"/>
              <a:t>سليكات</a:t>
            </a:r>
            <a:r>
              <a:rPr lang="ar-EG" dirty="0" smtClean="0"/>
              <a:t> </a:t>
            </a:r>
            <a:r>
              <a:rPr lang="ar-EG" dirty="0" err="1" smtClean="0"/>
              <a:t>التتراهيدرا</a:t>
            </a:r>
            <a:r>
              <a:rPr lang="ar-EG" dirty="0" smtClean="0"/>
              <a:t> المنفردة</a:t>
            </a:r>
            <a:r>
              <a:rPr lang="en-US" dirty="0" err="1" smtClean="0"/>
              <a:t>nesosilicate</a:t>
            </a:r>
            <a:r>
              <a:rPr lang="en-US" dirty="0" smtClean="0"/>
              <a:t> </a:t>
            </a:r>
          </a:p>
          <a:p>
            <a:pPr>
              <a:defRPr/>
            </a:pPr>
            <a:r>
              <a:rPr lang="ar-EG" dirty="0" err="1" smtClean="0"/>
              <a:t>سليكات</a:t>
            </a:r>
            <a:r>
              <a:rPr lang="ar-EG" dirty="0" smtClean="0"/>
              <a:t> </a:t>
            </a:r>
            <a:r>
              <a:rPr lang="ar-EG" dirty="0" err="1" smtClean="0"/>
              <a:t>التتراهيدرا</a:t>
            </a:r>
            <a:r>
              <a:rPr lang="ar-EG" dirty="0" smtClean="0"/>
              <a:t> </a:t>
            </a:r>
            <a:r>
              <a:rPr lang="ar-EG" dirty="0" err="1" smtClean="0"/>
              <a:t>المذدوجة</a:t>
            </a:r>
            <a:r>
              <a:rPr lang="ar-EG" dirty="0" smtClean="0"/>
              <a:t> </a:t>
            </a:r>
            <a:r>
              <a:rPr lang="en-US" dirty="0" err="1" smtClean="0"/>
              <a:t>sorosilicate</a:t>
            </a:r>
            <a:endParaRPr lang="ar-EG" dirty="0" smtClean="0"/>
          </a:p>
          <a:p>
            <a:pPr>
              <a:defRPr/>
            </a:pPr>
            <a:r>
              <a:rPr lang="ar-EG" dirty="0" err="1" smtClean="0"/>
              <a:t>سليكات</a:t>
            </a:r>
            <a:r>
              <a:rPr lang="ar-EG" dirty="0" smtClean="0"/>
              <a:t> </a:t>
            </a:r>
            <a:r>
              <a:rPr lang="ar-EG" dirty="0" err="1" smtClean="0"/>
              <a:t>التتراهيدرا</a:t>
            </a:r>
            <a:r>
              <a:rPr lang="ar-EG" dirty="0" smtClean="0"/>
              <a:t> الحلقية </a:t>
            </a:r>
            <a:r>
              <a:rPr lang="en-US" dirty="0" err="1" smtClean="0"/>
              <a:t>cyclosilicate</a:t>
            </a:r>
            <a:endParaRPr lang="ar-EG" dirty="0" smtClean="0"/>
          </a:p>
          <a:p>
            <a:pPr>
              <a:defRPr/>
            </a:pPr>
            <a:r>
              <a:rPr lang="ar-EG" dirty="0" err="1" smtClean="0"/>
              <a:t>سليكات</a:t>
            </a:r>
            <a:r>
              <a:rPr lang="ar-EG" dirty="0" smtClean="0"/>
              <a:t> </a:t>
            </a:r>
            <a:r>
              <a:rPr lang="ar-EG" dirty="0" err="1" smtClean="0"/>
              <a:t>التتراهيدرا</a:t>
            </a:r>
            <a:r>
              <a:rPr lang="ar-EG" dirty="0" smtClean="0"/>
              <a:t> المسلسلة  </a:t>
            </a:r>
            <a:r>
              <a:rPr lang="en-US" dirty="0" err="1" smtClean="0"/>
              <a:t>inosilicate</a:t>
            </a:r>
            <a:endParaRPr lang="ar-EG" dirty="0" smtClean="0"/>
          </a:p>
          <a:p>
            <a:pPr>
              <a:defRPr/>
            </a:pPr>
            <a:r>
              <a:rPr lang="ar-EG" dirty="0" err="1" smtClean="0"/>
              <a:t>سليكات</a:t>
            </a:r>
            <a:r>
              <a:rPr lang="ar-EG" dirty="0" smtClean="0"/>
              <a:t> </a:t>
            </a:r>
            <a:r>
              <a:rPr lang="ar-EG" dirty="0" err="1" smtClean="0"/>
              <a:t>التتراهيدراالصفائحية</a:t>
            </a:r>
            <a:r>
              <a:rPr lang="ar-EG" dirty="0" smtClean="0"/>
              <a:t> </a:t>
            </a:r>
            <a:r>
              <a:rPr lang="en-US" dirty="0" err="1" smtClean="0"/>
              <a:t>phyllosilicate</a:t>
            </a:r>
            <a:endParaRPr lang="ar-EG" dirty="0" smtClean="0"/>
          </a:p>
          <a:p>
            <a:pPr>
              <a:defRPr/>
            </a:pPr>
            <a:r>
              <a:rPr lang="ar-EG" dirty="0" err="1" smtClean="0"/>
              <a:t>سليكات</a:t>
            </a:r>
            <a:r>
              <a:rPr lang="ar-EG" dirty="0" smtClean="0"/>
              <a:t> </a:t>
            </a:r>
            <a:r>
              <a:rPr lang="ar-EG" dirty="0" err="1" smtClean="0"/>
              <a:t>التتراهيدراالشبكية</a:t>
            </a:r>
            <a:r>
              <a:rPr lang="ar-EG" dirty="0" smtClean="0"/>
              <a:t> </a:t>
            </a:r>
            <a:r>
              <a:rPr lang="en-US" dirty="0" err="1" smtClean="0"/>
              <a:t>tectosilicates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69874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1" y="404814"/>
            <a:ext cx="4176713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1900" y="1"/>
            <a:ext cx="3822700" cy="199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1901" y="2060575"/>
            <a:ext cx="3744913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0" y="3644900"/>
            <a:ext cx="4032250" cy="297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2263" y="4322764"/>
            <a:ext cx="3384550" cy="2535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58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825" y="260351"/>
            <a:ext cx="8642350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0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550" y="1268413"/>
            <a:ext cx="7200900" cy="541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095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075" y="188914"/>
            <a:ext cx="4819650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076" y="3213101"/>
            <a:ext cx="4848225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512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</TotalTime>
  <Words>207</Words>
  <Application>Microsoft Office PowerPoint</Application>
  <PresentationFormat>Widescreen</PresentationFormat>
  <Paragraphs>61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Century Gothic</vt:lpstr>
      <vt:lpstr>Garamond</vt:lpstr>
      <vt:lpstr>Tahoma</vt:lpstr>
      <vt:lpstr>Wingdings 3</vt:lpstr>
      <vt:lpstr>Slice</vt:lpstr>
      <vt:lpstr>MINERAL CLASSIFICATION</vt:lpstr>
      <vt:lpstr>Classification</vt:lpstr>
      <vt:lpstr>Mineral Composition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Halides and Sulphides </vt:lpstr>
      <vt:lpstr>Native Elements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</cp:revision>
  <dcterms:created xsi:type="dcterms:W3CDTF">2020-03-15T19:18:51Z</dcterms:created>
  <dcterms:modified xsi:type="dcterms:W3CDTF">2020-03-15T20:40:27Z</dcterms:modified>
</cp:coreProperties>
</file>