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0838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31333" y="1665288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214533" y="1665288"/>
            <a:ext cx="508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A601D-19F1-449E-81AF-D73CF2D8187A}" type="slidenum">
              <a:rPr lang="en-US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283227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  <p:sldLayoutId id="2147483669" r:id="rId18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MINERAL CLASSIFICATION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How minerals are grouped</a:t>
            </a:r>
          </a:p>
        </p:txBody>
      </p:sp>
    </p:spTree>
    <p:extLst>
      <p:ext uri="{BB962C8B-B14F-4D97-AF65-F5344CB8AC3E}">
        <p14:creationId xmlns:p14="http://schemas.microsoft.com/office/powerpoint/2010/main" val="198632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675" y="1196976"/>
            <a:ext cx="7488238" cy="550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188913"/>
            <a:ext cx="88201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477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8" y="1196976"/>
            <a:ext cx="7129462" cy="532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188914"/>
            <a:ext cx="864235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00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-47305" y="4487332"/>
            <a:ext cx="8534400" cy="150706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Halides and </a:t>
            </a:r>
            <a:r>
              <a:rPr lang="en-US" dirty="0" err="1" smtClean="0"/>
              <a:t>Sulphides</a:t>
            </a:r>
            <a:r>
              <a:rPr lang="en-US" dirty="0" smtClean="0"/>
              <a:t> </a:t>
            </a:r>
          </a:p>
        </p:txBody>
      </p:sp>
      <p:pic>
        <p:nvPicPr>
          <p:cNvPr id="5120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847" y="1557338"/>
            <a:ext cx="6696075" cy="506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752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Native Elements</a:t>
            </a:r>
          </a:p>
        </p:txBody>
      </p:sp>
      <p:pic>
        <p:nvPicPr>
          <p:cNvPr id="5222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622" y="1557339"/>
            <a:ext cx="6624637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622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98202"/>
            <a:ext cx="8534400" cy="1507067"/>
          </a:xfrm>
        </p:spPr>
        <p:txBody>
          <a:bodyPr/>
          <a:lstStyle/>
          <a:p>
            <a:pPr algn="r" rtl="0" eaLnBrk="1" hangingPunct="1">
              <a:defRPr/>
            </a:pPr>
            <a:r>
              <a:rPr lang="en-US" dirty="0" smtClean="0"/>
              <a:t>Classification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smtClean="0"/>
              <a:t>Minerals are generally grouped or classified based on their chemical composition.</a:t>
            </a:r>
          </a:p>
          <a:p>
            <a:pPr algn="l" rtl="0" eaLnBrk="1" hangingPunct="1">
              <a:defRPr/>
            </a:pPr>
            <a:r>
              <a:rPr lang="en-US" smtClean="0"/>
              <a:t>Most common system is the Dana system.</a:t>
            </a:r>
          </a:p>
          <a:p>
            <a:pPr algn="l" rtl="0" eaLnBrk="1" hangingPunct="1">
              <a:defRPr/>
            </a:pPr>
            <a:r>
              <a:rPr lang="en-US" smtClean="0"/>
              <a:t>Developed by Professor James Dana of Yale University in 1848.</a:t>
            </a:r>
          </a:p>
        </p:txBody>
      </p:sp>
    </p:spTree>
    <p:extLst>
      <p:ext uri="{BB962C8B-B14F-4D97-AF65-F5344CB8AC3E}">
        <p14:creationId xmlns:p14="http://schemas.microsoft.com/office/powerpoint/2010/main" val="311606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0" eaLnBrk="1" hangingPunct="1">
              <a:defRPr/>
            </a:pPr>
            <a:r>
              <a:rPr lang="en-US" smtClean="0"/>
              <a:t>Mineral Composition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2514601"/>
            <a:ext cx="3810000" cy="2297113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sz="2800"/>
              <a:t>Minerals are usually compounds made of the most common elements in the crust</a:t>
            </a:r>
          </a:p>
        </p:txBody>
      </p:sp>
      <p:pic>
        <p:nvPicPr>
          <p:cNvPr id="32772" name="Picture 1031" descr="http://mineral.galleries.com/minerals/carbonat/ulexite/ulexite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84900" y="2293938"/>
            <a:ext cx="3810000" cy="2857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5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912938" y="609601"/>
            <a:ext cx="137730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2"/>
                </a:solidFill>
              </a:rPr>
              <a:t>Native Elements</a:t>
            </a: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3890964" y="609601"/>
            <a:ext cx="769763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2"/>
                </a:solidFill>
              </a:rPr>
              <a:t>Silicates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5656263" y="609601"/>
            <a:ext cx="686406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2"/>
                </a:solidFill>
              </a:rPr>
              <a:t>Oxides</a:t>
            </a:r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7083425" y="609601"/>
            <a:ext cx="721672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2"/>
                </a:solidFill>
              </a:rPr>
              <a:t>Halides</a:t>
            </a:r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4110038" y="4097339"/>
            <a:ext cx="750526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2"/>
                </a:solidFill>
              </a:rPr>
              <a:t>Sulfates</a:t>
            </a:r>
          </a:p>
        </p:txBody>
      </p:sp>
      <p:sp>
        <p:nvSpPr>
          <p:cNvPr id="15367" name="TextBox 7"/>
          <p:cNvSpPr txBox="1">
            <a:spLocks noChangeArrowheads="1"/>
          </p:cNvSpPr>
          <p:nvPr/>
        </p:nvSpPr>
        <p:spPr bwMode="auto">
          <a:xfrm>
            <a:off x="7245351" y="4097339"/>
            <a:ext cx="745717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2"/>
                </a:solidFill>
              </a:rPr>
              <a:t>Nitrates</a:t>
            </a:r>
          </a:p>
        </p:txBody>
      </p:sp>
      <p:sp>
        <p:nvSpPr>
          <p:cNvPr id="15368" name="TextBox 8"/>
          <p:cNvSpPr txBox="1">
            <a:spLocks noChangeArrowheads="1"/>
          </p:cNvSpPr>
          <p:nvPr/>
        </p:nvSpPr>
        <p:spPr bwMode="auto">
          <a:xfrm>
            <a:off x="8782050" y="609601"/>
            <a:ext cx="1047082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2"/>
                </a:solidFill>
              </a:rPr>
              <a:t>Phosphates</a:t>
            </a:r>
          </a:p>
        </p:txBody>
      </p:sp>
      <p:sp>
        <p:nvSpPr>
          <p:cNvPr id="15369" name="TextBox 9"/>
          <p:cNvSpPr txBox="1">
            <a:spLocks noChangeArrowheads="1"/>
          </p:cNvSpPr>
          <p:nvPr/>
        </p:nvSpPr>
        <p:spPr bwMode="auto">
          <a:xfrm>
            <a:off x="2212975" y="4097339"/>
            <a:ext cx="1079142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2"/>
                </a:solidFill>
              </a:rPr>
              <a:t>Carbonates</a:t>
            </a:r>
          </a:p>
        </p:txBody>
      </p:sp>
      <p:sp>
        <p:nvSpPr>
          <p:cNvPr id="15370" name="TextBox 10"/>
          <p:cNvSpPr txBox="1">
            <a:spLocks noChangeArrowheads="1"/>
          </p:cNvSpPr>
          <p:nvPr/>
        </p:nvSpPr>
        <p:spPr bwMode="auto">
          <a:xfrm>
            <a:off x="5748338" y="4097339"/>
            <a:ext cx="728084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2"/>
                </a:solidFill>
              </a:rPr>
              <a:t>Sulfides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2128838" y="1181100"/>
            <a:ext cx="8158162" cy="2247900"/>
            <a:chOff x="604542" y="1181100"/>
            <a:chExt cx="8158458" cy="2247900"/>
          </a:xfrm>
        </p:grpSpPr>
        <p:sp>
          <p:nvSpPr>
            <p:cNvPr id="43034" name="Rectangle 11"/>
            <p:cNvSpPr>
              <a:spLocks noChangeArrowheads="1"/>
            </p:cNvSpPr>
            <p:nvPr/>
          </p:nvSpPr>
          <p:spPr bwMode="auto">
            <a:xfrm>
              <a:off x="2035975" y="1181100"/>
              <a:ext cx="1371600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Beryl: Be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  <a:r>
                <a:rPr lang="en-US" altLang="ar-EG" sz="1000">
                  <a:solidFill>
                    <a:schemeClr val="bg2"/>
                  </a:solidFill>
                </a:rPr>
                <a:t>Al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  <a:r>
                <a:rPr lang="en-US" altLang="ar-EG" sz="1000">
                  <a:solidFill>
                    <a:schemeClr val="bg2"/>
                  </a:solidFill>
                </a:rPr>
                <a:t>(Si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6</a:t>
              </a:r>
              <a:r>
                <a:rPr lang="en-US" altLang="ar-EG" sz="1000">
                  <a:solidFill>
                    <a:schemeClr val="bg2"/>
                  </a:solidFill>
                </a:rPr>
                <a:t>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18</a:t>
              </a:r>
              <a:r>
                <a:rPr lang="en-US" altLang="ar-EG" sz="1000">
                  <a:solidFill>
                    <a:schemeClr val="bg2"/>
                  </a:solidFill>
                </a:rPr>
                <a:t>)</a:t>
              </a:r>
            </a:p>
          </p:txBody>
        </p:sp>
        <p:sp>
          <p:nvSpPr>
            <p:cNvPr id="43035" name="Rectangle 14"/>
            <p:cNvSpPr>
              <a:spLocks noChangeArrowheads="1"/>
            </p:cNvSpPr>
            <p:nvPr/>
          </p:nvSpPr>
          <p:spPr bwMode="auto">
            <a:xfrm>
              <a:off x="3857084" y="1181100"/>
              <a:ext cx="1172116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Chromite: FeCr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  <a:r>
                <a:rPr lang="en-US" altLang="ar-EG" sz="1000">
                  <a:solidFill>
                    <a:schemeClr val="bg2"/>
                  </a:solidFill>
                </a:rPr>
                <a:t>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</a:p>
          </p:txBody>
        </p:sp>
        <p:sp>
          <p:nvSpPr>
            <p:cNvPr id="43036" name="Rectangle 15"/>
            <p:cNvSpPr>
              <a:spLocks noChangeArrowheads="1"/>
            </p:cNvSpPr>
            <p:nvPr/>
          </p:nvSpPr>
          <p:spPr bwMode="auto">
            <a:xfrm>
              <a:off x="5334000" y="1181100"/>
              <a:ext cx="1056738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Cryolite: Na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  <a:r>
                <a:rPr lang="en-US" altLang="ar-EG" sz="1000">
                  <a:solidFill>
                    <a:schemeClr val="bg2"/>
                  </a:solidFill>
                </a:rPr>
                <a:t>AlF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6</a:t>
              </a:r>
            </a:p>
          </p:txBody>
        </p:sp>
        <p:sp>
          <p:nvSpPr>
            <p:cNvPr id="43037" name="Rectangle 16"/>
            <p:cNvSpPr>
              <a:spLocks noChangeArrowheads="1"/>
            </p:cNvSpPr>
            <p:nvPr/>
          </p:nvSpPr>
          <p:spPr bwMode="auto">
            <a:xfrm>
              <a:off x="661449" y="1181100"/>
              <a:ext cx="665567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Gold: Au</a:t>
              </a:r>
            </a:p>
          </p:txBody>
        </p:sp>
        <p:sp>
          <p:nvSpPr>
            <p:cNvPr id="43038" name="Rectangle 17"/>
            <p:cNvSpPr>
              <a:spLocks noChangeArrowheads="1"/>
            </p:cNvSpPr>
            <p:nvPr/>
          </p:nvSpPr>
          <p:spPr bwMode="auto">
            <a:xfrm>
              <a:off x="2005072" y="1562100"/>
              <a:ext cx="1361319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Talc: Mg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  <a:r>
                <a:rPr lang="en-US" altLang="ar-EG" sz="1000">
                  <a:solidFill>
                    <a:schemeClr val="bg2"/>
                  </a:solidFill>
                </a:rPr>
                <a:t>(Si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  <a:r>
                <a:rPr lang="en-US" altLang="ar-EG" sz="1000">
                  <a:solidFill>
                    <a:schemeClr val="bg2"/>
                  </a:solidFill>
                </a:rPr>
                <a:t>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10</a:t>
              </a:r>
              <a:r>
                <a:rPr lang="en-US" altLang="ar-EG" sz="1000">
                  <a:solidFill>
                    <a:schemeClr val="bg2"/>
                  </a:solidFill>
                </a:rPr>
                <a:t>)(OH)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</a:p>
          </p:txBody>
        </p:sp>
        <p:sp>
          <p:nvSpPr>
            <p:cNvPr id="43039" name="Rectangle 19"/>
            <p:cNvSpPr>
              <a:spLocks noChangeArrowheads="1"/>
            </p:cNvSpPr>
            <p:nvPr/>
          </p:nvSpPr>
          <p:spPr bwMode="auto">
            <a:xfrm>
              <a:off x="6856066" y="1181100"/>
              <a:ext cx="1680268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Apatite: Ca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5</a:t>
              </a:r>
              <a:r>
                <a:rPr lang="en-US" altLang="ar-EG" sz="1000">
                  <a:solidFill>
                    <a:schemeClr val="bg2"/>
                  </a:solidFill>
                </a:rPr>
                <a:t>(F,Cl,OH)(PO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  <a:r>
                <a:rPr lang="en-US" altLang="ar-EG" sz="1000">
                  <a:solidFill>
                    <a:schemeClr val="bg2"/>
                  </a:solidFill>
                </a:rPr>
                <a:t>)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</a:p>
          </p:txBody>
        </p:sp>
        <p:sp>
          <p:nvSpPr>
            <p:cNvPr id="43040" name="Rectangle 21"/>
            <p:cNvSpPr>
              <a:spLocks noChangeArrowheads="1"/>
            </p:cNvSpPr>
            <p:nvPr/>
          </p:nvSpPr>
          <p:spPr bwMode="auto">
            <a:xfrm>
              <a:off x="2063582" y="1981200"/>
              <a:ext cx="1316386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Orthoclase: KAlSi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  <a:r>
                <a:rPr lang="en-US" altLang="ar-EG" sz="1000">
                  <a:solidFill>
                    <a:schemeClr val="bg2"/>
                  </a:solidFill>
                </a:rPr>
                <a:t>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8</a:t>
              </a:r>
            </a:p>
          </p:txBody>
        </p:sp>
        <p:sp>
          <p:nvSpPr>
            <p:cNvPr id="43041" name="Rectangle 22"/>
            <p:cNvSpPr>
              <a:spLocks noChangeArrowheads="1"/>
            </p:cNvSpPr>
            <p:nvPr/>
          </p:nvSpPr>
          <p:spPr bwMode="auto">
            <a:xfrm>
              <a:off x="636602" y="1562100"/>
              <a:ext cx="665591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Silver: Ag</a:t>
              </a:r>
            </a:p>
          </p:txBody>
        </p:sp>
        <p:sp>
          <p:nvSpPr>
            <p:cNvPr id="43042" name="Rectangle 23"/>
            <p:cNvSpPr>
              <a:spLocks noChangeArrowheads="1"/>
            </p:cNvSpPr>
            <p:nvPr/>
          </p:nvSpPr>
          <p:spPr bwMode="auto">
            <a:xfrm>
              <a:off x="604542" y="1981200"/>
              <a:ext cx="779381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Copper: Cu</a:t>
              </a:r>
            </a:p>
          </p:txBody>
        </p:sp>
        <p:sp>
          <p:nvSpPr>
            <p:cNvPr id="43043" name="Rectangle 24"/>
            <p:cNvSpPr>
              <a:spLocks noChangeArrowheads="1"/>
            </p:cNvSpPr>
            <p:nvPr/>
          </p:nvSpPr>
          <p:spPr bwMode="auto">
            <a:xfrm>
              <a:off x="1752600" y="2400300"/>
              <a:ext cx="1823001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Muscovite: KAl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  <a:r>
                <a:rPr lang="en-US" altLang="ar-EG" sz="1000">
                  <a:solidFill>
                    <a:schemeClr val="bg2"/>
                  </a:solidFill>
                </a:rPr>
                <a:t>(AlSi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  <a:r>
                <a:rPr lang="en-US" altLang="ar-EG" sz="1000">
                  <a:solidFill>
                    <a:schemeClr val="bg2"/>
                  </a:solidFill>
                </a:rPr>
                <a:t>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10</a:t>
              </a:r>
              <a:r>
                <a:rPr lang="en-US" altLang="ar-EG" sz="1000">
                  <a:solidFill>
                    <a:schemeClr val="bg2"/>
                  </a:solidFill>
                </a:rPr>
                <a:t>)(OH)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</a:p>
          </p:txBody>
        </p:sp>
        <p:sp>
          <p:nvSpPr>
            <p:cNvPr id="43044" name="Rectangle 25"/>
            <p:cNvSpPr>
              <a:spLocks noChangeArrowheads="1"/>
            </p:cNvSpPr>
            <p:nvPr/>
          </p:nvSpPr>
          <p:spPr bwMode="auto">
            <a:xfrm>
              <a:off x="3868305" y="1562100"/>
              <a:ext cx="1087196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Corundum: Al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  <a:r>
                <a:rPr lang="en-US" altLang="ar-EG" sz="1000">
                  <a:solidFill>
                    <a:schemeClr val="bg2"/>
                  </a:solidFill>
                </a:rPr>
                <a:t>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</a:p>
          </p:txBody>
        </p:sp>
        <p:sp>
          <p:nvSpPr>
            <p:cNvPr id="43045" name="Rectangle 26"/>
            <p:cNvSpPr>
              <a:spLocks noChangeArrowheads="1"/>
            </p:cNvSpPr>
            <p:nvPr/>
          </p:nvSpPr>
          <p:spPr bwMode="auto">
            <a:xfrm>
              <a:off x="3927617" y="1981200"/>
              <a:ext cx="1031051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Hematite: Fe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  <a:r>
                <a:rPr lang="en-US" altLang="ar-EG" sz="1000">
                  <a:solidFill>
                    <a:schemeClr val="bg2"/>
                  </a:solidFill>
                </a:rPr>
                <a:t>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</a:p>
          </p:txBody>
        </p:sp>
        <p:sp>
          <p:nvSpPr>
            <p:cNvPr id="43046" name="Rectangle 27"/>
            <p:cNvSpPr>
              <a:spLocks noChangeArrowheads="1"/>
            </p:cNvSpPr>
            <p:nvPr/>
          </p:nvSpPr>
          <p:spPr bwMode="auto">
            <a:xfrm>
              <a:off x="3902770" y="2400300"/>
              <a:ext cx="1080745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Magnetite: Fe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  <a:r>
                <a:rPr lang="en-US" altLang="ar-EG" sz="1000">
                  <a:solidFill>
                    <a:schemeClr val="bg2"/>
                  </a:solidFill>
                </a:rPr>
                <a:t>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</a:p>
          </p:txBody>
        </p:sp>
        <p:sp>
          <p:nvSpPr>
            <p:cNvPr id="43047" name="Rectangle 29"/>
            <p:cNvSpPr>
              <a:spLocks noChangeArrowheads="1"/>
            </p:cNvSpPr>
            <p:nvPr/>
          </p:nvSpPr>
          <p:spPr bwMode="auto">
            <a:xfrm>
              <a:off x="5469454" y="1562100"/>
              <a:ext cx="837089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Halite: NaCl</a:t>
              </a:r>
            </a:p>
          </p:txBody>
        </p:sp>
        <p:sp>
          <p:nvSpPr>
            <p:cNvPr id="43048" name="Rectangle 30"/>
            <p:cNvSpPr>
              <a:spLocks noChangeArrowheads="1"/>
            </p:cNvSpPr>
            <p:nvPr/>
          </p:nvSpPr>
          <p:spPr bwMode="auto">
            <a:xfrm>
              <a:off x="5430982" y="1981200"/>
              <a:ext cx="914033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Fluorite: CaF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</a:p>
          </p:txBody>
        </p:sp>
        <p:sp>
          <p:nvSpPr>
            <p:cNvPr id="43049" name="Rectangle 31"/>
            <p:cNvSpPr>
              <a:spLocks noChangeArrowheads="1"/>
            </p:cNvSpPr>
            <p:nvPr/>
          </p:nvSpPr>
          <p:spPr bwMode="auto">
            <a:xfrm>
              <a:off x="5474263" y="2400300"/>
              <a:ext cx="772997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Sylvite: KCl</a:t>
              </a:r>
            </a:p>
          </p:txBody>
        </p:sp>
        <p:sp>
          <p:nvSpPr>
            <p:cNvPr id="43050" name="Rectangle 37"/>
            <p:cNvSpPr>
              <a:spLocks noChangeArrowheads="1"/>
            </p:cNvSpPr>
            <p:nvPr/>
          </p:nvSpPr>
          <p:spPr bwMode="auto">
            <a:xfrm>
              <a:off x="6629400" y="1562100"/>
              <a:ext cx="2133600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Turquoise: CuAl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6</a:t>
              </a:r>
              <a:r>
                <a:rPr lang="en-US" altLang="ar-EG" sz="1000">
                  <a:solidFill>
                    <a:schemeClr val="bg2"/>
                  </a:solidFill>
                </a:rPr>
                <a:t>(PO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  <a:r>
                <a:rPr lang="en-US" altLang="ar-EG" sz="1000">
                  <a:solidFill>
                    <a:schemeClr val="bg2"/>
                  </a:solidFill>
                </a:rPr>
                <a:t>)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  <a:r>
                <a:rPr lang="en-US" altLang="ar-EG" sz="1000">
                  <a:solidFill>
                    <a:schemeClr val="bg2"/>
                  </a:solidFill>
                </a:rPr>
                <a:t>(OH)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8</a:t>
              </a:r>
              <a:r>
                <a:rPr lang="en-US" altLang="ar-EG" sz="1000" b="1" baseline="20000">
                  <a:solidFill>
                    <a:schemeClr val="bg2"/>
                  </a:solidFill>
                </a:rPr>
                <a:t>.</a:t>
              </a:r>
              <a:r>
                <a:rPr lang="en-US" altLang="ar-EG" sz="1000">
                  <a:solidFill>
                    <a:schemeClr val="bg2"/>
                  </a:solidFill>
                </a:rPr>
                <a:t>2H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  <a:r>
                <a:rPr lang="en-US" altLang="ar-EG" sz="1000">
                  <a:solidFill>
                    <a:schemeClr val="bg2"/>
                  </a:solidFill>
                </a:rPr>
                <a:t>O</a:t>
              </a:r>
            </a:p>
          </p:txBody>
        </p:sp>
        <p:sp>
          <p:nvSpPr>
            <p:cNvPr id="43051" name="Rectangle 38"/>
            <p:cNvSpPr>
              <a:spLocks noChangeArrowheads="1"/>
            </p:cNvSpPr>
            <p:nvPr/>
          </p:nvSpPr>
          <p:spPr bwMode="auto">
            <a:xfrm>
              <a:off x="6858471" y="1981200"/>
              <a:ext cx="1596970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Lazulite: MgAl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  <a:r>
                <a:rPr lang="en-US" altLang="ar-EG" sz="1000">
                  <a:solidFill>
                    <a:schemeClr val="bg2"/>
                  </a:solidFill>
                </a:rPr>
                <a:t>(OH)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  <a:r>
                <a:rPr lang="en-US" altLang="ar-EG" sz="1000">
                  <a:solidFill>
                    <a:schemeClr val="bg2"/>
                  </a:solidFill>
                </a:rPr>
                <a:t>(PO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  <a:r>
                <a:rPr lang="en-US" altLang="ar-EG" sz="1000">
                  <a:solidFill>
                    <a:schemeClr val="bg2"/>
                  </a:solidFill>
                </a:rPr>
                <a:t>)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</a:p>
          </p:txBody>
        </p:sp>
        <p:sp>
          <p:nvSpPr>
            <p:cNvPr id="43052" name="Rectangle 39"/>
            <p:cNvSpPr>
              <a:spLocks noChangeArrowheads="1"/>
            </p:cNvSpPr>
            <p:nvPr/>
          </p:nvSpPr>
          <p:spPr bwMode="auto">
            <a:xfrm>
              <a:off x="672670" y="2400300"/>
              <a:ext cx="606278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Sulfur: S</a:t>
              </a:r>
            </a:p>
          </p:txBody>
        </p:sp>
        <p:sp>
          <p:nvSpPr>
            <p:cNvPr id="43053" name="Rectangle 40"/>
            <p:cNvSpPr>
              <a:spLocks noChangeArrowheads="1"/>
            </p:cNvSpPr>
            <p:nvPr/>
          </p:nvSpPr>
          <p:spPr bwMode="auto">
            <a:xfrm>
              <a:off x="2299224" y="2801779"/>
              <a:ext cx="845103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Quartz: SiO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</a:p>
          </p:txBody>
        </p:sp>
        <p:sp>
          <p:nvSpPr>
            <p:cNvPr id="43054" name="Rectangle 41"/>
            <p:cNvSpPr>
              <a:spLocks noChangeArrowheads="1"/>
            </p:cNvSpPr>
            <p:nvPr/>
          </p:nvSpPr>
          <p:spPr bwMode="auto">
            <a:xfrm>
              <a:off x="1905686" y="3182779"/>
              <a:ext cx="1553686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Kaolinite: Al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  <a:r>
                <a:rPr lang="en-US" altLang="ar-EG" sz="1000">
                  <a:solidFill>
                    <a:schemeClr val="bg2"/>
                  </a:solidFill>
                </a:rPr>
                <a:t>(Si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  <a:r>
                <a:rPr lang="en-US" altLang="ar-EG" sz="1000">
                  <a:solidFill>
                    <a:schemeClr val="bg2"/>
                  </a:solidFill>
                </a:rPr>
                <a:t>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10</a:t>
              </a:r>
              <a:r>
                <a:rPr lang="en-US" altLang="ar-EG" sz="1000">
                  <a:solidFill>
                    <a:schemeClr val="bg2"/>
                  </a:solidFill>
                </a:rPr>
                <a:t>)(OH)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8</a:t>
              </a:r>
            </a:p>
          </p:txBody>
        </p:sp>
        <p:sp>
          <p:nvSpPr>
            <p:cNvPr id="43055" name="Rectangle 42"/>
            <p:cNvSpPr>
              <a:spLocks noChangeArrowheads="1"/>
            </p:cNvSpPr>
            <p:nvPr/>
          </p:nvSpPr>
          <p:spPr bwMode="auto">
            <a:xfrm>
              <a:off x="3913991" y="2801779"/>
              <a:ext cx="1058303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Ilmenite: FeTiO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</a:p>
          </p:txBody>
        </p:sp>
        <p:sp>
          <p:nvSpPr>
            <p:cNvPr id="43056" name="Rectangle 43"/>
            <p:cNvSpPr>
              <a:spLocks noChangeArrowheads="1"/>
            </p:cNvSpPr>
            <p:nvPr/>
          </p:nvSpPr>
          <p:spPr bwMode="auto">
            <a:xfrm>
              <a:off x="4035819" y="3182779"/>
              <a:ext cx="814647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Rutile: TiO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905000" y="4706938"/>
            <a:ext cx="6096000" cy="1597074"/>
            <a:chOff x="380509" y="4706779"/>
            <a:chExt cx="6096491" cy="1597391"/>
          </a:xfrm>
        </p:grpSpPr>
        <p:sp>
          <p:nvSpPr>
            <p:cNvPr id="43021" name="Rectangle 12"/>
            <p:cNvSpPr>
              <a:spLocks noChangeArrowheads="1"/>
            </p:cNvSpPr>
            <p:nvPr/>
          </p:nvSpPr>
          <p:spPr bwMode="auto">
            <a:xfrm>
              <a:off x="638593" y="4706779"/>
              <a:ext cx="938153" cy="246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Calcite: CaCO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</a:p>
          </p:txBody>
        </p:sp>
        <p:sp>
          <p:nvSpPr>
            <p:cNvPr id="43022" name="Rectangle 18"/>
            <p:cNvSpPr>
              <a:spLocks noChangeArrowheads="1"/>
            </p:cNvSpPr>
            <p:nvPr/>
          </p:nvSpPr>
          <p:spPr bwMode="auto">
            <a:xfrm>
              <a:off x="4158015" y="4706779"/>
              <a:ext cx="822661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Galena: PbS</a:t>
              </a:r>
            </a:p>
          </p:txBody>
        </p:sp>
        <p:sp>
          <p:nvSpPr>
            <p:cNvPr id="43023" name="Rectangle 20"/>
            <p:cNvSpPr>
              <a:spLocks noChangeArrowheads="1"/>
            </p:cNvSpPr>
            <p:nvPr/>
          </p:nvSpPr>
          <p:spPr bwMode="auto">
            <a:xfrm>
              <a:off x="2251788" y="4706779"/>
              <a:ext cx="1350050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Gypsum: CaSO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  <a:r>
                <a:rPr lang="en-US" altLang="ar-EG" sz="1000" b="1" baseline="20000">
                  <a:solidFill>
                    <a:schemeClr val="bg2"/>
                  </a:solidFill>
                </a:rPr>
                <a:t>.</a:t>
              </a:r>
              <a:r>
                <a:rPr lang="en-US" altLang="ar-EG" sz="1000">
                  <a:solidFill>
                    <a:schemeClr val="bg2"/>
                  </a:solidFill>
                </a:rPr>
                <a:t>2H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  <a:r>
                <a:rPr lang="en-US" altLang="ar-EG" sz="1000">
                  <a:solidFill>
                    <a:schemeClr val="bg2"/>
                  </a:solidFill>
                </a:rPr>
                <a:t>O</a:t>
              </a:r>
            </a:p>
          </p:txBody>
        </p:sp>
        <p:sp>
          <p:nvSpPr>
            <p:cNvPr id="43024" name="Rectangle 28"/>
            <p:cNvSpPr>
              <a:spLocks noChangeArrowheads="1"/>
            </p:cNvSpPr>
            <p:nvPr/>
          </p:nvSpPr>
          <p:spPr bwMode="auto">
            <a:xfrm>
              <a:off x="424591" y="5125879"/>
              <a:ext cx="1407758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Dolomite: CaMg(CO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  <a:r>
                <a:rPr lang="en-US" altLang="ar-EG" sz="1000">
                  <a:solidFill>
                    <a:schemeClr val="bg2"/>
                  </a:solidFill>
                </a:rPr>
                <a:t>)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</a:p>
          </p:txBody>
        </p:sp>
        <p:sp>
          <p:nvSpPr>
            <p:cNvPr id="43025" name="Rectangle 32"/>
            <p:cNvSpPr>
              <a:spLocks noChangeArrowheads="1"/>
            </p:cNvSpPr>
            <p:nvPr/>
          </p:nvSpPr>
          <p:spPr bwMode="auto">
            <a:xfrm>
              <a:off x="2468996" y="5125879"/>
              <a:ext cx="872425" cy="246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Barite: BaSO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</a:p>
          </p:txBody>
        </p:sp>
        <p:sp>
          <p:nvSpPr>
            <p:cNvPr id="43026" name="Rectangle 33"/>
            <p:cNvSpPr>
              <a:spLocks noChangeArrowheads="1"/>
            </p:cNvSpPr>
            <p:nvPr/>
          </p:nvSpPr>
          <p:spPr bwMode="auto">
            <a:xfrm>
              <a:off x="2365602" y="5553790"/>
              <a:ext cx="1079229" cy="246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Anhydrite: CaSO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</a:p>
          </p:txBody>
        </p:sp>
        <p:sp>
          <p:nvSpPr>
            <p:cNvPr id="43027" name="Rectangle 34"/>
            <p:cNvSpPr>
              <a:spLocks noChangeArrowheads="1"/>
            </p:cNvSpPr>
            <p:nvPr/>
          </p:nvSpPr>
          <p:spPr bwMode="auto">
            <a:xfrm>
              <a:off x="4076262" y="5125879"/>
              <a:ext cx="946169" cy="246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Sphalerite: ZnS</a:t>
              </a:r>
            </a:p>
          </p:txBody>
        </p:sp>
        <p:sp>
          <p:nvSpPr>
            <p:cNvPr id="43028" name="Rectangle 35"/>
            <p:cNvSpPr>
              <a:spLocks noChangeArrowheads="1"/>
            </p:cNvSpPr>
            <p:nvPr/>
          </p:nvSpPr>
          <p:spPr bwMode="auto">
            <a:xfrm>
              <a:off x="4169236" y="5553790"/>
              <a:ext cx="758602" cy="246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Pyrite: FeS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</a:p>
          </p:txBody>
        </p:sp>
        <p:sp>
          <p:nvSpPr>
            <p:cNvPr id="43029" name="Rectangle 36"/>
            <p:cNvSpPr>
              <a:spLocks noChangeArrowheads="1"/>
            </p:cNvSpPr>
            <p:nvPr/>
          </p:nvSpPr>
          <p:spPr bwMode="auto">
            <a:xfrm>
              <a:off x="5638309" y="4706779"/>
              <a:ext cx="838691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Niter: KNO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</a:p>
          </p:txBody>
        </p:sp>
        <p:sp>
          <p:nvSpPr>
            <p:cNvPr id="43030" name="Rectangle 45"/>
            <p:cNvSpPr>
              <a:spLocks noChangeArrowheads="1"/>
            </p:cNvSpPr>
            <p:nvPr/>
          </p:nvSpPr>
          <p:spPr bwMode="auto">
            <a:xfrm>
              <a:off x="2209309" y="6057900"/>
              <a:ext cx="1435008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Epsomite: MgSO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  <a:r>
                <a:rPr lang="en-US" altLang="ar-EG" sz="1000" b="1" baseline="20000">
                  <a:solidFill>
                    <a:schemeClr val="bg2"/>
                  </a:solidFill>
                </a:rPr>
                <a:t>.</a:t>
              </a:r>
              <a:r>
                <a:rPr lang="en-US" altLang="ar-EG" sz="1000">
                  <a:solidFill>
                    <a:schemeClr val="bg2"/>
                  </a:solidFill>
                </a:rPr>
                <a:t>7H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  <a:r>
                <a:rPr lang="en-US" altLang="ar-EG" sz="1000">
                  <a:solidFill>
                    <a:schemeClr val="bg2"/>
                  </a:solidFill>
                </a:rPr>
                <a:t>O</a:t>
              </a:r>
            </a:p>
          </p:txBody>
        </p:sp>
        <p:sp>
          <p:nvSpPr>
            <p:cNvPr id="43031" name="Rectangle 47"/>
            <p:cNvSpPr>
              <a:spLocks noChangeArrowheads="1"/>
            </p:cNvSpPr>
            <p:nvPr/>
          </p:nvSpPr>
          <p:spPr bwMode="auto">
            <a:xfrm>
              <a:off x="4033782" y="6057900"/>
              <a:ext cx="1027928" cy="246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Bornite: Cu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5</a:t>
              </a:r>
              <a:r>
                <a:rPr lang="en-US" altLang="ar-EG" sz="1000">
                  <a:solidFill>
                    <a:schemeClr val="bg2"/>
                  </a:solidFill>
                </a:rPr>
                <a:t>FeS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4</a:t>
              </a:r>
            </a:p>
          </p:txBody>
        </p:sp>
        <p:sp>
          <p:nvSpPr>
            <p:cNvPr id="43032" name="Rectangle 48"/>
            <p:cNvSpPr>
              <a:spLocks noChangeArrowheads="1"/>
            </p:cNvSpPr>
            <p:nvPr/>
          </p:nvSpPr>
          <p:spPr bwMode="auto">
            <a:xfrm>
              <a:off x="628173" y="5553790"/>
              <a:ext cx="962200" cy="246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Siderite: FeCO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</a:p>
          </p:txBody>
        </p:sp>
        <p:sp>
          <p:nvSpPr>
            <p:cNvPr id="43033" name="Rectangle 49"/>
            <p:cNvSpPr>
              <a:spLocks noChangeArrowheads="1"/>
            </p:cNvSpPr>
            <p:nvPr/>
          </p:nvSpPr>
          <p:spPr bwMode="auto">
            <a:xfrm>
              <a:off x="380509" y="6057900"/>
              <a:ext cx="1495922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EG" sz="1000">
                  <a:solidFill>
                    <a:schemeClr val="bg2"/>
                  </a:solidFill>
                </a:rPr>
                <a:t>Malachite: Cu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  <a:r>
                <a:rPr lang="en-US" altLang="ar-EG" sz="1000">
                  <a:solidFill>
                    <a:schemeClr val="bg2"/>
                  </a:solidFill>
                </a:rPr>
                <a:t>CO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3</a:t>
              </a:r>
              <a:r>
                <a:rPr lang="en-US" altLang="ar-EG" sz="1000">
                  <a:solidFill>
                    <a:schemeClr val="bg2"/>
                  </a:solidFill>
                </a:rPr>
                <a:t>(OH)</a:t>
              </a:r>
              <a:r>
                <a:rPr lang="en-US" altLang="ar-EG" sz="1000" baseline="-25000">
                  <a:solidFill>
                    <a:schemeClr val="bg2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256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1" y="1628775"/>
            <a:ext cx="648017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260350"/>
            <a:ext cx="8785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812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81200" y="1052513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ar-EG" dirty="0" err="1" smtClean="0"/>
              <a:t>سليكات</a:t>
            </a:r>
            <a:r>
              <a:rPr lang="ar-EG" dirty="0" smtClean="0"/>
              <a:t> </a:t>
            </a:r>
            <a:r>
              <a:rPr lang="ar-EG" dirty="0" err="1" smtClean="0"/>
              <a:t>التتراهيدرا</a:t>
            </a:r>
            <a:r>
              <a:rPr lang="ar-EG" dirty="0" smtClean="0"/>
              <a:t> المنفردة</a:t>
            </a:r>
            <a:r>
              <a:rPr lang="en-US" dirty="0" err="1" smtClean="0"/>
              <a:t>nesosilicate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ar-EG" dirty="0" err="1" smtClean="0"/>
              <a:t>سليكات</a:t>
            </a:r>
            <a:r>
              <a:rPr lang="ar-EG" dirty="0" smtClean="0"/>
              <a:t> </a:t>
            </a:r>
            <a:r>
              <a:rPr lang="ar-EG" dirty="0" err="1" smtClean="0"/>
              <a:t>التتراهيدرا</a:t>
            </a:r>
            <a:r>
              <a:rPr lang="ar-EG" dirty="0" smtClean="0"/>
              <a:t> </a:t>
            </a:r>
            <a:r>
              <a:rPr lang="ar-EG" dirty="0" err="1" smtClean="0"/>
              <a:t>المذدوجة</a:t>
            </a:r>
            <a:r>
              <a:rPr lang="ar-EG" dirty="0" smtClean="0"/>
              <a:t> </a:t>
            </a:r>
            <a:r>
              <a:rPr lang="en-US" dirty="0" err="1" smtClean="0"/>
              <a:t>sorosilicate</a:t>
            </a:r>
            <a:endParaRPr lang="ar-EG" dirty="0" smtClean="0"/>
          </a:p>
          <a:p>
            <a:pPr>
              <a:defRPr/>
            </a:pPr>
            <a:r>
              <a:rPr lang="ar-EG" dirty="0" err="1" smtClean="0"/>
              <a:t>سليكات</a:t>
            </a:r>
            <a:r>
              <a:rPr lang="ar-EG" dirty="0" smtClean="0"/>
              <a:t> </a:t>
            </a:r>
            <a:r>
              <a:rPr lang="ar-EG" dirty="0" err="1" smtClean="0"/>
              <a:t>التتراهيدرا</a:t>
            </a:r>
            <a:r>
              <a:rPr lang="ar-EG" dirty="0" smtClean="0"/>
              <a:t> الحلقية </a:t>
            </a:r>
            <a:r>
              <a:rPr lang="en-US" dirty="0" err="1" smtClean="0"/>
              <a:t>cyclosilicate</a:t>
            </a:r>
            <a:endParaRPr lang="ar-EG" dirty="0" smtClean="0"/>
          </a:p>
          <a:p>
            <a:pPr>
              <a:defRPr/>
            </a:pPr>
            <a:r>
              <a:rPr lang="ar-EG" dirty="0" err="1" smtClean="0"/>
              <a:t>سليكات</a:t>
            </a:r>
            <a:r>
              <a:rPr lang="ar-EG" dirty="0" smtClean="0"/>
              <a:t> </a:t>
            </a:r>
            <a:r>
              <a:rPr lang="ar-EG" dirty="0" err="1" smtClean="0"/>
              <a:t>التتراهيدرا</a:t>
            </a:r>
            <a:r>
              <a:rPr lang="ar-EG" dirty="0" smtClean="0"/>
              <a:t> المسلسلة  </a:t>
            </a:r>
            <a:r>
              <a:rPr lang="en-US" dirty="0" err="1" smtClean="0"/>
              <a:t>inosilicate</a:t>
            </a:r>
            <a:endParaRPr lang="ar-EG" dirty="0" smtClean="0"/>
          </a:p>
          <a:p>
            <a:pPr>
              <a:defRPr/>
            </a:pPr>
            <a:r>
              <a:rPr lang="ar-EG" dirty="0" err="1" smtClean="0"/>
              <a:t>سليكات</a:t>
            </a:r>
            <a:r>
              <a:rPr lang="ar-EG" dirty="0" smtClean="0"/>
              <a:t> </a:t>
            </a:r>
            <a:r>
              <a:rPr lang="ar-EG" dirty="0" err="1" smtClean="0"/>
              <a:t>التتراهيدراالصفائحية</a:t>
            </a:r>
            <a:r>
              <a:rPr lang="ar-EG" dirty="0" smtClean="0"/>
              <a:t> </a:t>
            </a:r>
            <a:r>
              <a:rPr lang="en-US" dirty="0" err="1" smtClean="0"/>
              <a:t>phyllosilicate</a:t>
            </a:r>
            <a:endParaRPr lang="ar-EG" dirty="0" smtClean="0"/>
          </a:p>
          <a:p>
            <a:pPr>
              <a:defRPr/>
            </a:pPr>
            <a:r>
              <a:rPr lang="ar-EG" dirty="0" err="1" smtClean="0"/>
              <a:t>سليكات</a:t>
            </a:r>
            <a:r>
              <a:rPr lang="ar-EG" dirty="0" smtClean="0"/>
              <a:t> </a:t>
            </a:r>
            <a:r>
              <a:rPr lang="ar-EG" dirty="0" err="1" smtClean="0"/>
              <a:t>التتراهيدراالشبكية</a:t>
            </a:r>
            <a:r>
              <a:rPr lang="ar-EG" dirty="0" smtClean="0"/>
              <a:t> </a:t>
            </a:r>
            <a:r>
              <a:rPr lang="en-US" dirty="0" err="1" smtClean="0"/>
              <a:t>tectosilicates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69874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404814"/>
            <a:ext cx="4176713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0" y="1"/>
            <a:ext cx="3822700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1" y="2060575"/>
            <a:ext cx="3744913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3644900"/>
            <a:ext cx="4032250" cy="297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63" y="4322764"/>
            <a:ext cx="3384550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58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260351"/>
            <a:ext cx="8642350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1268413"/>
            <a:ext cx="7200900" cy="541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95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188914"/>
            <a:ext cx="481965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6" y="3213101"/>
            <a:ext cx="48482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51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</TotalTime>
  <Words>207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Garamond</vt:lpstr>
      <vt:lpstr>Tahoma</vt:lpstr>
      <vt:lpstr>Wingdings 3</vt:lpstr>
      <vt:lpstr>Slice</vt:lpstr>
      <vt:lpstr>MINERAL CLASSIFICATION</vt:lpstr>
      <vt:lpstr>Classification</vt:lpstr>
      <vt:lpstr>Mineral Composition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Halides and Sulphides </vt:lpstr>
      <vt:lpstr>Native Elements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2020-03-15T19:18:51Z</dcterms:created>
  <dcterms:modified xsi:type="dcterms:W3CDTF">2020-03-15T20:40:27Z</dcterms:modified>
</cp:coreProperties>
</file>