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28" r:id="rId2"/>
    <p:sldId id="318" r:id="rId3"/>
    <p:sldId id="273" r:id="rId4"/>
    <p:sldId id="294" r:id="rId5"/>
    <p:sldId id="298" r:id="rId6"/>
    <p:sldId id="296" r:id="rId7"/>
    <p:sldId id="297" r:id="rId8"/>
    <p:sldId id="300" r:id="rId9"/>
    <p:sldId id="259" r:id="rId10"/>
    <p:sldId id="302" r:id="rId11"/>
    <p:sldId id="303" r:id="rId12"/>
    <p:sldId id="304" r:id="rId13"/>
    <p:sldId id="306" r:id="rId14"/>
    <p:sldId id="319" r:id="rId15"/>
    <p:sldId id="256" r:id="rId16"/>
    <p:sldId id="257" r:id="rId17"/>
    <p:sldId id="281" r:id="rId18"/>
    <p:sldId id="301" r:id="rId19"/>
    <p:sldId id="284" r:id="rId20"/>
    <p:sldId id="286" r:id="rId21"/>
    <p:sldId id="260" r:id="rId22"/>
    <p:sldId id="287" r:id="rId23"/>
    <p:sldId id="309" r:id="rId24"/>
    <p:sldId id="325" r:id="rId25"/>
    <p:sldId id="324" r:id="rId26"/>
    <p:sldId id="326" r:id="rId27"/>
    <p:sldId id="272" r:id="rId28"/>
    <p:sldId id="320" r:id="rId29"/>
    <p:sldId id="323" r:id="rId30"/>
    <p:sldId id="285" r:id="rId31"/>
    <p:sldId id="261" r:id="rId32"/>
    <p:sldId id="262" r:id="rId33"/>
    <p:sldId id="264" r:id="rId34"/>
    <p:sldId id="283" r:id="rId35"/>
    <p:sldId id="263" r:id="rId36"/>
    <p:sldId id="265" r:id="rId37"/>
    <p:sldId id="266" r:id="rId38"/>
    <p:sldId id="276" r:id="rId39"/>
    <p:sldId id="267" r:id="rId40"/>
    <p:sldId id="268" r:id="rId41"/>
    <p:sldId id="275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6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6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6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6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6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-106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-106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-106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-106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18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49957FF-D13E-4EF0-8DCE-60ED966C03EC}" type="datetime1">
              <a:rPr lang="en-US"/>
              <a:pPr>
                <a:defRPr/>
              </a:pPr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B38E3C-17B1-40A8-8F86-79FE386BE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92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403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A6CA08-987A-49CC-A66A-C82F7877F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304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MS PGothic" pitchFamily="34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fld id="{21DE0971-B85B-4F87-B56B-D6A90080E9F2}" type="slidenum">
              <a:rPr lang="en-US" sz="1200" smtClean="0"/>
              <a:pPr/>
              <a:t>8</a:t>
            </a:fld>
            <a:endParaRPr lang="en-US" sz="1200" smtClean="0"/>
          </a:p>
        </p:txBody>
      </p:sp>
      <p:sp>
        <p:nvSpPr>
          <p:cNvPr id="4505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smtClean="0"/>
              <a:t>Figure 2.4-where does the moisture come from</a:t>
            </a:r>
          </a:p>
          <a:p>
            <a:pPr>
              <a:spcBef>
                <a:spcPct val="0"/>
              </a:spcBef>
            </a:pPr>
            <a:r>
              <a:rPr lang="en-US" sz="2400" smtClean="0"/>
              <a:t>Why does ohio get steady rainfall-fronts and convection</a:t>
            </a:r>
          </a:p>
          <a:p>
            <a:pPr>
              <a:spcBef>
                <a:spcPct val="0"/>
              </a:spcBef>
            </a:pPr>
            <a:r>
              <a:rPr lang="en-US" sz="2400" smtClean="0"/>
              <a:t>Compare to other areas in US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fld id="{8B8EB644-637D-44A2-A4A5-E58A751565F1}" type="slidenum">
              <a:rPr lang="en-US" sz="1200" smtClean="0"/>
              <a:pPr/>
              <a:t>38</a:t>
            </a:fld>
            <a:endParaRPr lang="en-US" sz="1200" smtClean="0"/>
          </a:p>
        </p:txBody>
      </p:sp>
      <p:sp>
        <p:nvSpPr>
          <p:cNvPr id="4608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/>
              <a:t>The terms in the figure describe the hydrologic character of the basin.</a:t>
            </a:r>
          </a:p>
          <a:p>
            <a:pPr eaLnBrk="1" hangingPunct="1"/>
            <a:r>
              <a:rPr lang="en-US" smtClean="0"/>
              <a:t>Hydrologic data collection best carried out at the basin scale.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CF635-0C30-410C-92B9-66D6E5322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13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25E96-4909-4D25-8EE0-57250E0F8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3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F1EBD-ED3E-4C93-AB45-AD5BE4527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65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DA126-03B4-48B5-B49D-26168E8F9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55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92166-7CF7-4BD3-A17E-FA77A315A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C6BA1-6B61-468A-9741-9A24D35A4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4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D37D6-E7F6-44B3-B8F1-8B568E857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65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DADD3-6710-4F02-B597-A19D282CE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5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712F8-0E96-4435-870C-A045FFF9A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3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C6AE6-6B59-47AD-95E1-1AE01A723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4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966D9-3678-45F1-B89E-B5E512EA3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8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FCB8A-51EB-4C52-B559-C19E3D1B2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3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7320D-7681-41E1-8F9D-14EF80415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33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CB857-D544-4678-BF25-8C40E8455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B0DCC41-D5A5-4380-821B-FF358D147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MS PGothic" pitchFamily="34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MS PGothic" pitchFamily="34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MS PGothic" pitchFamily="34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MS PGothic" pitchFamily="34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3124200" y="2971800"/>
            <a:ext cx="29749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r>
              <a:rPr lang="en-US" sz="4400" b="1">
                <a:latin typeface="Arial" charset="0"/>
              </a:rPr>
              <a:t>Hydrology</a:t>
            </a:r>
            <a:endParaRPr lang="en-US" sz="32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184525" y="1889125"/>
            <a:ext cx="1123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r>
              <a:rPr lang="en-US"/>
              <a:t>Fig. 4.1</a:t>
            </a:r>
          </a:p>
        </p:txBody>
      </p:sp>
      <p:pic>
        <p:nvPicPr>
          <p:cNvPr id="11267" name="Picture 3" descr="04x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7924800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2"/>
          <p:cNvSpPr txBox="1">
            <a:spLocks noChangeArrowheads="1"/>
          </p:cNvSpPr>
          <p:nvPr/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tx2"/>
                </a:solidFill>
                <a:latin typeface="Arial" charset="0"/>
              </a:rPr>
              <a:t>Evaporation &amp; Transpiration</a:t>
            </a:r>
          </a:p>
        </p:txBody>
      </p:sp>
      <p:cxnSp>
        <p:nvCxnSpPr>
          <p:cNvPr id="11269" name="Straight Connector 6"/>
          <p:cNvCxnSpPr>
            <a:cxnSpLocks noChangeShapeType="1"/>
          </p:cNvCxnSpPr>
          <p:nvPr/>
        </p:nvCxnSpPr>
        <p:spPr bwMode="auto">
          <a:xfrm>
            <a:off x="533400" y="1295400"/>
            <a:ext cx="78486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200400" y="1905000"/>
            <a:ext cx="1123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r>
              <a:rPr lang="en-US"/>
              <a:t>Fig. 4.4</a:t>
            </a:r>
          </a:p>
        </p:txBody>
      </p:sp>
      <p:pic>
        <p:nvPicPr>
          <p:cNvPr id="12291" name="Picture 3" descr="04x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34438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04x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32025"/>
            <a:ext cx="73914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 txBox="1">
            <a:spLocks noChangeArrowheads="1"/>
          </p:cNvSpPr>
          <p:nvPr/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tx2"/>
                </a:solidFill>
                <a:latin typeface="Arial" charset="0"/>
              </a:rPr>
              <a:t>Plant Transpiration</a:t>
            </a:r>
          </a:p>
        </p:txBody>
      </p:sp>
      <p:cxnSp>
        <p:nvCxnSpPr>
          <p:cNvPr id="13316" name="Straight Connector 6"/>
          <p:cNvCxnSpPr>
            <a:cxnSpLocks noChangeShapeType="1"/>
          </p:cNvCxnSpPr>
          <p:nvPr/>
        </p:nvCxnSpPr>
        <p:spPr bwMode="auto">
          <a:xfrm>
            <a:off x="533400" y="1295400"/>
            <a:ext cx="78486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838200" y="1447800"/>
            <a:ext cx="7694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r>
              <a:rPr lang="en-US">
                <a:latin typeface="Arial" charset="0"/>
              </a:rPr>
              <a:t>Most water absorption occurs in upper half of root zone</a:t>
            </a:r>
          </a:p>
        </p:txBody>
      </p:sp>
      <p:sp>
        <p:nvSpPr>
          <p:cNvPr id="13318" name="Rectangle 8"/>
          <p:cNvSpPr>
            <a:spLocks noChangeArrowheads="1"/>
          </p:cNvSpPr>
          <p:nvPr/>
        </p:nvSpPr>
        <p:spPr bwMode="auto">
          <a:xfrm>
            <a:off x="304800" y="6172200"/>
            <a:ext cx="85344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EG"/>
          </a:p>
        </p:txBody>
      </p:sp>
      <p:sp>
        <p:nvSpPr>
          <p:cNvPr id="13319" name="Rectangle 9"/>
          <p:cNvSpPr>
            <a:spLocks noChangeArrowheads="1"/>
          </p:cNvSpPr>
          <p:nvPr/>
        </p:nvSpPr>
        <p:spPr bwMode="auto">
          <a:xfrm>
            <a:off x="533400" y="3124200"/>
            <a:ext cx="609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04x1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425575"/>
            <a:ext cx="8153400" cy="5356225"/>
          </a:xfrm>
        </p:spPr>
      </p:pic>
      <p:sp>
        <p:nvSpPr>
          <p:cNvPr id="14339" name="Rectangle 2"/>
          <p:cNvSpPr txBox="1">
            <a:spLocks noChangeArrowheads="1"/>
          </p:cNvSpPr>
          <p:nvPr/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tx2"/>
                </a:solidFill>
                <a:latin typeface="Arial" charset="0"/>
              </a:rPr>
              <a:t>Annual Pan Evaporation in USA</a:t>
            </a:r>
          </a:p>
        </p:txBody>
      </p:sp>
      <p:cxnSp>
        <p:nvCxnSpPr>
          <p:cNvPr id="14340" name="Straight Connector 6"/>
          <p:cNvCxnSpPr>
            <a:cxnSpLocks noChangeShapeType="1"/>
          </p:cNvCxnSpPr>
          <p:nvPr/>
        </p:nvCxnSpPr>
        <p:spPr bwMode="auto">
          <a:xfrm>
            <a:off x="533400" y="1295400"/>
            <a:ext cx="78486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EOMORPH0000001326_thumb_3.jpg                                 00397935Macintosh HD                   C3E2E02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7620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09600" y="188913"/>
            <a:ext cx="7924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r>
              <a:rPr lang="en-US" sz="2800">
                <a:latin typeface="Arial" charset="0"/>
              </a:rPr>
              <a:t>Evaporating playa lake with salts around margin, eastern Washington</a:t>
            </a:r>
          </a:p>
        </p:txBody>
      </p:sp>
      <p:cxnSp>
        <p:nvCxnSpPr>
          <p:cNvPr id="15364" name="Straight Connector 6"/>
          <p:cNvCxnSpPr>
            <a:cxnSpLocks noChangeShapeType="1"/>
          </p:cNvCxnSpPr>
          <p:nvPr/>
        </p:nvCxnSpPr>
        <p:spPr bwMode="auto">
          <a:xfrm>
            <a:off x="533400" y="1295400"/>
            <a:ext cx="78486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_fig4_1.jpg                                                   00382270Macintosh HD                   C3E2E02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-914400"/>
            <a:ext cx="7702550" cy="100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_fig4_2.jpg                                                   00382270Macintosh HD                   C3E2E02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-1143000"/>
            <a:ext cx="7773987" cy="1005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7"/>
          <p:cNvGrpSpPr>
            <a:grpSpLocks/>
          </p:cNvGrpSpPr>
          <p:nvPr/>
        </p:nvGrpSpPr>
        <p:grpSpPr bwMode="auto">
          <a:xfrm>
            <a:off x="304800" y="2209800"/>
            <a:ext cx="8399463" cy="4398963"/>
            <a:chOff x="423" y="1525"/>
            <a:chExt cx="5291" cy="2771"/>
          </a:xfrm>
        </p:grpSpPr>
        <p:sp>
          <p:nvSpPr>
            <p:cNvPr id="18443" name="Freeform 8"/>
            <p:cNvSpPr>
              <a:spLocks/>
            </p:cNvSpPr>
            <p:nvPr/>
          </p:nvSpPr>
          <p:spPr bwMode="auto">
            <a:xfrm>
              <a:off x="432" y="1525"/>
              <a:ext cx="5282" cy="2699"/>
            </a:xfrm>
            <a:custGeom>
              <a:avLst/>
              <a:gdLst>
                <a:gd name="T0" fmla="*/ 6 w 5282"/>
                <a:gd name="T1" fmla="*/ 19 h 2699"/>
                <a:gd name="T2" fmla="*/ 190 w 5282"/>
                <a:gd name="T3" fmla="*/ 42 h 2699"/>
                <a:gd name="T4" fmla="*/ 505 w 5282"/>
                <a:gd name="T5" fmla="*/ 72 h 2699"/>
                <a:gd name="T6" fmla="*/ 682 w 5282"/>
                <a:gd name="T7" fmla="*/ 103 h 2699"/>
                <a:gd name="T8" fmla="*/ 812 w 5282"/>
                <a:gd name="T9" fmla="*/ 142 h 2699"/>
                <a:gd name="T10" fmla="*/ 920 w 5282"/>
                <a:gd name="T11" fmla="*/ 188 h 2699"/>
                <a:gd name="T12" fmla="*/ 1027 w 5282"/>
                <a:gd name="T13" fmla="*/ 241 h 2699"/>
                <a:gd name="T14" fmla="*/ 1073 w 5282"/>
                <a:gd name="T15" fmla="*/ 264 h 2699"/>
                <a:gd name="T16" fmla="*/ 1119 w 5282"/>
                <a:gd name="T17" fmla="*/ 280 h 2699"/>
                <a:gd name="T18" fmla="*/ 1212 w 5282"/>
                <a:gd name="T19" fmla="*/ 318 h 2699"/>
                <a:gd name="T20" fmla="*/ 1273 w 5282"/>
                <a:gd name="T21" fmla="*/ 341 h 2699"/>
                <a:gd name="T22" fmla="*/ 1365 w 5282"/>
                <a:gd name="T23" fmla="*/ 380 h 2699"/>
                <a:gd name="T24" fmla="*/ 1503 w 5282"/>
                <a:gd name="T25" fmla="*/ 441 h 2699"/>
                <a:gd name="T26" fmla="*/ 1695 w 5282"/>
                <a:gd name="T27" fmla="*/ 526 h 2699"/>
                <a:gd name="T28" fmla="*/ 1772 w 5282"/>
                <a:gd name="T29" fmla="*/ 579 h 2699"/>
                <a:gd name="T30" fmla="*/ 1818 w 5282"/>
                <a:gd name="T31" fmla="*/ 602 h 2699"/>
                <a:gd name="T32" fmla="*/ 2033 w 5282"/>
                <a:gd name="T33" fmla="*/ 802 h 2699"/>
                <a:gd name="T34" fmla="*/ 2156 w 5282"/>
                <a:gd name="T35" fmla="*/ 894 h 2699"/>
                <a:gd name="T36" fmla="*/ 2218 w 5282"/>
                <a:gd name="T37" fmla="*/ 925 h 2699"/>
                <a:gd name="T38" fmla="*/ 2310 w 5282"/>
                <a:gd name="T39" fmla="*/ 979 h 2699"/>
                <a:gd name="T40" fmla="*/ 2394 w 5282"/>
                <a:gd name="T41" fmla="*/ 1032 h 2699"/>
                <a:gd name="T42" fmla="*/ 2456 w 5282"/>
                <a:gd name="T43" fmla="*/ 1079 h 2699"/>
                <a:gd name="T44" fmla="*/ 2556 w 5282"/>
                <a:gd name="T45" fmla="*/ 1140 h 2699"/>
                <a:gd name="T46" fmla="*/ 2602 w 5282"/>
                <a:gd name="T47" fmla="*/ 1171 h 2699"/>
                <a:gd name="T48" fmla="*/ 2671 w 5282"/>
                <a:gd name="T49" fmla="*/ 1224 h 2699"/>
                <a:gd name="T50" fmla="*/ 2771 w 5282"/>
                <a:gd name="T51" fmla="*/ 1278 h 2699"/>
                <a:gd name="T52" fmla="*/ 2809 w 5282"/>
                <a:gd name="T53" fmla="*/ 1301 h 2699"/>
                <a:gd name="T54" fmla="*/ 2847 w 5282"/>
                <a:gd name="T55" fmla="*/ 1324 h 2699"/>
                <a:gd name="T56" fmla="*/ 2886 w 5282"/>
                <a:gd name="T57" fmla="*/ 1355 h 2699"/>
                <a:gd name="T58" fmla="*/ 2947 w 5282"/>
                <a:gd name="T59" fmla="*/ 1386 h 2699"/>
                <a:gd name="T60" fmla="*/ 3047 w 5282"/>
                <a:gd name="T61" fmla="*/ 1455 h 2699"/>
                <a:gd name="T62" fmla="*/ 3216 w 5282"/>
                <a:gd name="T63" fmla="*/ 1570 h 2699"/>
                <a:gd name="T64" fmla="*/ 3347 w 5282"/>
                <a:gd name="T65" fmla="*/ 1678 h 2699"/>
                <a:gd name="T66" fmla="*/ 3408 w 5282"/>
                <a:gd name="T67" fmla="*/ 1716 h 2699"/>
                <a:gd name="T68" fmla="*/ 3423 w 5282"/>
                <a:gd name="T69" fmla="*/ 1739 h 2699"/>
                <a:gd name="T70" fmla="*/ 3446 w 5282"/>
                <a:gd name="T71" fmla="*/ 1747 h 2699"/>
                <a:gd name="T72" fmla="*/ 3523 w 5282"/>
                <a:gd name="T73" fmla="*/ 1800 h 2699"/>
                <a:gd name="T74" fmla="*/ 3646 w 5282"/>
                <a:gd name="T75" fmla="*/ 1862 h 2699"/>
                <a:gd name="T76" fmla="*/ 3700 w 5282"/>
                <a:gd name="T77" fmla="*/ 1885 h 2699"/>
                <a:gd name="T78" fmla="*/ 3723 w 5282"/>
                <a:gd name="T79" fmla="*/ 1900 h 2699"/>
                <a:gd name="T80" fmla="*/ 3938 w 5282"/>
                <a:gd name="T81" fmla="*/ 1939 h 2699"/>
                <a:gd name="T82" fmla="*/ 3976 w 5282"/>
                <a:gd name="T83" fmla="*/ 1954 h 2699"/>
                <a:gd name="T84" fmla="*/ 3984 w 5282"/>
                <a:gd name="T85" fmla="*/ 2075 h 2699"/>
                <a:gd name="T86" fmla="*/ 4080 w 5282"/>
                <a:gd name="T87" fmla="*/ 2123 h 2699"/>
                <a:gd name="T88" fmla="*/ 4176 w 5282"/>
                <a:gd name="T89" fmla="*/ 2123 h 2699"/>
                <a:gd name="T90" fmla="*/ 4272 w 5282"/>
                <a:gd name="T91" fmla="*/ 2123 h 2699"/>
                <a:gd name="T92" fmla="*/ 4464 w 5282"/>
                <a:gd name="T93" fmla="*/ 2123 h 2699"/>
                <a:gd name="T94" fmla="*/ 4512 w 5282"/>
                <a:gd name="T95" fmla="*/ 2075 h 2699"/>
                <a:gd name="T96" fmla="*/ 4560 w 5282"/>
                <a:gd name="T97" fmla="*/ 2075 h 2699"/>
                <a:gd name="T98" fmla="*/ 4608 w 5282"/>
                <a:gd name="T99" fmla="*/ 2027 h 2699"/>
                <a:gd name="T100" fmla="*/ 4608 w 5282"/>
                <a:gd name="T101" fmla="*/ 1931 h 2699"/>
                <a:gd name="T102" fmla="*/ 4896 w 5282"/>
                <a:gd name="T103" fmla="*/ 1931 h 2699"/>
                <a:gd name="T104" fmla="*/ 4936 w 5282"/>
                <a:gd name="T105" fmla="*/ 1923 h 2699"/>
                <a:gd name="T106" fmla="*/ 4967 w 5282"/>
                <a:gd name="T107" fmla="*/ 1916 h 2699"/>
                <a:gd name="T108" fmla="*/ 5059 w 5282"/>
                <a:gd name="T109" fmla="*/ 1885 h 2699"/>
                <a:gd name="T110" fmla="*/ 5121 w 5282"/>
                <a:gd name="T111" fmla="*/ 1854 h 2699"/>
                <a:gd name="T112" fmla="*/ 5182 w 5282"/>
                <a:gd name="T113" fmla="*/ 1816 h 2699"/>
                <a:gd name="T114" fmla="*/ 5205 w 5282"/>
                <a:gd name="T115" fmla="*/ 1800 h 2699"/>
                <a:gd name="T116" fmla="*/ 5228 w 5282"/>
                <a:gd name="T117" fmla="*/ 1793 h 2699"/>
                <a:gd name="T118" fmla="*/ 5282 w 5282"/>
                <a:gd name="T119" fmla="*/ 1770 h 2699"/>
                <a:gd name="T120" fmla="*/ 5280 w 5282"/>
                <a:gd name="T121" fmla="*/ 2699 h 2699"/>
                <a:gd name="T122" fmla="*/ 0 w 5282"/>
                <a:gd name="T123" fmla="*/ 2651 h 2699"/>
                <a:gd name="T124" fmla="*/ 6 w 5282"/>
                <a:gd name="T125" fmla="*/ 19 h 26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282"/>
                <a:gd name="T190" fmla="*/ 0 h 2699"/>
                <a:gd name="T191" fmla="*/ 5282 w 5282"/>
                <a:gd name="T192" fmla="*/ 2699 h 269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282" h="2699">
                  <a:moveTo>
                    <a:pt x="6" y="19"/>
                  </a:moveTo>
                  <a:cubicBezTo>
                    <a:pt x="62" y="0"/>
                    <a:pt x="130" y="35"/>
                    <a:pt x="190" y="42"/>
                  </a:cubicBezTo>
                  <a:cubicBezTo>
                    <a:pt x="295" y="54"/>
                    <a:pt x="400" y="64"/>
                    <a:pt x="505" y="72"/>
                  </a:cubicBezTo>
                  <a:cubicBezTo>
                    <a:pt x="563" y="87"/>
                    <a:pt x="623" y="95"/>
                    <a:pt x="682" y="103"/>
                  </a:cubicBezTo>
                  <a:cubicBezTo>
                    <a:pt x="725" y="118"/>
                    <a:pt x="768" y="131"/>
                    <a:pt x="812" y="142"/>
                  </a:cubicBezTo>
                  <a:cubicBezTo>
                    <a:pt x="844" y="172"/>
                    <a:pt x="884" y="165"/>
                    <a:pt x="920" y="188"/>
                  </a:cubicBezTo>
                  <a:cubicBezTo>
                    <a:pt x="953" y="210"/>
                    <a:pt x="991" y="224"/>
                    <a:pt x="1027" y="241"/>
                  </a:cubicBezTo>
                  <a:cubicBezTo>
                    <a:pt x="1042" y="249"/>
                    <a:pt x="1057" y="257"/>
                    <a:pt x="1073" y="264"/>
                  </a:cubicBezTo>
                  <a:cubicBezTo>
                    <a:pt x="1088" y="271"/>
                    <a:pt x="1119" y="280"/>
                    <a:pt x="1119" y="280"/>
                  </a:cubicBezTo>
                  <a:cubicBezTo>
                    <a:pt x="1144" y="303"/>
                    <a:pt x="1180" y="309"/>
                    <a:pt x="1212" y="318"/>
                  </a:cubicBezTo>
                  <a:cubicBezTo>
                    <a:pt x="1266" y="356"/>
                    <a:pt x="1197" y="312"/>
                    <a:pt x="1273" y="341"/>
                  </a:cubicBezTo>
                  <a:cubicBezTo>
                    <a:pt x="1307" y="354"/>
                    <a:pt x="1327" y="372"/>
                    <a:pt x="1365" y="380"/>
                  </a:cubicBezTo>
                  <a:cubicBezTo>
                    <a:pt x="1407" y="412"/>
                    <a:pt x="1456" y="418"/>
                    <a:pt x="1503" y="441"/>
                  </a:cubicBezTo>
                  <a:cubicBezTo>
                    <a:pt x="1565" y="471"/>
                    <a:pt x="1628" y="508"/>
                    <a:pt x="1695" y="526"/>
                  </a:cubicBezTo>
                  <a:cubicBezTo>
                    <a:pt x="1721" y="543"/>
                    <a:pt x="1744" y="565"/>
                    <a:pt x="1772" y="579"/>
                  </a:cubicBezTo>
                  <a:cubicBezTo>
                    <a:pt x="1800" y="593"/>
                    <a:pt x="1792" y="579"/>
                    <a:pt x="1818" y="602"/>
                  </a:cubicBezTo>
                  <a:cubicBezTo>
                    <a:pt x="1892" y="668"/>
                    <a:pt x="1956" y="739"/>
                    <a:pt x="2033" y="802"/>
                  </a:cubicBezTo>
                  <a:cubicBezTo>
                    <a:pt x="2061" y="825"/>
                    <a:pt x="2122" y="875"/>
                    <a:pt x="2156" y="894"/>
                  </a:cubicBezTo>
                  <a:cubicBezTo>
                    <a:pt x="2176" y="905"/>
                    <a:pt x="2218" y="925"/>
                    <a:pt x="2218" y="925"/>
                  </a:cubicBezTo>
                  <a:cubicBezTo>
                    <a:pt x="2244" y="951"/>
                    <a:pt x="2276" y="967"/>
                    <a:pt x="2310" y="979"/>
                  </a:cubicBezTo>
                  <a:cubicBezTo>
                    <a:pt x="2339" y="1002"/>
                    <a:pt x="2359" y="1021"/>
                    <a:pt x="2394" y="1032"/>
                  </a:cubicBezTo>
                  <a:cubicBezTo>
                    <a:pt x="2439" y="1077"/>
                    <a:pt x="2416" y="1065"/>
                    <a:pt x="2456" y="1079"/>
                  </a:cubicBezTo>
                  <a:cubicBezTo>
                    <a:pt x="2488" y="1104"/>
                    <a:pt x="2518" y="1127"/>
                    <a:pt x="2556" y="1140"/>
                  </a:cubicBezTo>
                  <a:cubicBezTo>
                    <a:pt x="2610" y="1194"/>
                    <a:pt x="2550" y="1140"/>
                    <a:pt x="2602" y="1171"/>
                  </a:cubicBezTo>
                  <a:cubicBezTo>
                    <a:pt x="2626" y="1185"/>
                    <a:pt x="2647" y="1210"/>
                    <a:pt x="2671" y="1224"/>
                  </a:cubicBezTo>
                  <a:cubicBezTo>
                    <a:pt x="2703" y="1243"/>
                    <a:pt x="2737" y="1262"/>
                    <a:pt x="2771" y="1278"/>
                  </a:cubicBezTo>
                  <a:cubicBezTo>
                    <a:pt x="2809" y="1319"/>
                    <a:pt x="2759" y="1271"/>
                    <a:pt x="2809" y="1301"/>
                  </a:cubicBezTo>
                  <a:cubicBezTo>
                    <a:pt x="2861" y="1332"/>
                    <a:pt x="2783" y="1304"/>
                    <a:pt x="2847" y="1324"/>
                  </a:cubicBezTo>
                  <a:cubicBezTo>
                    <a:pt x="2861" y="1333"/>
                    <a:pt x="2872" y="1346"/>
                    <a:pt x="2886" y="1355"/>
                  </a:cubicBezTo>
                  <a:cubicBezTo>
                    <a:pt x="2906" y="1367"/>
                    <a:pt x="2930" y="1370"/>
                    <a:pt x="2947" y="1386"/>
                  </a:cubicBezTo>
                  <a:cubicBezTo>
                    <a:pt x="2977" y="1414"/>
                    <a:pt x="3013" y="1432"/>
                    <a:pt x="3047" y="1455"/>
                  </a:cubicBezTo>
                  <a:cubicBezTo>
                    <a:pt x="3104" y="1493"/>
                    <a:pt x="3159" y="1533"/>
                    <a:pt x="3216" y="1570"/>
                  </a:cubicBezTo>
                  <a:cubicBezTo>
                    <a:pt x="3263" y="1601"/>
                    <a:pt x="3301" y="1646"/>
                    <a:pt x="3347" y="1678"/>
                  </a:cubicBezTo>
                  <a:cubicBezTo>
                    <a:pt x="3367" y="1692"/>
                    <a:pt x="3408" y="1716"/>
                    <a:pt x="3408" y="1716"/>
                  </a:cubicBezTo>
                  <a:cubicBezTo>
                    <a:pt x="3413" y="1724"/>
                    <a:pt x="3416" y="1733"/>
                    <a:pt x="3423" y="1739"/>
                  </a:cubicBezTo>
                  <a:cubicBezTo>
                    <a:pt x="3429" y="1744"/>
                    <a:pt x="3439" y="1743"/>
                    <a:pt x="3446" y="1747"/>
                  </a:cubicBezTo>
                  <a:cubicBezTo>
                    <a:pt x="3475" y="1764"/>
                    <a:pt x="3491" y="1790"/>
                    <a:pt x="3523" y="1800"/>
                  </a:cubicBezTo>
                  <a:cubicBezTo>
                    <a:pt x="3560" y="1837"/>
                    <a:pt x="3599" y="1845"/>
                    <a:pt x="3646" y="1862"/>
                  </a:cubicBezTo>
                  <a:cubicBezTo>
                    <a:pt x="3664" y="1869"/>
                    <a:pt x="3682" y="1876"/>
                    <a:pt x="3700" y="1885"/>
                  </a:cubicBezTo>
                  <a:cubicBezTo>
                    <a:pt x="3708" y="1889"/>
                    <a:pt x="3715" y="1896"/>
                    <a:pt x="3723" y="1900"/>
                  </a:cubicBezTo>
                  <a:cubicBezTo>
                    <a:pt x="3788" y="1928"/>
                    <a:pt x="3869" y="1929"/>
                    <a:pt x="3938" y="1939"/>
                  </a:cubicBezTo>
                  <a:cubicBezTo>
                    <a:pt x="3966" y="1948"/>
                    <a:pt x="3954" y="1942"/>
                    <a:pt x="3976" y="1954"/>
                  </a:cubicBezTo>
                  <a:lnTo>
                    <a:pt x="3984" y="2075"/>
                  </a:lnTo>
                  <a:lnTo>
                    <a:pt x="4080" y="2123"/>
                  </a:lnTo>
                  <a:lnTo>
                    <a:pt x="4176" y="2123"/>
                  </a:lnTo>
                  <a:lnTo>
                    <a:pt x="4272" y="2123"/>
                  </a:lnTo>
                  <a:lnTo>
                    <a:pt x="4464" y="2123"/>
                  </a:lnTo>
                  <a:lnTo>
                    <a:pt x="4512" y="2075"/>
                  </a:lnTo>
                  <a:lnTo>
                    <a:pt x="4560" y="2075"/>
                  </a:lnTo>
                  <a:lnTo>
                    <a:pt x="4608" y="2027"/>
                  </a:lnTo>
                  <a:lnTo>
                    <a:pt x="4608" y="1931"/>
                  </a:lnTo>
                  <a:lnTo>
                    <a:pt x="4896" y="1931"/>
                  </a:lnTo>
                  <a:cubicBezTo>
                    <a:pt x="4945" y="1947"/>
                    <a:pt x="4901" y="1941"/>
                    <a:pt x="4936" y="1923"/>
                  </a:cubicBezTo>
                  <a:cubicBezTo>
                    <a:pt x="4945" y="1918"/>
                    <a:pt x="4957" y="1919"/>
                    <a:pt x="4967" y="1916"/>
                  </a:cubicBezTo>
                  <a:cubicBezTo>
                    <a:pt x="4997" y="1907"/>
                    <a:pt x="5029" y="1895"/>
                    <a:pt x="5059" y="1885"/>
                  </a:cubicBezTo>
                  <a:cubicBezTo>
                    <a:pt x="5087" y="1859"/>
                    <a:pt x="5068" y="1872"/>
                    <a:pt x="5121" y="1854"/>
                  </a:cubicBezTo>
                  <a:cubicBezTo>
                    <a:pt x="5147" y="1845"/>
                    <a:pt x="5155" y="1824"/>
                    <a:pt x="5182" y="1816"/>
                  </a:cubicBezTo>
                  <a:cubicBezTo>
                    <a:pt x="5190" y="1811"/>
                    <a:pt x="5197" y="1804"/>
                    <a:pt x="5205" y="1800"/>
                  </a:cubicBezTo>
                  <a:cubicBezTo>
                    <a:pt x="5212" y="1796"/>
                    <a:pt x="5221" y="1797"/>
                    <a:pt x="5228" y="1793"/>
                  </a:cubicBezTo>
                  <a:cubicBezTo>
                    <a:pt x="5252" y="1779"/>
                    <a:pt x="5249" y="1770"/>
                    <a:pt x="5282" y="1770"/>
                  </a:cubicBezTo>
                  <a:lnTo>
                    <a:pt x="5280" y="2699"/>
                  </a:lnTo>
                  <a:lnTo>
                    <a:pt x="0" y="2651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DFDFB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444" name="Group 9"/>
            <p:cNvGrpSpPr>
              <a:grpSpLocks/>
            </p:cNvGrpSpPr>
            <p:nvPr/>
          </p:nvGrpSpPr>
          <p:grpSpPr bwMode="auto">
            <a:xfrm>
              <a:off x="423" y="2688"/>
              <a:ext cx="5288" cy="1608"/>
              <a:chOff x="423" y="2688"/>
              <a:chExt cx="5288" cy="1608"/>
            </a:xfrm>
          </p:grpSpPr>
          <p:sp>
            <p:nvSpPr>
              <p:cNvPr id="18445" name="Freeform 10"/>
              <p:cNvSpPr>
                <a:spLocks/>
              </p:cNvSpPr>
              <p:nvPr/>
            </p:nvSpPr>
            <p:spPr bwMode="auto">
              <a:xfrm>
                <a:off x="432" y="2688"/>
                <a:ext cx="5279" cy="1392"/>
              </a:xfrm>
              <a:custGeom>
                <a:avLst/>
                <a:gdLst>
                  <a:gd name="T0" fmla="*/ 0 w 5280"/>
                  <a:gd name="T1" fmla="*/ 0 h 1344"/>
                  <a:gd name="T2" fmla="*/ 384 w 5280"/>
                  <a:gd name="T3" fmla="*/ 66 h 1344"/>
                  <a:gd name="T4" fmla="*/ 528 w 5280"/>
                  <a:gd name="T5" fmla="*/ 66 h 1344"/>
                  <a:gd name="T6" fmla="*/ 912 w 5280"/>
                  <a:gd name="T7" fmla="*/ 263 h 1344"/>
                  <a:gd name="T8" fmla="*/ 1104 w 5280"/>
                  <a:gd name="T9" fmla="*/ 330 h 1344"/>
                  <a:gd name="T10" fmla="*/ 1200 w 5280"/>
                  <a:gd name="T11" fmla="*/ 330 h 1344"/>
                  <a:gd name="T12" fmla="*/ 1920 w 5280"/>
                  <a:gd name="T13" fmla="*/ 527 h 1344"/>
                  <a:gd name="T14" fmla="*/ 2208 w 5280"/>
                  <a:gd name="T15" fmla="*/ 658 h 1344"/>
                  <a:gd name="T16" fmla="*/ 2304 w 5280"/>
                  <a:gd name="T17" fmla="*/ 725 h 1344"/>
                  <a:gd name="T18" fmla="*/ 2592 w 5280"/>
                  <a:gd name="T19" fmla="*/ 858 h 1344"/>
                  <a:gd name="T20" fmla="*/ 2823 w 5280"/>
                  <a:gd name="T21" fmla="*/ 990 h 1344"/>
                  <a:gd name="T22" fmla="*/ 3111 w 5280"/>
                  <a:gd name="T23" fmla="*/ 990 h 1344"/>
                  <a:gd name="T24" fmla="*/ 3303 w 5280"/>
                  <a:gd name="T25" fmla="*/ 1052 h 1344"/>
                  <a:gd name="T26" fmla="*/ 3447 w 5280"/>
                  <a:gd name="T27" fmla="*/ 1119 h 1344"/>
                  <a:gd name="T28" fmla="*/ 3735 w 5280"/>
                  <a:gd name="T29" fmla="*/ 1119 h 1344"/>
                  <a:gd name="T30" fmla="*/ 3975 w 5280"/>
                  <a:gd name="T31" fmla="*/ 1119 h 1344"/>
                  <a:gd name="T32" fmla="*/ 4599 w 5280"/>
                  <a:gd name="T33" fmla="*/ 1119 h 1344"/>
                  <a:gd name="T34" fmla="*/ 4647 w 5280"/>
                  <a:gd name="T35" fmla="*/ 1119 h 1344"/>
                  <a:gd name="T36" fmla="*/ 4743 w 5280"/>
                  <a:gd name="T37" fmla="*/ 1119 h 1344"/>
                  <a:gd name="T38" fmla="*/ 4983 w 5280"/>
                  <a:gd name="T39" fmla="*/ 1185 h 1344"/>
                  <a:gd name="T40" fmla="*/ 5127 w 5280"/>
                  <a:gd name="T41" fmla="*/ 1185 h 1344"/>
                  <a:gd name="T42" fmla="*/ 5271 w 5280"/>
                  <a:gd name="T43" fmla="*/ 1185 h 1344"/>
                  <a:gd name="T44" fmla="*/ 5271 w 5280"/>
                  <a:gd name="T45" fmla="*/ 1581 h 1344"/>
                  <a:gd name="T46" fmla="*/ 3351 w 5280"/>
                  <a:gd name="T47" fmla="*/ 1843 h 1344"/>
                  <a:gd name="T48" fmla="*/ 2160 w 5280"/>
                  <a:gd name="T49" fmla="*/ 1646 h 1344"/>
                  <a:gd name="T50" fmla="*/ 2095 w 5280"/>
                  <a:gd name="T51" fmla="*/ 1673 h 1344"/>
                  <a:gd name="T52" fmla="*/ 1872 w 5280"/>
                  <a:gd name="T53" fmla="*/ 1629 h 1344"/>
                  <a:gd name="T54" fmla="*/ 816 w 5280"/>
                  <a:gd name="T55" fmla="*/ 1513 h 1344"/>
                  <a:gd name="T56" fmla="*/ 0 w 5280"/>
                  <a:gd name="T57" fmla="*/ 1316 h 1344"/>
                  <a:gd name="T58" fmla="*/ 0 w 5280"/>
                  <a:gd name="T59" fmla="*/ 0 h 134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280"/>
                  <a:gd name="T91" fmla="*/ 0 h 1344"/>
                  <a:gd name="T92" fmla="*/ 5280 w 5280"/>
                  <a:gd name="T93" fmla="*/ 1344 h 134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280" h="1344">
                    <a:moveTo>
                      <a:pt x="0" y="0"/>
                    </a:moveTo>
                    <a:lnTo>
                      <a:pt x="384" y="48"/>
                    </a:lnTo>
                    <a:lnTo>
                      <a:pt x="528" y="48"/>
                    </a:lnTo>
                    <a:lnTo>
                      <a:pt x="912" y="192"/>
                    </a:lnTo>
                    <a:lnTo>
                      <a:pt x="1104" y="240"/>
                    </a:lnTo>
                    <a:lnTo>
                      <a:pt x="1200" y="240"/>
                    </a:lnTo>
                    <a:lnTo>
                      <a:pt x="1920" y="384"/>
                    </a:lnTo>
                    <a:lnTo>
                      <a:pt x="2208" y="480"/>
                    </a:lnTo>
                    <a:lnTo>
                      <a:pt x="2304" y="528"/>
                    </a:lnTo>
                    <a:lnTo>
                      <a:pt x="2592" y="624"/>
                    </a:lnTo>
                    <a:lnTo>
                      <a:pt x="2832" y="720"/>
                    </a:lnTo>
                    <a:lnTo>
                      <a:pt x="3120" y="720"/>
                    </a:lnTo>
                    <a:lnTo>
                      <a:pt x="3312" y="768"/>
                    </a:lnTo>
                    <a:lnTo>
                      <a:pt x="3456" y="816"/>
                    </a:lnTo>
                    <a:lnTo>
                      <a:pt x="3744" y="816"/>
                    </a:lnTo>
                    <a:lnTo>
                      <a:pt x="3984" y="816"/>
                    </a:lnTo>
                    <a:lnTo>
                      <a:pt x="4608" y="816"/>
                    </a:lnTo>
                    <a:lnTo>
                      <a:pt x="4656" y="816"/>
                    </a:lnTo>
                    <a:lnTo>
                      <a:pt x="4752" y="816"/>
                    </a:lnTo>
                    <a:lnTo>
                      <a:pt x="4992" y="864"/>
                    </a:lnTo>
                    <a:lnTo>
                      <a:pt x="5136" y="864"/>
                    </a:lnTo>
                    <a:lnTo>
                      <a:pt x="5280" y="864"/>
                    </a:lnTo>
                    <a:lnTo>
                      <a:pt x="5280" y="1152"/>
                    </a:lnTo>
                    <a:lnTo>
                      <a:pt x="3360" y="1344"/>
                    </a:lnTo>
                    <a:cubicBezTo>
                      <a:pt x="2960" y="1296"/>
                      <a:pt x="2561" y="1240"/>
                      <a:pt x="2160" y="1200"/>
                    </a:cubicBezTo>
                    <a:cubicBezTo>
                      <a:pt x="2138" y="1198"/>
                      <a:pt x="2117" y="1216"/>
                      <a:pt x="2095" y="1219"/>
                    </a:cubicBezTo>
                    <a:cubicBezTo>
                      <a:pt x="2032" y="1227"/>
                      <a:pt x="1938" y="1188"/>
                      <a:pt x="1872" y="1188"/>
                    </a:cubicBezTo>
                    <a:lnTo>
                      <a:pt x="816" y="1104"/>
                    </a:lnTo>
                    <a:lnTo>
                      <a:pt x="0" y="9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>
                  <a:alpha val="6196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6" name="Freeform 11"/>
              <p:cNvSpPr>
                <a:spLocks/>
              </p:cNvSpPr>
              <p:nvPr/>
            </p:nvSpPr>
            <p:spPr bwMode="auto">
              <a:xfrm>
                <a:off x="423" y="2977"/>
                <a:ext cx="5288" cy="1319"/>
              </a:xfrm>
              <a:custGeom>
                <a:avLst/>
                <a:gdLst>
                  <a:gd name="T0" fmla="*/ 14 w 5288"/>
                  <a:gd name="T1" fmla="*/ 7 h 1319"/>
                  <a:gd name="T2" fmla="*/ 556 w 5288"/>
                  <a:gd name="T3" fmla="*/ 0 h 1319"/>
                  <a:gd name="T4" fmla="*/ 1166 w 5288"/>
                  <a:gd name="T5" fmla="*/ 104 h 1319"/>
                  <a:gd name="T6" fmla="*/ 2034 w 5288"/>
                  <a:gd name="T7" fmla="*/ 354 h 1319"/>
                  <a:gd name="T8" fmla="*/ 2422 w 5288"/>
                  <a:gd name="T9" fmla="*/ 479 h 1319"/>
                  <a:gd name="T10" fmla="*/ 2873 w 5288"/>
                  <a:gd name="T11" fmla="*/ 583 h 1319"/>
                  <a:gd name="T12" fmla="*/ 3213 w 5288"/>
                  <a:gd name="T13" fmla="*/ 666 h 1319"/>
                  <a:gd name="T14" fmla="*/ 3616 w 5288"/>
                  <a:gd name="T15" fmla="*/ 729 h 1319"/>
                  <a:gd name="T16" fmla="*/ 4574 w 5288"/>
                  <a:gd name="T17" fmla="*/ 868 h 1319"/>
                  <a:gd name="T18" fmla="*/ 4678 w 5288"/>
                  <a:gd name="T19" fmla="*/ 861 h 1319"/>
                  <a:gd name="T20" fmla="*/ 5025 w 5288"/>
                  <a:gd name="T21" fmla="*/ 805 h 1319"/>
                  <a:gd name="T22" fmla="*/ 5288 w 5288"/>
                  <a:gd name="T23" fmla="*/ 798 h 1319"/>
                  <a:gd name="T24" fmla="*/ 5288 w 5288"/>
                  <a:gd name="T25" fmla="*/ 1319 h 1319"/>
                  <a:gd name="T26" fmla="*/ 0 w 5288"/>
                  <a:gd name="T27" fmla="*/ 1277 h 1319"/>
                  <a:gd name="T28" fmla="*/ 14 w 5288"/>
                  <a:gd name="T29" fmla="*/ 7 h 13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288"/>
                  <a:gd name="T46" fmla="*/ 0 h 1319"/>
                  <a:gd name="T47" fmla="*/ 5288 w 5288"/>
                  <a:gd name="T48" fmla="*/ 1319 h 131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288" h="1319">
                    <a:moveTo>
                      <a:pt x="14" y="7"/>
                    </a:moveTo>
                    <a:lnTo>
                      <a:pt x="556" y="0"/>
                    </a:lnTo>
                    <a:lnTo>
                      <a:pt x="1166" y="104"/>
                    </a:lnTo>
                    <a:lnTo>
                      <a:pt x="2034" y="354"/>
                    </a:lnTo>
                    <a:lnTo>
                      <a:pt x="2422" y="479"/>
                    </a:lnTo>
                    <a:lnTo>
                      <a:pt x="2873" y="583"/>
                    </a:lnTo>
                    <a:lnTo>
                      <a:pt x="3213" y="666"/>
                    </a:lnTo>
                    <a:lnTo>
                      <a:pt x="3616" y="729"/>
                    </a:lnTo>
                    <a:lnTo>
                      <a:pt x="4574" y="868"/>
                    </a:lnTo>
                    <a:lnTo>
                      <a:pt x="4678" y="861"/>
                    </a:lnTo>
                    <a:lnTo>
                      <a:pt x="5025" y="805"/>
                    </a:lnTo>
                    <a:lnTo>
                      <a:pt x="5288" y="798"/>
                    </a:lnTo>
                    <a:lnTo>
                      <a:pt x="5288" y="1319"/>
                    </a:lnTo>
                    <a:lnTo>
                      <a:pt x="0" y="1277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CC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7" name="Line 12"/>
              <p:cNvSpPr>
                <a:spLocks noChangeShapeType="1"/>
              </p:cNvSpPr>
              <p:nvPr/>
            </p:nvSpPr>
            <p:spPr bwMode="auto">
              <a:xfrm>
                <a:off x="1584" y="3072"/>
                <a:ext cx="336" cy="62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8" name="Line 13"/>
              <p:cNvSpPr>
                <a:spLocks noChangeShapeType="1"/>
              </p:cNvSpPr>
              <p:nvPr/>
            </p:nvSpPr>
            <p:spPr bwMode="auto">
              <a:xfrm flipV="1">
                <a:off x="1488" y="3312"/>
                <a:ext cx="816" cy="86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9" name="Line 14"/>
              <p:cNvSpPr>
                <a:spLocks noChangeShapeType="1"/>
              </p:cNvSpPr>
              <p:nvPr/>
            </p:nvSpPr>
            <p:spPr bwMode="auto">
              <a:xfrm>
                <a:off x="960" y="2976"/>
                <a:ext cx="960" cy="120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0" name="Line 15"/>
              <p:cNvSpPr>
                <a:spLocks noChangeShapeType="1"/>
              </p:cNvSpPr>
              <p:nvPr/>
            </p:nvSpPr>
            <p:spPr bwMode="auto">
              <a:xfrm>
                <a:off x="2112" y="3264"/>
                <a:ext cx="480" cy="912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1" name="Line 16"/>
              <p:cNvSpPr>
                <a:spLocks noChangeShapeType="1"/>
              </p:cNvSpPr>
              <p:nvPr/>
            </p:nvSpPr>
            <p:spPr bwMode="auto">
              <a:xfrm flipH="1">
                <a:off x="2112" y="3456"/>
                <a:ext cx="720" cy="72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2" name="Line 17"/>
              <p:cNvSpPr>
                <a:spLocks noChangeShapeType="1"/>
              </p:cNvSpPr>
              <p:nvPr/>
            </p:nvSpPr>
            <p:spPr bwMode="auto">
              <a:xfrm flipH="1">
                <a:off x="2832" y="3552"/>
                <a:ext cx="432" cy="62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3" name="Line 18"/>
              <p:cNvSpPr>
                <a:spLocks noChangeShapeType="1"/>
              </p:cNvSpPr>
              <p:nvPr/>
            </p:nvSpPr>
            <p:spPr bwMode="auto">
              <a:xfrm flipH="1">
                <a:off x="3216" y="3648"/>
                <a:ext cx="432" cy="52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4" name="Line 19"/>
              <p:cNvSpPr>
                <a:spLocks noChangeShapeType="1"/>
              </p:cNvSpPr>
              <p:nvPr/>
            </p:nvSpPr>
            <p:spPr bwMode="auto">
              <a:xfrm>
                <a:off x="3504" y="3840"/>
                <a:ext cx="240" cy="38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5" name="Line 20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336" cy="52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6" name="Line 21"/>
              <p:cNvSpPr>
                <a:spLocks noChangeShapeType="1"/>
              </p:cNvSpPr>
              <p:nvPr/>
            </p:nvSpPr>
            <p:spPr bwMode="auto">
              <a:xfrm flipH="1">
                <a:off x="4704" y="3840"/>
                <a:ext cx="192" cy="38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7" name="Line 22"/>
              <p:cNvSpPr>
                <a:spLocks noChangeShapeType="1"/>
              </p:cNvSpPr>
              <p:nvPr/>
            </p:nvSpPr>
            <p:spPr bwMode="auto">
              <a:xfrm flipH="1">
                <a:off x="5280" y="3792"/>
                <a:ext cx="144" cy="192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8" name="Line 23"/>
              <p:cNvSpPr>
                <a:spLocks noChangeShapeType="1"/>
              </p:cNvSpPr>
              <p:nvPr/>
            </p:nvSpPr>
            <p:spPr bwMode="auto">
              <a:xfrm>
                <a:off x="5088" y="3840"/>
                <a:ext cx="432" cy="38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8435" name="AutoShape 24"/>
          <p:cNvSpPr>
            <a:spLocks noChangeArrowheads="1"/>
          </p:cNvSpPr>
          <p:nvPr/>
        </p:nvSpPr>
        <p:spPr bwMode="auto">
          <a:xfrm>
            <a:off x="914400" y="1371600"/>
            <a:ext cx="762000" cy="5029200"/>
          </a:xfrm>
          <a:prstGeom prst="downArrow">
            <a:avLst>
              <a:gd name="adj1" fmla="val 50000"/>
              <a:gd name="adj2" fmla="val 16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en-US" sz="1800">
                <a:latin typeface="Arial" charset="0"/>
              </a:rPr>
              <a:t>Water Flow</a:t>
            </a:r>
          </a:p>
        </p:txBody>
      </p:sp>
      <p:sp>
        <p:nvSpPr>
          <p:cNvPr id="18436" name="Line 25"/>
          <p:cNvSpPr>
            <a:spLocks noChangeShapeType="1"/>
          </p:cNvSpPr>
          <p:nvPr/>
        </p:nvSpPr>
        <p:spPr bwMode="auto">
          <a:xfrm>
            <a:off x="3076575" y="2995613"/>
            <a:ext cx="3492500" cy="2216150"/>
          </a:xfrm>
          <a:prstGeom prst="line">
            <a:avLst/>
          </a:prstGeom>
          <a:noFill/>
          <a:ln w="1270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Line 26"/>
          <p:cNvSpPr>
            <a:spLocks noChangeShapeType="1"/>
          </p:cNvSpPr>
          <p:nvPr/>
        </p:nvSpPr>
        <p:spPr bwMode="auto">
          <a:xfrm>
            <a:off x="3140075" y="4022725"/>
            <a:ext cx="2085975" cy="1090613"/>
          </a:xfrm>
          <a:prstGeom prst="line">
            <a:avLst/>
          </a:prstGeom>
          <a:noFill/>
          <a:ln w="1270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Line 27"/>
          <p:cNvSpPr>
            <a:spLocks noChangeShapeType="1"/>
          </p:cNvSpPr>
          <p:nvPr/>
        </p:nvSpPr>
        <p:spPr bwMode="auto">
          <a:xfrm>
            <a:off x="3041650" y="4835525"/>
            <a:ext cx="2976563" cy="754063"/>
          </a:xfrm>
          <a:prstGeom prst="line">
            <a:avLst/>
          </a:prstGeom>
          <a:noFill/>
          <a:ln w="1016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Freeform 28"/>
          <p:cNvSpPr>
            <a:spLocks/>
          </p:cNvSpPr>
          <p:nvPr/>
        </p:nvSpPr>
        <p:spPr bwMode="auto">
          <a:xfrm>
            <a:off x="3186113" y="5664200"/>
            <a:ext cx="3398837" cy="635000"/>
          </a:xfrm>
          <a:custGeom>
            <a:avLst/>
            <a:gdLst>
              <a:gd name="T0" fmla="*/ 2147483647 w 2141"/>
              <a:gd name="T1" fmla="*/ 0 h 400"/>
              <a:gd name="T2" fmla="*/ 2147483647 w 2141"/>
              <a:gd name="T3" fmla="*/ 2147483647 h 400"/>
              <a:gd name="T4" fmla="*/ 2147483647 w 2141"/>
              <a:gd name="T5" fmla="*/ 2147483647 h 400"/>
              <a:gd name="T6" fmla="*/ 2147483647 w 2141"/>
              <a:gd name="T7" fmla="*/ 2147483647 h 400"/>
              <a:gd name="T8" fmla="*/ 2147483647 w 2141"/>
              <a:gd name="T9" fmla="*/ 2147483647 h 400"/>
              <a:gd name="T10" fmla="*/ 2147483647 w 2141"/>
              <a:gd name="T11" fmla="*/ 2147483647 h 400"/>
              <a:gd name="T12" fmla="*/ 2147483647 w 2141"/>
              <a:gd name="T13" fmla="*/ 2147483647 h 400"/>
              <a:gd name="T14" fmla="*/ 2147483647 w 2141"/>
              <a:gd name="T15" fmla="*/ 2147483647 h 400"/>
              <a:gd name="T16" fmla="*/ 2147483647 w 2141"/>
              <a:gd name="T17" fmla="*/ 2147483647 h 400"/>
              <a:gd name="T18" fmla="*/ 2147483647 w 2141"/>
              <a:gd name="T19" fmla="*/ 2147483647 h 400"/>
              <a:gd name="T20" fmla="*/ 2147483647 w 2141"/>
              <a:gd name="T21" fmla="*/ 2147483647 h 400"/>
              <a:gd name="T22" fmla="*/ 2147483647 w 2141"/>
              <a:gd name="T23" fmla="*/ 2147483647 h 400"/>
              <a:gd name="T24" fmla="*/ 2147483647 w 2141"/>
              <a:gd name="T25" fmla="*/ 2147483647 h 400"/>
              <a:gd name="T26" fmla="*/ 2147483647 w 2141"/>
              <a:gd name="T27" fmla="*/ 2147483647 h 400"/>
              <a:gd name="T28" fmla="*/ 2147483647 w 2141"/>
              <a:gd name="T29" fmla="*/ 2147483647 h 400"/>
              <a:gd name="T30" fmla="*/ 2147483647 w 2141"/>
              <a:gd name="T31" fmla="*/ 2147483647 h 400"/>
              <a:gd name="T32" fmla="*/ 2147483647 w 2141"/>
              <a:gd name="T33" fmla="*/ 2147483647 h 400"/>
              <a:gd name="T34" fmla="*/ 2147483647 w 2141"/>
              <a:gd name="T35" fmla="*/ 2147483647 h 4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141"/>
              <a:gd name="T55" fmla="*/ 0 h 400"/>
              <a:gd name="T56" fmla="*/ 2141 w 2141"/>
              <a:gd name="T57" fmla="*/ 400 h 4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141" h="400">
                <a:moveTo>
                  <a:pt x="6" y="0"/>
                </a:moveTo>
                <a:cubicBezTo>
                  <a:pt x="23" y="50"/>
                  <a:pt x="0" y="1"/>
                  <a:pt x="37" y="31"/>
                </a:cubicBezTo>
                <a:cubicBezTo>
                  <a:pt x="44" y="37"/>
                  <a:pt x="46" y="48"/>
                  <a:pt x="53" y="54"/>
                </a:cubicBezTo>
                <a:cubicBezTo>
                  <a:pt x="79" y="77"/>
                  <a:pt x="100" y="86"/>
                  <a:pt x="129" y="100"/>
                </a:cubicBezTo>
                <a:cubicBezTo>
                  <a:pt x="153" y="134"/>
                  <a:pt x="187" y="146"/>
                  <a:pt x="221" y="169"/>
                </a:cubicBezTo>
                <a:cubicBezTo>
                  <a:pt x="263" y="198"/>
                  <a:pt x="299" y="223"/>
                  <a:pt x="344" y="246"/>
                </a:cubicBezTo>
                <a:cubicBezTo>
                  <a:pt x="431" y="290"/>
                  <a:pt x="315" y="237"/>
                  <a:pt x="383" y="277"/>
                </a:cubicBezTo>
                <a:cubicBezTo>
                  <a:pt x="408" y="292"/>
                  <a:pt x="440" y="298"/>
                  <a:pt x="467" y="308"/>
                </a:cubicBezTo>
                <a:cubicBezTo>
                  <a:pt x="533" y="333"/>
                  <a:pt x="587" y="354"/>
                  <a:pt x="659" y="361"/>
                </a:cubicBezTo>
                <a:cubicBezTo>
                  <a:pt x="765" y="388"/>
                  <a:pt x="688" y="373"/>
                  <a:pt x="836" y="384"/>
                </a:cubicBezTo>
                <a:cubicBezTo>
                  <a:pt x="897" y="389"/>
                  <a:pt x="1020" y="400"/>
                  <a:pt x="1020" y="400"/>
                </a:cubicBezTo>
                <a:cubicBezTo>
                  <a:pt x="1204" y="397"/>
                  <a:pt x="1389" y="398"/>
                  <a:pt x="1573" y="392"/>
                </a:cubicBezTo>
                <a:cubicBezTo>
                  <a:pt x="1673" y="389"/>
                  <a:pt x="1755" y="353"/>
                  <a:pt x="1850" y="331"/>
                </a:cubicBezTo>
                <a:cubicBezTo>
                  <a:pt x="1884" y="295"/>
                  <a:pt x="1843" y="333"/>
                  <a:pt x="1888" y="308"/>
                </a:cubicBezTo>
                <a:cubicBezTo>
                  <a:pt x="1922" y="289"/>
                  <a:pt x="1915" y="285"/>
                  <a:pt x="1942" y="262"/>
                </a:cubicBezTo>
                <a:cubicBezTo>
                  <a:pt x="1975" y="234"/>
                  <a:pt x="2015" y="211"/>
                  <a:pt x="2042" y="177"/>
                </a:cubicBezTo>
                <a:cubicBezTo>
                  <a:pt x="2065" y="149"/>
                  <a:pt x="2088" y="121"/>
                  <a:pt x="2111" y="93"/>
                </a:cubicBezTo>
                <a:cubicBezTo>
                  <a:pt x="2120" y="83"/>
                  <a:pt x="2129" y="46"/>
                  <a:pt x="2141" y="46"/>
                </a:cubicBezTo>
              </a:path>
            </a:pathLst>
          </a:custGeom>
          <a:noFill/>
          <a:ln w="1270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Rectangle 2"/>
          <p:cNvSpPr txBox="1">
            <a:spLocks noChangeArrowheads="1"/>
          </p:cNvSpPr>
          <p:nvPr/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tx2"/>
                </a:solidFill>
                <a:latin typeface="Arial" charset="0"/>
              </a:rPr>
              <a:t>Hillslope Hydrology</a:t>
            </a:r>
          </a:p>
        </p:txBody>
      </p:sp>
      <p:cxnSp>
        <p:nvCxnSpPr>
          <p:cNvPr id="18441" name="Straight Connector 29"/>
          <p:cNvCxnSpPr>
            <a:cxnSpLocks noChangeShapeType="1"/>
          </p:cNvCxnSpPr>
          <p:nvPr/>
        </p:nvCxnSpPr>
        <p:spPr bwMode="auto">
          <a:xfrm>
            <a:off x="533400" y="1295400"/>
            <a:ext cx="78486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2" name="Rectangle 3"/>
          <p:cNvSpPr txBox="1">
            <a:spLocks noChangeArrowheads="1"/>
          </p:cNvSpPr>
          <p:nvPr/>
        </p:nvSpPr>
        <p:spPr bwMode="auto">
          <a:xfrm>
            <a:off x="3962400" y="1371600"/>
            <a:ext cx="5257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latin typeface="Arial" charset="0"/>
              </a:rPr>
              <a:t>	</a:t>
            </a:r>
            <a:r>
              <a:rPr lang="en-US" sz="2800" u="sng">
                <a:latin typeface="Arial" charset="0"/>
              </a:rPr>
              <a:t>Runoff Processes</a:t>
            </a:r>
            <a:r>
              <a:rPr lang="en-US" sz="2800">
                <a:latin typeface="Arial" charset="0"/>
              </a:rPr>
              <a:t>: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latin typeface="Arial" charset="0"/>
              </a:rPr>
              <a:t>Horton overland flow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latin typeface="Arial" charset="0"/>
              </a:rPr>
              <a:t>Subsurface stormflow,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latin typeface="Arial" charset="0"/>
              </a:rPr>
              <a:t>Return flow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latin typeface="Arial" charset="0"/>
              </a:rPr>
              <a:t>Groundwater 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3200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r>
              <a:rPr lang="en-US" sz="2800">
                <a:latin typeface="Arial" charset="0"/>
              </a:rPr>
              <a:t>Factors Affecting Water Movement in Soils</a:t>
            </a:r>
            <a:endParaRPr lang="en-US"/>
          </a:p>
        </p:txBody>
      </p:sp>
      <p:pic>
        <p:nvPicPr>
          <p:cNvPr id="19459" name="Picture 4" descr="03x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1000"/>
            <a:ext cx="5335588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Line 5"/>
          <p:cNvSpPr>
            <a:spLocks noChangeShapeType="1"/>
          </p:cNvSpPr>
          <p:nvPr/>
        </p:nvSpPr>
        <p:spPr bwMode="auto">
          <a:xfrm>
            <a:off x="228600" y="1981200"/>
            <a:ext cx="2743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	</a:t>
            </a:r>
            <a:r>
              <a:rPr lang="en-US" sz="2800" smtClean="0">
                <a:latin typeface="Arial" charset="0"/>
              </a:rPr>
              <a:t>As we discuss mechanisms, remember…</a:t>
            </a:r>
          </a:p>
          <a:p>
            <a:pPr eaLnBrk="1" hangingPunct="1">
              <a:buFontTx/>
              <a:buNone/>
            </a:pPr>
            <a:endParaRPr lang="en-US" sz="2800" smtClean="0">
              <a:latin typeface="Arial" charset="0"/>
            </a:endParaRPr>
          </a:p>
          <a:p>
            <a:pPr lvl="1" eaLnBrk="1" hangingPunct="1"/>
            <a:r>
              <a:rPr lang="en-US" smtClean="0">
                <a:latin typeface="Arial" charset="0"/>
              </a:rPr>
              <a:t>Many processes occur simultaneously</a:t>
            </a:r>
          </a:p>
          <a:p>
            <a:pPr lvl="1" eaLnBrk="1" hangingPunct="1"/>
            <a:r>
              <a:rPr lang="en-US" smtClean="0">
                <a:latin typeface="Arial" charset="0"/>
              </a:rPr>
              <a:t>Shifts can occur between processes in space and time</a:t>
            </a:r>
          </a:p>
          <a:p>
            <a:pPr lvl="1" eaLnBrk="1" hangingPunct="1"/>
            <a:r>
              <a:rPr lang="en-US" smtClean="0">
                <a:latin typeface="Arial" charset="0"/>
              </a:rPr>
              <a:t>Antecedent wetness conditions are important</a:t>
            </a:r>
          </a:p>
          <a:p>
            <a:pPr lvl="1" eaLnBrk="1" hangingPunct="1"/>
            <a:r>
              <a:rPr lang="en-US" smtClean="0">
                <a:latin typeface="Arial" charset="0"/>
              </a:rPr>
              <a:t>Watershed characteristic play a central role</a:t>
            </a:r>
          </a:p>
        </p:txBody>
      </p:sp>
      <p:sp>
        <p:nvSpPr>
          <p:cNvPr id="20483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tx2"/>
                </a:solidFill>
                <a:latin typeface="Arial" charset="0"/>
              </a:rPr>
              <a:t>Runoff Generation</a:t>
            </a:r>
          </a:p>
        </p:txBody>
      </p:sp>
      <p:cxnSp>
        <p:nvCxnSpPr>
          <p:cNvPr id="20484" name="Straight Connector 4"/>
          <p:cNvCxnSpPr>
            <a:cxnSpLocks noChangeShapeType="1"/>
          </p:cNvCxnSpPr>
          <p:nvPr/>
        </p:nvCxnSpPr>
        <p:spPr bwMode="auto">
          <a:xfrm>
            <a:off x="457200" y="1828800"/>
            <a:ext cx="80772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GEOMORPH0000000874_thumb_3.jpg                                 00397935Macintosh HD                   C3E2E02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0"/>
            <a:ext cx="4567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990600" y="381000"/>
            <a:ext cx="2243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r>
              <a:rPr lang="en-US" sz="3600">
                <a:latin typeface="Arial" charset="0"/>
              </a:rPr>
              <a:t>Hydrology</a:t>
            </a:r>
            <a:endParaRPr lang="en-US"/>
          </a:p>
        </p:txBody>
      </p:sp>
      <p:sp>
        <p:nvSpPr>
          <p:cNvPr id="3076" name="Line 5"/>
          <p:cNvSpPr>
            <a:spLocks noChangeShapeType="1"/>
          </p:cNvSpPr>
          <p:nvPr/>
        </p:nvSpPr>
        <p:spPr bwMode="auto">
          <a:xfrm>
            <a:off x="228600" y="1295400"/>
            <a:ext cx="3810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533400" y="1676400"/>
            <a:ext cx="3505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r>
              <a:rPr lang="en-US" sz="2800">
                <a:latin typeface="Arial" charset="0"/>
              </a:rPr>
              <a:t>The flow of water across and through near surface environments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	</a:t>
            </a:r>
            <a:r>
              <a:rPr lang="en-US" sz="2800" smtClean="0">
                <a:latin typeface="Arial" charset="0"/>
              </a:rPr>
              <a:t>Horton overland flow occurs when the rainfall intensity exceeds the infiltration capacity</a:t>
            </a:r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124200"/>
            <a:ext cx="97059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tx2"/>
                </a:solidFill>
                <a:latin typeface="Arial" charset="0"/>
              </a:rPr>
              <a:t>Horton Overland Flow</a:t>
            </a:r>
          </a:p>
        </p:txBody>
      </p:sp>
      <p:cxnSp>
        <p:nvCxnSpPr>
          <p:cNvPr id="21509" name="Straight Connector 6"/>
          <p:cNvCxnSpPr>
            <a:cxnSpLocks noChangeShapeType="1"/>
          </p:cNvCxnSpPr>
          <p:nvPr/>
        </p:nvCxnSpPr>
        <p:spPr bwMode="auto">
          <a:xfrm>
            <a:off x="457200" y="1828800"/>
            <a:ext cx="80772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_fig4_5.jpg                                                   00382270Macintosh HD                   C3E2E02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-458788"/>
            <a:ext cx="7773987" cy="1005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371600" y="-228600"/>
            <a:ext cx="60960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400" smtClean="0">
                <a:latin typeface="Arial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sz="2400" smtClean="0">
                <a:latin typeface="Arial" charset="0"/>
              </a:rPr>
              <a:t>Once thought to be the ONLY mechanism of runoff generation</a:t>
            </a:r>
          </a:p>
          <a:p>
            <a:pPr eaLnBrk="1" hangingPunct="1">
              <a:buFontTx/>
              <a:buNone/>
            </a:pPr>
            <a:endParaRPr lang="en-US" sz="2400" smtClean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2400" smtClean="0">
                <a:latin typeface="Arial" charset="0"/>
              </a:rPr>
              <a:t>Became coded into hydrologic models still in use today</a:t>
            </a:r>
          </a:p>
          <a:p>
            <a:pPr eaLnBrk="1" hangingPunct="1">
              <a:buFontTx/>
              <a:buNone/>
            </a:pPr>
            <a:endParaRPr lang="en-US" sz="2400" smtClean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2400" smtClean="0">
                <a:latin typeface="Arial" charset="0"/>
              </a:rPr>
              <a:t>Subsequent work showed role of partial source area where Saturation overland flow is produced</a:t>
            </a:r>
          </a:p>
        </p:txBody>
      </p:sp>
      <p:sp>
        <p:nvSpPr>
          <p:cNvPr id="23555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tx2"/>
                </a:solidFill>
                <a:latin typeface="Arial" charset="0"/>
              </a:rPr>
              <a:t>Horton Overland Flow</a:t>
            </a:r>
          </a:p>
        </p:txBody>
      </p:sp>
      <p:cxnSp>
        <p:nvCxnSpPr>
          <p:cNvPr id="23556" name="Straight Connector 6"/>
          <p:cNvCxnSpPr>
            <a:cxnSpLocks noChangeShapeType="1"/>
          </p:cNvCxnSpPr>
          <p:nvPr/>
        </p:nvCxnSpPr>
        <p:spPr bwMode="auto">
          <a:xfrm>
            <a:off x="457200" y="1828800"/>
            <a:ext cx="80772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057400"/>
            <a:ext cx="8001000" cy="426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	</a:t>
            </a:r>
            <a:r>
              <a:rPr lang="en-US" sz="2800" smtClean="0">
                <a:latin typeface="Arial" charset="0"/>
              </a:rPr>
              <a:t>If rainfall exceeds soil infiltration capacity:</a:t>
            </a:r>
          </a:p>
          <a:p>
            <a:pPr eaLnBrk="1" hangingPunct="1">
              <a:buFontTx/>
              <a:buNone/>
            </a:pPr>
            <a:endParaRPr lang="en-US" sz="2800" smtClean="0">
              <a:latin typeface="Arial" charset="0"/>
            </a:endParaRPr>
          </a:p>
          <a:p>
            <a:pPr lvl="1" eaLnBrk="1" hangingPunct="1"/>
            <a:r>
              <a:rPr lang="en-US" smtClean="0">
                <a:latin typeface="Arial" charset="0"/>
              </a:rPr>
              <a:t>Water fills surface depression then</a:t>
            </a:r>
          </a:p>
          <a:p>
            <a:pPr lvl="1" eaLnBrk="1" hangingPunct="1"/>
            <a:endParaRPr lang="en-US" smtClean="0">
              <a:latin typeface="Arial" charset="0"/>
            </a:endParaRPr>
          </a:p>
          <a:p>
            <a:pPr lvl="1" eaLnBrk="1" hangingPunct="1"/>
            <a:r>
              <a:rPr lang="en-US" smtClean="0">
                <a:latin typeface="Arial" charset="0"/>
              </a:rPr>
              <a:t>Water spills over downslope as overland flow and</a:t>
            </a:r>
          </a:p>
          <a:p>
            <a:pPr lvl="1" eaLnBrk="1" hangingPunct="1"/>
            <a:endParaRPr lang="en-US" smtClean="0">
              <a:latin typeface="Arial" charset="0"/>
            </a:endParaRPr>
          </a:p>
          <a:p>
            <a:pPr lvl="1" eaLnBrk="1" hangingPunct="1"/>
            <a:r>
              <a:rPr lang="en-US" smtClean="0">
                <a:latin typeface="Arial" charset="0"/>
              </a:rPr>
              <a:t>Eventually to the stream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latin typeface="Arial" charset="0"/>
              </a:rPr>
              <a:t>Horton Overland Flow</a:t>
            </a:r>
          </a:p>
        </p:txBody>
      </p:sp>
      <p:cxnSp>
        <p:nvCxnSpPr>
          <p:cNvPr id="24580" name="Straight Connector 10"/>
          <p:cNvCxnSpPr>
            <a:cxnSpLocks noChangeShapeType="1"/>
          </p:cNvCxnSpPr>
          <p:nvPr/>
        </p:nvCxnSpPr>
        <p:spPr bwMode="auto">
          <a:xfrm>
            <a:off x="457200" y="1828800"/>
            <a:ext cx="80772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>
    <p:zoom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latin typeface="Arial" charset="0"/>
              </a:rPr>
              <a:t>Subsurface Stormflow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	</a:t>
            </a:r>
            <a:r>
              <a:rPr lang="en-US" sz="2800" smtClean="0">
                <a:latin typeface="Arial" charset="0"/>
              </a:rPr>
              <a:t>Lateral flow through soil above conductivity contrast. </a:t>
            </a:r>
          </a:p>
          <a:p>
            <a:pPr eaLnBrk="1" hangingPunct="1"/>
            <a:endParaRPr lang="en-US" sz="2800" smtClean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2800" smtClean="0">
                <a:latin typeface="Arial" charset="0"/>
              </a:rPr>
              <a:t>	Consists of both slower matrix flow and faster macropore flow</a:t>
            </a:r>
          </a:p>
        </p:txBody>
      </p:sp>
      <p:cxnSp>
        <p:nvCxnSpPr>
          <p:cNvPr id="25604" name="Straight Connector 4"/>
          <p:cNvCxnSpPr>
            <a:cxnSpLocks noChangeShapeType="1"/>
          </p:cNvCxnSpPr>
          <p:nvPr/>
        </p:nvCxnSpPr>
        <p:spPr bwMode="auto">
          <a:xfrm>
            <a:off x="457200" y="1828800"/>
            <a:ext cx="80772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EOMORPH0000000890_thumb_3.jpg                                 00397935Macintosh HD                   C3E2E02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0"/>
            <a:ext cx="4700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33400" y="228600"/>
            <a:ext cx="3657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r>
              <a:rPr lang="en-US" sz="2800">
                <a:latin typeface="Arial" charset="0"/>
              </a:rPr>
              <a:t>Macropore flow,</a:t>
            </a:r>
          </a:p>
          <a:p>
            <a:r>
              <a:rPr lang="en-US" sz="2800">
                <a:latin typeface="Arial" charset="0"/>
              </a:rPr>
              <a:t>Tennessee Valley,</a:t>
            </a:r>
          </a:p>
          <a:p>
            <a:r>
              <a:rPr lang="en-US" sz="2800">
                <a:latin typeface="Arial" charset="0"/>
              </a:rPr>
              <a:t>California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9013" y="2209800"/>
            <a:ext cx="5332413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29" name="Straight Connector 7"/>
          <p:cNvCxnSpPr>
            <a:cxnSpLocks noChangeShapeType="1"/>
          </p:cNvCxnSpPr>
          <p:nvPr/>
        </p:nvCxnSpPr>
        <p:spPr bwMode="auto">
          <a:xfrm>
            <a:off x="304800" y="1752600"/>
            <a:ext cx="35052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latin typeface="Arial" charset="0"/>
              </a:rPr>
              <a:t>Saturation Overland Flow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	</a:t>
            </a:r>
            <a:r>
              <a:rPr lang="en-US" sz="2800" smtClean="0">
                <a:latin typeface="Arial" charset="0"/>
              </a:rPr>
              <a:t>Direct rainfall onto saturated areas.</a:t>
            </a:r>
          </a:p>
          <a:p>
            <a:pPr eaLnBrk="1" hangingPunct="1">
              <a:buFontTx/>
              <a:buNone/>
            </a:pPr>
            <a:endParaRPr lang="en-US" sz="2800" smtClean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2800" smtClean="0">
                <a:latin typeface="Arial" charset="0"/>
              </a:rPr>
              <a:t>	Return flow from saturated soils in topographic lows and along valley bottoms where water table rises to intersect the surface.  </a:t>
            </a:r>
          </a:p>
        </p:txBody>
      </p:sp>
      <p:cxnSp>
        <p:nvCxnSpPr>
          <p:cNvPr id="27652" name="Straight Connector 4"/>
          <p:cNvCxnSpPr>
            <a:cxnSpLocks noChangeShapeType="1"/>
          </p:cNvCxnSpPr>
          <p:nvPr/>
        </p:nvCxnSpPr>
        <p:spPr bwMode="auto">
          <a:xfrm>
            <a:off x="457200" y="1828800"/>
            <a:ext cx="80772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39688"/>
            <a:ext cx="9031287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533400" y="228600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r>
              <a:rPr lang="en-US">
                <a:latin typeface="Arial" charset="0"/>
              </a:rPr>
              <a:t>Overland flow, Tennessee Valley, California</a:t>
            </a:r>
            <a:endParaRPr lang="en-US"/>
          </a:p>
        </p:txBody>
      </p:sp>
      <p:pic>
        <p:nvPicPr>
          <p:cNvPr id="29699" name="Picture 5" descr="GEOMORPH0000000977_thumb_3.jpg                                 00397935Macintosh HD                   C3E2E02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89154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533400" y="228600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r>
              <a:rPr lang="en-US">
                <a:latin typeface="Arial" charset="0"/>
              </a:rPr>
              <a:t>Overland flow, Tennessee Valley, California</a:t>
            </a:r>
            <a:endParaRPr lang="en-US"/>
          </a:p>
        </p:txBody>
      </p:sp>
      <p:pic>
        <p:nvPicPr>
          <p:cNvPr id="30723" name="Picture 4" descr="GEOMORPH0000000867_thumb_3.jpg                                 00397935Macintosh HD                   C3E2E02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772400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hydrological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4800"/>
            <a:ext cx="828675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0" y="6477000"/>
            <a:ext cx="8610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52600" y="1905000"/>
            <a:ext cx="5334000" cy="2286000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smtClean="0">
                <a:latin typeface="Arial" charset="0"/>
              </a:rPr>
              <a:t>Generally a minor contribution to runoff, why?</a:t>
            </a:r>
          </a:p>
        </p:txBody>
      </p:sp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304800" y="2209800"/>
            <a:ext cx="8399463" cy="4398963"/>
            <a:chOff x="423" y="1525"/>
            <a:chExt cx="5291" cy="2771"/>
          </a:xfrm>
        </p:grpSpPr>
        <p:sp>
          <p:nvSpPr>
            <p:cNvPr id="31751" name="Freeform 5"/>
            <p:cNvSpPr>
              <a:spLocks/>
            </p:cNvSpPr>
            <p:nvPr/>
          </p:nvSpPr>
          <p:spPr bwMode="auto">
            <a:xfrm>
              <a:off x="432" y="1525"/>
              <a:ext cx="5282" cy="2699"/>
            </a:xfrm>
            <a:custGeom>
              <a:avLst/>
              <a:gdLst>
                <a:gd name="T0" fmla="*/ 6 w 5282"/>
                <a:gd name="T1" fmla="*/ 19 h 2699"/>
                <a:gd name="T2" fmla="*/ 190 w 5282"/>
                <a:gd name="T3" fmla="*/ 42 h 2699"/>
                <a:gd name="T4" fmla="*/ 505 w 5282"/>
                <a:gd name="T5" fmla="*/ 72 h 2699"/>
                <a:gd name="T6" fmla="*/ 682 w 5282"/>
                <a:gd name="T7" fmla="*/ 103 h 2699"/>
                <a:gd name="T8" fmla="*/ 812 w 5282"/>
                <a:gd name="T9" fmla="*/ 142 h 2699"/>
                <a:gd name="T10" fmla="*/ 920 w 5282"/>
                <a:gd name="T11" fmla="*/ 188 h 2699"/>
                <a:gd name="T12" fmla="*/ 1027 w 5282"/>
                <a:gd name="T13" fmla="*/ 241 h 2699"/>
                <a:gd name="T14" fmla="*/ 1073 w 5282"/>
                <a:gd name="T15" fmla="*/ 264 h 2699"/>
                <a:gd name="T16" fmla="*/ 1119 w 5282"/>
                <a:gd name="T17" fmla="*/ 280 h 2699"/>
                <a:gd name="T18" fmla="*/ 1212 w 5282"/>
                <a:gd name="T19" fmla="*/ 318 h 2699"/>
                <a:gd name="T20" fmla="*/ 1273 w 5282"/>
                <a:gd name="T21" fmla="*/ 341 h 2699"/>
                <a:gd name="T22" fmla="*/ 1365 w 5282"/>
                <a:gd name="T23" fmla="*/ 380 h 2699"/>
                <a:gd name="T24" fmla="*/ 1503 w 5282"/>
                <a:gd name="T25" fmla="*/ 441 h 2699"/>
                <a:gd name="T26" fmla="*/ 1695 w 5282"/>
                <a:gd name="T27" fmla="*/ 526 h 2699"/>
                <a:gd name="T28" fmla="*/ 1772 w 5282"/>
                <a:gd name="T29" fmla="*/ 579 h 2699"/>
                <a:gd name="T30" fmla="*/ 1818 w 5282"/>
                <a:gd name="T31" fmla="*/ 602 h 2699"/>
                <a:gd name="T32" fmla="*/ 2033 w 5282"/>
                <a:gd name="T33" fmla="*/ 802 h 2699"/>
                <a:gd name="T34" fmla="*/ 2156 w 5282"/>
                <a:gd name="T35" fmla="*/ 894 h 2699"/>
                <a:gd name="T36" fmla="*/ 2218 w 5282"/>
                <a:gd name="T37" fmla="*/ 925 h 2699"/>
                <a:gd name="T38" fmla="*/ 2310 w 5282"/>
                <a:gd name="T39" fmla="*/ 979 h 2699"/>
                <a:gd name="T40" fmla="*/ 2394 w 5282"/>
                <a:gd name="T41" fmla="*/ 1032 h 2699"/>
                <a:gd name="T42" fmla="*/ 2456 w 5282"/>
                <a:gd name="T43" fmla="*/ 1079 h 2699"/>
                <a:gd name="T44" fmla="*/ 2556 w 5282"/>
                <a:gd name="T45" fmla="*/ 1140 h 2699"/>
                <a:gd name="T46" fmla="*/ 2602 w 5282"/>
                <a:gd name="T47" fmla="*/ 1171 h 2699"/>
                <a:gd name="T48" fmla="*/ 2671 w 5282"/>
                <a:gd name="T49" fmla="*/ 1224 h 2699"/>
                <a:gd name="T50" fmla="*/ 2771 w 5282"/>
                <a:gd name="T51" fmla="*/ 1278 h 2699"/>
                <a:gd name="T52" fmla="*/ 2809 w 5282"/>
                <a:gd name="T53" fmla="*/ 1301 h 2699"/>
                <a:gd name="T54" fmla="*/ 2847 w 5282"/>
                <a:gd name="T55" fmla="*/ 1324 h 2699"/>
                <a:gd name="T56" fmla="*/ 2886 w 5282"/>
                <a:gd name="T57" fmla="*/ 1355 h 2699"/>
                <a:gd name="T58" fmla="*/ 2947 w 5282"/>
                <a:gd name="T59" fmla="*/ 1386 h 2699"/>
                <a:gd name="T60" fmla="*/ 3047 w 5282"/>
                <a:gd name="T61" fmla="*/ 1455 h 2699"/>
                <a:gd name="T62" fmla="*/ 3216 w 5282"/>
                <a:gd name="T63" fmla="*/ 1570 h 2699"/>
                <a:gd name="T64" fmla="*/ 3347 w 5282"/>
                <a:gd name="T65" fmla="*/ 1678 h 2699"/>
                <a:gd name="T66" fmla="*/ 3408 w 5282"/>
                <a:gd name="T67" fmla="*/ 1716 h 2699"/>
                <a:gd name="T68" fmla="*/ 3423 w 5282"/>
                <a:gd name="T69" fmla="*/ 1739 h 2699"/>
                <a:gd name="T70" fmla="*/ 3446 w 5282"/>
                <a:gd name="T71" fmla="*/ 1747 h 2699"/>
                <a:gd name="T72" fmla="*/ 3523 w 5282"/>
                <a:gd name="T73" fmla="*/ 1800 h 2699"/>
                <a:gd name="T74" fmla="*/ 3646 w 5282"/>
                <a:gd name="T75" fmla="*/ 1862 h 2699"/>
                <a:gd name="T76" fmla="*/ 3700 w 5282"/>
                <a:gd name="T77" fmla="*/ 1885 h 2699"/>
                <a:gd name="T78" fmla="*/ 3723 w 5282"/>
                <a:gd name="T79" fmla="*/ 1900 h 2699"/>
                <a:gd name="T80" fmla="*/ 3938 w 5282"/>
                <a:gd name="T81" fmla="*/ 1939 h 2699"/>
                <a:gd name="T82" fmla="*/ 3976 w 5282"/>
                <a:gd name="T83" fmla="*/ 1954 h 2699"/>
                <a:gd name="T84" fmla="*/ 3984 w 5282"/>
                <a:gd name="T85" fmla="*/ 2075 h 2699"/>
                <a:gd name="T86" fmla="*/ 4080 w 5282"/>
                <a:gd name="T87" fmla="*/ 2123 h 2699"/>
                <a:gd name="T88" fmla="*/ 4176 w 5282"/>
                <a:gd name="T89" fmla="*/ 2123 h 2699"/>
                <a:gd name="T90" fmla="*/ 4272 w 5282"/>
                <a:gd name="T91" fmla="*/ 2123 h 2699"/>
                <a:gd name="T92" fmla="*/ 4464 w 5282"/>
                <a:gd name="T93" fmla="*/ 2123 h 2699"/>
                <a:gd name="T94" fmla="*/ 4512 w 5282"/>
                <a:gd name="T95" fmla="*/ 2075 h 2699"/>
                <a:gd name="T96" fmla="*/ 4560 w 5282"/>
                <a:gd name="T97" fmla="*/ 2075 h 2699"/>
                <a:gd name="T98" fmla="*/ 4608 w 5282"/>
                <a:gd name="T99" fmla="*/ 2027 h 2699"/>
                <a:gd name="T100" fmla="*/ 4608 w 5282"/>
                <a:gd name="T101" fmla="*/ 1931 h 2699"/>
                <a:gd name="T102" fmla="*/ 4896 w 5282"/>
                <a:gd name="T103" fmla="*/ 1931 h 2699"/>
                <a:gd name="T104" fmla="*/ 4936 w 5282"/>
                <a:gd name="T105" fmla="*/ 1923 h 2699"/>
                <a:gd name="T106" fmla="*/ 4967 w 5282"/>
                <a:gd name="T107" fmla="*/ 1916 h 2699"/>
                <a:gd name="T108" fmla="*/ 5059 w 5282"/>
                <a:gd name="T109" fmla="*/ 1885 h 2699"/>
                <a:gd name="T110" fmla="*/ 5121 w 5282"/>
                <a:gd name="T111" fmla="*/ 1854 h 2699"/>
                <a:gd name="T112" fmla="*/ 5182 w 5282"/>
                <a:gd name="T113" fmla="*/ 1816 h 2699"/>
                <a:gd name="T114" fmla="*/ 5205 w 5282"/>
                <a:gd name="T115" fmla="*/ 1800 h 2699"/>
                <a:gd name="T116" fmla="*/ 5228 w 5282"/>
                <a:gd name="T117" fmla="*/ 1793 h 2699"/>
                <a:gd name="T118" fmla="*/ 5282 w 5282"/>
                <a:gd name="T119" fmla="*/ 1770 h 2699"/>
                <a:gd name="T120" fmla="*/ 5280 w 5282"/>
                <a:gd name="T121" fmla="*/ 2699 h 2699"/>
                <a:gd name="T122" fmla="*/ 0 w 5282"/>
                <a:gd name="T123" fmla="*/ 2651 h 2699"/>
                <a:gd name="T124" fmla="*/ 6 w 5282"/>
                <a:gd name="T125" fmla="*/ 19 h 26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282"/>
                <a:gd name="T190" fmla="*/ 0 h 2699"/>
                <a:gd name="T191" fmla="*/ 5282 w 5282"/>
                <a:gd name="T192" fmla="*/ 2699 h 269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282" h="2699">
                  <a:moveTo>
                    <a:pt x="6" y="19"/>
                  </a:moveTo>
                  <a:cubicBezTo>
                    <a:pt x="62" y="0"/>
                    <a:pt x="130" y="35"/>
                    <a:pt x="190" y="42"/>
                  </a:cubicBezTo>
                  <a:cubicBezTo>
                    <a:pt x="295" y="54"/>
                    <a:pt x="400" y="64"/>
                    <a:pt x="505" y="72"/>
                  </a:cubicBezTo>
                  <a:cubicBezTo>
                    <a:pt x="563" y="87"/>
                    <a:pt x="623" y="95"/>
                    <a:pt x="682" y="103"/>
                  </a:cubicBezTo>
                  <a:cubicBezTo>
                    <a:pt x="725" y="118"/>
                    <a:pt x="768" y="131"/>
                    <a:pt x="812" y="142"/>
                  </a:cubicBezTo>
                  <a:cubicBezTo>
                    <a:pt x="844" y="172"/>
                    <a:pt x="884" y="165"/>
                    <a:pt x="920" y="188"/>
                  </a:cubicBezTo>
                  <a:cubicBezTo>
                    <a:pt x="953" y="210"/>
                    <a:pt x="991" y="224"/>
                    <a:pt x="1027" y="241"/>
                  </a:cubicBezTo>
                  <a:cubicBezTo>
                    <a:pt x="1042" y="249"/>
                    <a:pt x="1057" y="257"/>
                    <a:pt x="1073" y="264"/>
                  </a:cubicBezTo>
                  <a:cubicBezTo>
                    <a:pt x="1088" y="271"/>
                    <a:pt x="1119" y="280"/>
                    <a:pt x="1119" y="280"/>
                  </a:cubicBezTo>
                  <a:cubicBezTo>
                    <a:pt x="1144" y="303"/>
                    <a:pt x="1180" y="309"/>
                    <a:pt x="1212" y="318"/>
                  </a:cubicBezTo>
                  <a:cubicBezTo>
                    <a:pt x="1266" y="356"/>
                    <a:pt x="1197" y="312"/>
                    <a:pt x="1273" y="341"/>
                  </a:cubicBezTo>
                  <a:cubicBezTo>
                    <a:pt x="1307" y="354"/>
                    <a:pt x="1327" y="372"/>
                    <a:pt x="1365" y="380"/>
                  </a:cubicBezTo>
                  <a:cubicBezTo>
                    <a:pt x="1407" y="412"/>
                    <a:pt x="1456" y="418"/>
                    <a:pt x="1503" y="441"/>
                  </a:cubicBezTo>
                  <a:cubicBezTo>
                    <a:pt x="1565" y="471"/>
                    <a:pt x="1628" y="508"/>
                    <a:pt x="1695" y="526"/>
                  </a:cubicBezTo>
                  <a:cubicBezTo>
                    <a:pt x="1721" y="543"/>
                    <a:pt x="1744" y="565"/>
                    <a:pt x="1772" y="579"/>
                  </a:cubicBezTo>
                  <a:cubicBezTo>
                    <a:pt x="1800" y="593"/>
                    <a:pt x="1792" y="579"/>
                    <a:pt x="1818" y="602"/>
                  </a:cubicBezTo>
                  <a:cubicBezTo>
                    <a:pt x="1892" y="668"/>
                    <a:pt x="1956" y="739"/>
                    <a:pt x="2033" y="802"/>
                  </a:cubicBezTo>
                  <a:cubicBezTo>
                    <a:pt x="2061" y="825"/>
                    <a:pt x="2122" y="875"/>
                    <a:pt x="2156" y="894"/>
                  </a:cubicBezTo>
                  <a:cubicBezTo>
                    <a:pt x="2176" y="905"/>
                    <a:pt x="2218" y="925"/>
                    <a:pt x="2218" y="925"/>
                  </a:cubicBezTo>
                  <a:cubicBezTo>
                    <a:pt x="2244" y="951"/>
                    <a:pt x="2276" y="967"/>
                    <a:pt x="2310" y="979"/>
                  </a:cubicBezTo>
                  <a:cubicBezTo>
                    <a:pt x="2339" y="1002"/>
                    <a:pt x="2359" y="1021"/>
                    <a:pt x="2394" y="1032"/>
                  </a:cubicBezTo>
                  <a:cubicBezTo>
                    <a:pt x="2439" y="1077"/>
                    <a:pt x="2416" y="1065"/>
                    <a:pt x="2456" y="1079"/>
                  </a:cubicBezTo>
                  <a:cubicBezTo>
                    <a:pt x="2488" y="1104"/>
                    <a:pt x="2518" y="1127"/>
                    <a:pt x="2556" y="1140"/>
                  </a:cubicBezTo>
                  <a:cubicBezTo>
                    <a:pt x="2610" y="1194"/>
                    <a:pt x="2550" y="1140"/>
                    <a:pt x="2602" y="1171"/>
                  </a:cubicBezTo>
                  <a:cubicBezTo>
                    <a:pt x="2626" y="1185"/>
                    <a:pt x="2647" y="1210"/>
                    <a:pt x="2671" y="1224"/>
                  </a:cubicBezTo>
                  <a:cubicBezTo>
                    <a:pt x="2703" y="1243"/>
                    <a:pt x="2737" y="1262"/>
                    <a:pt x="2771" y="1278"/>
                  </a:cubicBezTo>
                  <a:cubicBezTo>
                    <a:pt x="2809" y="1319"/>
                    <a:pt x="2759" y="1271"/>
                    <a:pt x="2809" y="1301"/>
                  </a:cubicBezTo>
                  <a:cubicBezTo>
                    <a:pt x="2861" y="1332"/>
                    <a:pt x="2783" y="1304"/>
                    <a:pt x="2847" y="1324"/>
                  </a:cubicBezTo>
                  <a:cubicBezTo>
                    <a:pt x="2861" y="1333"/>
                    <a:pt x="2872" y="1346"/>
                    <a:pt x="2886" y="1355"/>
                  </a:cubicBezTo>
                  <a:cubicBezTo>
                    <a:pt x="2906" y="1367"/>
                    <a:pt x="2930" y="1370"/>
                    <a:pt x="2947" y="1386"/>
                  </a:cubicBezTo>
                  <a:cubicBezTo>
                    <a:pt x="2977" y="1414"/>
                    <a:pt x="3013" y="1432"/>
                    <a:pt x="3047" y="1455"/>
                  </a:cubicBezTo>
                  <a:cubicBezTo>
                    <a:pt x="3104" y="1493"/>
                    <a:pt x="3159" y="1533"/>
                    <a:pt x="3216" y="1570"/>
                  </a:cubicBezTo>
                  <a:cubicBezTo>
                    <a:pt x="3263" y="1601"/>
                    <a:pt x="3301" y="1646"/>
                    <a:pt x="3347" y="1678"/>
                  </a:cubicBezTo>
                  <a:cubicBezTo>
                    <a:pt x="3367" y="1692"/>
                    <a:pt x="3408" y="1716"/>
                    <a:pt x="3408" y="1716"/>
                  </a:cubicBezTo>
                  <a:cubicBezTo>
                    <a:pt x="3413" y="1724"/>
                    <a:pt x="3416" y="1733"/>
                    <a:pt x="3423" y="1739"/>
                  </a:cubicBezTo>
                  <a:cubicBezTo>
                    <a:pt x="3429" y="1744"/>
                    <a:pt x="3439" y="1743"/>
                    <a:pt x="3446" y="1747"/>
                  </a:cubicBezTo>
                  <a:cubicBezTo>
                    <a:pt x="3475" y="1764"/>
                    <a:pt x="3491" y="1790"/>
                    <a:pt x="3523" y="1800"/>
                  </a:cubicBezTo>
                  <a:cubicBezTo>
                    <a:pt x="3560" y="1837"/>
                    <a:pt x="3599" y="1845"/>
                    <a:pt x="3646" y="1862"/>
                  </a:cubicBezTo>
                  <a:cubicBezTo>
                    <a:pt x="3664" y="1869"/>
                    <a:pt x="3682" y="1876"/>
                    <a:pt x="3700" y="1885"/>
                  </a:cubicBezTo>
                  <a:cubicBezTo>
                    <a:pt x="3708" y="1889"/>
                    <a:pt x="3715" y="1896"/>
                    <a:pt x="3723" y="1900"/>
                  </a:cubicBezTo>
                  <a:cubicBezTo>
                    <a:pt x="3788" y="1928"/>
                    <a:pt x="3869" y="1929"/>
                    <a:pt x="3938" y="1939"/>
                  </a:cubicBezTo>
                  <a:cubicBezTo>
                    <a:pt x="3966" y="1948"/>
                    <a:pt x="3954" y="1942"/>
                    <a:pt x="3976" y="1954"/>
                  </a:cubicBezTo>
                  <a:lnTo>
                    <a:pt x="3984" y="2075"/>
                  </a:lnTo>
                  <a:lnTo>
                    <a:pt x="4080" y="2123"/>
                  </a:lnTo>
                  <a:lnTo>
                    <a:pt x="4176" y="2123"/>
                  </a:lnTo>
                  <a:lnTo>
                    <a:pt x="4272" y="2123"/>
                  </a:lnTo>
                  <a:lnTo>
                    <a:pt x="4464" y="2123"/>
                  </a:lnTo>
                  <a:lnTo>
                    <a:pt x="4512" y="2075"/>
                  </a:lnTo>
                  <a:lnTo>
                    <a:pt x="4560" y="2075"/>
                  </a:lnTo>
                  <a:lnTo>
                    <a:pt x="4608" y="2027"/>
                  </a:lnTo>
                  <a:lnTo>
                    <a:pt x="4608" y="1931"/>
                  </a:lnTo>
                  <a:lnTo>
                    <a:pt x="4896" y="1931"/>
                  </a:lnTo>
                  <a:cubicBezTo>
                    <a:pt x="4945" y="1947"/>
                    <a:pt x="4901" y="1941"/>
                    <a:pt x="4936" y="1923"/>
                  </a:cubicBezTo>
                  <a:cubicBezTo>
                    <a:pt x="4945" y="1918"/>
                    <a:pt x="4957" y="1919"/>
                    <a:pt x="4967" y="1916"/>
                  </a:cubicBezTo>
                  <a:cubicBezTo>
                    <a:pt x="4997" y="1907"/>
                    <a:pt x="5029" y="1895"/>
                    <a:pt x="5059" y="1885"/>
                  </a:cubicBezTo>
                  <a:cubicBezTo>
                    <a:pt x="5087" y="1859"/>
                    <a:pt x="5068" y="1872"/>
                    <a:pt x="5121" y="1854"/>
                  </a:cubicBezTo>
                  <a:cubicBezTo>
                    <a:pt x="5147" y="1845"/>
                    <a:pt x="5155" y="1824"/>
                    <a:pt x="5182" y="1816"/>
                  </a:cubicBezTo>
                  <a:cubicBezTo>
                    <a:pt x="5190" y="1811"/>
                    <a:pt x="5197" y="1804"/>
                    <a:pt x="5205" y="1800"/>
                  </a:cubicBezTo>
                  <a:cubicBezTo>
                    <a:pt x="5212" y="1796"/>
                    <a:pt x="5221" y="1797"/>
                    <a:pt x="5228" y="1793"/>
                  </a:cubicBezTo>
                  <a:cubicBezTo>
                    <a:pt x="5252" y="1779"/>
                    <a:pt x="5249" y="1770"/>
                    <a:pt x="5282" y="1770"/>
                  </a:cubicBezTo>
                  <a:lnTo>
                    <a:pt x="5280" y="2699"/>
                  </a:lnTo>
                  <a:lnTo>
                    <a:pt x="0" y="2651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DFDFB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752" name="Group 6"/>
            <p:cNvGrpSpPr>
              <a:grpSpLocks/>
            </p:cNvGrpSpPr>
            <p:nvPr/>
          </p:nvGrpSpPr>
          <p:grpSpPr bwMode="auto">
            <a:xfrm>
              <a:off x="423" y="2688"/>
              <a:ext cx="5288" cy="1608"/>
              <a:chOff x="423" y="2688"/>
              <a:chExt cx="5288" cy="1608"/>
            </a:xfrm>
          </p:grpSpPr>
          <p:sp>
            <p:nvSpPr>
              <p:cNvPr id="31753" name="Freeform 7"/>
              <p:cNvSpPr>
                <a:spLocks/>
              </p:cNvSpPr>
              <p:nvPr/>
            </p:nvSpPr>
            <p:spPr bwMode="auto">
              <a:xfrm>
                <a:off x="432" y="2688"/>
                <a:ext cx="5279" cy="1392"/>
              </a:xfrm>
              <a:custGeom>
                <a:avLst/>
                <a:gdLst>
                  <a:gd name="T0" fmla="*/ 0 w 5280"/>
                  <a:gd name="T1" fmla="*/ 0 h 1344"/>
                  <a:gd name="T2" fmla="*/ 384 w 5280"/>
                  <a:gd name="T3" fmla="*/ 66 h 1344"/>
                  <a:gd name="T4" fmla="*/ 528 w 5280"/>
                  <a:gd name="T5" fmla="*/ 66 h 1344"/>
                  <a:gd name="T6" fmla="*/ 912 w 5280"/>
                  <a:gd name="T7" fmla="*/ 263 h 1344"/>
                  <a:gd name="T8" fmla="*/ 1104 w 5280"/>
                  <a:gd name="T9" fmla="*/ 330 h 1344"/>
                  <a:gd name="T10" fmla="*/ 1200 w 5280"/>
                  <a:gd name="T11" fmla="*/ 330 h 1344"/>
                  <a:gd name="T12" fmla="*/ 1920 w 5280"/>
                  <a:gd name="T13" fmla="*/ 527 h 1344"/>
                  <a:gd name="T14" fmla="*/ 2208 w 5280"/>
                  <a:gd name="T15" fmla="*/ 658 h 1344"/>
                  <a:gd name="T16" fmla="*/ 2304 w 5280"/>
                  <a:gd name="T17" fmla="*/ 725 h 1344"/>
                  <a:gd name="T18" fmla="*/ 2592 w 5280"/>
                  <a:gd name="T19" fmla="*/ 858 h 1344"/>
                  <a:gd name="T20" fmla="*/ 2823 w 5280"/>
                  <a:gd name="T21" fmla="*/ 990 h 1344"/>
                  <a:gd name="T22" fmla="*/ 3111 w 5280"/>
                  <a:gd name="T23" fmla="*/ 990 h 1344"/>
                  <a:gd name="T24" fmla="*/ 3303 w 5280"/>
                  <a:gd name="T25" fmla="*/ 1052 h 1344"/>
                  <a:gd name="T26" fmla="*/ 3447 w 5280"/>
                  <a:gd name="T27" fmla="*/ 1119 h 1344"/>
                  <a:gd name="T28" fmla="*/ 3735 w 5280"/>
                  <a:gd name="T29" fmla="*/ 1119 h 1344"/>
                  <a:gd name="T30" fmla="*/ 3975 w 5280"/>
                  <a:gd name="T31" fmla="*/ 1119 h 1344"/>
                  <a:gd name="T32" fmla="*/ 4599 w 5280"/>
                  <a:gd name="T33" fmla="*/ 1119 h 1344"/>
                  <a:gd name="T34" fmla="*/ 4647 w 5280"/>
                  <a:gd name="T35" fmla="*/ 1119 h 1344"/>
                  <a:gd name="T36" fmla="*/ 4743 w 5280"/>
                  <a:gd name="T37" fmla="*/ 1119 h 1344"/>
                  <a:gd name="T38" fmla="*/ 4983 w 5280"/>
                  <a:gd name="T39" fmla="*/ 1185 h 1344"/>
                  <a:gd name="T40" fmla="*/ 5127 w 5280"/>
                  <a:gd name="T41" fmla="*/ 1185 h 1344"/>
                  <a:gd name="T42" fmla="*/ 5271 w 5280"/>
                  <a:gd name="T43" fmla="*/ 1185 h 1344"/>
                  <a:gd name="T44" fmla="*/ 5271 w 5280"/>
                  <a:gd name="T45" fmla="*/ 1581 h 1344"/>
                  <a:gd name="T46" fmla="*/ 3351 w 5280"/>
                  <a:gd name="T47" fmla="*/ 1843 h 1344"/>
                  <a:gd name="T48" fmla="*/ 2160 w 5280"/>
                  <a:gd name="T49" fmla="*/ 1646 h 1344"/>
                  <a:gd name="T50" fmla="*/ 2095 w 5280"/>
                  <a:gd name="T51" fmla="*/ 1673 h 1344"/>
                  <a:gd name="T52" fmla="*/ 1872 w 5280"/>
                  <a:gd name="T53" fmla="*/ 1629 h 1344"/>
                  <a:gd name="T54" fmla="*/ 816 w 5280"/>
                  <a:gd name="T55" fmla="*/ 1513 h 1344"/>
                  <a:gd name="T56" fmla="*/ 0 w 5280"/>
                  <a:gd name="T57" fmla="*/ 1316 h 1344"/>
                  <a:gd name="T58" fmla="*/ 0 w 5280"/>
                  <a:gd name="T59" fmla="*/ 0 h 134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280"/>
                  <a:gd name="T91" fmla="*/ 0 h 1344"/>
                  <a:gd name="T92" fmla="*/ 5280 w 5280"/>
                  <a:gd name="T93" fmla="*/ 1344 h 134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280" h="1344">
                    <a:moveTo>
                      <a:pt x="0" y="0"/>
                    </a:moveTo>
                    <a:lnTo>
                      <a:pt x="384" y="48"/>
                    </a:lnTo>
                    <a:lnTo>
                      <a:pt x="528" y="48"/>
                    </a:lnTo>
                    <a:lnTo>
                      <a:pt x="912" y="192"/>
                    </a:lnTo>
                    <a:lnTo>
                      <a:pt x="1104" y="240"/>
                    </a:lnTo>
                    <a:lnTo>
                      <a:pt x="1200" y="240"/>
                    </a:lnTo>
                    <a:lnTo>
                      <a:pt x="1920" y="384"/>
                    </a:lnTo>
                    <a:lnTo>
                      <a:pt x="2208" y="480"/>
                    </a:lnTo>
                    <a:lnTo>
                      <a:pt x="2304" y="528"/>
                    </a:lnTo>
                    <a:lnTo>
                      <a:pt x="2592" y="624"/>
                    </a:lnTo>
                    <a:lnTo>
                      <a:pt x="2832" y="720"/>
                    </a:lnTo>
                    <a:lnTo>
                      <a:pt x="3120" y="720"/>
                    </a:lnTo>
                    <a:lnTo>
                      <a:pt x="3312" y="768"/>
                    </a:lnTo>
                    <a:lnTo>
                      <a:pt x="3456" y="816"/>
                    </a:lnTo>
                    <a:lnTo>
                      <a:pt x="3744" y="816"/>
                    </a:lnTo>
                    <a:lnTo>
                      <a:pt x="3984" y="816"/>
                    </a:lnTo>
                    <a:lnTo>
                      <a:pt x="4608" y="816"/>
                    </a:lnTo>
                    <a:lnTo>
                      <a:pt x="4656" y="816"/>
                    </a:lnTo>
                    <a:lnTo>
                      <a:pt x="4752" y="816"/>
                    </a:lnTo>
                    <a:lnTo>
                      <a:pt x="4992" y="864"/>
                    </a:lnTo>
                    <a:lnTo>
                      <a:pt x="5136" y="864"/>
                    </a:lnTo>
                    <a:lnTo>
                      <a:pt x="5280" y="864"/>
                    </a:lnTo>
                    <a:lnTo>
                      <a:pt x="5280" y="1152"/>
                    </a:lnTo>
                    <a:lnTo>
                      <a:pt x="3360" y="1344"/>
                    </a:lnTo>
                    <a:cubicBezTo>
                      <a:pt x="2960" y="1296"/>
                      <a:pt x="2561" y="1240"/>
                      <a:pt x="2160" y="1200"/>
                    </a:cubicBezTo>
                    <a:cubicBezTo>
                      <a:pt x="2138" y="1198"/>
                      <a:pt x="2117" y="1216"/>
                      <a:pt x="2095" y="1219"/>
                    </a:cubicBezTo>
                    <a:cubicBezTo>
                      <a:pt x="2032" y="1227"/>
                      <a:pt x="1938" y="1188"/>
                      <a:pt x="1872" y="1188"/>
                    </a:cubicBezTo>
                    <a:lnTo>
                      <a:pt x="816" y="1104"/>
                    </a:lnTo>
                    <a:lnTo>
                      <a:pt x="0" y="9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>
                  <a:alpha val="6196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4" name="Freeform 8"/>
              <p:cNvSpPr>
                <a:spLocks/>
              </p:cNvSpPr>
              <p:nvPr/>
            </p:nvSpPr>
            <p:spPr bwMode="auto">
              <a:xfrm>
                <a:off x="423" y="2977"/>
                <a:ext cx="5288" cy="1319"/>
              </a:xfrm>
              <a:custGeom>
                <a:avLst/>
                <a:gdLst>
                  <a:gd name="T0" fmla="*/ 14 w 5288"/>
                  <a:gd name="T1" fmla="*/ 7 h 1319"/>
                  <a:gd name="T2" fmla="*/ 556 w 5288"/>
                  <a:gd name="T3" fmla="*/ 0 h 1319"/>
                  <a:gd name="T4" fmla="*/ 1166 w 5288"/>
                  <a:gd name="T5" fmla="*/ 104 h 1319"/>
                  <a:gd name="T6" fmla="*/ 2034 w 5288"/>
                  <a:gd name="T7" fmla="*/ 354 h 1319"/>
                  <a:gd name="T8" fmla="*/ 2422 w 5288"/>
                  <a:gd name="T9" fmla="*/ 479 h 1319"/>
                  <a:gd name="T10" fmla="*/ 2873 w 5288"/>
                  <a:gd name="T11" fmla="*/ 583 h 1319"/>
                  <a:gd name="T12" fmla="*/ 3213 w 5288"/>
                  <a:gd name="T13" fmla="*/ 666 h 1319"/>
                  <a:gd name="T14" fmla="*/ 3616 w 5288"/>
                  <a:gd name="T15" fmla="*/ 729 h 1319"/>
                  <a:gd name="T16" fmla="*/ 4574 w 5288"/>
                  <a:gd name="T17" fmla="*/ 868 h 1319"/>
                  <a:gd name="T18" fmla="*/ 4678 w 5288"/>
                  <a:gd name="T19" fmla="*/ 861 h 1319"/>
                  <a:gd name="T20" fmla="*/ 5025 w 5288"/>
                  <a:gd name="T21" fmla="*/ 805 h 1319"/>
                  <a:gd name="T22" fmla="*/ 5288 w 5288"/>
                  <a:gd name="T23" fmla="*/ 798 h 1319"/>
                  <a:gd name="T24" fmla="*/ 5288 w 5288"/>
                  <a:gd name="T25" fmla="*/ 1319 h 1319"/>
                  <a:gd name="T26" fmla="*/ 0 w 5288"/>
                  <a:gd name="T27" fmla="*/ 1277 h 1319"/>
                  <a:gd name="T28" fmla="*/ 14 w 5288"/>
                  <a:gd name="T29" fmla="*/ 7 h 13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288"/>
                  <a:gd name="T46" fmla="*/ 0 h 1319"/>
                  <a:gd name="T47" fmla="*/ 5288 w 5288"/>
                  <a:gd name="T48" fmla="*/ 1319 h 131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288" h="1319">
                    <a:moveTo>
                      <a:pt x="14" y="7"/>
                    </a:moveTo>
                    <a:lnTo>
                      <a:pt x="556" y="0"/>
                    </a:lnTo>
                    <a:lnTo>
                      <a:pt x="1166" y="104"/>
                    </a:lnTo>
                    <a:lnTo>
                      <a:pt x="2034" y="354"/>
                    </a:lnTo>
                    <a:lnTo>
                      <a:pt x="2422" y="479"/>
                    </a:lnTo>
                    <a:lnTo>
                      <a:pt x="2873" y="583"/>
                    </a:lnTo>
                    <a:lnTo>
                      <a:pt x="3213" y="666"/>
                    </a:lnTo>
                    <a:lnTo>
                      <a:pt x="3616" y="729"/>
                    </a:lnTo>
                    <a:lnTo>
                      <a:pt x="4574" y="868"/>
                    </a:lnTo>
                    <a:lnTo>
                      <a:pt x="4678" y="861"/>
                    </a:lnTo>
                    <a:lnTo>
                      <a:pt x="5025" y="805"/>
                    </a:lnTo>
                    <a:lnTo>
                      <a:pt x="5288" y="798"/>
                    </a:lnTo>
                    <a:lnTo>
                      <a:pt x="5288" y="1319"/>
                    </a:lnTo>
                    <a:lnTo>
                      <a:pt x="0" y="1277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CC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5" name="Line 9"/>
              <p:cNvSpPr>
                <a:spLocks noChangeShapeType="1"/>
              </p:cNvSpPr>
              <p:nvPr/>
            </p:nvSpPr>
            <p:spPr bwMode="auto">
              <a:xfrm>
                <a:off x="1584" y="3072"/>
                <a:ext cx="336" cy="62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6" name="Line 10"/>
              <p:cNvSpPr>
                <a:spLocks noChangeShapeType="1"/>
              </p:cNvSpPr>
              <p:nvPr/>
            </p:nvSpPr>
            <p:spPr bwMode="auto">
              <a:xfrm flipV="1">
                <a:off x="1488" y="3312"/>
                <a:ext cx="816" cy="86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7" name="Line 11"/>
              <p:cNvSpPr>
                <a:spLocks noChangeShapeType="1"/>
              </p:cNvSpPr>
              <p:nvPr/>
            </p:nvSpPr>
            <p:spPr bwMode="auto">
              <a:xfrm>
                <a:off x="960" y="2976"/>
                <a:ext cx="960" cy="120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8" name="Line 12"/>
              <p:cNvSpPr>
                <a:spLocks noChangeShapeType="1"/>
              </p:cNvSpPr>
              <p:nvPr/>
            </p:nvSpPr>
            <p:spPr bwMode="auto">
              <a:xfrm>
                <a:off x="2112" y="3264"/>
                <a:ext cx="480" cy="912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9" name="Line 13"/>
              <p:cNvSpPr>
                <a:spLocks noChangeShapeType="1"/>
              </p:cNvSpPr>
              <p:nvPr/>
            </p:nvSpPr>
            <p:spPr bwMode="auto">
              <a:xfrm flipH="1">
                <a:off x="2112" y="3456"/>
                <a:ext cx="720" cy="72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0" name="Line 14"/>
              <p:cNvSpPr>
                <a:spLocks noChangeShapeType="1"/>
              </p:cNvSpPr>
              <p:nvPr/>
            </p:nvSpPr>
            <p:spPr bwMode="auto">
              <a:xfrm flipH="1">
                <a:off x="2832" y="3552"/>
                <a:ext cx="432" cy="62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1" name="Line 15"/>
              <p:cNvSpPr>
                <a:spLocks noChangeShapeType="1"/>
              </p:cNvSpPr>
              <p:nvPr/>
            </p:nvSpPr>
            <p:spPr bwMode="auto">
              <a:xfrm flipH="1">
                <a:off x="3216" y="3648"/>
                <a:ext cx="432" cy="52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2" name="Line 16"/>
              <p:cNvSpPr>
                <a:spLocks noChangeShapeType="1"/>
              </p:cNvSpPr>
              <p:nvPr/>
            </p:nvSpPr>
            <p:spPr bwMode="auto">
              <a:xfrm>
                <a:off x="3504" y="3840"/>
                <a:ext cx="240" cy="38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3" name="Line 17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336" cy="52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4" name="Line 18"/>
              <p:cNvSpPr>
                <a:spLocks noChangeShapeType="1"/>
              </p:cNvSpPr>
              <p:nvPr/>
            </p:nvSpPr>
            <p:spPr bwMode="auto">
              <a:xfrm flipH="1">
                <a:off x="4704" y="3840"/>
                <a:ext cx="192" cy="38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5" name="Line 19"/>
              <p:cNvSpPr>
                <a:spLocks noChangeShapeType="1"/>
              </p:cNvSpPr>
              <p:nvPr/>
            </p:nvSpPr>
            <p:spPr bwMode="auto">
              <a:xfrm flipH="1">
                <a:off x="5280" y="3792"/>
                <a:ext cx="144" cy="192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6" name="Line 20"/>
              <p:cNvSpPr>
                <a:spLocks noChangeShapeType="1"/>
              </p:cNvSpPr>
              <p:nvPr/>
            </p:nvSpPr>
            <p:spPr bwMode="auto">
              <a:xfrm>
                <a:off x="5088" y="3840"/>
                <a:ext cx="432" cy="38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1748" name="AutoShape 21"/>
          <p:cNvSpPr>
            <a:spLocks noChangeArrowheads="1"/>
          </p:cNvSpPr>
          <p:nvPr/>
        </p:nvSpPr>
        <p:spPr bwMode="auto">
          <a:xfrm>
            <a:off x="6858000" y="1981200"/>
            <a:ext cx="685800" cy="3200400"/>
          </a:xfrm>
          <a:prstGeom prst="downArrow">
            <a:avLst>
              <a:gd name="adj1" fmla="val 50000"/>
              <a:gd name="adj2" fmla="val 1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eaLnBrk="1" hangingPunct="1"/>
            <a:endParaRPr lang="ar-EG" sz="1800">
              <a:latin typeface="Arial" charset="0"/>
            </a:endParaRPr>
          </a:p>
        </p:txBody>
      </p:sp>
      <p:sp>
        <p:nvSpPr>
          <p:cNvPr id="31749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tx2"/>
                </a:solidFill>
                <a:latin typeface="Arial" charset="0"/>
              </a:rPr>
              <a:t>Direct Precipitation on Channels</a:t>
            </a:r>
          </a:p>
        </p:txBody>
      </p:sp>
      <p:cxnSp>
        <p:nvCxnSpPr>
          <p:cNvPr id="31750" name="Straight Connector 24"/>
          <p:cNvCxnSpPr>
            <a:cxnSpLocks noChangeShapeType="1"/>
          </p:cNvCxnSpPr>
          <p:nvPr/>
        </p:nvCxnSpPr>
        <p:spPr bwMode="auto">
          <a:xfrm>
            <a:off x="457200" y="1828800"/>
            <a:ext cx="80772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_fig4_6.jpg                                                   00382270Macintosh HD                   C3E2E02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575" y="-5334000"/>
            <a:ext cx="11433175" cy="153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-152400" y="-152400"/>
            <a:ext cx="104394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EG"/>
          </a:p>
        </p:txBody>
      </p:sp>
      <p:sp>
        <p:nvSpPr>
          <p:cNvPr id="32772" name="Rectangle 2"/>
          <p:cNvSpPr txBox="1">
            <a:spLocks noChangeArrowheads="1"/>
          </p:cNvSpPr>
          <p:nvPr/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tx2"/>
                </a:solidFill>
                <a:latin typeface="Arial" charset="0"/>
              </a:rPr>
              <a:t>Groundwater &amp; the Vadose Zone</a:t>
            </a:r>
          </a:p>
        </p:txBody>
      </p:sp>
      <p:cxnSp>
        <p:nvCxnSpPr>
          <p:cNvPr id="32773" name="Straight Connector 6"/>
          <p:cNvCxnSpPr>
            <a:cxnSpLocks noChangeShapeType="1"/>
          </p:cNvCxnSpPr>
          <p:nvPr/>
        </p:nvCxnSpPr>
        <p:spPr bwMode="auto">
          <a:xfrm>
            <a:off x="533400" y="1295400"/>
            <a:ext cx="78486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_fig4_7.jpg                                                   00382270Macintosh HD                   C3E2E02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-1296988"/>
            <a:ext cx="7773987" cy="1005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352800" y="1066800"/>
            <a:ext cx="1600200" cy="457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EG"/>
          </a:p>
        </p:txBody>
      </p:sp>
      <p:sp>
        <p:nvSpPr>
          <p:cNvPr id="33796" name="Rectangle 2"/>
          <p:cNvSpPr txBox="1">
            <a:spLocks noChangeArrowheads="1"/>
          </p:cNvSpPr>
          <p:nvPr/>
        </p:nvSpPr>
        <p:spPr bwMode="auto">
          <a:xfrm>
            <a:off x="152400" y="7620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tx2"/>
                </a:solidFill>
                <a:latin typeface="Arial" charset="0"/>
              </a:rPr>
              <a:t>Groundwater Flow</a:t>
            </a:r>
          </a:p>
        </p:txBody>
      </p:sp>
      <p:cxnSp>
        <p:nvCxnSpPr>
          <p:cNvPr id="33797" name="Straight Connector 6"/>
          <p:cNvCxnSpPr>
            <a:cxnSpLocks noChangeShapeType="1"/>
          </p:cNvCxnSpPr>
          <p:nvPr/>
        </p:nvCxnSpPr>
        <p:spPr bwMode="auto">
          <a:xfrm>
            <a:off x="381000" y="1293813"/>
            <a:ext cx="4343400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8" name="Rectangle 2"/>
          <p:cNvSpPr txBox="1">
            <a:spLocks noChangeArrowheads="1"/>
          </p:cNvSpPr>
          <p:nvPr/>
        </p:nvSpPr>
        <p:spPr bwMode="auto">
          <a:xfrm>
            <a:off x="381000" y="182880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tx2"/>
                </a:solidFill>
                <a:latin typeface="Arial" charset="0"/>
              </a:rPr>
              <a:t>Driven by hydraulic gradients</a:t>
            </a:r>
          </a:p>
        </p:txBody>
      </p:sp>
      <p:sp>
        <p:nvSpPr>
          <p:cNvPr id="33799" name="Rectangle 2"/>
          <p:cNvSpPr txBox="1">
            <a:spLocks noChangeArrowheads="1"/>
          </p:cNvSpPr>
          <p:nvPr/>
        </p:nvSpPr>
        <p:spPr bwMode="auto">
          <a:xfrm>
            <a:off x="381000" y="320040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tx2"/>
                </a:solidFill>
                <a:latin typeface="Arial" charset="0"/>
              </a:rPr>
              <a:t>Q = K I A</a:t>
            </a:r>
          </a:p>
        </p:txBody>
      </p:sp>
      <p:sp>
        <p:nvSpPr>
          <p:cNvPr id="33800" name="Rectangle 2"/>
          <p:cNvSpPr txBox="1">
            <a:spLocks noChangeArrowheads="1"/>
          </p:cNvSpPr>
          <p:nvPr/>
        </p:nvSpPr>
        <p:spPr bwMode="auto">
          <a:xfrm>
            <a:off x="304800" y="4267200"/>
            <a:ext cx="4572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800">
                <a:solidFill>
                  <a:schemeClr val="tx2"/>
                </a:solidFill>
                <a:latin typeface="Arial" charset="0"/>
              </a:rPr>
              <a:t>K is hydraulic conductivity</a:t>
            </a:r>
          </a:p>
          <a:p>
            <a:pPr algn="ctr" eaLnBrk="1" hangingPunct="1"/>
            <a:r>
              <a:rPr lang="en-US" sz="2800">
                <a:solidFill>
                  <a:schemeClr val="tx2"/>
                </a:solidFill>
                <a:latin typeface="Arial" charset="0"/>
              </a:rPr>
              <a:t>A is cross sectional area</a:t>
            </a:r>
          </a:p>
          <a:p>
            <a:pPr algn="ctr" eaLnBrk="1" hangingPunct="1"/>
            <a:r>
              <a:rPr lang="en-US" sz="2800">
                <a:solidFill>
                  <a:schemeClr val="tx2"/>
                </a:solidFill>
                <a:latin typeface="Arial" charset="0"/>
              </a:rPr>
              <a:t>I is hydraulic gradient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_fig4_9.jpg                                                   00382270Macintosh HD                   C3E2E02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-990600"/>
            <a:ext cx="7361237" cy="95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228600"/>
            <a:ext cx="6929438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/>
          <p:cNvSpPr txBox="1">
            <a:spLocks noChangeArrowheads="1"/>
          </p:cNvSpPr>
          <p:nvPr/>
        </p:nvSpPr>
        <p:spPr bwMode="auto">
          <a:xfrm>
            <a:off x="381000" y="76200"/>
            <a:ext cx="2743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200">
                <a:solidFill>
                  <a:schemeClr val="tx2"/>
                </a:solidFill>
                <a:latin typeface="Arial" charset="0"/>
              </a:rPr>
              <a:t>Hydrographs by Runoff Mechanism</a:t>
            </a:r>
          </a:p>
        </p:txBody>
      </p:sp>
      <p:cxnSp>
        <p:nvCxnSpPr>
          <p:cNvPr id="35844" name="Straight Connector 8"/>
          <p:cNvCxnSpPr>
            <a:cxnSpLocks noChangeShapeType="1"/>
          </p:cNvCxnSpPr>
          <p:nvPr/>
        </p:nvCxnSpPr>
        <p:spPr bwMode="auto">
          <a:xfrm>
            <a:off x="533400" y="2132013"/>
            <a:ext cx="2362200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45" name="Rectangle 10"/>
          <p:cNvSpPr>
            <a:spLocks noChangeArrowheads="1"/>
          </p:cNvSpPr>
          <p:nvPr/>
        </p:nvSpPr>
        <p:spPr bwMode="auto">
          <a:xfrm>
            <a:off x="2743200" y="6553200"/>
            <a:ext cx="6781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EG"/>
          </a:p>
        </p:txBody>
      </p:sp>
      <p:sp>
        <p:nvSpPr>
          <p:cNvPr id="35846" name="Rectangle 11"/>
          <p:cNvSpPr>
            <a:spLocks noChangeArrowheads="1"/>
          </p:cNvSpPr>
          <p:nvPr/>
        </p:nvSpPr>
        <p:spPr bwMode="auto">
          <a:xfrm>
            <a:off x="6324600" y="2971800"/>
            <a:ext cx="3048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EG"/>
          </a:p>
        </p:txBody>
      </p:sp>
      <p:sp>
        <p:nvSpPr>
          <p:cNvPr id="35847" name="Rectangle 2"/>
          <p:cNvSpPr txBox="1">
            <a:spLocks noChangeArrowheads="1"/>
          </p:cNvSpPr>
          <p:nvPr/>
        </p:nvSpPr>
        <p:spPr bwMode="auto">
          <a:xfrm>
            <a:off x="381000" y="2286000"/>
            <a:ext cx="2743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800" u="sng">
                <a:solidFill>
                  <a:schemeClr val="tx2"/>
                </a:solidFill>
                <a:latin typeface="Arial" charset="0"/>
              </a:rPr>
              <a:t>Lag to peak</a:t>
            </a:r>
          </a:p>
          <a:p>
            <a:pPr algn="ctr" eaLnBrk="1" hangingPunct="1"/>
            <a:r>
              <a:rPr lang="en-US" sz="2800">
                <a:solidFill>
                  <a:schemeClr val="tx2"/>
                </a:solidFill>
                <a:latin typeface="Arial" charset="0"/>
              </a:rPr>
              <a:t>Throughflow </a:t>
            </a:r>
          </a:p>
          <a:p>
            <a:pPr algn="ctr" eaLnBrk="1" hangingPunct="1"/>
            <a:r>
              <a:rPr lang="en-US" sz="2800">
                <a:solidFill>
                  <a:schemeClr val="tx2"/>
                </a:solidFill>
                <a:latin typeface="Arial" charset="0"/>
              </a:rPr>
              <a:t>SOF</a:t>
            </a:r>
          </a:p>
          <a:p>
            <a:pPr algn="ctr" eaLnBrk="1" hangingPunct="1"/>
            <a:r>
              <a:rPr lang="en-US" sz="2800">
                <a:solidFill>
                  <a:schemeClr val="tx2"/>
                </a:solidFill>
                <a:latin typeface="Arial" charset="0"/>
              </a:rPr>
              <a:t>HOF</a:t>
            </a:r>
          </a:p>
        </p:txBody>
      </p:sp>
      <p:sp>
        <p:nvSpPr>
          <p:cNvPr id="35848" name="Rectangle 2"/>
          <p:cNvSpPr txBox="1">
            <a:spLocks noChangeArrowheads="1"/>
          </p:cNvSpPr>
          <p:nvPr/>
        </p:nvSpPr>
        <p:spPr bwMode="auto">
          <a:xfrm>
            <a:off x="457200" y="4572000"/>
            <a:ext cx="2743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800" u="sng">
                <a:solidFill>
                  <a:schemeClr val="tx2"/>
                </a:solidFill>
                <a:latin typeface="Arial" charset="0"/>
              </a:rPr>
              <a:t>Peak Runoff</a:t>
            </a:r>
          </a:p>
          <a:p>
            <a:pPr algn="ctr" eaLnBrk="1" hangingPunct="1"/>
            <a:r>
              <a:rPr lang="en-US" sz="2800">
                <a:solidFill>
                  <a:schemeClr val="tx2"/>
                </a:solidFill>
                <a:latin typeface="Arial" charset="0"/>
              </a:rPr>
              <a:t>HOF</a:t>
            </a:r>
          </a:p>
          <a:p>
            <a:pPr algn="ctr" eaLnBrk="1" hangingPunct="1"/>
            <a:r>
              <a:rPr lang="en-US" sz="2800">
                <a:solidFill>
                  <a:schemeClr val="tx2"/>
                </a:solidFill>
                <a:latin typeface="Arial" charset="0"/>
              </a:rPr>
              <a:t>SOF</a:t>
            </a:r>
          </a:p>
          <a:p>
            <a:pPr algn="ctr" eaLnBrk="1" hangingPunct="1"/>
            <a:r>
              <a:rPr lang="en-US" sz="2800">
                <a:solidFill>
                  <a:schemeClr val="tx2"/>
                </a:solidFill>
                <a:latin typeface="Arial" charset="0"/>
              </a:rPr>
              <a:t>Throughflow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_fig4_8.jpg                                                   00382270Macintosh HD                   C3E2E02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-1406525"/>
            <a:ext cx="7812087" cy="1032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_fig4_10new.jpg                                               00382270Macintosh HD                   C3E2E02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8" y="-230188"/>
            <a:ext cx="10059988" cy="77739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209800" y="-152400"/>
            <a:ext cx="52578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EG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8686800" y="5715000"/>
            <a:ext cx="1219200" cy="2057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&#10;d_fig4_11.jpg                                                  00382270Macintosh HD                   C3E2E02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447800"/>
            <a:ext cx="8832850" cy="1143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315200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latin typeface="Arial" charset="0"/>
              </a:rPr>
              <a:t>Water balance of drainage basins</a:t>
            </a: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914400" y="1143000"/>
            <a:ext cx="7391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r>
              <a:rPr lang="en-US">
                <a:latin typeface="Arial" charset="0"/>
              </a:rPr>
              <a:t> Net difference between precipitation and evaporation yields streamflow or groundwater recharge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8991600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8"/>
          <p:cNvSpPr>
            <a:spLocks noChangeArrowheads="1"/>
          </p:cNvSpPr>
          <p:nvPr/>
        </p:nvSpPr>
        <p:spPr bwMode="auto">
          <a:xfrm>
            <a:off x="762000" y="6019800"/>
            <a:ext cx="94488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EG"/>
          </a:p>
        </p:txBody>
      </p:sp>
      <p:cxnSp>
        <p:nvCxnSpPr>
          <p:cNvPr id="39942" name="Straight Connector 10"/>
          <p:cNvCxnSpPr>
            <a:cxnSpLocks noChangeShapeType="1"/>
          </p:cNvCxnSpPr>
          <p:nvPr/>
        </p:nvCxnSpPr>
        <p:spPr bwMode="auto">
          <a:xfrm>
            <a:off x="381000" y="838200"/>
            <a:ext cx="82296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&#10;d_fig4_12.jpg                                                  00382270Macintosh HD                   C3E2E02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300" y="-3735388"/>
            <a:ext cx="10658475" cy="137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-2133600" y="-457200"/>
            <a:ext cx="112776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EG"/>
          </a:p>
        </p:txBody>
      </p:sp>
      <p:sp>
        <p:nvSpPr>
          <p:cNvPr id="40964" name="Rectangle 2"/>
          <p:cNvSpPr txBox="1">
            <a:spLocks noChangeArrowheads="1"/>
          </p:cNvSpPr>
          <p:nvPr/>
        </p:nvSpPr>
        <p:spPr bwMode="auto">
          <a:xfrm>
            <a:off x="914400" y="-228600"/>
            <a:ext cx="7315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200">
                <a:solidFill>
                  <a:schemeClr val="tx2"/>
                </a:solidFill>
                <a:latin typeface="Arial" charset="0"/>
              </a:rPr>
              <a:t>Gaining and Losing Streams</a:t>
            </a:r>
          </a:p>
        </p:txBody>
      </p:sp>
      <p:cxnSp>
        <p:nvCxnSpPr>
          <p:cNvPr id="40965" name="Straight Connector 6"/>
          <p:cNvCxnSpPr>
            <a:cxnSpLocks noChangeShapeType="1"/>
          </p:cNvCxnSpPr>
          <p:nvPr/>
        </p:nvCxnSpPr>
        <p:spPr bwMode="auto">
          <a:xfrm>
            <a:off x="381000" y="838200"/>
            <a:ext cx="82296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Arial" charset="0"/>
              </a:rPr>
              <a:t>Precipitation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smtClean="0">
                <a:latin typeface="Arial" charset="0"/>
              </a:rPr>
              <a:t>Single strongest variable driving hydrologic processes</a:t>
            </a:r>
          </a:p>
          <a:p>
            <a:pPr eaLnBrk="1" hangingPunct="1"/>
            <a:endParaRPr lang="en-US" sz="2800" smtClean="0">
              <a:latin typeface="Arial" charset="0"/>
            </a:endParaRPr>
          </a:p>
          <a:p>
            <a:pPr eaLnBrk="1" hangingPunct="1"/>
            <a:r>
              <a:rPr lang="en-US" sz="2800" smtClean="0">
                <a:latin typeface="Arial" charset="0"/>
              </a:rPr>
              <a:t>Formed by water vapor in the atmosphere</a:t>
            </a:r>
          </a:p>
          <a:p>
            <a:pPr eaLnBrk="1" hangingPunct="1"/>
            <a:endParaRPr lang="en-US" sz="2800" smtClean="0">
              <a:latin typeface="Arial" charset="0"/>
            </a:endParaRPr>
          </a:p>
          <a:p>
            <a:pPr eaLnBrk="1" hangingPunct="1"/>
            <a:r>
              <a:rPr lang="en-US" sz="2800" smtClean="0">
                <a:latin typeface="Arial" charset="0"/>
              </a:rPr>
              <a:t>As air cools its ability to ‘hold’ water decreases and some turns to liquid or ice (snow)</a:t>
            </a:r>
          </a:p>
        </p:txBody>
      </p:sp>
      <p:cxnSp>
        <p:nvCxnSpPr>
          <p:cNvPr id="5124" name="Straight Connector 6"/>
          <p:cNvCxnSpPr>
            <a:cxnSpLocks noChangeShapeType="1"/>
          </p:cNvCxnSpPr>
          <p:nvPr/>
        </p:nvCxnSpPr>
        <p:spPr bwMode="auto">
          <a:xfrm>
            <a:off x="533400" y="1295400"/>
            <a:ext cx="78486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&#10;d_fig4_13.jpg                                                  00382270Macintosh HD                   C3E2E02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-1144588"/>
            <a:ext cx="7361237" cy="952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362200"/>
            <a:ext cx="44291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533400" y="6400800"/>
            <a:ext cx="3886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EG"/>
          </a:p>
        </p:txBody>
      </p:sp>
      <p:sp>
        <p:nvSpPr>
          <p:cNvPr id="41989" name="Rectangle 2"/>
          <p:cNvSpPr txBox="1">
            <a:spLocks noChangeArrowheads="1"/>
          </p:cNvSpPr>
          <p:nvPr/>
        </p:nvSpPr>
        <p:spPr bwMode="auto">
          <a:xfrm>
            <a:off x="533400" y="-304800"/>
            <a:ext cx="3429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200">
                <a:solidFill>
                  <a:schemeClr val="tx2"/>
                </a:solidFill>
                <a:latin typeface="Arial" charset="0"/>
              </a:rPr>
              <a:t>Watershed Urbanization</a:t>
            </a:r>
          </a:p>
        </p:txBody>
      </p:sp>
      <p:cxnSp>
        <p:nvCxnSpPr>
          <p:cNvPr id="41990" name="Straight Connector 7"/>
          <p:cNvCxnSpPr>
            <a:cxnSpLocks noChangeShapeType="1"/>
          </p:cNvCxnSpPr>
          <p:nvPr/>
        </p:nvCxnSpPr>
        <p:spPr bwMode="auto">
          <a:xfrm>
            <a:off x="533400" y="1901825"/>
            <a:ext cx="3857625" cy="3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60416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20138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590800" y="0"/>
            <a:ext cx="4202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/>
              <a:t>Causes of Precipitation</a:t>
            </a:r>
          </a:p>
        </p:txBody>
      </p:sp>
      <p:pic>
        <p:nvPicPr>
          <p:cNvPr id="6147" name="Picture 3" descr="02x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41350"/>
            <a:ext cx="7396163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latin typeface="Arial" charset="0"/>
              </a:rPr>
              <a:t>Weather (day to day) vs. climate (years-decades and patterns)</a:t>
            </a:r>
          </a:p>
          <a:p>
            <a:pPr eaLnBrk="1" hangingPunct="1"/>
            <a:endParaRPr lang="en-US" sz="2800" smtClean="0">
              <a:latin typeface="Arial" charset="0"/>
            </a:endParaRPr>
          </a:p>
          <a:p>
            <a:pPr eaLnBrk="1" hangingPunct="1"/>
            <a:r>
              <a:rPr lang="en-US" sz="2800" smtClean="0">
                <a:latin typeface="Arial" charset="0"/>
              </a:rPr>
              <a:t>What are hydrologists most concerned with?</a:t>
            </a:r>
          </a:p>
          <a:p>
            <a:pPr eaLnBrk="1" hangingPunct="1"/>
            <a:endParaRPr lang="en-US" sz="2800" smtClean="0">
              <a:latin typeface="Arial" charset="0"/>
            </a:endParaRPr>
          </a:p>
          <a:p>
            <a:pPr eaLnBrk="1" hangingPunct="1"/>
            <a:r>
              <a:rPr lang="en-US" sz="2800" smtClean="0">
                <a:latin typeface="Arial" charset="0"/>
              </a:rPr>
              <a:t>Climate and geography result in biome classification</a:t>
            </a:r>
          </a:p>
        </p:txBody>
      </p:sp>
      <p:sp>
        <p:nvSpPr>
          <p:cNvPr id="7171" name="Rectangle 2"/>
          <p:cNvSpPr txBox="1">
            <a:spLocks noChangeArrowheads="1"/>
          </p:cNvSpPr>
          <p:nvPr/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tx2"/>
                </a:solidFill>
                <a:latin typeface="Arial" charset="0"/>
              </a:rPr>
              <a:t>Weather vs. Climate Patterns</a:t>
            </a:r>
          </a:p>
        </p:txBody>
      </p:sp>
      <p:cxnSp>
        <p:nvCxnSpPr>
          <p:cNvPr id="7172" name="Straight Connector 6"/>
          <p:cNvCxnSpPr>
            <a:cxnSpLocks noChangeShapeType="1"/>
          </p:cNvCxnSpPr>
          <p:nvPr/>
        </p:nvCxnSpPr>
        <p:spPr bwMode="auto">
          <a:xfrm>
            <a:off x="533400" y="1295400"/>
            <a:ext cx="78486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02x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79600"/>
            <a:ext cx="8462963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 txBox="1">
            <a:spLocks noChangeArrowheads="1"/>
          </p:cNvSpPr>
          <p:nvPr/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tx2"/>
                </a:solidFill>
                <a:latin typeface="Arial" charset="0"/>
              </a:rPr>
              <a:t>Biomes and Rainfall</a:t>
            </a:r>
          </a:p>
        </p:txBody>
      </p:sp>
      <p:cxnSp>
        <p:nvCxnSpPr>
          <p:cNvPr id="8196" name="Straight Connector 7"/>
          <p:cNvCxnSpPr>
            <a:cxnSpLocks noChangeShapeType="1"/>
          </p:cNvCxnSpPr>
          <p:nvPr/>
        </p:nvCxnSpPr>
        <p:spPr bwMode="auto">
          <a:xfrm>
            <a:off x="533400" y="1295400"/>
            <a:ext cx="78486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2x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9" r="26453" b="20735"/>
          <a:stretch>
            <a:fillRect/>
          </a:stretch>
        </p:blipFill>
        <p:spPr bwMode="auto">
          <a:xfrm>
            <a:off x="3282950" y="76200"/>
            <a:ext cx="57848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 txBox="1">
            <a:spLocks noChangeArrowheads="1"/>
          </p:cNvSpPr>
          <p:nvPr/>
        </p:nvSpPr>
        <p:spPr bwMode="auto">
          <a:xfrm>
            <a:off x="76200" y="-609600"/>
            <a:ext cx="2971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tx2"/>
                </a:solidFill>
                <a:latin typeface="Arial" charset="0"/>
              </a:rPr>
              <a:t>Moisture Sources for USA</a:t>
            </a:r>
          </a:p>
        </p:txBody>
      </p:sp>
      <p:cxnSp>
        <p:nvCxnSpPr>
          <p:cNvPr id="9220" name="Straight Connector 6"/>
          <p:cNvCxnSpPr>
            <a:cxnSpLocks noChangeShapeType="1"/>
          </p:cNvCxnSpPr>
          <p:nvPr/>
        </p:nvCxnSpPr>
        <p:spPr bwMode="auto">
          <a:xfrm>
            <a:off x="304800" y="2057400"/>
            <a:ext cx="23622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_fig4_4.jpg                                                   00382270Macintosh HD                   C3E2E02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98450"/>
            <a:ext cx="11049000" cy="852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219200" y="-381000"/>
            <a:ext cx="67056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300</Words>
  <Application>Microsoft Office PowerPoint</Application>
  <PresentationFormat>On-screen Show (4:3)</PresentationFormat>
  <Paragraphs>99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Times</vt:lpstr>
      <vt:lpstr>MS PGothic</vt:lpstr>
      <vt:lpstr>Arial</vt:lpstr>
      <vt:lpstr>Blank Presentation</vt:lpstr>
      <vt:lpstr>PowerPoint Presentation</vt:lpstr>
      <vt:lpstr>PowerPoint Presentation</vt:lpstr>
      <vt:lpstr>PowerPoint Presentation</vt:lpstr>
      <vt:lpstr>Precipitation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Horton Overland Flow</vt:lpstr>
      <vt:lpstr>Subsurface Stormflow</vt:lpstr>
      <vt:lpstr>PowerPoint Presentation</vt:lpstr>
      <vt:lpstr>Saturation Overland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balance of drainage basins</vt:lpstr>
      <vt:lpstr>PowerPoint Presentation</vt:lpstr>
      <vt:lpstr>PowerPoint Presentation</vt:lpstr>
      <vt:lpstr>PowerPoint Presentation</vt:lpstr>
    </vt:vector>
  </TitlesOfParts>
  <Company>Univ of Wash 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Montgomery</dc:creator>
  <cp:lastModifiedBy>ahmed77</cp:lastModifiedBy>
  <cp:revision>25</cp:revision>
  <dcterms:created xsi:type="dcterms:W3CDTF">2010-01-19T06:23:45Z</dcterms:created>
  <dcterms:modified xsi:type="dcterms:W3CDTF">2020-03-24T00:09:47Z</dcterms:modified>
</cp:coreProperties>
</file>