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5"/>
  </p:sldMasterIdLst>
  <p:notesMasterIdLst>
    <p:notesMasterId r:id="rId45"/>
  </p:notesMasterIdLst>
  <p:sldIdLst>
    <p:sldId id="256" r:id="rId6"/>
    <p:sldId id="292" r:id="rId7"/>
    <p:sldId id="293" r:id="rId8"/>
    <p:sldId id="257" r:id="rId9"/>
    <p:sldId id="294" r:id="rId10"/>
    <p:sldId id="295" r:id="rId11"/>
    <p:sldId id="258" r:id="rId12"/>
    <p:sldId id="275" r:id="rId13"/>
    <p:sldId id="259" r:id="rId14"/>
    <p:sldId id="260" r:id="rId15"/>
    <p:sldId id="261" r:id="rId16"/>
    <p:sldId id="306" r:id="rId17"/>
    <p:sldId id="262" r:id="rId18"/>
    <p:sldId id="277" r:id="rId19"/>
    <p:sldId id="276" r:id="rId20"/>
    <p:sldId id="315" r:id="rId21"/>
    <p:sldId id="263" r:id="rId22"/>
    <p:sldId id="278" r:id="rId23"/>
    <p:sldId id="316" r:id="rId24"/>
    <p:sldId id="264" r:id="rId25"/>
    <p:sldId id="279" r:id="rId26"/>
    <p:sldId id="286" r:id="rId27"/>
    <p:sldId id="265" r:id="rId28"/>
    <p:sldId id="266" r:id="rId29"/>
    <p:sldId id="280" r:id="rId30"/>
    <p:sldId id="287" r:id="rId31"/>
    <p:sldId id="282" r:id="rId32"/>
    <p:sldId id="267" r:id="rId33"/>
    <p:sldId id="268" r:id="rId34"/>
    <p:sldId id="269" r:id="rId35"/>
    <p:sldId id="283" r:id="rId36"/>
    <p:sldId id="284" r:id="rId37"/>
    <p:sldId id="307" r:id="rId38"/>
    <p:sldId id="308" r:id="rId39"/>
    <p:sldId id="317" r:id="rId40"/>
    <p:sldId id="309" r:id="rId41"/>
    <p:sldId id="310" r:id="rId42"/>
    <p:sldId id="311" r:id="rId43"/>
    <p:sldId id="313" r:id="rId44"/>
  </p:sldIdLst>
  <p:sldSz cx="9144000" cy="6858000" type="screen4x3"/>
  <p:notesSz cx="6858000" cy="9144000"/>
  <p:defaultTextStyle>
    <a:defPPr>
      <a:defRPr lang="ar-SA"/>
    </a:defPPr>
    <a:lvl1pPr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1pPr>
    <a:lvl2pPr marL="4572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2pPr>
    <a:lvl3pPr marL="9144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3pPr>
    <a:lvl4pPr marL="13716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4pPr>
    <a:lvl5pPr marL="1828800" algn="l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Majalla UI"/>
        <a:cs typeface="Majalla U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BF80ED-03E6-4F50-89FC-5E2D401241A7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  <a:endParaRPr lang="ar-SA" noProof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FE0B08F-0823-4EA1-9B7C-529D9B47F3E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0409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DFD595-FE8D-4242-BFA7-5C8E326E7822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97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A35CA-85AE-475F-8E03-D4675F5A5503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072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0D4A90-2613-488C-9F5B-D38BA263E138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76A985-EA09-4A8A-86B6-450B7424F1D1}" type="slidenum">
              <a:rPr lang="ar-SA" smtClean="0"/>
              <a:pPr>
                <a:defRPr/>
              </a:pPr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174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E4B380-89E3-4FEB-B70F-7352A921FEEE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4476B2-C317-4B24-A62E-8D78EC10EB16}" type="slidenum">
              <a:rPr lang="ar-SA" smtClean="0"/>
              <a:pPr>
                <a:defRPr/>
              </a:pPr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069F8F-7DC8-4151-B8D1-38F601C9CDB4}" type="slidenum">
              <a:rPr lang="ar-SA" smtClean="0"/>
              <a:pPr>
                <a:defRPr/>
              </a:pPr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0193D6-FFC7-4848-9756-49C69A4BCCCA}" type="slidenum">
              <a:rPr lang="ar-SA" smtClean="0"/>
              <a:pPr>
                <a:defRPr/>
              </a:pPr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277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E1350-6D79-4DF2-9FB3-B26695C90650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CEDEE6-0452-4A2C-BFEC-09B299FF7447}" type="slidenum">
              <a:rPr lang="ar-SA" smtClean="0"/>
              <a:pPr>
                <a:defRPr/>
              </a:pPr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1207B4-0952-4C9D-8A94-81FFB6C2719C}" type="slidenum">
              <a:rPr lang="ar-SA" smtClean="0"/>
              <a:pPr>
                <a:defRPr/>
              </a:pPr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2B5410-8EA6-4CB5-A798-0D0EED3A6022}" type="slidenum">
              <a:rPr lang="ar-SA"/>
              <a:pPr>
                <a:defRPr/>
              </a:pPr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379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DA9B9C-9BAD-4927-B4ED-05962F331E7B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BA9A0F-C16B-4C7E-802F-063BC0ED5552}" type="slidenum">
              <a:rPr lang="ar-SA" smtClean="0"/>
              <a:pPr>
                <a:defRPr/>
              </a:pPr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8DDC0-DE37-43BA-B547-ACA11780731D}" type="slidenum">
              <a:rPr lang="ar-SA" smtClean="0"/>
              <a:pPr>
                <a:defRPr/>
              </a:pPr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482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DD0F4C-A126-47DF-BD70-BA02BDE7AC4B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584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70B58F-8609-4CA2-8541-1B8C37F0BCE9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6A8086-8ECA-4CFF-A471-3ECC83358819}" type="slidenum">
              <a:rPr lang="ar-SA" smtClean="0"/>
              <a:pPr>
                <a:defRPr/>
              </a:pPr>
              <a:t>25</a:t>
            </a:fld>
            <a:endParaRPr 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06F6F8-221F-49B0-800C-77700D5372E3}" type="slidenum">
              <a:rPr lang="ar-SA" smtClean="0"/>
              <a:pPr>
                <a:defRPr/>
              </a:pPr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6ABAD-E46F-498C-BCD8-57952D467F04}" type="slidenum">
              <a:rPr lang="ar-SA" smtClean="0"/>
              <a:pPr>
                <a:defRPr/>
              </a:pPr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686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51D4A4-EB5C-444F-9BFF-F07E5512B2ED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789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B1F4F-71A5-43F0-9C06-8B7F31DD789C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ADF4C9-6E85-4589-B8EB-CF20FE51FEA5}" type="slidenum">
              <a:rPr lang="ar-SA"/>
              <a:pPr>
                <a:defRPr/>
              </a:pPr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3891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DE6EE6-8517-44F1-B2ED-986C16B35778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BEC704-F027-4F6B-AC79-A634E3958892}" type="slidenum">
              <a:rPr lang="ar-SA" smtClean="0"/>
              <a:pPr>
                <a:defRPr/>
              </a:pPr>
              <a:t>31</a:t>
            </a:fld>
            <a:endParaRPr lang="ar-S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0902F1-3045-4001-997B-B99FF0910E18}" type="slidenum">
              <a:rPr lang="ar-SA" smtClean="0"/>
              <a:pPr>
                <a:defRPr/>
              </a:pPr>
              <a:t>32</a:t>
            </a:fld>
            <a:endParaRPr lang="ar-S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6F5D5E-946D-4C23-931E-4FC70E14CF2C}" type="slidenum">
              <a:rPr lang="ar-SA" smtClean="0"/>
              <a:pPr>
                <a:defRPr/>
              </a:pPr>
              <a:t>33</a:t>
            </a:fld>
            <a:endParaRPr lang="ar-S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  <a:noFill/>
        </p:spPr>
        <p:txBody>
          <a:bodyPr rtlCol="1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DD642F0-1D6E-48BF-B417-2E85173E375A}" type="slidenum">
              <a:rPr lang="ar-SA" sz="1200"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ar-SA" sz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E348F2-630B-4F36-81E0-908889426676}" type="slidenum">
              <a:rPr lang="ar-SA" smtClean="0"/>
              <a:pPr>
                <a:defRPr/>
              </a:pPr>
              <a:t>35</a:t>
            </a:fld>
            <a:endParaRPr lang="ar-S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  <a:noFill/>
        </p:spPr>
        <p:txBody>
          <a:bodyPr rtlCol="1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36FCD82-D932-481E-88D8-149A4A8911A8}" type="slidenum">
              <a:rPr lang="ar-SA" sz="1200"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ar-SA" sz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  <a:noFill/>
        </p:spPr>
        <p:txBody>
          <a:bodyPr rtlCol="1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FC0568D-52FA-4EE2-B9E5-CFD6E84B1982}" type="slidenum">
              <a:rPr lang="ar-SA" sz="1200"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ar-SA" sz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  <a:noFill/>
        </p:spPr>
        <p:txBody>
          <a:bodyPr rtlCol="1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D6B6D10-A3CB-49DE-B144-4778136D3A24}" type="slidenum">
              <a:rPr lang="ar-SA" sz="1200"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ar-SA" sz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  <a:noFill/>
        </p:spPr>
        <p:txBody>
          <a:bodyPr rtlCol="1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96AE96-CDF5-4021-811F-59868DB2EEE1}" type="slidenum">
              <a:rPr lang="ar-SA" sz="1200">
                <a:latin typeface="+mn-lt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ar-SA" sz="120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560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FCFD27-37F0-4E19-9CAE-6ABA41956C59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3C2090-1B20-4D78-BD53-A9910DB41A89}" type="slidenum">
              <a:rPr lang="ar-SA"/>
              <a:pPr>
                <a:defRPr/>
              </a:pPr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668920-EB0E-4740-B7A2-4BC068900BEF}" type="slidenum">
              <a:rPr lang="ar-SA"/>
              <a:pPr>
                <a:defRPr/>
              </a:pPr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662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D27F56-3756-4F35-976E-70A75950A9AA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765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34FFF-60F8-4167-AE38-E640E3A79C25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2867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019699-E7CB-4283-9D1C-10A8844F10B3}" type="slidenum">
              <a:rPr lang="ar-SA" smtClean="0">
                <a:ea typeface="Majalla UI"/>
                <a:cs typeface="Majalla U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ar-SA" smtClean="0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15C95-B932-4C82-A63F-274D3FDD6C53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503E-8ECE-49D3-844A-2196874B667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4931C-8CDA-4AEA-9AB1-6E770C0C3889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6289B-2C4C-4551-8102-D594B43D06CB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1093-E6FD-44A5-9F92-A002C04A03D9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377B8-2FB3-47FA-B319-F0874E093B5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71B9D-E109-4CB9-97EA-A61D285072A8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FA261-33B2-482A-A425-DD54B903E27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38C5-3FE2-45BC-9C95-6B0547D6752A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4C614-7F28-454B-81D0-9FC553838E7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AB344-9C36-4006-9785-9F5671C455C6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4FD1-93AD-48AC-8A74-D6F77DA26F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2C37-0627-4818-87B8-C588110BA6DE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353DF-57BF-426C-9BF8-943C52C8F48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B5CD4-428E-457D-9E37-CF9AA77869EF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02D2-BDD4-4020-A6FB-43197A731B5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6C3D1-E02E-4839-9E16-7B78B447D2C3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0B78-BADC-4BF1-82E5-57F334D5090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E521-B067-491F-B849-C1BB102BE97E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1633-EBA7-498B-9350-5C6807703DA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اوية واحدة مخدوشة ودائرية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ثلث قائم الزاوية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شكل حر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7AB0-53ED-408D-8098-B3FA69D31541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10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A1F15-5AA5-44B0-B272-738E4DC08DD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409F6C9-653E-49DC-BB67-E6A91B12B3A0}" type="datetimeFigureOut">
              <a:rPr lang="ar-SA"/>
              <a:pPr>
                <a:defRPr/>
              </a:pPr>
              <a:t>22/02/1439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0E68ECE-5DCA-4AC4-8818-FBE131119C7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grpSp>
        <p:nvGrpSpPr>
          <p:cNvPr id="1033" name="مجموعة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5" r:id="rId9"/>
    <p:sldLayoutId id="2147483753" r:id="rId10"/>
    <p:sldLayoutId id="2147483754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71472" y="2928934"/>
            <a:ext cx="7851648" cy="1828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8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Histochemistry </a:t>
            </a:r>
            <a:br>
              <a:rPr lang="en-US" sz="80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ar-SA" sz="8000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/>
          <p:cNvSpPr>
            <a:spLocks noGrp="1"/>
          </p:cNvSpPr>
          <p:nvPr>
            <p:ph idx="1"/>
          </p:nvPr>
        </p:nvSpPr>
        <p:spPr>
          <a:xfrm>
            <a:off x="395288" y="908050"/>
            <a:ext cx="8329612" cy="5005388"/>
          </a:xfrm>
        </p:spPr>
        <p:txBody>
          <a:bodyPr/>
          <a:lstStyle/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4- Detectability of the Reaction Product:</a:t>
            </a:r>
            <a:r>
              <a:rPr lang="en-US" sz="3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The reaction product should be colored or electron scattering, so that it can be visualized easily with a light or electron microscope.</a:t>
            </a:r>
            <a:endParaRPr lang="ar-SA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لمحتوى 2"/>
          <p:cNvSpPr>
            <a:spLocks noGrp="1"/>
          </p:cNvSpPr>
          <p:nvPr>
            <p:ph idx="1"/>
          </p:nvPr>
        </p:nvSpPr>
        <p:spPr>
          <a:xfrm>
            <a:off x="468313" y="981075"/>
            <a:ext cx="8391525" cy="5162550"/>
          </a:xfrm>
        </p:spPr>
        <p:txBody>
          <a:bodyPr/>
          <a:lstStyle/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5- Insolubility of the Reaction Product:</a:t>
            </a:r>
            <a:r>
              <a:rPr lang="en-US" sz="3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The reaction product should be insoluble, so that it remains in close proximity to the substance it marks.</a:t>
            </a:r>
            <a:endParaRPr lang="ar-SA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57188" y="1412875"/>
            <a:ext cx="8229600" cy="3960813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Some important biologic substances &amp; classic methods for detecting them</a:t>
            </a:r>
            <a:endParaRPr lang="en-US" sz="4400" smtClean="0"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صر نائب للمحتوى 2"/>
          <p:cNvSpPr>
            <a:spLocks noGrp="1"/>
          </p:cNvSpPr>
          <p:nvPr>
            <p:ph idx="1"/>
          </p:nvPr>
        </p:nvSpPr>
        <p:spPr>
          <a:xfrm>
            <a:off x="323850" y="1571625"/>
            <a:ext cx="8569325" cy="4572000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It is difficult to localize most ions accurately because of their small size and tendency to diffuse. 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	However, certain ions are normally immobilized by their association with tissue proteins. </a:t>
            </a:r>
            <a:r>
              <a:rPr lang="en-US" sz="28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ar-SA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itle 3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776287"/>
          </a:xfrm>
        </p:spPr>
        <p:txBody>
          <a:bodyPr/>
          <a:lstStyle/>
          <a:p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 Ions: </a:t>
            </a:r>
            <a:r>
              <a:rPr lang="en-US" sz="5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latin typeface="Times New Roman" pitchFamily="18" charset="0"/>
                <a:cs typeface="Times New Roman" pitchFamily="18" charset="0"/>
              </a:rPr>
            </a:br>
            <a:endParaRPr lang="en-US" smtClean="0"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357188" y="571500"/>
            <a:ext cx="8329612" cy="5953125"/>
          </a:xfrm>
        </p:spPr>
        <p:txBody>
          <a:bodyPr/>
          <a:lstStyle/>
          <a:p>
            <a:pPr lvl="1"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Iron: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Incubating iron-containing tissue in potassium ferrocyanide and hydrochloric acid results in precipitation of dark blue ferric ferrocyanide (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Perls' reaction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1" algn="just" rtl="0"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reaction is used to identify cells involved in hemoglobin metabolism and to diagnose diseases characterized by iron deposits in tissues (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hemosiderosis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600" smtClean="0"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323850" y="549275"/>
            <a:ext cx="8569325" cy="5903913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</a:pP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Calcium Phosphate: </a:t>
            </a:r>
            <a:r>
              <a:rPr lang="en-US" sz="3200" b="1" smtClean="0">
                <a:solidFill>
                  <a:srgbClr val="FFCCCC"/>
                </a:solidFill>
                <a:latin typeface="Times New Roman" pitchFamily="18" charset="0"/>
                <a:cs typeface="Times New Roman" pitchFamily="18" charset="0"/>
              </a:rPr>
              <a:t>Von Kossa technique</a:t>
            </a:r>
          </a:p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	Tissue phosphates react with silver nitrate to form silver phosphate, which reacts with hydroquinone to form a black precipitate of reduced silver. </a:t>
            </a:r>
          </a:p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This reaction is used to study calcium phosphate deposition during bone 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http://www.urmc.rochester.edu/Path/zqu/StainsManual/Images/image6766963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30600"/>
            <a:ext cx="5292725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5" descr="http://www.urmc.rochester.edu/Path/zqu/StainsManual/Images/image1258508828.jpg"/>
          <p:cNvPicPr>
            <a:picLocks noChangeAspect="1" noChangeArrowheads="1"/>
          </p:cNvPicPr>
          <p:nvPr/>
        </p:nvPicPr>
        <p:blipFill>
          <a:blip r:embed="rId4"/>
          <a:srcRect l="6187" t="5424" r="5402" b="5698"/>
          <a:stretch>
            <a:fillRect/>
          </a:stretch>
        </p:blipFill>
        <p:spPr bwMode="auto">
          <a:xfrm>
            <a:off x="4643438" y="0"/>
            <a:ext cx="4500562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0" y="2286000"/>
            <a:ext cx="33432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0" y="2286000"/>
            <a:ext cx="30575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38" name="Rectangle 36"/>
          <p:cNvSpPr>
            <a:spLocks noChangeArrowheads="1"/>
          </p:cNvSpPr>
          <p:nvPr/>
        </p:nvSpPr>
        <p:spPr bwMode="auto">
          <a:xfrm>
            <a:off x="250825" y="1052513"/>
            <a:ext cx="4033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CCCC"/>
                </a:solidFill>
              </a:rPr>
              <a:t>Von Kossa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476250"/>
            <a:ext cx="8678862" cy="6167438"/>
          </a:xfrm>
        </p:spPr>
        <p:txBody>
          <a:bodyPr/>
          <a:lstStyle/>
          <a:p>
            <a:pPr algn="just" rtl="0" eaLnBrk="1" hangingPunct="1">
              <a:lnSpc>
                <a:spcPct val="13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 Lipids: </a:t>
            </a:r>
          </a:p>
          <a:p>
            <a:pPr algn="just" rtl="0" eaLnBrk="1" hangingPunct="1">
              <a:lnSpc>
                <a:spcPct val="13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Such methods are used to show normal lipid distribution and disease-related lipid accumulation (eg, </a:t>
            </a: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fatty change in the liver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rtl="0" eaLnBrk="1" hangingPunct="1">
              <a:lnSpc>
                <a:spcPct val="130000"/>
              </a:lnSpc>
              <a:buFont typeface="Wingdings 2" pitchFamily="18" charset="2"/>
              <a:buNone/>
            </a:pPr>
            <a:endParaRPr lang="ar-SA" sz="320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3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Lipids are usually dissolved by organic fixatives or clearing agents, leaving gaps in the tissue, but they are preserved in </a:t>
            </a: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frozen sections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179388" y="620713"/>
            <a:ext cx="8713787" cy="5329237"/>
          </a:xfrm>
        </p:spPr>
        <p:txBody>
          <a:bodyPr/>
          <a:lstStyle/>
          <a:p>
            <a:pPr algn="just" rtl="0" eaLnBrk="1" hangingPunct="1">
              <a:lnSpc>
                <a:spcPct val="17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For light microscopy, lipids are best demonstrated by dyes that are more soluble in lipid than in the dye solvents (eg,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Sudan IV, Sudan black, and Oil red 0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 rtl="0" eaLnBrk="1" hangingPunct="1">
              <a:lnSpc>
                <a:spcPct val="170000"/>
              </a:lnSpc>
              <a:buFont typeface="Wingdings 2" pitchFamily="18" charset="2"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7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EM specimens are treated with reagents that react with lipids to form insoluble precipitates (eg,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osmium tetroxide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742950" y="2185988"/>
            <a:ext cx="3829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21507" name="Picture 26" descr="http://www.urmc.rochester.edu/Path/zqu/StainsManual/Images/FHBullets7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836613"/>
            <a:ext cx="6048375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1"/>
          <p:cNvSpPr>
            <a:spLocks noChangeArrowheads="1"/>
          </p:cNvSpPr>
          <p:nvPr/>
        </p:nvSpPr>
        <p:spPr bwMode="auto">
          <a:xfrm>
            <a:off x="2051050" y="5445125"/>
            <a:ext cx="540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FFFF00"/>
                </a:solidFill>
              </a:rPr>
              <a:t>Oil red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571500"/>
            <a:ext cx="8643937" cy="5786438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Visualizing Chemicals and Enzymes in Tissue.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Enzyme histochemistry serves as a link between biochemistry and morphology.</a:t>
            </a:r>
          </a:p>
          <a:p>
            <a:pPr algn="just" rtl="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It is a sensitive dynamic technique that mirrors early metabolic imbalance of a pathological tissue lesion.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50000"/>
              </a:lnSpc>
            </a:pPr>
            <a:endParaRPr lang="ar-SA"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571500"/>
            <a:ext cx="8715375" cy="6000750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 Nucleic Acids: 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	The nucleic acids, DNA and RNA, can be 	localized by specific and non specific methods. 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DNA is found mainly in nuclei, and its amount is 	much the same in every cell. 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	RNA is found both in nuclei and in cytoplasm, 	and its amount varies widely, depending on a 	cell's  functional state. </a:t>
            </a:r>
            <a:endParaRPr lang="ar-SA" sz="2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250825" y="333375"/>
            <a:ext cx="8713788" cy="6335713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Feulgen's reaction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determine the amounts of DNA.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Methyl Green Pyronin Stain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determine  DNA and RNA</a:t>
            </a:r>
            <a:endParaRPr lang="en-US" sz="2800" smtClean="0">
              <a:solidFill>
                <a:srgbClr val="FF99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Acridine orange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fluorescence is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yellow green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if the complex contains DNA and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red-orange if it contains RNA. 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Neoplastic and other rapidly growing cells contain more RNA than slower-growing cells. </a:t>
            </a:r>
          </a:p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571500"/>
            <a:ext cx="8786812" cy="6000750"/>
          </a:xfrm>
        </p:spPr>
        <p:txBody>
          <a:bodyPr/>
          <a:lstStyle/>
          <a:p>
            <a:pPr algn="l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Basic dyes. </a:t>
            </a:r>
          </a:p>
          <a:p>
            <a:pPr algn="just" rtl="0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Both DNA and RNA stain nonspecifically with basic dyes. Because of the strong affinity of RNA for such dyes, its distribution in cells and tissues may be studied by subtraction. </a:t>
            </a:r>
          </a:p>
          <a:p>
            <a:pPr algn="just" rtl="0">
              <a:lnSpc>
                <a:spcPct val="15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this procedure, one of 2 adjacent sections is treated with ribonuclease (RNase) to remove RNA; then both are stained with basic dyes (eg, hematoxylin, toluidine blue, methylene blue). </a:t>
            </a:r>
          </a:p>
          <a:p>
            <a:pPr algn="just" rtl="0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Basophilic structures present in the untreated section (eg. ribosomes) but absent in the RNase-treated section contain RNA.</a:t>
            </a:r>
          </a:p>
          <a:p>
            <a:pPr algn="just">
              <a:lnSpc>
                <a:spcPct val="150000"/>
              </a:lnSpc>
              <a:buFont typeface="Wingdings 2" pitchFamily="18" charset="2"/>
              <a:buNone/>
            </a:pPr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just" rtl="0" eaLnBrk="1" hangingPunct="1">
              <a:lnSpc>
                <a:spcPct val="135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 Proteins and Amino Acids: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rtl="0" eaLnBrk="1" hangingPunct="1">
              <a:lnSpc>
                <a:spcPct val="135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Older methods of protein identification are nonspecific for proteins but specific for particular amino acids. </a:t>
            </a:r>
          </a:p>
          <a:p>
            <a:pPr algn="just" rtl="0" eaLnBrk="1" hangingPunct="1">
              <a:lnSpc>
                <a:spcPct val="135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Examples: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Million reaction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for tyrosine,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Sakaguchi reaction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for arginine,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tetrazotized benzidine reaction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for tryptophan. </a:t>
            </a:r>
          </a:p>
          <a:p>
            <a:pPr algn="just" rtl="0" eaLnBrk="1" hangingPunct="1">
              <a:lnSpc>
                <a:spcPct val="13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Specific classes of enzymes can be detected by the techniques of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enzyme histochemistry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0" eaLnBrk="1" hangingPunct="1">
              <a:lnSpc>
                <a:spcPct val="13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Specific proteins can now be localized by using </a:t>
            </a: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immuno-histochemistry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571500"/>
            <a:ext cx="8715375" cy="6143625"/>
          </a:xfrm>
        </p:spPr>
        <p:txBody>
          <a:bodyPr/>
          <a:lstStyle/>
          <a:p>
            <a:pPr algn="just" rtl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 Carbohydrates: </a:t>
            </a:r>
          </a:p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Complex carbohydrates, i.e. polysaccharides and oligosaccharides, can be localized by many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histochemical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techniques.</a:t>
            </a:r>
          </a:p>
          <a:p>
            <a:pPr algn="just" rtl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addition, some carbohydrates are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immunogenic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owing to their large size or their presence as covalently linked components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proteoglycans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glycoproteins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glycolipids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 these can be analyzed by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immuno-histochemical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methods.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SA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179388" y="188913"/>
            <a:ext cx="8713787" cy="6480175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PAS reaction: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The periodic acid-Schiff (PAS) reaction is a common technique for demonstrating polysaccharides, particularly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glycogen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Because the PAS reaction stains many complex carbohydrates, the specific localization of glycogen requires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enzymatic subtraction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of glycogen from an adjacent section with amylase. 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method is used to distinguish among types of glycogen storage diseases.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404813"/>
            <a:ext cx="8643937" cy="6119812"/>
          </a:xfrm>
        </p:spPr>
        <p:txBody>
          <a:bodyPr/>
          <a:lstStyle/>
          <a:p>
            <a:pPr algn="just" rtl="0">
              <a:lnSpc>
                <a:spcPct val="215000"/>
              </a:lnSpc>
            </a:pP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Alcian blue: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Alcian blue is a non-specific basic stain at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neutral pH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but it is specific for sulfate groups at acidic 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pH. </a:t>
            </a:r>
          </a:p>
          <a:p>
            <a:pPr algn="just" rtl="0">
              <a:lnSpc>
                <a:spcPct val="21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 is used to demonstrate sulfated glycosaminoglycans (eg, chondroitin sulfate) that are abundant in the extracellular matrix of cartilage. </a:t>
            </a:r>
          </a:p>
          <a:p>
            <a:pPr algn="just" rtl="0">
              <a:lnSpc>
                <a:spcPct val="85000"/>
              </a:lnSpc>
            </a:pPr>
            <a:endParaRPr lang="ar-SA" sz="28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250825" y="260350"/>
            <a:ext cx="8713788" cy="6264275"/>
          </a:xfrm>
        </p:spPr>
        <p:txBody>
          <a:bodyPr/>
          <a:lstStyle/>
          <a:p>
            <a:pPr algn="just" rtl="0" eaLnBrk="1" hangingPunct="1">
              <a:lnSpc>
                <a:spcPct val="195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Ruthenium red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Ruthenium red useful in EM demonstration of polysaccharides. </a:t>
            </a:r>
          </a:p>
          <a:p>
            <a:pPr algn="just" rtl="0" eaLnBrk="1" hangingPunct="1">
              <a:lnSpc>
                <a:spcPct val="195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Lectins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Lectins are highly specific sugar-binding proteins found in plants and animals. </a:t>
            </a:r>
          </a:p>
          <a:p>
            <a:pPr algn="just" rtl="0" eaLnBrk="1" hangingPunct="1">
              <a:lnSpc>
                <a:spcPct val="19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Fluorescently labeled lectins can show the distribution of specific terminal sugar residues on oligosaccharides, such as those in the glycocalyx of cell membranes.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264275"/>
          </a:xfrm>
        </p:spPr>
        <p:txBody>
          <a:bodyPr/>
          <a:lstStyle/>
          <a:p>
            <a:pPr algn="just" rtl="0" eaLnBrk="1" hangingPunct="1">
              <a:lnSpc>
                <a:spcPct val="21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6- Catecholamines:</a:t>
            </a:r>
          </a:p>
          <a:p>
            <a:pPr algn="just" rtl="0" eaLnBrk="1" hangingPunct="1">
              <a:lnSpc>
                <a:spcPct val="21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 The catecholamines, including 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epinephrine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norepinephrine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fluoresce in the presence of dry formaldehyde vapor at 60-80 "C. </a:t>
            </a:r>
          </a:p>
          <a:p>
            <a:pPr algn="just" rtl="0" eaLnBrk="1" hangingPunct="1">
              <a:lnSpc>
                <a:spcPct val="210000"/>
              </a:lnSpc>
              <a:buFont typeface="Wingdings 2" pitchFamily="18" charset="2"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reaction is used in studies of catecholamine distribution in nervous tissue.</a:t>
            </a:r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وان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8229600" cy="428625"/>
          </a:xfrm>
        </p:spPr>
        <p:txBody>
          <a:bodyPr/>
          <a:lstStyle/>
          <a:p>
            <a:pPr algn="ctr" eaLnBrk="1" hangingPunct="1"/>
            <a:r>
              <a:rPr lang="en-US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Enzyme Histochemistry   </a:t>
            </a:r>
            <a:endParaRPr lang="ar-SA" sz="360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908050"/>
            <a:ext cx="8785225" cy="5834063"/>
          </a:xfrm>
        </p:spPr>
        <p:txBody>
          <a:bodyPr/>
          <a:lstStyle/>
          <a:p>
            <a:pPr algn="just" rtl="0" eaLnBrk="1" hangingPunct="1">
              <a:lnSpc>
                <a:spcPct val="175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techniques of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enzyme histochemistry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which relate structure and function, can be used to locate many enzymes, including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acid phosphatase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dehydrogenases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peroxidases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rtl="0" eaLnBrk="1" hangingPunct="1">
              <a:lnSpc>
                <a:spcPct val="175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Because fixation and clearing typically inactivate enzymes,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frozen sections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are commonly used. </a:t>
            </a:r>
          </a:p>
          <a:p>
            <a:pPr algn="just" rtl="0" eaLnBrk="1" hangingPunct="1">
              <a:lnSpc>
                <a:spcPct val="175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sections are incubated in solutions containing substrates for the enzymes of interest and reagents that yield insoluble colored or electron-dense precipitates at the sites of enzyme activity.</a:t>
            </a:r>
            <a:endParaRPr lang="ar-SA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476250"/>
            <a:ext cx="8785225" cy="5953125"/>
          </a:xfrm>
        </p:spPr>
        <p:txBody>
          <a:bodyPr/>
          <a:lstStyle/>
          <a:p>
            <a:pPr algn="just" rtl="0" eaLnBrk="1" hangingPunct="1">
              <a:lnSpc>
                <a:spcPct val="16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Histochemistry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Based on chemical reactions between cell components and stains. </a:t>
            </a:r>
          </a:p>
          <a:p>
            <a:pPr algn="just" rtl="0" eaLnBrk="1" hangingPunct="1">
              <a:lnSpc>
                <a:spcPct val="16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The end products of the reaction are </a:t>
            </a:r>
            <a:r>
              <a:rPr lang="en-US" sz="3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permanent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colored precipitates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that can be viewed under the microscope. </a:t>
            </a:r>
          </a:p>
          <a:p>
            <a:pPr algn="just" rtl="0" eaLnBrk="1" hangingPunct="1">
              <a:lnSpc>
                <a:spcPct val="16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There are stains specific to each component of the cell, based on the basic or acidic nature of the dye.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500063"/>
            <a:ext cx="8607425" cy="6097587"/>
          </a:xfrm>
        </p:spPr>
        <p:txBody>
          <a:bodyPr/>
          <a:lstStyle/>
          <a:p>
            <a:pPr algn="just" rtl="0" eaLnBrk="1" hangingPunct="1">
              <a:lnSpc>
                <a:spcPct val="235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Acid Phosphatase: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Owing to their characteristic content of acid phosphatase in lysosomes.</a:t>
            </a:r>
          </a:p>
          <a:p>
            <a:pPr algn="just" rtl="0" eaLnBrk="1" hangingPunct="1">
              <a:lnSpc>
                <a:spcPct val="23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lysosomes can be distinguished from other cytoplasmic granules and organelles through the use of enzyme histochemistry.</a:t>
            </a:r>
          </a:p>
          <a:p>
            <a:pPr algn="just" eaLnBrk="1" hangingPunct="1">
              <a:lnSpc>
                <a:spcPct val="235000"/>
              </a:lnSpc>
              <a:buFont typeface="Wingdings 2" pitchFamily="18" charset="2"/>
              <a:buNone/>
            </a:pPr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539750" y="620713"/>
            <a:ext cx="7993063" cy="5903912"/>
          </a:xfrm>
        </p:spPr>
        <p:txBody>
          <a:bodyPr/>
          <a:lstStyle/>
          <a:p>
            <a:pPr algn="just" rtl="0" eaLnBrk="1" hangingPunct="1">
              <a:lnSpc>
                <a:spcPct val="245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Dehydrogenases: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Dehydrogenases can be localized by incubating tissue sections with an appropriate substrate and tetrazole. </a:t>
            </a:r>
          </a:p>
          <a:p>
            <a:pPr algn="just" rtl="0" eaLnBrk="1" hangingPunct="1">
              <a:lnSpc>
                <a:spcPct val="24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Specific dehydrogenases can be targeted by choosing specific substrates.</a:t>
            </a:r>
            <a:endParaRPr lang="en-US" sz="2800" smtClean="0">
              <a:latin typeface="Times New Roman" pitchFamily="18" charset="0"/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/>
          </p:cNvSpPr>
          <p:nvPr>
            <p:ph type="body" idx="1"/>
          </p:nvPr>
        </p:nvSpPr>
        <p:spPr>
          <a:xfrm>
            <a:off x="500063" y="549275"/>
            <a:ext cx="8320087" cy="5759450"/>
          </a:xfrm>
        </p:spPr>
        <p:txBody>
          <a:bodyPr/>
          <a:lstStyle/>
          <a:p>
            <a:pPr algn="just" rtl="0" eaLnBrk="1" hangingPunct="1">
              <a:lnSpc>
                <a:spcPct val="235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Peroxidases: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Peroxidases are most often demonstrated by incubating tissue with 3,3' diaminobenzidine (DAB) and hydrogen peroxide. </a:t>
            </a:r>
          </a:p>
          <a:p>
            <a:pPr algn="just" rtl="0" eaLnBrk="1" hangingPunct="1">
              <a:lnSpc>
                <a:spcPct val="23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reaction is useful for both light and electron microscopy.</a:t>
            </a:r>
          </a:p>
          <a:p>
            <a:pPr algn="l" eaLnBrk="1" hangingPunct="1">
              <a:lnSpc>
                <a:spcPct val="235000"/>
              </a:lnSpc>
              <a:buFont typeface="Wingdings 2" pitchFamily="18" charset="2"/>
              <a:buNone/>
            </a:pPr>
            <a:endParaRPr lang="en-US" sz="2800" smtClean="0">
              <a:latin typeface="Times New Roman" pitchFamily="18" charset="0"/>
              <a:cs typeface="Majalla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539750" y="2133600"/>
            <a:ext cx="8229600" cy="2519363"/>
          </a:xfrm>
        </p:spPr>
        <p:txBody>
          <a:bodyPr/>
          <a:lstStyle/>
          <a:p>
            <a:pPr algn="ctr">
              <a:lnSpc>
                <a:spcPct val="170000"/>
              </a:lnSpc>
            </a:pPr>
            <a:r>
              <a:rPr lang="en-US" sz="5400" b="1" smtClean="0">
                <a:solidFill>
                  <a:srgbClr val="FFFF00"/>
                </a:solidFill>
                <a:cs typeface="Traditional Arabic" pitchFamily="18" charset="-78"/>
              </a:rPr>
              <a:t>Example of some  enzymatic reactions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76250"/>
            <a:ext cx="8229600" cy="679450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Skeletal muscle biopsy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50" y="1484313"/>
            <a:ext cx="8607425" cy="5016500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Cryostat sections of unfixed skeletal muscle show the presence of different fiber types.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Muscle biopsy samples are of two types: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Open biopsy specimens</a:t>
            </a: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: removed from the thigh under general anesthesia.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Needle biopsy sample</a:t>
            </a: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: from any site.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195513" y="404813"/>
          <a:ext cx="4213225" cy="612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Bitmap Image" r:id="rId4" imgW="2580952" imgH="3657143" progId="PBrush">
                  <p:embed/>
                </p:oleObj>
              </mc:Choice>
              <mc:Fallback>
                <p:oleObj name="Bitmap Image" r:id="rId4" imgW="2580952" imgH="3657143" progId="PBrus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77" t="1122" r="4758" b="2754"/>
                      <a:stretch>
                        <a:fillRect/>
                      </a:stretch>
                    </p:blipFill>
                    <p:spPr bwMode="auto">
                      <a:xfrm>
                        <a:off x="2195513" y="404813"/>
                        <a:ext cx="4213225" cy="612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50" y="428625"/>
            <a:ext cx="8643938" cy="6000750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Biopsies placed in a gauze damped by saline and transferred to the lab.  as quickly as possible.</a:t>
            </a:r>
          </a:p>
          <a:p>
            <a:pPr algn="just" rtl="0" eaLnBrk="1" hangingPunct="1">
              <a:lnSpc>
                <a:spcPct val="200000"/>
              </a:lnSpc>
            </a:pPr>
            <a:r>
              <a:rPr lang="en-US" sz="2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Under dissecting microscope, biopsies are gently manipulated and trimmed so that the fibers in each are running in the same direction and a composite block is made of all samples.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500063"/>
            <a:ext cx="8229600" cy="608012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(i) ATPase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412875"/>
            <a:ext cx="8535988" cy="5087938"/>
          </a:xfrm>
        </p:spPr>
        <p:txBody>
          <a:bodyPr/>
          <a:lstStyle/>
          <a:p>
            <a:pPr algn="just" rtl="0" eaLnBrk="1" hangingPunct="1">
              <a:lnSpc>
                <a:spcPct val="21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Used at different pH to distinguish between different types of fibers.</a:t>
            </a:r>
          </a:p>
          <a:p>
            <a:pPr algn="just" rtl="0" eaLnBrk="1" hangingPunct="1">
              <a:lnSpc>
                <a:spcPct val="215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test is diagnostically important since muscle diseases have characteristics patterns of loss of specific fiber types or sub-types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60648"/>
            <a:ext cx="8785225" cy="1296144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(ii) NAD </a:t>
            </a:r>
            <a:r>
              <a:rPr lang="en-US" sz="32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diaphorase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en-US" sz="3200" b="1" dirty="0" err="1" smtClean="0"/>
              <a:t>nicotinamide</a:t>
            </a:r>
            <a:r>
              <a:rPr lang="en-US" sz="3200" b="1" dirty="0" smtClean="0"/>
              <a:t> </a:t>
            </a:r>
            <a:r>
              <a:rPr lang="en-US" sz="3200" b="1" dirty="0"/>
              <a:t>adenine </a:t>
            </a:r>
            <a:r>
              <a:rPr lang="en-US" sz="3200" b="1" dirty="0" smtClean="0"/>
              <a:t>dinucleotide)</a:t>
            </a:r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1196975"/>
            <a:ext cx="8643938" cy="1728788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Demonstrates mitochondria and the fiber sarcoplasmic reticulum of the fiber.</a:t>
            </a:r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468313" y="3213100"/>
            <a:ext cx="82296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0" rIns="0" bIns="0" anchor="b"/>
          <a:lstStyle/>
          <a:p>
            <a:r>
              <a:rPr lang="en-US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(iii) Phosphorylase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179388" y="4005263"/>
            <a:ext cx="8785225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rtl="0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Distinguish between type 1 and 2 muscle fibers, but fade quickly. </a:t>
            </a:r>
          </a:p>
          <a:p>
            <a:pPr marL="273050" indent="-273050" algn="just" rtl="0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used to exclude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McArdle’s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disease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phosphorylase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deficiency).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8094663" cy="692150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(iv) Phosphatase or non-specific esterase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341438"/>
            <a:ext cx="8569325" cy="1798637"/>
          </a:xfrm>
        </p:spPr>
        <p:txBody>
          <a:bodyPr/>
          <a:lstStyle/>
          <a:p>
            <a:pPr algn="just" rtl="0" eaLnBrk="1" hangingPunct="1"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macrophages in necrotic fibers and abnormal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lysosomal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activity in muscle fibers</a:t>
            </a:r>
          </a:p>
          <a:p>
            <a:pPr algn="just" rtl="0"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41988" name="عنوان 1"/>
          <p:cNvSpPr>
            <a:spLocks/>
          </p:cNvSpPr>
          <p:nvPr/>
        </p:nvSpPr>
        <p:spPr bwMode="auto">
          <a:xfrm>
            <a:off x="250825" y="4149725"/>
            <a:ext cx="82296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3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(v) Cholinesterase</a:t>
            </a:r>
            <a:endParaRPr lang="ar-SA" sz="900" b="1">
              <a:solidFill>
                <a:srgbClr val="FFFF00"/>
              </a:solidFill>
              <a:latin typeface="Calibri" pitchFamily="34" charset="0"/>
              <a:cs typeface="Traditional Arabic" pitchFamily="18" charset="-78"/>
            </a:endParaRPr>
          </a:p>
        </p:txBody>
      </p:sp>
      <p:sp>
        <p:nvSpPr>
          <p:cNvPr id="41989" name="عنصر نائب للمحتوى 2"/>
          <p:cNvSpPr>
            <a:spLocks/>
          </p:cNvSpPr>
          <p:nvPr/>
        </p:nvSpPr>
        <p:spPr bwMode="auto">
          <a:xfrm>
            <a:off x="395288" y="508476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rtl="0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demonstrate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intramascular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nerve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twigs </a:t>
            </a:r>
            <a:r>
              <a:rPr lang="ar-EG" sz="2800" dirty="0" smtClean="0">
                <a:latin typeface="Times New Roman" pitchFamily="18" charset="0"/>
                <a:cs typeface="Times New Roman" pitchFamily="18" charset="0"/>
              </a:rPr>
              <a:t>أفرع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SA" sz="2800" dirty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وان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714375"/>
          </a:xfrm>
        </p:spPr>
        <p:txBody>
          <a:bodyPr/>
          <a:lstStyle/>
          <a:p>
            <a:pPr algn="ctr" eaLnBrk="1" hangingPunct="1"/>
            <a:r>
              <a:rPr lang="en-US" sz="3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Basic Principles of Histochemistry </a:t>
            </a:r>
            <a:endParaRPr lang="ar-SA" sz="360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عنصر نائب للمحتوى 2"/>
          <p:cNvSpPr>
            <a:spLocks noGrp="1"/>
          </p:cNvSpPr>
          <p:nvPr>
            <p:ph idx="1"/>
          </p:nvPr>
        </p:nvSpPr>
        <p:spPr>
          <a:xfrm>
            <a:off x="285750" y="1428750"/>
            <a:ext cx="8572500" cy="5214938"/>
          </a:xfrm>
        </p:spPr>
        <p:txBody>
          <a:bodyPr/>
          <a:lstStyle/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Histochemistry combines the methods of histology with those of chemistry or biochemistry, to reveal the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biochemical composition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of tissues and cells beyond the acid-base distribution shown by standard staining methods (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Hx &amp; E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), without disrupting the normal distribution of the chemicals. </a:t>
            </a:r>
            <a:endParaRPr lang="ar-SA" sz="24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عنوان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42937"/>
          </a:xfrm>
        </p:spPr>
        <p:txBody>
          <a:bodyPr/>
          <a:lstStyle/>
          <a:p>
            <a:pPr algn="ctr" eaLnBrk="1" hangingPunct="1"/>
            <a:r>
              <a:rPr lang="en-US" sz="36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endParaRPr lang="ar-SA" sz="3600" b="1" smtClean="0">
              <a:solidFill>
                <a:srgbClr val="FF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908050"/>
            <a:ext cx="8750300" cy="5735638"/>
          </a:xfrm>
        </p:spPr>
        <p:txBody>
          <a:bodyPr/>
          <a:lstStyle/>
          <a:p>
            <a:pPr algn="just" rtl="0"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Identify, quantify, and localize</a:t>
            </a:r>
          </a:p>
          <a:p>
            <a:pPr lvl="1"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chemical substances  </a:t>
            </a:r>
          </a:p>
          <a:p>
            <a:pPr lvl="1"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gene expression</a:t>
            </a:r>
          </a:p>
          <a:p>
            <a:pPr lvl="1"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biological structures, organelles</a:t>
            </a:r>
          </a:p>
          <a:p>
            <a:pPr lvl="1" algn="just" rtl="0" eaLnBrk="1" hangingPunct="1"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specific cell types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Clarify cell and tissue structure and morphology.</a:t>
            </a:r>
          </a:p>
          <a:p>
            <a:pPr algn="just" rtl="0" eaLnBrk="1" hangingPunct="1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Demarcate functional boundaries.</a:t>
            </a:r>
            <a:endParaRPr lang="ar-S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عنوان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436563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Limitations Of the Current Methods</a:t>
            </a:r>
            <a:endParaRPr lang="ar-SA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عنصر نائب للمحتوى 2"/>
          <p:cNvSpPr>
            <a:spLocks noGrp="1"/>
          </p:cNvSpPr>
          <p:nvPr>
            <p:ph idx="1"/>
          </p:nvPr>
        </p:nvSpPr>
        <p:spPr>
          <a:xfrm>
            <a:off x="214313" y="1125538"/>
            <a:ext cx="8678862" cy="5446712"/>
          </a:xfrm>
        </p:spPr>
        <p:txBody>
          <a:bodyPr/>
          <a:lstStyle/>
          <a:p>
            <a:pPr algn="just" rtl="0" eaLnBrk="1" hangingPunct="1">
              <a:lnSpc>
                <a:spcPct val="17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Cannot be used for real time in vivo analysis of any tissue (requires the removal and killing of the tissue).</a:t>
            </a:r>
          </a:p>
          <a:p>
            <a:pPr algn="just" rtl="0" eaLnBrk="1" hangingPunct="1">
              <a:lnSpc>
                <a:spcPct val="17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Uses in humans limited to biopsied tissues.</a:t>
            </a:r>
          </a:p>
          <a:p>
            <a:pPr algn="just" rtl="0" eaLnBrk="1" hangingPunct="1">
              <a:lnSpc>
                <a:spcPct val="17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For looking at changes in tissue over time, each point in time requires a new tissue sample from a new animal.</a:t>
            </a:r>
          </a:p>
          <a:p>
            <a:pPr algn="just" rtl="0" eaLnBrk="1" hangingPunct="1">
              <a:lnSpc>
                <a:spcPct val="17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Tissue preparation and histo-chemical analysis may alter specimen morphology or chemistry depending on the methods and materials used.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وان 1"/>
          <p:cNvSpPr>
            <a:spLocks noGrp="1"/>
          </p:cNvSpPr>
          <p:nvPr>
            <p:ph type="title"/>
          </p:nvPr>
        </p:nvSpPr>
        <p:spPr>
          <a:xfrm>
            <a:off x="642938" y="857250"/>
            <a:ext cx="8229600" cy="704850"/>
          </a:xfrm>
        </p:spPr>
        <p:txBody>
          <a:bodyPr/>
          <a:lstStyle/>
          <a:p>
            <a:pPr algn="ctr" eaLnBrk="1" hangingPunct="1"/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goal of Histochemistry</a:t>
            </a:r>
            <a:endParaRPr lang="ar-SA" sz="3600" smtClean="0">
              <a:solidFill>
                <a:srgbClr val="FFFF00"/>
              </a:solidFill>
            </a:endParaRPr>
          </a:p>
        </p:txBody>
      </p:sp>
      <p:sp>
        <p:nvSpPr>
          <p:cNvPr id="9219" name="عنصر نائب للمحتوى 2"/>
          <p:cNvSpPr>
            <a:spLocks noGrp="1"/>
          </p:cNvSpPr>
          <p:nvPr>
            <p:ph idx="1"/>
          </p:nvPr>
        </p:nvSpPr>
        <p:spPr>
          <a:xfrm>
            <a:off x="357188" y="2000250"/>
            <a:ext cx="8429625" cy="4000500"/>
          </a:xfrm>
        </p:spPr>
        <p:txBody>
          <a:bodyPr/>
          <a:lstStyle/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1- Presentation of Normal Chemical Distribution:</a:t>
            </a:r>
            <a:r>
              <a:rPr lang="en-US" sz="2800" smtClean="0">
                <a:solidFill>
                  <a:srgbClr val="FDEAD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substance being analyzed must not diffuse away from its original site.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صر نائب للمحتوى 2"/>
          <p:cNvSpPr>
            <a:spLocks noGrp="1"/>
          </p:cNvSpPr>
          <p:nvPr>
            <p:ph idx="1"/>
          </p:nvPr>
        </p:nvSpPr>
        <p:spPr>
          <a:xfrm>
            <a:off x="428625" y="1052513"/>
            <a:ext cx="8358188" cy="4662487"/>
          </a:xfrm>
        </p:spPr>
        <p:txBody>
          <a:bodyPr/>
          <a:lstStyle/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r>
              <a:rPr lang="en-US" sz="28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2- Presentation of Normal Chemical Composition:</a:t>
            </a:r>
            <a:r>
              <a:rPr lang="en-US" sz="28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procedure must not block or denature the reactive chemical groups being analyzed, or change normally non reactive groups into reactive groups.</a:t>
            </a:r>
          </a:p>
          <a:p>
            <a:pPr algn="just" rtl="0" eaLnBrk="1" hangingPunct="1">
              <a:lnSpc>
                <a:spcPct val="250000"/>
              </a:lnSpc>
              <a:buFont typeface="Wingdings 2" pitchFamily="18" charset="2"/>
              <a:buNone/>
            </a:pPr>
            <a:endParaRPr lang="ar-SA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عنصر نائب للمحتوى 2"/>
          <p:cNvSpPr>
            <a:spLocks noGrp="1"/>
          </p:cNvSpPr>
          <p:nvPr>
            <p:ph idx="1"/>
          </p:nvPr>
        </p:nvSpPr>
        <p:spPr>
          <a:xfrm>
            <a:off x="323850" y="981075"/>
            <a:ext cx="8462963" cy="4679950"/>
          </a:xfrm>
        </p:spPr>
        <p:txBody>
          <a:bodyPr/>
          <a:lstStyle/>
          <a:p>
            <a:pPr algn="just" rtl="0" eaLnBrk="1" hangingPunct="1">
              <a:lnSpc>
                <a:spcPct val="220000"/>
              </a:lnSpc>
              <a:buFont typeface="Wingdings 2" pitchFamily="18" charset="2"/>
              <a:buNone/>
            </a:pPr>
            <a:r>
              <a:rPr lang="en-US" sz="3200" b="1" smtClean="0">
                <a:solidFill>
                  <a:srgbClr val="FF99FF"/>
                </a:solidFill>
                <a:latin typeface="Times New Roman" pitchFamily="18" charset="0"/>
                <a:cs typeface="Times New Roman" pitchFamily="18" charset="0"/>
              </a:rPr>
              <a:t>3- Specificity of the Reaction:</a:t>
            </a:r>
            <a:r>
              <a:rPr lang="en-US" sz="3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The method should be highly specific for the substance or chemical groups being analyzed, to avoid false-positive results.</a:t>
            </a:r>
            <a:endParaRPr lang="ar-SA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1704F0768C847B6796CC4D020F851" ma:contentTypeVersion="0" ma:contentTypeDescription="Create a new document." ma:contentTypeScope="" ma:versionID="17d859e158bbe6f469d3cc6c39c551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470FC59-22DC-4D35-8C47-FC6DD910AA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39A64B-CCC1-4C36-9FC6-0033E6269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69A3E33-48E0-4C40-9D72-7F92779FF46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B59612A8-324E-401F-9BBF-CAA70C2CD2A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425</TotalTime>
  <Words>1298</Words>
  <Application>Microsoft Office PowerPoint</Application>
  <PresentationFormat>On-screen Show (4:3)</PresentationFormat>
  <Paragraphs>149</Paragraphs>
  <Slides>39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تدفق</vt:lpstr>
      <vt:lpstr>Bitmap Image</vt:lpstr>
      <vt:lpstr>Histochemistry  </vt:lpstr>
      <vt:lpstr>PowerPoint Presentation</vt:lpstr>
      <vt:lpstr>PowerPoint Presentation</vt:lpstr>
      <vt:lpstr>Basic Principles of Histochemistry </vt:lpstr>
      <vt:lpstr>Application</vt:lpstr>
      <vt:lpstr>Limitations Of the Current Methods</vt:lpstr>
      <vt:lpstr>The goal of Histochemistry</vt:lpstr>
      <vt:lpstr>PowerPoint Presentation</vt:lpstr>
      <vt:lpstr>PowerPoint Presentation</vt:lpstr>
      <vt:lpstr>PowerPoint Presentation</vt:lpstr>
      <vt:lpstr>PowerPoint Presentation</vt:lpstr>
      <vt:lpstr>Some important biologic substances &amp; classic methods for detecting them</vt:lpstr>
      <vt:lpstr>1- Ions: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Enzyme Histochemistry   </vt:lpstr>
      <vt:lpstr>PowerPoint Presentation</vt:lpstr>
      <vt:lpstr>PowerPoint Presentation</vt:lpstr>
      <vt:lpstr>PowerPoint Presentation</vt:lpstr>
      <vt:lpstr>Example of some  enzymatic reactions</vt:lpstr>
      <vt:lpstr>Skeletal muscle biopsy</vt:lpstr>
      <vt:lpstr>PowerPoint Presentation</vt:lpstr>
      <vt:lpstr>PowerPoint Presentation</vt:lpstr>
      <vt:lpstr>(i) ATPase</vt:lpstr>
      <vt:lpstr>(ii) NAD diaphorase     (nicotinamide adenine dinucleotide)</vt:lpstr>
      <vt:lpstr>(iv) Phosphatase or non-specific esterase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Histochemistry</dc:title>
  <dc:creator>d.tarekatia</dc:creator>
  <cp:lastModifiedBy>Dr Nahed</cp:lastModifiedBy>
  <cp:revision>27</cp:revision>
  <dcterms:created xsi:type="dcterms:W3CDTF">2009-05-17T19:46:35Z</dcterms:created>
  <dcterms:modified xsi:type="dcterms:W3CDTF">2017-11-11T20:13:43Z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