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19200"/>
            <a:ext cx="7162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Course: Plant Physiology</a:t>
            </a:r>
          </a:p>
          <a:p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Code: 308 Bot</a:t>
            </a:r>
          </a:p>
          <a:p>
            <a:endParaRPr lang="en-US" sz="24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Students:  Third year Botany</a:t>
            </a:r>
          </a:p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Lecture 1 (Plant Mineral Nutrition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endParaRPr lang="en-US" sz="24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Dr.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Taha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Mohamed El-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Katony</a:t>
            </a:r>
            <a:endParaRPr lang="ar-EG" sz="24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590" y="936600"/>
            <a:ext cx="85689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The proton pump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98463" marR="0" lvl="0" indent="-398463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Hodges  (</a:t>
            </a:r>
            <a:r>
              <a:rPr lang="en-US" sz="24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1973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)  showed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that  ATP  degradation  is important in the transport  of  H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across membranes. 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98463" marR="0" lvl="0" indent="-398463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The  enzyme   ATPase  catalyzes  the breakdown  of  ATP  into   a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phosphoryl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cation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[O=P(OH)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]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and the  ADP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anion. 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98463" marR="0" lvl="0" indent="-398463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The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phosphoryl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cation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reacts  with  water,  generating  H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98463" lvl="0" indent="-398463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H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ions  are extruded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outside the cell generating:</a:t>
            </a:r>
          </a:p>
          <a:p>
            <a:pPr marL="398463" lvl="0" indent="-398463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  (a) 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pH gradient, and </a:t>
            </a:r>
          </a:p>
          <a:p>
            <a:pPr marL="898525" lvl="0" indent="-898525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   (b) an  electrical potential gradient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across   the membrane    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transmembrane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potential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).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8075" y="1152624"/>
            <a:ext cx="864096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0" indent="-398463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Consequently,  the  cytoplasm is  </a:t>
            </a:r>
            <a:r>
              <a:rPr lang="en-US" sz="2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generally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with </a:t>
            </a:r>
            <a:r>
              <a:rPr lang="en-US" sz="2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high pH and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is negatively charged  compared  </a:t>
            </a:r>
            <a:r>
              <a:rPr lang="en-US" sz="2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with  the medium.</a:t>
            </a:r>
            <a:endParaRPr lang="en-US" sz="2400" b="1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98463" lvl="0" indent="-398463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negatively  charged cytoplasm attracts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cations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that diffuse through pores (channels) in the membrane in exchange  for  H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</a:p>
          <a:p>
            <a:pPr marL="398463" lvl="0" indent="-398463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 process  is  termed 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electroosmosis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</a:p>
          <a:p>
            <a:pPr marL="339725" indent="-339725" algn="just" rtl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specificity of ion uptake resides in the nature of the groups  lining  these  channels. </a:t>
            </a:r>
          </a:p>
        </p:txBody>
      </p:sp>
    </p:spTree>
    <p:extLst>
      <p:ext uri="{BB962C8B-B14F-4D97-AF65-F5344CB8AC3E}">
        <p14:creationId xmlns:p14="http://schemas.microsoft.com/office/powerpoint/2010/main" val="417257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82" y="648568"/>
            <a:ext cx="8568952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Factors affecting salt absorption</a:t>
            </a:r>
          </a:p>
          <a:p>
            <a:pPr lvl="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Temperature</a:t>
            </a:r>
            <a:endParaRPr lang="en-US" sz="2800" b="1" dirty="0" smtClean="0">
              <a:latin typeface="Cambria" pitchFamily="18" charset="0"/>
              <a:ea typeface="Cambria Math" pitchFamily="18" charset="0"/>
              <a:cs typeface="Arial" pitchFamily="34" charset="0"/>
            </a:endParaRPr>
          </a:p>
          <a:p>
            <a:pPr marL="457200" lvl="0" indent="-457200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Increase in temperature -within a range- accelerates  </a:t>
            </a:r>
            <a:r>
              <a:rPr lang="en-US" sz="2200" b="1" dirty="0">
                <a:latin typeface="Cambria" pitchFamily="18" charset="0"/>
                <a:ea typeface="Cambria Math" pitchFamily="18" charset="0"/>
                <a:cs typeface="Arial" pitchFamily="34" charset="0"/>
              </a:rPr>
              <a:t>salt absorption. </a:t>
            </a:r>
            <a:endParaRPr lang="en-US" sz="2200" b="1" dirty="0" smtClean="0">
              <a:latin typeface="Cambria" pitchFamily="18" charset="0"/>
              <a:ea typeface="Cambria Math" pitchFamily="18" charset="0"/>
              <a:cs typeface="Arial" pitchFamily="34" charset="0"/>
            </a:endParaRPr>
          </a:p>
          <a:p>
            <a:pPr marL="457200" indent="-457200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>
                <a:latin typeface="Cambria" pitchFamily="18" charset="0"/>
                <a:ea typeface="Cambria Math" pitchFamily="18" charset="0"/>
                <a:cs typeface="Arial" pitchFamily="34" charset="0"/>
              </a:rPr>
              <a:t>F</a:t>
            </a:r>
            <a:r>
              <a:rPr lang="en-US" sz="22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urther increase  in temperature  past a maximum point  will  inhibit the  process. </a:t>
            </a:r>
          </a:p>
          <a:p>
            <a:pPr marL="457200" indent="-457200"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 smtClean="0">
                <a:latin typeface="Cambria" pitchFamily="18" charset="0"/>
                <a:ea typeface="Cambria Math" pitchFamily="18" charset="0"/>
              </a:rPr>
              <a:t>Temperature  affects  both  passive  </a:t>
            </a:r>
            <a:r>
              <a:rPr lang="en-US" sz="2200" b="1" dirty="0">
                <a:latin typeface="Cambria" pitchFamily="18" charset="0"/>
                <a:ea typeface="Cambria Math" pitchFamily="18" charset="0"/>
              </a:rPr>
              <a:t>and   </a:t>
            </a:r>
            <a:r>
              <a:rPr lang="en-US" sz="2200" b="1" dirty="0" smtClean="0">
                <a:latin typeface="Cambria" pitchFamily="18" charset="0"/>
                <a:ea typeface="Cambria Math" pitchFamily="18" charset="0"/>
              </a:rPr>
              <a:t>active absorption</a:t>
            </a:r>
            <a:r>
              <a:rPr lang="en-US" sz="2200" b="1" dirty="0">
                <a:latin typeface="Cambria" pitchFamily="18" charset="0"/>
                <a:ea typeface="Cambria Math" pitchFamily="18" charset="0"/>
              </a:rPr>
              <a:t>. </a:t>
            </a:r>
          </a:p>
          <a:p>
            <a:pPr algn="l" rtl="0" eaLnBrk="0" fontAlgn="base" hangingPunct="0">
              <a:lnSpc>
                <a:spcPts val="3000"/>
              </a:lnSpc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Passive absorption</a:t>
            </a:r>
            <a:r>
              <a:rPr lang="en-US" sz="2200" b="1" dirty="0" smtClean="0">
                <a:latin typeface="Cambria" pitchFamily="18" charset="0"/>
                <a:ea typeface="Cambria Math" pitchFamily="18" charset="0"/>
              </a:rPr>
              <a:t>:  </a:t>
            </a:r>
          </a:p>
          <a:p>
            <a:pPr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 smtClean="0">
                <a:latin typeface="Cambria" pitchFamily="18" charset="0"/>
                <a:ea typeface="Cambria Math" pitchFamily="18" charset="0"/>
              </a:rPr>
              <a:t>The  rate  of  free  </a:t>
            </a:r>
            <a:r>
              <a:rPr lang="en-US" sz="2200" b="1" dirty="0">
                <a:latin typeface="Cambria" pitchFamily="18" charset="0"/>
                <a:ea typeface="Cambria Math" pitchFamily="18" charset="0"/>
              </a:rPr>
              <a:t>diffusion depends  on  the  kinetic  </a:t>
            </a:r>
            <a:r>
              <a:rPr lang="en-US" sz="2200" b="1" dirty="0" smtClean="0">
                <a:latin typeface="Cambria" pitchFamily="18" charset="0"/>
                <a:ea typeface="Cambria Math" pitchFamily="18" charset="0"/>
              </a:rPr>
              <a:t>energy  of  molecules  or  ions,  </a:t>
            </a:r>
            <a:r>
              <a:rPr lang="en-US" sz="2200" b="1" dirty="0">
                <a:latin typeface="Cambria" pitchFamily="18" charset="0"/>
                <a:ea typeface="Cambria Math" pitchFamily="18" charset="0"/>
              </a:rPr>
              <a:t>which  in turn depends on temperature. </a:t>
            </a:r>
          </a:p>
          <a:p>
            <a:pPr algn="l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 smtClean="0">
                <a:latin typeface="Cambria" pitchFamily="18" charset="0"/>
                <a:ea typeface="Cambria Math" pitchFamily="18" charset="0"/>
              </a:rPr>
              <a:t>Therefore,   lowering </a:t>
            </a:r>
            <a:r>
              <a:rPr lang="en-US" sz="2200" b="1" dirty="0">
                <a:latin typeface="Cambria" pitchFamily="18" charset="0"/>
                <a:ea typeface="Cambria Math" pitchFamily="18" charset="0"/>
              </a:rPr>
              <a:t>of temperature will  slow   down free diffusion</a:t>
            </a:r>
            <a:r>
              <a:rPr lang="en-US" sz="2200" b="1" dirty="0" smtClean="0">
                <a:latin typeface="Cambria" pitchFamily="18" charset="0"/>
                <a:ea typeface="Cambria Math" pitchFamily="18" charset="0"/>
              </a:rPr>
              <a:t>.</a:t>
            </a:r>
            <a:endParaRPr lang="en-US" sz="2200" b="1" dirty="0">
              <a:latin typeface="Cambria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3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2090" y="792584"/>
            <a:ext cx="8424936" cy="460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In addition the cytoplasm and membranes are more viscous at low temperature, which increases  resistance  to  movement  of  solutes.</a:t>
            </a:r>
          </a:p>
          <a:p>
            <a:pPr marL="536575" indent="-536575" algn="just" rtl="0" eaLnBrk="0" fontAlgn="base" hangingPunct="0">
              <a:lnSpc>
                <a:spcPts val="3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Active absorption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:</a:t>
            </a:r>
          </a:p>
          <a:p>
            <a:pPr marL="536575" indent="-536575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 Low temperature will also slow down the biochemical  reactions  involved  in  active transport.</a:t>
            </a:r>
            <a:endParaRPr lang="en-US" sz="2400" b="1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536575" indent="-536575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inhibitory effects of high temperatures can be due to:  denaturation of enzymes involved either directly in salt absorption or in the synthesis of components   of   salt   absorption. </a:t>
            </a:r>
          </a:p>
        </p:txBody>
      </p:sp>
    </p:spTree>
    <p:extLst>
      <p:ext uri="{BB962C8B-B14F-4D97-AF65-F5344CB8AC3E}">
        <p14:creationId xmlns:p14="http://schemas.microsoft.com/office/powerpoint/2010/main" val="198595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57" y="864592"/>
            <a:ext cx="7823109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76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720576"/>
            <a:ext cx="8391306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2- Hydrogen ion concentration</a:t>
            </a:r>
          </a:p>
          <a:p>
            <a:pPr marL="398463" indent="-398463" algn="just" rtl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I.  Moderate  pH change  (within the  </a:t>
            </a:r>
            <a:r>
              <a:rPr lang="en-US" sz="2400" b="1" u="sng" dirty="0" err="1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physioloogical</a:t>
            </a:r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  range)</a:t>
            </a:r>
          </a:p>
          <a:p>
            <a:pPr marL="398463" indent="-398463" algn="just" rtl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The  effect of pH is mainly through affecting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ionization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valence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number of electrolytes in  the </a:t>
            </a:r>
            <a:r>
              <a:rPr lang="en-US" sz="2400" b="1" dirty="0" err="1" smtClean="0">
                <a:latin typeface="Cambria" pitchFamily="18" charset="0"/>
                <a:ea typeface="Cambria Math" pitchFamily="18" charset="0"/>
              </a:rPr>
              <a:t>apoplast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 without   affecting  cell  viability. </a:t>
            </a:r>
          </a:p>
          <a:p>
            <a:pPr marL="803275" indent="-803275" algn="just" rtl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    A - The rate  of uptake of  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B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and 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P 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 decreases   with   the increase  in  external  </a:t>
            </a:r>
            <a:r>
              <a:rPr lang="en-US" sz="2400" b="1" dirty="0" err="1" smtClean="0">
                <a:latin typeface="Cambria" pitchFamily="18" charset="0"/>
                <a:ea typeface="Cambria Math" pitchFamily="18" charset="0"/>
              </a:rPr>
              <a:t>pH.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 </a:t>
            </a:r>
          </a:p>
          <a:p>
            <a:pPr marL="803275" indent="-803275" algn="just" rtl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           This is related to the decrease in the boric  acid/ borate  anion  ratio  and  the  H</a:t>
            </a:r>
            <a:r>
              <a:rPr lang="en-US" sz="2400" b="1" baseline="-25000" dirty="0" smtClean="0">
                <a:latin typeface="Cambria" pitchFamily="18" charset="0"/>
                <a:ea typeface="Cambria Math" pitchFamily="18" charset="0"/>
              </a:rPr>
              <a:t>2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PO</a:t>
            </a:r>
            <a:r>
              <a:rPr lang="en-US" sz="2400" b="1" baseline="-25000" dirty="0" smtClean="0">
                <a:latin typeface="Cambria" pitchFamily="18" charset="0"/>
                <a:ea typeface="Cambria Math" pitchFamily="18" charset="0"/>
              </a:rPr>
              <a:t>4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</a:rPr>
              <a:t>-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/HPO</a:t>
            </a:r>
            <a:r>
              <a:rPr lang="en-US" sz="2400" b="1" baseline="-25000" dirty="0" smtClean="0">
                <a:latin typeface="Cambria" pitchFamily="18" charset="0"/>
                <a:ea typeface="Cambria Math" pitchFamily="18" charset="0"/>
              </a:rPr>
              <a:t>4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</a:rPr>
              <a:t>2-  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ratio.</a:t>
            </a:r>
          </a:p>
        </p:txBody>
      </p:sp>
    </p:spTree>
    <p:extLst>
      <p:ext uri="{BB962C8B-B14F-4D97-AF65-F5344CB8AC3E}">
        <p14:creationId xmlns:p14="http://schemas.microsoft.com/office/powerpoint/2010/main" val="250528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0082" y="1224632"/>
            <a:ext cx="842493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8463" lvl="0" indent="-398463" algn="just" rtl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B - At high pH,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ammonium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uptake increases sharply, due to an increase in the proportion of the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uncharged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species  NH</a:t>
            </a:r>
            <a:r>
              <a:rPr lang="en-US" sz="2400" b="1" baseline="-25000" dirty="0" smtClean="0">
                <a:latin typeface="Cambria" pitchFamily="18" charset="0"/>
                <a:ea typeface="Cambria Math" pitchFamily="18" charset="0"/>
              </a:rPr>
              <a:t>3 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and  NH</a:t>
            </a:r>
            <a:r>
              <a:rPr lang="en-US" sz="2400" b="1" baseline="-25000" dirty="0" smtClean="0">
                <a:latin typeface="Cambria" pitchFamily="18" charset="0"/>
                <a:ea typeface="Cambria Math" pitchFamily="18" charset="0"/>
              </a:rPr>
              <a:t>4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OH. </a:t>
            </a:r>
          </a:p>
          <a:p>
            <a:pPr marL="398463" lvl="0" indent="-398463" algn="just" rtl="0">
              <a:lnSpc>
                <a:spcPts val="3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C - In alkaline soils, the availability of 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Fe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and 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Mn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,   is very low, whereas that of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Mo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increases  due to changes in the  oxidation   state  of  ions. </a:t>
            </a:r>
          </a:p>
          <a:p>
            <a:pPr marL="398463" lvl="0" indent="-398463" algn="just" rtl="0">
              <a:lnSpc>
                <a:spcPts val="3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    At high pH Fe</a:t>
            </a:r>
            <a:r>
              <a:rPr lang="en-US" sz="2400" b="1" baseline="30000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3+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, Mn</a:t>
            </a:r>
            <a:r>
              <a:rPr lang="en-US" sz="2400" b="1" baseline="30000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4+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and Mo</a:t>
            </a:r>
            <a:r>
              <a:rPr lang="en-US" sz="2400" b="1" baseline="30000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6+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 are prevalent but in acid soils the Fe</a:t>
            </a:r>
            <a:r>
              <a:rPr lang="en-US" sz="2400" b="1" baseline="30000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2+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, Mn</a:t>
            </a:r>
            <a:r>
              <a:rPr lang="en-US" sz="2400" b="1" baseline="30000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2+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and Mo</a:t>
            </a:r>
            <a:r>
              <a:rPr lang="en-US" sz="2400" b="1" baseline="30000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4+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dominate.  </a:t>
            </a:r>
          </a:p>
        </p:txBody>
      </p:sp>
    </p:spTree>
    <p:extLst>
      <p:ext uri="{BB962C8B-B14F-4D97-AF65-F5344CB8AC3E}">
        <p14:creationId xmlns:p14="http://schemas.microsoft.com/office/powerpoint/2010/main" val="13799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900" y="1080616"/>
            <a:ext cx="7600928" cy="329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lvl="0" indent="-538163" algn="justLow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II. Extreme  pH values (outside the physiological range) </a:t>
            </a:r>
          </a:p>
          <a:p>
            <a:pPr marL="538163" lvl="0" indent="-538163" algn="justLow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In addition to the above-mentioned effects: </a:t>
            </a:r>
          </a:p>
          <a:p>
            <a:pPr marL="538163" lvl="0" indent="-538163" algn="justLow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d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amage  to  plant  tissues  and  carriers  (denaturation  of proteins) will inhibit salt absorption. </a:t>
            </a:r>
          </a:p>
          <a:p>
            <a:pPr marL="538163" lvl="0" indent="-538163" algn="justLow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Solution   pH  affects   protonation/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deprotonation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of amino acid residues  of  transport  proteins.</a:t>
            </a:r>
          </a:p>
        </p:txBody>
      </p:sp>
    </p:spTree>
    <p:extLst>
      <p:ext uri="{BB962C8B-B14F-4D97-AF65-F5344CB8AC3E}">
        <p14:creationId xmlns:p14="http://schemas.microsoft.com/office/powerpoint/2010/main" val="1239884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5" y="234037"/>
            <a:ext cx="8032975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3. Oxygen   tension</a:t>
            </a:r>
            <a:endParaRPr lang="en-US" sz="24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Active   salt   absorption  is  inhibited  by  the  absence  of  oxygen.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This  supports  theories  of  active  transport.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10506"/>
            <a:ext cx="5767415" cy="395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62" y="5777685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Effect of O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uptake of P by barley roots from a solution of 0.1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MingLiU_HKSCS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(pH 4).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1868" y="720576"/>
            <a:ext cx="825515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8163" indent="-538163" algn="ctr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4. Interaction</a:t>
            </a:r>
            <a:endParaRPr lang="en-US" sz="28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538163" marR="0" lvl="0" indent="-538163" algn="justLow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Absorption of one ion is influenced by  the other ions.   </a:t>
            </a:r>
          </a:p>
          <a:p>
            <a:pPr marL="538163" indent="-538163" algn="l" rtl="0" fontAlgn="base">
              <a:lnSpc>
                <a:spcPts val="3000"/>
              </a:lnSpc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The interaction between ions includes: </a:t>
            </a:r>
          </a:p>
          <a:p>
            <a:pPr marL="538163" indent="-538163" algn="l" rtl="0" fontAlgn="base">
              <a:lnSpc>
                <a:spcPts val="3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regulation,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marL="538163" indent="-538163" algn="l" rtl="0" fontAlgn="base">
              <a:lnSpc>
                <a:spcPts val="3000"/>
              </a:lnSpc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competition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 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and  </a:t>
            </a:r>
          </a:p>
          <a:p>
            <a:pPr marL="538163" indent="-538163" algn="l" rtl="0" fontAlgn="base">
              <a:lnSpc>
                <a:spcPts val="3000"/>
              </a:lnSpc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counter ion effect</a:t>
            </a:r>
            <a:r>
              <a:rPr lang="en-US" sz="2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  </a:t>
            </a:r>
            <a:endParaRPr lang="en-US" sz="2400" b="1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538163" indent="-538163" algn="l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538163" marR="0" lvl="0" indent="-538163" algn="justLow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A. The regulatory effect</a:t>
            </a:r>
          </a:p>
          <a:p>
            <a:pPr marL="538163" marR="0" lvl="0" indent="-538163" algn="justLow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The  regulatory  effect  is  exemplified by the role of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Ca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in the uptake of  other ions. </a:t>
            </a:r>
          </a:p>
          <a:p>
            <a:pPr marL="538163" marR="0" lvl="0" indent="-538163" algn="justLow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Ca,  and  to  a lesser extent Mg 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maintain membrane integrity  and  selective permeability. </a:t>
            </a:r>
          </a:p>
        </p:txBody>
      </p:sp>
    </p:spTree>
    <p:extLst>
      <p:ext uri="{BB962C8B-B14F-4D97-AF65-F5344CB8AC3E}">
        <p14:creationId xmlns:p14="http://schemas.microsoft.com/office/powerpoint/2010/main" val="115267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1824" y="648568"/>
            <a:ext cx="8424936" cy="529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3. Specificity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39725" marR="0" lvl="0" indent="-339725" algn="just" defTabSz="914400" rtl="0" eaLnBrk="0" fontAlgn="base" latinLnBrk="0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Roots  absorb  ions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selectively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</a:p>
          <a:p>
            <a:pPr marL="339725" marR="0" lvl="0" indent="-339725" algn="just" defTabSz="914400" rtl="0" eaLnBrk="0" fontAlgn="base" latinLnBrk="0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That is, different  ions  are absorbed at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different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rates  and  have different levels  of  accumulation. </a:t>
            </a:r>
          </a:p>
          <a:p>
            <a:pPr marL="339725" marR="0" lvl="0" indent="-339725" algn="just" defTabSz="914400" rtl="0" eaLnBrk="0" fontAlgn="base" latinLnBrk="0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suggests  the  presence  of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specific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carriers. </a:t>
            </a:r>
          </a:p>
          <a:p>
            <a:pPr marL="339725" marR="0" lvl="0" indent="-339725" algn="just" defTabSz="914400" rtl="0" eaLnBrk="0" fontAlgn="base" latinLnBrk="0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This specificity is rather rigid with ions of dissimilar chemical  behavior but weak or non-existent  with  ions  of  similar  behavior. </a:t>
            </a:r>
          </a:p>
          <a:p>
            <a:pPr marL="339725" marR="0" lvl="0" indent="-339725" algn="just" defTabSz="914400" rtl="0" eaLnBrk="0" fontAlgn="base" latinLnBrk="0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monovalent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cations K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, Cs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Rb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compete with each  other  for  the  same  binding  site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2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122" y="122463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0"/>
            <a:r>
              <a:rPr lang="en-US" sz="2000" b="1" dirty="0" smtClean="0"/>
              <a:t>Effect of </a:t>
            </a:r>
            <a:r>
              <a:rPr lang="en-US" sz="2000" b="1" dirty="0" err="1" smtClean="0"/>
              <a:t>Ca</a:t>
            </a:r>
            <a:r>
              <a:rPr lang="en-US" sz="2000" b="1" dirty="0" smtClean="0"/>
              <a:t> on K/Na selectivity of roots of maize and sugar beet.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81005"/>
              </p:ext>
            </p:extLst>
          </p:nvPr>
        </p:nvGraphicFramePr>
        <p:xfrm>
          <a:off x="179957" y="1932518"/>
          <a:ext cx="8785225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478772" imgH="1878666" progId="Word.Document.12">
                  <p:embed/>
                </p:oleObj>
              </mc:Choice>
              <mc:Fallback>
                <p:oleObj name="Document" r:id="rId4" imgW="6478772" imgH="187866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7" y="1932518"/>
                        <a:ext cx="8785225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95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090" y="585924"/>
            <a:ext cx="8496944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lvl="0" indent="-358775" algn="justLow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B</a:t>
            </a:r>
            <a:r>
              <a:rPr lang="en-US" sz="2800" b="1" u="sng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. Competition </a:t>
            </a:r>
          </a:p>
          <a:p>
            <a:pPr marL="358775" lvl="0" indent="-358775" algn="justLow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Ions  with  similar  physicochemical  properties compete with one another for  the uptake sites on the membrane.</a:t>
            </a:r>
          </a:p>
          <a:p>
            <a:pPr marL="358775" lvl="0" indent="-358775" algn="justLow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latin typeface="Cambria" pitchFamily="18" charset="0"/>
              <a:ea typeface="Cambria Math" pitchFamily="18" charset="0"/>
              <a:cs typeface="Arial" pitchFamily="34" charset="0"/>
            </a:endParaRPr>
          </a:p>
          <a:p>
            <a:pPr marL="358775" lvl="0" indent="-358775" algn="justLow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Cation</a:t>
            </a:r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competition</a:t>
            </a:r>
          </a:p>
          <a:p>
            <a:pPr marL="358775" lvl="0" indent="-358775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Rb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 and  Cs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  compete   with  K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at binding site. </a:t>
            </a:r>
          </a:p>
          <a:p>
            <a:pPr marL="358775" lvl="0" indent="-358775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Li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 and  Na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 do  not   compete with  K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since they have different binding sites. </a:t>
            </a:r>
          </a:p>
          <a:p>
            <a:pPr marL="358775" indent="-358775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Ba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2+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,  Ca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2+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 and   Sr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2+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compete  with  one  another  for  a  mutual binding site, which is not involved in the uptake of  Mg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2+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358775" indent="-358775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Mn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</a:rPr>
              <a:t>2+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inhibits Mg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</a:rPr>
              <a:t>2+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uptake but not K</a:t>
            </a:r>
            <a:r>
              <a:rPr lang="en-US" sz="2400" b="1" baseline="30000" dirty="0" smtClean="0">
                <a:latin typeface="Cambria" pitchFamily="18" charset="0"/>
                <a:ea typeface="Cambria Math" pitchFamily="18" charset="0"/>
              </a:rPr>
              <a:t>+  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uptake by roots. </a:t>
            </a:r>
          </a:p>
        </p:txBody>
      </p:sp>
    </p:spTree>
    <p:extLst>
      <p:ext uri="{BB962C8B-B14F-4D97-AF65-F5344CB8AC3E}">
        <p14:creationId xmlns:p14="http://schemas.microsoft.com/office/powerpoint/2010/main" val="256609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381" y="864592"/>
            <a:ext cx="8496944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37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Anion competition</a:t>
            </a:r>
          </a:p>
          <a:p>
            <a:pPr marL="538163" lvl="0" indent="-538163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Competition  occurs  between </a:t>
            </a:r>
            <a:r>
              <a:rPr lang="en-US" sz="2400" b="1" dirty="0" err="1" smtClean="0">
                <a:latin typeface="Cambria" pitchFamily="18" charset="0"/>
                <a:ea typeface="Cambria Math" pitchFamily="18" charset="0"/>
              </a:rPr>
              <a:t>sulphate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 and  </a:t>
            </a:r>
            <a:r>
              <a:rPr lang="en-US" sz="2400" b="1" dirty="0" err="1" smtClean="0">
                <a:latin typeface="Cambria" pitchFamily="18" charset="0"/>
                <a:ea typeface="Cambria Math" pitchFamily="18" charset="0"/>
              </a:rPr>
              <a:t>molybdate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,  </a:t>
            </a:r>
            <a:r>
              <a:rPr lang="en-US" sz="2400" b="1" dirty="0" err="1" smtClean="0">
                <a:latin typeface="Cambria" pitchFamily="18" charset="0"/>
                <a:ea typeface="Cambria Math" pitchFamily="18" charset="0"/>
              </a:rPr>
              <a:t>sulphate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and </a:t>
            </a:r>
            <a:r>
              <a:rPr lang="en-US" sz="2400" b="1" dirty="0" err="1" smtClean="0">
                <a:latin typeface="Cambria" pitchFamily="18" charset="0"/>
                <a:ea typeface="Cambria Math" pitchFamily="18" charset="0"/>
              </a:rPr>
              <a:t>selenate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,  and phosphate and arsenate.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marL="538163" indent="-538163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Interaction  among  ions  depends  on  the  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availability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 Math" pitchFamily="18" charset="0"/>
              </a:rPr>
              <a:t>specificity</a:t>
            </a: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 of  binding sites:</a:t>
            </a:r>
          </a:p>
          <a:p>
            <a:pPr marL="538163" indent="-538163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1- With  enough  binding   sites,  interaction   will  not  be  apparent, and   ions   with   mutual   binding   sites   will   be   taken up with maximum efficiency. </a:t>
            </a:r>
          </a:p>
          <a:p>
            <a:pPr marL="538163" lvl="0" indent="-538163" algn="justLow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</a:rPr>
              <a:t>2- With highly   specific  binding   sites   ion   absorption is not affected by the presence of other ions.</a:t>
            </a:r>
          </a:p>
        </p:txBody>
      </p:sp>
    </p:spTree>
    <p:extLst>
      <p:ext uri="{BB962C8B-B14F-4D97-AF65-F5344CB8AC3E}">
        <p14:creationId xmlns:p14="http://schemas.microsoft.com/office/powerpoint/2010/main" val="3336101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87327"/>
            <a:ext cx="824786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lvl="0" indent="-538163" algn="justLow" rtl="0" fontAlgn="base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C. Counter ion effect </a:t>
            </a:r>
          </a:p>
          <a:p>
            <a:pPr marL="538163" indent="-538163" algn="just" rtl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A 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cation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  might   affect  the uptake of an anion and vice versa. </a:t>
            </a:r>
          </a:p>
          <a:p>
            <a:pPr marL="538163" indent="-538163" algn="just" rtl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Uptake  of  K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 increases  when  supplied  as  KNO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rather than as K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SO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538163" indent="-538163" algn="just" rtl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Uptake of nitrate was faster if the accompanying ion was K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not  Na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 or  Ca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2+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538163" indent="-538163" algn="just" rtl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Increasing   NH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availability suppresses NO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uptake,  but  increasing </a:t>
            </a:r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NO</a:t>
            </a:r>
            <a:r>
              <a:rPr lang="en-US" sz="2400" b="1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b="1" baseline="30000" dirty="0">
                <a:latin typeface="Cambria Math" pitchFamily="18" charset="0"/>
                <a:ea typeface="Cambria Math" pitchFamily="18" charset="0"/>
              </a:rPr>
              <a:t>- 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supply has little effect on </a:t>
            </a:r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NH</a:t>
            </a:r>
            <a:r>
              <a:rPr lang="en-US" sz="2400" b="1" baseline="-25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400" b="1" baseline="30000" dirty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uptake.</a:t>
            </a:r>
          </a:p>
        </p:txBody>
      </p:sp>
    </p:spTree>
    <p:extLst>
      <p:ext uri="{BB962C8B-B14F-4D97-AF65-F5344CB8AC3E}">
        <p14:creationId xmlns:p14="http://schemas.microsoft.com/office/powerpoint/2010/main" val="254593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2" y="885695"/>
            <a:ext cx="87129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/>
              <a:t>Effect of counter ion on uptake of K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and Cl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by maize roots</a:t>
            </a:r>
            <a:endParaRPr lang="ar-EG" sz="2000" b="1" dirty="0"/>
          </a:p>
        </p:txBody>
      </p:sp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8" y="1584672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8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7" y="632264"/>
            <a:ext cx="8392445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marR="0" lvl="0" indent="-3635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5. Growth</a:t>
            </a:r>
          </a:p>
          <a:p>
            <a:pPr marL="363538" marR="0" lvl="0" indent="-3635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In case of a tissue: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marL="363538" marR="0" lvl="0" indent="-3635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For  a  short  period  of  time, absorption  of  salt  is not affected by growth.</a:t>
            </a:r>
          </a:p>
          <a:p>
            <a:pPr marL="363538" marR="0" lvl="0" indent="-3635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But  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ver  prolonged  time   salt   absorption   is  influenced by growth, because growth of a tissue increases: </a:t>
            </a:r>
          </a:p>
          <a:p>
            <a:pPr marL="363538" marR="0" lvl="0" indent="-363538" algn="justLow" defTabSz="914400" rtl="0" eaLnBrk="0" fontAlgn="base" latinLnBrk="0" hangingPunct="0">
              <a:lnSpc>
                <a:spcPts val="3000"/>
              </a:lnSpc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 1- surface area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63538" marR="0" lvl="0" indent="-363538" algn="justLow" defTabSz="914400" rtl="0" eaLnBrk="0" fontAlgn="base" latinLnBrk="0" hangingPunct="0">
              <a:lnSpc>
                <a:spcPts val="3000"/>
              </a:lnSpc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 2- number of cells.</a:t>
            </a:r>
          </a:p>
          <a:p>
            <a:pPr marL="363538" marR="0" lvl="0" indent="-363538" algn="justLow" defTabSz="914400" rtl="0" eaLnBrk="0" fontAlgn="base" latinLnBrk="0" hangingPunct="0">
              <a:lnSpc>
                <a:spcPts val="3000"/>
              </a:lnSpc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 3- synthesis of new binding sites or carriers, </a:t>
            </a:r>
          </a:p>
          <a:p>
            <a:pPr marL="803275" lvl="0" indent="-803275" algn="justLow" rtl="0" eaLnBrk="0" fontAlgn="base" hangingPunct="0">
              <a:lnSpc>
                <a:spcPts val="3000"/>
              </a:lnSpc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 4- volume of water taken up which  dilutes salt concentration.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63538" marR="0" lvl="0" indent="-3635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factors that stimulate salt absorption. </a:t>
            </a:r>
          </a:p>
        </p:txBody>
      </p:sp>
    </p:spTree>
    <p:extLst>
      <p:ext uri="{BB962C8B-B14F-4D97-AF65-F5344CB8AC3E}">
        <p14:creationId xmlns:p14="http://schemas.microsoft.com/office/powerpoint/2010/main" val="2539203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90" y="504552"/>
            <a:ext cx="8280920" cy="563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3538" lvl="0" indent="-363538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In case of whole plant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 </a:t>
            </a:r>
          </a:p>
          <a:p>
            <a:pPr marL="363538" lvl="0" indent="-363538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Different  phases  of  development  affect  salt  absorption. </a:t>
            </a:r>
          </a:p>
          <a:p>
            <a:pPr marL="363538" lvl="0" indent="-363538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As  a root  ages  much of  the  surface  area  formerly involved  in  salt  absorption  becomes  heavily   suberized and unable to take up salt. </a:t>
            </a:r>
          </a:p>
          <a:p>
            <a:pPr marL="363538" lvl="0" indent="-363538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Vegetative  growth makes heavy demands on many  elements (N in particular), </a:t>
            </a:r>
          </a:p>
          <a:p>
            <a:pPr marL="363538" lvl="0" indent="-363538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Flowering  makes  heavy  demand  for  P</a:t>
            </a:r>
          </a:p>
          <a:p>
            <a:pPr marL="363538" lvl="0" indent="-363538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Fruiting  necessitates K. </a:t>
            </a:r>
          </a:p>
          <a:p>
            <a:pPr marL="363538" lvl="0" indent="-363538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Vegetative  growth is  accompanied  by  increased  water movement, which affects passive absorption and translocation of salts (mass flow). </a:t>
            </a:r>
          </a:p>
        </p:txBody>
      </p:sp>
    </p:spTree>
    <p:extLst>
      <p:ext uri="{BB962C8B-B14F-4D97-AF65-F5344CB8AC3E}">
        <p14:creationId xmlns:p14="http://schemas.microsoft.com/office/powerpoint/2010/main" val="245916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8114" y="1152624"/>
            <a:ext cx="81055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algn="justLow" rtl="0" eaLnBrk="0" fontAlgn="base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rate  of  absorption  of 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Rb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can be lowered by  the  addition  of  K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or  Cs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to  the  medium. </a:t>
            </a:r>
          </a:p>
          <a:p>
            <a:pPr marL="339725" lvl="0" indent="-339725" algn="justLow" rtl="0" eaLnBrk="0" fontAlgn="base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Increasing  the  concentration of 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Rb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can  overcome the  inhibiting  effect of  the other two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cations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.  </a:t>
            </a:r>
          </a:p>
          <a:p>
            <a:pPr marL="339725" lvl="0" indent="-339725" algn="just" rtl="0" eaLnBrk="0" fontAlgn="base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Selenate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(SeO</a:t>
            </a:r>
            <a:r>
              <a:rPr lang="en-US" sz="2400" b="1" baseline="-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4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2-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) can inhibit  SO</a:t>
            </a:r>
            <a:r>
              <a:rPr lang="en-US" sz="2400" b="1" baseline="-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4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2-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absorption, but  not  phosphate  or  nitrate  absorption.   </a:t>
            </a:r>
          </a:p>
        </p:txBody>
      </p:sp>
    </p:spTree>
    <p:extLst>
      <p:ext uri="{BB962C8B-B14F-4D97-AF65-F5344CB8AC3E}">
        <p14:creationId xmlns:p14="http://schemas.microsoft.com/office/powerpoint/2010/main" val="354482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948" y="1080616"/>
            <a:ext cx="7992888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0" indent="-630238" algn="just" rtl="0" eaLnBrk="0" fontAlgn="base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  is  analogous   to  the 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enzyme-substrate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specificity. </a:t>
            </a:r>
          </a:p>
          <a:p>
            <a:pPr marL="630238" lvl="0" indent="-630238" algn="just" rtl="0" eaLnBrk="0" fontAlgn="base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In enzyme studies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competitive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inhibition is explained on the basis of mutual attraction of a substrate and an  inhibitor  for  active  sites  on  the enzyme. </a:t>
            </a:r>
          </a:p>
          <a:p>
            <a:pPr marL="630238" lvl="0" indent="-630238" algn="just" rtl="0" eaLnBrk="0" fontAlgn="base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 carrier,  like the enzyme,  may  have  a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binding  site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that  attracts two or more ions, and </a:t>
            </a:r>
            <a:r>
              <a:rPr lang="en-US" sz="2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                                    </a:t>
            </a:r>
            <a:r>
              <a:rPr lang="en-US" sz="2400" b="1" u="sng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it   may  differentiate  among  ions  just  as  an  enzyme will  do  among   different   substrates. </a:t>
            </a:r>
          </a:p>
        </p:txBody>
      </p:sp>
    </p:spTree>
    <p:extLst>
      <p:ext uri="{BB962C8B-B14F-4D97-AF65-F5344CB8AC3E}">
        <p14:creationId xmlns:p14="http://schemas.microsoft.com/office/powerpoint/2010/main" val="218624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5" y="132809"/>
            <a:ext cx="8032975" cy="622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Ion pumps</a:t>
            </a:r>
            <a:endParaRPr lang="ar-EG" sz="2800" b="1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515938" lvl="0" indent="-515938" algn="justLow" rtl="0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Salt accumulation is dependent on metabolic energy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</a:p>
          <a:p>
            <a:pPr marL="515938" lvl="0" indent="-515938" algn="justLow" rtl="0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 rate  of  respiration  increases   when  a plant  is   transferred from water to  a salt solution. </a:t>
            </a:r>
          </a:p>
          <a:p>
            <a:pPr marL="515938" lvl="0" indent="-515938" algn="justLow" rtl="0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 amount  of   increase  over  ground  respiration  is  known as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salt respiration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515938" indent="-515938" algn="justLow" rtl="0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A close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relationship   exists  between  anion  absorption  and   anion  or  salt   respiration.  This  means 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that only  anions are actively  absorbed. </a:t>
            </a:r>
          </a:p>
          <a:p>
            <a:pPr marL="515938" indent="-515938" algn="justLow" rtl="0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The  inhibition  of   salt  respiration   and  of   anion  absorption  by  cyanide  or   CO  suggests  that  transport  of anions   is  mediated   by 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cytochrome  oxidase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and that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cytochromes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may be   anion carriers. </a:t>
            </a:r>
          </a:p>
        </p:txBody>
      </p:sp>
    </p:spTree>
    <p:extLst>
      <p:ext uri="{BB962C8B-B14F-4D97-AF65-F5344CB8AC3E}">
        <p14:creationId xmlns:p14="http://schemas.microsoft.com/office/powerpoint/2010/main" val="117033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15888"/>
            <a:ext cx="7639081" cy="5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267" y="5617120"/>
            <a:ext cx="7920880" cy="119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Cytochromes  are  (e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)   carriers  in respiration.   They can be manipulated  to transport </a:t>
            </a:r>
            <a:r>
              <a:rPr lang="en-US" b="1" dirty="0">
                <a:solidFill>
                  <a:srgbClr val="FF0000"/>
                </a:solidFill>
              </a:rPr>
              <a:t>(e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)s  outward  in exchange of inward  transport of anions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5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8524" y="426326"/>
            <a:ext cx="8156493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Criticism  to the cytochrome  theory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98463" lvl="0" indent="-398463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1. cytochromes are not present in outer membranes;  but in  the inner membranes of chloroplasts and mitochondria.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marL="398463" lvl="0" indent="-398463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2. 2,4-dinitrophenol (DNP), an inhibitor of oxidative phosphorylation, increases respiration (uptake of O</a:t>
            </a:r>
            <a:r>
              <a:rPr lang="en-US" sz="2400" b="1" baseline="-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and production of  CO</a:t>
            </a:r>
            <a:r>
              <a:rPr lang="en-US" sz="2400" b="1" baseline="-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) but   decreases  salt  absorption.</a:t>
            </a:r>
          </a:p>
          <a:p>
            <a:pPr marL="398463" lvl="0" indent="-398463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3.  not  only  anions  stimulate  respiration, but  also 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cations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(K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and  Na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) .</a:t>
            </a:r>
          </a:p>
          <a:p>
            <a:pPr marL="398463" lvl="0" indent="-398463" algn="just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4.   if  there  is  only  one  carrier for all anions, competition  among  anions  should  be apparent. The anions sulfate, nitrate  and  phosphate  do  not  compete  with  one   another.</a:t>
            </a:r>
            <a:endParaRPr lang="ar-EG" sz="2400" dirty="0" smtClean="0"/>
          </a:p>
        </p:txBody>
      </p:sp>
    </p:spTree>
    <p:extLst>
      <p:ext uri="{BB962C8B-B14F-4D97-AF65-F5344CB8AC3E}">
        <p14:creationId xmlns:p14="http://schemas.microsoft.com/office/powerpoint/2010/main" val="423757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0082" y="139261"/>
            <a:ext cx="8712968" cy="63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 Math" pitchFamily="18" charset="0"/>
                <a:cs typeface="Arial" pitchFamily="34" charset="0"/>
              </a:rPr>
              <a:t>ATP  carrier  mechanism</a:t>
            </a:r>
          </a:p>
          <a:p>
            <a:pPr marL="457200" marR="0" lvl="0" indent="-457200" algn="just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 Math" pitchFamily="18" charset="0"/>
                <a:cs typeface="Arial" pitchFamily="34" charset="0"/>
              </a:rPr>
              <a:t>That DNP inhibits  active salt absorption suggests the participation  of  ATP  in  this  process. </a:t>
            </a:r>
          </a:p>
          <a:p>
            <a:pPr marL="457200" marR="0" lvl="0" indent="-457200" algn="just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 Math" pitchFamily="18" charset="0"/>
                <a:cs typeface="Arial" pitchFamily="34" charset="0"/>
              </a:rPr>
              <a:t>Low concentrations of DNP will completely retard ATP formation  without  affecting  respiration. </a:t>
            </a:r>
          </a:p>
          <a:p>
            <a:pPr marL="457200" marR="0" lvl="0" indent="-457200" algn="just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 Math" pitchFamily="18" charset="0"/>
                <a:cs typeface="Arial" pitchFamily="34" charset="0"/>
              </a:rPr>
              <a:t>Thus  ATP  may  be  essential  for  ion  pumps. </a:t>
            </a:r>
          </a:p>
          <a:p>
            <a:pPr marL="457200" marR="0" lvl="0" indent="-457200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 Math" pitchFamily="18" charset="0"/>
                <a:cs typeface="Arial" pitchFamily="34" charset="0"/>
              </a:rPr>
              <a:t>It has been proposed  that  phospholipids  are important for transport of ions across the impermeable membrane. </a:t>
            </a:r>
          </a:p>
          <a:p>
            <a:pPr marL="457200" indent="-457200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 Math" pitchFamily="18" charset="0"/>
                <a:cs typeface="Arial" pitchFamily="34" charset="0"/>
              </a:rPr>
              <a:t>Lecithin  is  synthesized  and  hydrolyzed  in a cyclic manner, picking up ions on the outer surface and releasing  them on hydrolysis  into  inner  space. </a:t>
            </a:r>
          </a:p>
          <a:p>
            <a:pPr marL="457200" indent="-457200" algn="justLow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  <a:ea typeface="Cambria Math" pitchFamily="18" charset="0"/>
                <a:cs typeface="Arial" pitchFamily="34" charset="0"/>
              </a:rPr>
              <a:t>The synthesis of one of the components of this phosphatide  cycle  requires  ATP.</a:t>
            </a:r>
          </a:p>
        </p:txBody>
      </p:sp>
    </p:spTree>
    <p:extLst>
      <p:ext uri="{BB962C8B-B14F-4D97-AF65-F5344CB8AC3E}">
        <p14:creationId xmlns:p14="http://schemas.microsoft.com/office/powerpoint/2010/main" val="31996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5888"/>
            <a:ext cx="7740922" cy="68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2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1586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mm</cp:lastModifiedBy>
  <cp:revision>3</cp:revision>
  <dcterms:created xsi:type="dcterms:W3CDTF">2006-08-16T00:00:00Z</dcterms:created>
  <dcterms:modified xsi:type="dcterms:W3CDTF">2020-03-16T03:21:48Z</dcterms:modified>
</cp:coreProperties>
</file>