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500"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5800" y="1219200"/>
            <a:ext cx="7162800" cy="2677656"/>
          </a:xfrm>
          <a:prstGeom prst="rect">
            <a:avLst/>
          </a:prstGeom>
          <a:noFill/>
        </p:spPr>
        <p:txBody>
          <a:bodyPr wrap="square" rtlCol="1">
            <a:spAutoFit/>
          </a:bodyPr>
          <a:lstStyle/>
          <a:p>
            <a:r>
              <a:rPr lang="en-US" sz="2400" b="1" dirty="0" smtClean="0">
                <a:latin typeface="Cambria Math" pitchFamily="18" charset="0"/>
                <a:ea typeface="Cambria Math" pitchFamily="18" charset="0"/>
              </a:rPr>
              <a:t>Course: Plant Physiology</a:t>
            </a:r>
          </a:p>
          <a:p>
            <a:r>
              <a:rPr lang="en-US" sz="2400" b="1" dirty="0">
                <a:latin typeface="Cambria Math" pitchFamily="18" charset="0"/>
                <a:ea typeface="Cambria Math" pitchFamily="18" charset="0"/>
              </a:rPr>
              <a:t>Code: 308 Bot</a:t>
            </a:r>
          </a:p>
          <a:p>
            <a:endParaRPr lang="en-US" sz="2400" b="1" dirty="0" smtClean="0">
              <a:latin typeface="Cambria Math" pitchFamily="18" charset="0"/>
              <a:ea typeface="Cambria Math" pitchFamily="18" charset="0"/>
            </a:endParaRPr>
          </a:p>
          <a:p>
            <a:r>
              <a:rPr lang="en-US" sz="2400" b="1" dirty="0" smtClean="0">
                <a:latin typeface="Cambria Math" pitchFamily="18" charset="0"/>
                <a:ea typeface="Cambria Math" pitchFamily="18" charset="0"/>
              </a:rPr>
              <a:t>Students:  Third year Botany</a:t>
            </a:r>
          </a:p>
          <a:p>
            <a:r>
              <a:rPr lang="en-US" sz="2400" b="1" smtClean="0">
                <a:latin typeface="Cambria Math" pitchFamily="18" charset="0"/>
                <a:ea typeface="Cambria Math" pitchFamily="18" charset="0"/>
              </a:rPr>
              <a:t>Lecture 4 </a:t>
            </a:r>
            <a:r>
              <a:rPr lang="en-US" sz="2400" b="1" dirty="0" smtClean="0">
                <a:latin typeface="Cambria Math" pitchFamily="18" charset="0"/>
                <a:ea typeface="Cambria Math" pitchFamily="18" charset="0"/>
              </a:rPr>
              <a:t>(Water  relationships)</a:t>
            </a:r>
          </a:p>
          <a:p>
            <a:endParaRPr lang="en-US" sz="2400" b="1" dirty="0" smtClean="0">
              <a:latin typeface="Cambria Math" pitchFamily="18" charset="0"/>
              <a:ea typeface="Cambria Math" pitchFamily="18" charset="0"/>
            </a:endParaRPr>
          </a:p>
          <a:p>
            <a:r>
              <a:rPr lang="en-US" sz="2400" b="1" dirty="0" smtClean="0">
                <a:latin typeface="Cambria Math" pitchFamily="18" charset="0"/>
                <a:ea typeface="Cambria Math" pitchFamily="18" charset="0"/>
              </a:rPr>
              <a:t>Dr. </a:t>
            </a:r>
            <a:r>
              <a:rPr lang="en-US" sz="2400" b="1" dirty="0" err="1" smtClean="0">
                <a:latin typeface="Cambria Math" pitchFamily="18" charset="0"/>
                <a:ea typeface="Cambria Math" pitchFamily="18" charset="0"/>
              </a:rPr>
              <a:t>Taha</a:t>
            </a:r>
            <a:r>
              <a:rPr lang="en-US" sz="2400" b="1" dirty="0" smtClean="0">
                <a:latin typeface="Cambria Math" pitchFamily="18" charset="0"/>
                <a:ea typeface="Cambria Math" pitchFamily="18" charset="0"/>
              </a:rPr>
              <a:t> Mohamed El-</a:t>
            </a:r>
            <a:r>
              <a:rPr lang="en-US" sz="2400" b="1" dirty="0" err="1" smtClean="0">
                <a:latin typeface="Cambria Math" pitchFamily="18" charset="0"/>
                <a:ea typeface="Cambria Math" pitchFamily="18" charset="0"/>
              </a:rPr>
              <a:t>Katony</a:t>
            </a:r>
            <a:endParaRPr lang="ar-EG" sz="2400" b="1" dirty="0">
              <a:latin typeface="Cambria Math" pitchFamily="18" charset="0"/>
              <a:ea typeface="Cambria Math" pitchFamily="18" charset="0"/>
            </a:endParaRPr>
          </a:p>
        </p:txBody>
      </p:sp>
    </p:spTree>
    <p:extLst>
      <p:ext uri="{BB962C8B-B14F-4D97-AF65-F5344CB8AC3E}">
        <p14:creationId xmlns:p14="http://schemas.microsoft.com/office/powerpoint/2010/main" val="260691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533400"/>
            <a:ext cx="7315200" cy="5375831"/>
          </a:xfrm>
          <a:prstGeom prst="rect">
            <a:avLst/>
          </a:prstGeom>
        </p:spPr>
        <p:txBody>
          <a:bodyPr wrap="square">
            <a:spAutoFit/>
          </a:bodyPr>
          <a:lstStyle/>
          <a:p>
            <a:pPr marL="442913" indent="-442913">
              <a:lnSpc>
                <a:spcPts val="2800"/>
              </a:lnSpc>
              <a:spcBef>
                <a:spcPts val="600"/>
              </a:spcBef>
              <a:spcAft>
                <a:spcPts val="600"/>
              </a:spcAft>
            </a:pPr>
            <a:r>
              <a:rPr lang="en-US" sz="2000" b="1" dirty="0">
                <a:latin typeface="Arial Black" pitchFamily="34" charset="0"/>
              </a:rPr>
              <a:t>Lenticular </a:t>
            </a:r>
            <a:r>
              <a:rPr lang="en-US" sz="2000" b="1" dirty="0" smtClean="0">
                <a:latin typeface="Arial Black" pitchFamily="34" charset="0"/>
              </a:rPr>
              <a:t>transpiration  is water </a:t>
            </a:r>
            <a:r>
              <a:rPr lang="en-US" sz="2000" b="1" dirty="0">
                <a:latin typeface="Arial Black" pitchFamily="34" charset="0"/>
              </a:rPr>
              <a:t>vapor loss through lenticels, which are small openings in the corky tissue covering stems and twigs</a:t>
            </a:r>
            <a:r>
              <a:rPr lang="en-US" sz="2000" b="1" dirty="0" smtClean="0">
                <a:latin typeface="Arial Black" pitchFamily="34" charset="0"/>
              </a:rPr>
              <a:t>.</a:t>
            </a:r>
          </a:p>
          <a:p>
            <a:pPr marL="442913" indent="-442913">
              <a:lnSpc>
                <a:spcPts val="2800"/>
              </a:lnSpc>
              <a:spcBef>
                <a:spcPts val="600"/>
              </a:spcBef>
              <a:spcAft>
                <a:spcPts val="600"/>
              </a:spcAft>
            </a:pPr>
            <a:r>
              <a:rPr lang="en-US" sz="2000" b="1" dirty="0" err="1" smtClean="0">
                <a:latin typeface="Arial Black" pitchFamily="34" charset="0"/>
              </a:rPr>
              <a:t>Stomatal</a:t>
            </a:r>
            <a:r>
              <a:rPr lang="en-US" sz="2000" b="1" dirty="0" smtClean="0">
                <a:latin typeface="Arial Black" pitchFamily="34" charset="0"/>
              </a:rPr>
              <a:t> transpiration is the major type.</a:t>
            </a:r>
            <a:endParaRPr lang="en-US" sz="2000" b="1" dirty="0">
              <a:latin typeface="Arial Black" pitchFamily="34" charset="0"/>
            </a:endParaRPr>
          </a:p>
          <a:p>
            <a:pPr marL="442913" indent="-442913">
              <a:lnSpc>
                <a:spcPts val="2800"/>
              </a:lnSpc>
              <a:spcBef>
                <a:spcPts val="600"/>
              </a:spcBef>
              <a:spcAft>
                <a:spcPts val="600"/>
              </a:spcAft>
            </a:pPr>
            <a:r>
              <a:rPr lang="en-US" sz="2000" b="1" dirty="0" smtClean="0">
                <a:latin typeface="Arial Black" pitchFamily="34" charset="0"/>
              </a:rPr>
              <a:t>But under </a:t>
            </a:r>
            <a:r>
              <a:rPr lang="en-US" sz="2000" b="1" dirty="0">
                <a:latin typeface="Arial Black" pitchFamily="34" charset="0"/>
              </a:rPr>
              <a:t>very dry conditions, </a:t>
            </a:r>
            <a:r>
              <a:rPr lang="en-US" sz="2000" b="1" dirty="0" smtClean="0">
                <a:latin typeface="Arial Black" pitchFamily="34" charset="0"/>
              </a:rPr>
              <a:t>stomata </a:t>
            </a:r>
            <a:r>
              <a:rPr lang="en-US" sz="2000" b="1" dirty="0">
                <a:latin typeface="Arial Black" pitchFamily="34" charset="0"/>
              </a:rPr>
              <a:t>are </a:t>
            </a:r>
            <a:r>
              <a:rPr lang="en-US" sz="2000" b="1" dirty="0" smtClean="0">
                <a:latin typeface="Arial Black" pitchFamily="34" charset="0"/>
              </a:rPr>
              <a:t>closed, </a:t>
            </a:r>
            <a:r>
              <a:rPr lang="en-US" sz="2000" b="1" dirty="0" err="1" smtClean="0">
                <a:latin typeface="Arial Black" pitchFamily="34" charset="0"/>
              </a:rPr>
              <a:t>cuticular</a:t>
            </a:r>
            <a:r>
              <a:rPr lang="en-US" sz="2000" b="1" dirty="0" smtClean="0">
                <a:latin typeface="Arial Black" pitchFamily="34" charset="0"/>
              </a:rPr>
              <a:t> and lenticular transpiration are significant. </a:t>
            </a:r>
          </a:p>
          <a:p>
            <a:pPr marL="442913" indent="-442913">
              <a:lnSpc>
                <a:spcPts val="2800"/>
              </a:lnSpc>
              <a:spcBef>
                <a:spcPts val="600"/>
              </a:spcBef>
              <a:spcAft>
                <a:spcPts val="600"/>
              </a:spcAft>
            </a:pPr>
            <a:r>
              <a:rPr lang="en-US" sz="2000" b="1" dirty="0" smtClean="0">
                <a:latin typeface="Arial Black" pitchFamily="34" charset="0"/>
              </a:rPr>
              <a:t>lenticular </a:t>
            </a:r>
            <a:r>
              <a:rPr lang="en-US" sz="2000" b="1" dirty="0">
                <a:latin typeface="Arial Black" pitchFamily="34" charset="0"/>
              </a:rPr>
              <a:t>transpiration may cause desiccation in </a:t>
            </a:r>
            <a:r>
              <a:rPr lang="en-US" sz="2000" b="1" dirty="0" smtClean="0">
                <a:latin typeface="Arial Black" pitchFamily="34" charset="0"/>
              </a:rPr>
              <a:t>trees that shed </a:t>
            </a:r>
            <a:r>
              <a:rPr lang="en-US" sz="2000" b="1" dirty="0">
                <a:latin typeface="Arial Black" pitchFamily="34" charset="0"/>
              </a:rPr>
              <a:t>their leaves at the onset of winter. </a:t>
            </a:r>
            <a:endParaRPr lang="en-US" sz="2000" b="1" dirty="0" smtClean="0">
              <a:latin typeface="Arial Black" pitchFamily="34" charset="0"/>
            </a:endParaRPr>
          </a:p>
          <a:p>
            <a:pPr marL="442913" indent="-442913">
              <a:lnSpc>
                <a:spcPts val="2800"/>
              </a:lnSpc>
              <a:spcBef>
                <a:spcPts val="600"/>
              </a:spcBef>
              <a:spcAft>
                <a:spcPts val="600"/>
              </a:spcAft>
            </a:pPr>
            <a:r>
              <a:rPr lang="en-US" sz="2000" b="1" dirty="0" smtClean="0">
                <a:latin typeface="Arial Black" pitchFamily="34" charset="0"/>
              </a:rPr>
              <a:t>During </a:t>
            </a:r>
            <a:r>
              <a:rPr lang="en-US" sz="2000" b="1" dirty="0">
                <a:latin typeface="Arial Black" pitchFamily="34" charset="0"/>
              </a:rPr>
              <a:t>a cold winter, water absorption by roots is </a:t>
            </a:r>
            <a:r>
              <a:rPr lang="en-US" sz="2000" b="1" dirty="0" smtClean="0">
                <a:latin typeface="Arial Black" pitchFamily="34" charset="0"/>
              </a:rPr>
              <a:t>low  and the </a:t>
            </a:r>
            <a:r>
              <a:rPr lang="en-US" sz="2000" b="1" dirty="0">
                <a:latin typeface="Arial Black" pitchFamily="34" charset="0"/>
              </a:rPr>
              <a:t>importance of lenticular transpiration is increased.</a:t>
            </a:r>
          </a:p>
        </p:txBody>
      </p:sp>
    </p:spTree>
    <p:extLst>
      <p:ext uri="{BB962C8B-B14F-4D97-AF65-F5344CB8AC3E}">
        <p14:creationId xmlns:p14="http://schemas.microsoft.com/office/powerpoint/2010/main" val="277069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6705600" cy="5555367"/>
          </a:xfrm>
          <a:prstGeom prst="rect">
            <a:avLst/>
          </a:prstGeom>
        </p:spPr>
        <p:txBody>
          <a:bodyPr wrap="square">
            <a:spAutoFit/>
          </a:bodyPr>
          <a:lstStyle/>
          <a:p>
            <a:pPr marL="354013" indent="-354013">
              <a:lnSpc>
                <a:spcPts val="2800"/>
              </a:lnSpc>
              <a:spcBef>
                <a:spcPts val="600"/>
              </a:spcBef>
              <a:spcAft>
                <a:spcPts val="600"/>
              </a:spcAft>
            </a:pPr>
            <a:r>
              <a:rPr lang="en-US" sz="2000" b="1" u="sng" dirty="0">
                <a:solidFill>
                  <a:srgbClr val="FF0000"/>
                </a:solidFill>
                <a:latin typeface="Arial Black" pitchFamily="34" charset="0"/>
              </a:rPr>
              <a:t>Magnitude of transpiration</a:t>
            </a:r>
          </a:p>
          <a:p>
            <a:pPr marL="354013" indent="-354013">
              <a:lnSpc>
                <a:spcPts val="2800"/>
              </a:lnSpc>
            </a:pPr>
            <a:r>
              <a:rPr lang="en-US" sz="2000" b="1" dirty="0" smtClean="0">
                <a:latin typeface="Arial Black" pitchFamily="34" charset="0"/>
              </a:rPr>
              <a:t>Most of the absorbed water is transpired.</a:t>
            </a:r>
          </a:p>
          <a:p>
            <a:pPr marL="354013" indent="-354013">
              <a:lnSpc>
                <a:spcPts val="2800"/>
              </a:lnSpc>
            </a:pPr>
            <a:r>
              <a:rPr lang="en-US" sz="2000" b="1" dirty="0" smtClean="0">
                <a:latin typeface="Arial Black" pitchFamily="34" charset="0"/>
              </a:rPr>
              <a:t>In  </a:t>
            </a:r>
            <a:r>
              <a:rPr lang="en-US" sz="2000" b="1" dirty="0">
                <a:latin typeface="Arial Black" pitchFamily="34" charset="0"/>
              </a:rPr>
              <a:t>herbaceous </a:t>
            </a:r>
            <a:r>
              <a:rPr lang="en-US" sz="2000" b="1" dirty="0" smtClean="0">
                <a:latin typeface="Arial Black" pitchFamily="34" charset="0"/>
              </a:rPr>
              <a:t>plants, the </a:t>
            </a:r>
            <a:r>
              <a:rPr lang="en-US" sz="2000" b="1" dirty="0">
                <a:latin typeface="Arial Black" pitchFamily="34" charset="0"/>
              </a:rPr>
              <a:t>entire </a:t>
            </a:r>
            <a:r>
              <a:rPr lang="en-US" sz="2000" b="1" dirty="0" smtClean="0">
                <a:latin typeface="Arial Black" pitchFamily="34" charset="0"/>
              </a:rPr>
              <a:t>plant water may </a:t>
            </a:r>
            <a:r>
              <a:rPr lang="en-US" sz="2000" b="1" dirty="0">
                <a:latin typeface="Arial Black" pitchFamily="34" charset="0"/>
              </a:rPr>
              <a:t>be replaced in the course of a single day. The amount of water lost varies according to species.</a:t>
            </a:r>
            <a:endParaRPr lang="en-US" sz="2000" b="1" dirty="0" smtClean="0">
              <a:latin typeface="Arial Black" pitchFamily="34" charset="0"/>
            </a:endParaRPr>
          </a:p>
          <a:p>
            <a:pPr marL="354013" indent="-354013">
              <a:lnSpc>
                <a:spcPts val="2800"/>
              </a:lnSpc>
            </a:pPr>
            <a:r>
              <a:rPr lang="en-US" sz="2000" b="1" u="sng" dirty="0" smtClean="0">
                <a:solidFill>
                  <a:srgbClr val="FF0000"/>
                </a:solidFill>
                <a:latin typeface="Arial Black" pitchFamily="34" charset="0"/>
              </a:rPr>
              <a:t>Examples:  </a:t>
            </a:r>
          </a:p>
          <a:p>
            <a:pPr marL="354013" indent="-354013">
              <a:lnSpc>
                <a:spcPts val="2800"/>
              </a:lnSpc>
            </a:pPr>
            <a:r>
              <a:rPr lang="en-US" sz="2000" b="1" u="sng" dirty="0" smtClean="0">
                <a:solidFill>
                  <a:srgbClr val="FF0000"/>
                </a:solidFill>
                <a:latin typeface="Arial Black" pitchFamily="34" charset="0"/>
              </a:rPr>
              <a:t>1- Herbs: </a:t>
            </a:r>
            <a:r>
              <a:rPr lang="en-US" sz="2000" b="1" dirty="0" smtClean="0">
                <a:latin typeface="Arial Black" pitchFamily="34" charset="0"/>
              </a:rPr>
              <a:t>during one season a corn </a:t>
            </a:r>
            <a:r>
              <a:rPr lang="en-US" sz="2000" b="1" dirty="0">
                <a:latin typeface="Arial Black" pitchFamily="34" charset="0"/>
              </a:rPr>
              <a:t>plant </a:t>
            </a:r>
            <a:r>
              <a:rPr lang="en-US" sz="2000" b="1" dirty="0" smtClean="0">
                <a:latin typeface="Arial Black" pitchFamily="34" charset="0"/>
              </a:rPr>
              <a:t>transpires </a:t>
            </a:r>
            <a:r>
              <a:rPr lang="en-US" sz="2000" b="1" dirty="0">
                <a:latin typeface="Arial Black" pitchFamily="34" charset="0"/>
              </a:rPr>
              <a:t>up to 54 gallons (205 l) of water </a:t>
            </a:r>
            <a:r>
              <a:rPr lang="en-US" sz="2000" b="1" dirty="0" smtClean="0">
                <a:latin typeface="Arial Black" pitchFamily="34" charset="0"/>
              </a:rPr>
              <a:t>and  an acre (</a:t>
            </a:r>
            <a:r>
              <a:rPr lang="en-US" sz="2000" b="1" dirty="0">
                <a:latin typeface="Arial Black" pitchFamily="34" charset="0"/>
              </a:rPr>
              <a:t>4047 m</a:t>
            </a:r>
            <a:r>
              <a:rPr lang="en-US" sz="2000" b="1" baseline="30000" dirty="0">
                <a:latin typeface="Arial Black" pitchFamily="34" charset="0"/>
              </a:rPr>
              <a:t>2</a:t>
            </a:r>
            <a:r>
              <a:rPr lang="en-US" sz="2000" b="1" dirty="0">
                <a:latin typeface="Arial Black" pitchFamily="34" charset="0"/>
              </a:rPr>
              <a:t>) </a:t>
            </a:r>
            <a:r>
              <a:rPr lang="en-US" sz="2000" b="1" dirty="0" smtClean="0">
                <a:latin typeface="Arial Black" pitchFamily="34" charset="0"/>
              </a:rPr>
              <a:t>transpires 15 </a:t>
            </a:r>
            <a:r>
              <a:rPr lang="en-US" sz="2000" b="1" dirty="0">
                <a:latin typeface="Arial Black" pitchFamily="34" charset="0"/>
              </a:rPr>
              <a:t>inches (37.5 cm) of </a:t>
            </a:r>
            <a:r>
              <a:rPr lang="en-US" sz="2000" b="1" dirty="0" smtClean="0">
                <a:latin typeface="Arial Black" pitchFamily="34" charset="0"/>
              </a:rPr>
              <a:t>water. </a:t>
            </a:r>
          </a:p>
          <a:p>
            <a:pPr marL="354013" indent="-354013">
              <a:lnSpc>
                <a:spcPts val="2800"/>
              </a:lnSpc>
            </a:pPr>
            <a:r>
              <a:rPr lang="en-US" sz="2000" b="1" u="sng" dirty="0" smtClean="0">
                <a:solidFill>
                  <a:srgbClr val="FF0000"/>
                </a:solidFill>
                <a:latin typeface="Arial Black" pitchFamily="34" charset="0"/>
              </a:rPr>
              <a:t>2- Trees: </a:t>
            </a:r>
            <a:r>
              <a:rPr lang="en-US" sz="2000" b="1" dirty="0">
                <a:latin typeface="Arial Black" pitchFamily="34" charset="0"/>
              </a:rPr>
              <a:t>an average forest may lose up to 8000 gallons (30.4 m</a:t>
            </a:r>
            <a:r>
              <a:rPr lang="en-US" sz="2000" b="1" baseline="30000" dirty="0">
                <a:latin typeface="Arial Black" pitchFamily="34" charset="0"/>
              </a:rPr>
              <a:t>3</a:t>
            </a:r>
            <a:r>
              <a:rPr lang="en-US" sz="2000" b="1" dirty="0">
                <a:latin typeface="Arial Black" pitchFamily="34" charset="0"/>
              </a:rPr>
              <a:t>) of </a:t>
            </a:r>
            <a:r>
              <a:rPr lang="en-US" sz="2000" b="1" dirty="0" smtClean="0">
                <a:latin typeface="Arial Black" pitchFamily="34" charset="0"/>
              </a:rPr>
              <a:t>water/acre/day</a:t>
            </a:r>
            <a:r>
              <a:rPr lang="en-US" sz="2000" b="1" dirty="0">
                <a:latin typeface="Arial Black" pitchFamily="34" charset="0"/>
              </a:rPr>
              <a:t>. A </a:t>
            </a:r>
            <a:r>
              <a:rPr lang="en-US" sz="2000" b="1" dirty="0" smtClean="0">
                <a:latin typeface="Arial Black" pitchFamily="34" charset="0"/>
              </a:rPr>
              <a:t>silver </a:t>
            </a:r>
            <a:r>
              <a:rPr lang="en-US" sz="2000" b="1" dirty="0">
                <a:latin typeface="Arial Black" pitchFamily="34" charset="0"/>
              </a:rPr>
              <a:t>maple tree </a:t>
            </a:r>
            <a:r>
              <a:rPr lang="en-US" sz="2000" b="1" dirty="0" smtClean="0">
                <a:latin typeface="Arial Black" pitchFamily="34" charset="0"/>
              </a:rPr>
              <a:t>transpires </a:t>
            </a:r>
            <a:r>
              <a:rPr lang="en-US" sz="2000" b="1" dirty="0">
                <a:latin typeface="Arial Black" pitchFamily="34" charset="0"/>
              </a:rPr>
              <a:t>as much as 58 gallons per hour.</a:t>
            </a:r>
          </a:p>
        </p:txBody>
      </p:sp>
    </p:spTree>
    <p:extLst>
      <p:ext uri="{BB962C8B-B14F-4D97-AF65-F5344CB8AC3E}">
        <p14:creationId xmlns:p14="http://schemas.microsoft.com/office/powerpoint/2010/main" val="4172575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685800" y="535858"/>
            <a:ext cx="5943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Magnitude of transpiration per plant during </a:t>
            </a:r>
          </a:p>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growing season for five plant</a:t>
            </a:r>
            <a:r>
              <a:rPr kumimoji="0" lang="en-US" sz="1600" b="1" i="0" u="none" strike="noStrike" cap="none" normalizeH="0" dirty="0" smtClean="0">
                <a:ln>
                  <a:noFill/>
                </a:ln>
                <a:solidFill>
                  <a:schemeClr val="tx1"/>
                </a:solidFill>
                <a:effectLst/>
                <a:latin typeface="Cambria Math" pitchFamily="18" charset="0"/>
                <a:ea typeface="Times New Roman" pitchFamily="18" charset="0"/>
                <a:cs typeface="Arial" pitchFamily="34" charset="0"/>
              </a:rPr>
              <a:t>  </a:t>
            </a:r>
            <a:r>
              <a:rPr kumimoji="0" lang="en-US" sz="1600" b="1" i="0" u="none" strike="noStrike" cap="none" normalizeH="0" baseline="0" dirty="0" smtClean="0">
                <a:ln>
                  <a:noFill/>
                </a:ln>
                <a:solidFill>
                  <a:schemeClr val="tx1"/>
                </a:solidFill>
                <a:effectLst/>
                <a:latin typeface="Cambria Math" pitchFamily="18" charset="0"/>
                <a:ea typeface="Times New Roman" pitchFamily="18" charset="0"/>
                <a:cs typeface="Arial" pitchFamily="34" charset="0"/>
              </a:rPr>
              <a:t>species.</a:t>
            </a:r>
            <a:endParaRPr kumimoji="0" lang="en-US" sz="1600" b="1"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17050336"/>
              </p:ext>
            </p:extLst>
          </p:nvPr>
        </p:nvGraphicFramePr>
        <p:xfrm>
          <a:off x="685800" y="1371600"/>
          <a:ext cx="6067108" cy="2776282"/>
        </p:xfrm>
        <a:graphic>
          <a:graphicData uri="http://schemas.openxmlformats.org/drawingml/2006/table">
            <a:tbl>
              <a:tblPr firstRow="1" firstCol="1" bandRow="1">
                <a:tableStyleId>{5C22544A-7EE6-4342-B048-85BDC9FD1C3A}</a:tableStyleId>
              </a:tblPr>
              <a:tblGrid>
                <a:gridCol w="2790508"/>
                <a:gridCol w="3276600"/>
              </a:tblGrid>
              <a:tr h="791887">
                <a:tc>
                  <a:txBody>
                    <a:bodyPr/>
                    <a:lstStyle/>
                    <a:p>
                      <a:pPr algn="just" rtl="0">
                        <a:lnSpc>
                          <a:spcPct val="115000"/>
                        </a:lnSpc>
                        <a:spcAft>
                          <a:spcPts val="0"/>
                        </a:spcAft>
                      </a:pPr>
                      <a:r>
                        <a:rPr lang="en-US" sz="1800" b="1" dirty="0">
                          <a:effectLst/>
                          <a:latin typeface="Arial Black" pitchFamily="34" charset="0"/>
                        </a:rPr>
                        <a:t>Plant species</a:t>
                      </a:r>
                      <a:endParaRPr lang="en-US" sz="1800" b="1" dirty="0">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dirty="0">
                          <a:effectLst/>
                          <a:latin typeface="Arial Black" pitchFamily="34" charset="0"/>
                        </a:rPr>
                        <a:t>Transpiration </a:t>
                      </a:r>
                      <a:r>
                        <a:rPr lang="en-US" sz="1800" b="1" dirty="0" smtClean="0">
                          <a:effectLst/>
                          <a:latin typeface="Arial Black" pitchFamily="34" charset="0"/>
                        </a:rPr>
                        <a:t>(gal/plant/season)</a:t>
                      </a:r>
                      <a:endParaRPr lang="en-US" sz="1800" b="1" dirty="0">
                        <a:effectLst/>
                        <a:latin typeface="Arial Black" pitchFamily="34" charset="0"/>
                        <a:ea typeface="Times New Roman"/>
                        <a:cs typeface="Arial"/>
                      </a:endParaRPr>
                    </a:p>
                  </a:txBody>
                  <a:tcPr marL="68580" marR="68580" marT="0" marB="0"/>
                </a:tc>
              </a:tr>
              <a:tr h="396879">
                <a:tc>
                  <a:txBody>
                    <a:bodyPr/>
                    <a:lstStyle/>
                    <a:p>
                      <a:pPr algn="just" rtl="0">
                        <a:lnSpc>
                          <a:spcPct val="115000"/>
                        </a:lnSpc>
                        <a:spcAft>
                          <a:spcPts val="0"/>
                        </a:spcAft>
                      </a:pPr>
                      <a:r>
                        <a:rPr lang="en-US" sz="1800" b="1">
                          <a:effectLst/>
                          <a:latin typeface="Arial Black" pitchFamily="34" charset="0"/>
                        </a:rPr>
                        <a:t>Cowpea</a:t>
                      </a:r>
                      <a:endParaRPr lang="en-US" sz="1800" b="1">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a:effectLst/>
                          <a:latin typeface="Arial Black" pitchFamily="34" charset="0"/>
                        </a:rPr>
                        <a:t>13</a:t>
                      </a:r>
                      <a:endParaRPr lang="en-US" sz="1800" b="1">
                        <a:effectLst/>
                        <a:latin typeface="Arial Black" pitchFamily="34" charset="0"/>
                        <a:ea typeface="Times New Roman"/>
                        <a:cs typeface="Arial"/>
                      </a:endParaRPr>
                    </a:p>
                  </a:txBody>
                  <a:tcPr marL="68580" marR="68580" marT="0" marB="0"/>
                </a:tc>
              </a:tr>
              <a:tr h="396879">
                <a:tc>
                  <a:txBody>
                    <a:bodyPr/>
                    <a:lstStyle/>
                    <a:p>
                      <a:pPr algn="just" rtl="0">
                        <a:lnSpc>
                          <a:spcPct val="115000"/>
                        </a:lnSpc>
                        <a:spcAft>
                          <a:spcPts val="0"/>
                        </a:spcAft>
                      </a:pPr>
                      <a:r>
                        <a:rPr lang="en-US" sz="1800" b="1">
                          <a:effectLst/>
                          <a:latin typeface="Arial Black" pitchFamily="34" charset="0"/>
                        </a:rPr>
                        <a:t>Irish potato</a:t>
                      </a:r>
                      <a:endParaRPr lang="en-US" sz="1800" b="1">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a:effectLst/>
                          <a:latin typeface="Arial Black" pitchFamily="34" charset="0"/>
                        </a:rPr>
                        <a:t>25</a:t>
                      </a:r>
                      <a:endParaRPr lang="en-US" sz="1800" b="1">
                        <a:effectLst/>
                        <a:latin typeface="Arial Black" pitchFamily="34" charset="0"/>
                        <a:ea typeface="Times New Roman"/>
                        <a:cs typeface="Arial"/>
                      </a:endParaRPr>
                    </a:p>
                  </a:txBody>
                  <a:tcPr marL="68580" marR="68580" marT="0" marB="0"/>
                </a:tc>
              </a:tr>
              <a:tr h="396879">
                <a:tc>
                  <a:txBody>
                    <a:bodyPr/>
                    <a:lstStyle/>
                    <a:p>
                      <a:pPr algn="just" rtl="0">
                        <a:lnSpc>
                          <a:spcPct val="115000"/>
                        </a:lnSpc>
                        <a:spcAft>
                          <a:spcPts val="0"/>
                        </a:spcAft>
                      </a:pPr>
                      <a:r>
                        <a:rPr lang="en-US" sz="1800" b="1">
                          <a:effectLst/>
                          <a:latin typeface="Arial Black" pitchFamily="34" charset="0"/>
                        </a:rPr>
                        <a:t>Winter wheat</a:t>
                      </a:r>
                      <a:endParaRPr lang="en-US" sz="1800" b="1">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a:effectLst/>
                          <a:latin typeface="Arial Black" pitchFamily="34" charset="0"/>
                        </a:rPr>
                        <a:t>25</a:t>
                      </a:r>
                      <a:endParaRPr lang="en-US" sz="1800" b="1">
                        <a:effectLst/>
                        <a:latin typeface="Arial Black" pitchFamily="34" charset="0"/>
                        <a:ea typeface="Times New Roman"/>
                        <a:cs typeface="Arial"/>
                      </a:endParaRPr>
                    </a:p>
                  </a:txBody>
                  <a:tcPr marL="68580" marR="68580" marT="0" marB="0"/>
                </a:tc>
              </a:tr>
              <a:tr h="396879">
                <a:tc>
                  <a:txBody>
                    <a:bodyPr/>
                    <a:lstStyle/>
                    <a:p>
                      <a:pPr algn="just" rtl="0">
                        <a:lnSpc>
                          <a:spcPct val="115000"/>
                        </a:lnSpc>
                        <a:spcAft>
                          <a:spcPts val="0"/>
                        </a:spcAft>
                      </a:pPr>
                      <a:r>
                        <a:rPr lang="en-US" sz="1800" b="1">
                          <a:effectLst/>
                          <a:latin typeface="Arial Black" pitchFamily="34" charset="0"/>
                        </a:rPr>
                        <a:t>Tomato</a:t>
                      </a:r>
                      <a:endParaRPr lang="en-US" sz="1800" b="1">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dirty="0">
                          <a:effectLst/>
                          <a:latin typeface="Arial Black" pitchFamily="34" charset="0"/>
                        </a:rPr>
                        <a:t>34</a:t>
                      </a:r>
                      <a:endParaRPr lang="en-US" sz="1800" b="1" dirty="0">
                        <a:effectLst/>
                        <a:latin typeface="Arial Black" pitchFamily="34" charset="0"/>
                        <a:ea typeface="Times New Roman"/>
                        <a:cs typeface="Arial"/>
                      </a:endParaRPr>
                    </a:p>
                  </a:txBody>
                  <a:tcPr marL="68580" marR="68580" marT="0" marB="0"/>
                </a:tc>
              </a:tr>
              <a:tr h="396879">
                <a:tc>
                  <a:txBody>
                    <a:bodyPr/>
                    <a:lstStyle/>
                    <a:p>
                      <a:pPr algn="just" rtl="0">
                        <a:lnSpc>
                          <a:spcPct val="115000"/>
                        </a:lnSpc>
                        <a:spcAft>
                          <a:spcPts val="0"/>
                        </a:spcAft>
                      </a:pPr>
                      <a:r>
                        <a:rPr lang="en-US" sz="1800" b="1" dirty="0">
                          <a:effectLst/>
                          <a:latin typeface="Arial Black" pitchFamily="34" charset="0"/>
                        </a:rPr>
                        <a:t>Corn</a:t>
                      </a:r>
                      <a:endParaRPr lang="en-US" sz="1800" b="1" dirty="0">
                        <a:effectLst/>
                        <a:latin typeface="Arial Black" pitchFamily="34" charset="0"/>
                        <a:ea typeface="Times New Roman"/>
                        <a:cs typeface="Arial"/>
                      </a:endParaRPr>
                    </a:p>
                  </a:txBody>
                  <a:tcPr marL="68580" marR="68580" marT="0" marB="0"/>
                </a:tc>
                <a:tc>
                  <a:txBody>
                    <a:bodyPr/>
                    <a:lstStyle/>
                    <a:p>
                      <a:pPr algn="ctr" rtl="0">
                        <a:lnSpc>
                          <a:spcPct val="115000"/>
                        </a:lnSpc>
                        <a:spcAft>
                          <a:spcPts val="0"/>
                        </a:spcAft>
                      </a:pPr>
                      <a:r>
                        <a:rPr lang="en-US" sz="1800" b="1" dirty="0">
                          <a:effectLst/>
                          <a:latin typeface="Arial Black" pitchFamily="34" charset="0"/>
                        </a:rPr>
                        <a:t>54</a:t>
                      </a:r>
                      <a:endParaRPr lang="en-US" sz="1800" b="1" dirty="0">
                        <a:effectLst/>
                        <a:latin typeface="Arial Black" pitchFamily="34" charset="0"/>
                        <a:ea typeface="Times New Roman"/>
                        <a:cs typeface="Arial"/>
                      </a:endParaRPr>
                    </a:p>
                  </a:txBody>
                  <a:tcPr marL="68580" marR="68580" marT="0" marB="0"/>
                </a:tc>
              </a:tr>
            </a:tbl>
          </a:graphicData>
        </a:graphic>
      </p:graphicFrame>
    </p:spTree>
    <p:extLst>
      <p:ext uri="{BB962C8B-B14F-4D97-AF65-F5344CB8AC3E}">
        <p14:creationId xmlns:p14="http://schemas.microsoft.com/office/powerpoint/2010/main" val="2768534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85800"/>
            <a:ext cx="7848600" cy="3785652"/>
          </a:xfrm>
          <a:prstGeom prst="rect">
            <a:avLst/>
          </a:prstGeom>
        </p:spPr>
        <p:txBody>
          <a:bodyPr wrap="square">
            <a:spAutoFit/>
          </a:bodyPr>
          <a:lstStyle/>
          <a:p>
            <a:r>
              <a:rPr lang="en-US" sz="2400" b="1" u="sng" dirty="0">
                <a:solidFill>
                  <a:srgbClr val="FF0000"/>
                </a:solidFill>
                <a:latin typeface="Arial Black" pitchFamily="34" charset="0"/>
              </a:rPr>
              <a:t>Measurement of transpiration</a:t>
            </a:r>
            <a:r>
              <a:rPr lang="en-US" sz="2400" b="1" dirty="0">
                <a:latin typeface="Arial Black" pitchFamily="34" charset="0"/>
              </a:rPr>
              <a:t/>
            </a:r>
            <a:br>
              <a:rPr lang="en-US" sz="2400" b="1" dirty="0">
                <a:latin typeface="Arial Black" pitchFamily="34" charset="0"/>
              </a:rPr>
            </a:br>
            <a:r>
              <a:rPr lang="en-US" sz="2400" b="1" dirty="0" err="1">
                <a:latin typeface="Arial Black" pitchFamily="34" charset="0"/>
              </a:rPr>
              <a:t>Transpiration</a:t>
            </a:r>
            <a:r>
              <a:rPr lang="en-US" sz="2400" b="1" dirty="0">
                <a:latin typeface="Arial Black" pitchFamily="34" charset="0"/>
              </a:rPr>
              <a:t> can be estimated by measuring  either the water absorbed or the water vapor transpired by a plant.</a:t>
            </a:r>
            <a:br>
              <a:rPr lang="en-US" sz="2400" b="1" dirty="0">
                <a:latin typeface="Arial Black" pitchFamily="34" charset="0"/>
              </a:rPr>
            </a:br>
            <a:r>
              <a:rPr lang="en-US" sz="2400" b="1" dirty="0">
                <a:latin typeface="Arial Black" pitchFamily="34" charset="0"/>
              </a:rPr>
              <a:t> </a:t>
            </a:r>
            <a:br>
              <a:rPr lang="en-US" sz="2400" b="1" dirty="0">
                <a:latin typeface="Arial Black" pitchFamily="34" charset="0"/>
              </a:rPr>
            </a:br>
            <a:r>
              <a:rPr lang="en-US" sz="2400" b="1" dirty="0">
                <a:latin typeface="Arial Black" pitchFamily="34" charset="0"/>
              </a:rPr>
              <a:t>The first approach takes advantage of the accordance between absorption and transpiration. </a:t>
            </a:r>
            <a:br>
              <a:rPr lang="en-US" sz="2400" b="1" dirty="0">
                <a:latin typeface="Arial Black" pitchFamily="34" charset="0"/>
              </a:rPr>
            </a:br>
            <a:r>
              <a:rPr lang="en-US" sz="2400" b="1" dirty="0">
                <a:latin typeface="Arial Black" pitchFamily="34" charset="0"/>
              </a:rPr>
              <a:t/>
            </a:r>
            <a:br>
              <a:rPr lang="en-US" sz="2400" b="1" dirty="0">
                <a:latin typeface="Arial Black" pitchFamily="34" charset="0"/>
              </a:rPr>
            </a:br>
            <a:r>
              <a:rPr lang="en-US" sz="2400" b="1" dirty="0">
                <a:latin typeface="Arial Black" pitchFamily="34" charset="0"/>
              </a:rPr>
              <a:t>However, there are exceptions to this rule.</a:t>
            </a:r>
            <a:endParaRPr lang="ar-EG" sz="2400" dirty="0"/>
          </a:p>
        </p:txBody>
      </p:sp>
    </p:spTree>
    <p:extLst>
      <p:ext uri="{BB962C8B-B14F-4D97-AF65-F5344CB8AC3E}">
        <p14:creationId xmlns:p14="http://schemas.microsoft.com/office/powerpoint/2010/main" val="1985957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7"/>
          <p:cNvSpPr txBox="1">
            <a:spLocks/>
          </p:cNvSpPr>
          <p:nvPr/>
        </p:nvSpPr>
        <p:spPr>
          <a:xfrm>
            <a:off x="0" y="381000"/>
            <a:ext cx="7086600" cy="57451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lnSpc>
                <a:spcPts val="2800"/>
              </a:lnSpc>
              <a:spcBef>
                <a:spcPts val="0"/>
              </a:spcBef>
              <a:spcAft>
                <a:spcPts val="600"/>
              </a:spcAft>
              <a:buFont typeface="Arial" pitchFamily="34" charset="0"/>
              <a:buNone/>
            </a:pPr>
            <a:r>
              <a:rPr lang="en-US" sz="1800" b="1" u="sng" dirty="0" smtClean="0">
                <a:solidFill>
                  <a:srgbClr val="FF0000"/>
                </a:solidFill>
                <a:latin typeface="Arial Black" pitchFamily="34" charset="0"/>
              </a:rPr>
              <a:t>1. Weighing method.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It is the simplest way.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Accomplished by weighing a potted plant at  time intervals.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The soil surface and the pot should be covered with a    water repellent material to retard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    evaporation from surfaces other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    than the plant.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The loss of weight over a short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    time will be due to transpiration.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Gain or loss of weight due to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    photosynthesis or respiration  is </a:t>
            </a:r>
          </a:p>
          <a:p>
            <a:pPr marL="265113" indent="-265113">
              <a:lnSpc>
                <a:spcPts val="2800"/>
              </a:lnSpc>
              <a:spcBef>
                <a:spcPts val="0"/>
              </a:spcBef>
              <a:spcAft>
                <a:spcPts val="600"/>
              </a:spcAft>
              <a:buFont typeface="Arial" pitchFamily="34" charset="0"/>
              <a:buNone/>
            </a:pPr>
            <a:r>
              <a:rPr lang="en-US" sz="1800" b="1" dirty="0" smtClean="0">
                <a:latin typeface="Arial Black" pitchFamily="34" charset="0"/>
              </a:rPr>
              <a:t>    insignificant. </a:t>
            </a:r>
          </a:p>
          <a:p>
            <a:pPr marL="265113" indent="-265113">
              <a:lnSpc>
                <a:spcPts val="2800"/>
              </a:lnSpc>
              <a:spcBef>
                <a:spcPts val="0"/>
              </a:spcBef>
              <a:spcAft>
                <a:spcPts val="600"/>
              </a:spcAft>
            </a:pPr>
            <a:endParaRPr lang="en-US" sz="1800" b="1" dirty="0" smtClean="0">
              <a:latin typeface="Arial Black" pitchFamily="34" charset="0"/>
            </a:endParaRPr>
          </a:p>
          <a:p>
            <a:pPr>
              <a:lnSpc>
                <a:spcPts val="2800"/>
              </a:lnSpc>
              <a:spcBef>
                <a:spcPts val="0"/>
              </a:spcBef>
              <a:spcAft>
                <a:spcPts val="600"/>
              </a:spcAft>
            </a:pPr>
            <a:endParaRPr lang="en-US" sz="1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253581"/>
            <a:ext cx="3705225"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767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7239000" cy="3756669"/>
          </a:xfrm>
          <a:prstGeom prst="rect">
            <a:avLst/>
          </a:prstGeom>
        </p:spPr>
        <p:txBody>
          <a:bodyPr wrap="square">
            <a:spAutoFit/>
          </a:bodyPr>
          <a:lstStyle/>
          <a:p>
            <a:pPr marL="354013" indent="-354013">
              <a:lnSpc>
                <a:spcPts val="2800"/>
              </a:lnSpc>
              <a:spcBef>
                <a:spcPts val="600"/>
              </a:spcBef>
              <a:spcAft>
                <a:spcPts val="600"/>
              </a:spcAft>
            </a:pPr>
            <a:r>
              <a:rPr lang="en-US" b="1" dirty="0">
                <a:latin typeface="Arial Black" pitchFamily="34" charset="0"/>
              </a:rPr>
              <a:t>This method is restricted to small plants </a:t>
            </a:r>
            <a:r>
              <a:rPr lang="en-US" b="1" dirty="0" smtClean="0">
                <a:latin typeface="Arial Black" pitchFamily="34" charset="0"/>
              </a:rPr>
              <a:t>. </a:t>
            </a:r>
            <a:endParaRPr lang="en-US" b="1" dirty="0">
              <a:latin typeface="Arial Black" pitchFamily="34" charset="0"/>
            </a:endParaRPr>
          </a:p>
          <a:p>
            <a:pPr marL="354013" indent="-354013">
              <a:lnSpc>
                <a:spcPts val="2800"/>
              </a:lnSpc>
              <a:spcBef>
                <a:spcPts val="600"/>
              </a:spcBef>
              <a:spcAft>
                <a:spcPts val="600"/>
              </a:spcAft>
            </a:pPr>
            <a:r>
              <a:rPr lang="en-US" b="1" dirty="0">
                <a:latin typeface="Arial Black" pitchFamily="34" charset="0"/>
              </a:rPr>
              <a:t>For </a:t>
            </a:r>
            <a:r>
              <a:rPr lang="en-US" b="1" dirty="0" smtClean="0">
                <a:latin typeface="Arial Black" pitchFamily="34" charset="0"/>
              </a:rPr>
              <a:t>big plants, </a:t>
            </a:r>
            <a:r>
              <a:rPr lang="en-US" b="1" dirty="0">
                <a:latin typeface="Arial Black" pitchFamily="34" charset="0"/>
              </a:rPr>
              <a:t>a very large balance (</a:t>
            </a:r>
            <a:r>
              <a:rPr lang="en-US" b="1" dirty="0" err="1">
                <a:latin typeface="Arial Black" pitchFamily="34" charset="0"/>
              </a:rPr>
              <a:t>lysimeter</a:t>
            </a:r>
            <a:r>
              <a:rPr lang="en-US" b="1" dirty="0">
                <a:latin typeface="Arial Black" pitchFamily="34" charset="0"/>
              </a:rPr>
              <a:t>) is used. </a:t>
            </a:r>
            <a:endParaRPr lang="en-US" b="1" dirty="0" smtClean="0">
              <a:latin typeface="Arial Black" pitchFamily="34" charset="0"/>
            </a:endParaRPr>
          </a:p>
          <a:p>
            <a:pPr marL="354013" indent="-354013">
              <a:lnSpc>
                <a:spcPts val="2800"/>
              </a:lnSpc>
              <a:spcBef>
                <a:spcPts val="600"/>
              </a:spcBef>
              <a:spcAft>
                <a:spcPts val="600"/>
              </a:spcAft>
            </a:pPr>
            <a:r>
              <a:rPr lang="en-US" b="1" dirty="0" smtClean="0">
                <a:latin typeface="Arial Black" pitchFamily="34" charset="0"/>
              </a:rPr>
              <a:t>Plants, in </a:t>
            </a:r>
            <a:r>
              <a:rPr lang="en-US" b="1" dirty="0">
                <a:latin typeface="Arial Black" pitchFamily="34" charset="0"/>
              </a:rPr>
              <a:t>a large container, </a:t>
            </a:r>
            <a:r>
              <a:rPr lang="en-US" b="1" dirty="0" smtClean="0">
                <a:latin typeface="Arial Black" pitchFamily="34" charset="0"/>
              </a:rPr>
              <a:t>are placed </a:t>
            </a:r>
            <a:r>
              <a:rPr lang="en-US" b="1" dirty="0">
                <a:latin typeface="Arial Black" pitchFamily="34" charset="0"/>
              </a:rPr>
              <a:t>in a weighing </a:t>
            </a:r>
            <a:r>
              <a:rPr lang="en-US" b="1" dirty="0" smtClean="0">
                <a:latin typeface="Arial Black" pitchFamily="34" charset="0"/>
              </a:rPr>
              <a:t>platform and the </a:t>
            </a:r>
            <a:r>
              <a:rPr lang="en-US" b="1" dirty="0">
                <a:latin typeface="Arial Black" pitchFamily="34" charset="0"/>
              </a:rPr>
              <a:t>amount of </a:t>
            </a:r>
            <a:r>
              <a:rPr lang="en-US" b="1" dirty="0" smtClean="0">
                <a:latin typeface="Arial Black" pitchFamily="34" charset="0"/>
              </a:rPr>
              <a:t>evapotranspiration </a:t>
            </a:r>
            <a:r>
              <a:rPr lang="en-US" b="1" dirty="0">
                <a:latin typeface="Arial Black" pitchFamily="34" charset="0"/>
              </a:rPr>
              <a:t>is measured by weighing the container. </a:t>
            </a:r>
          </a:p>
          <a:p>
            <a:pPr marL="354013" indent="-354013">
              <a:lnSpc>
                <a:spcPts val="2800"/>
              </a:lnSpc>
              <a:spcBef>
                <a:spcPts val="600"/>
              </a:spcBef>
              <a:spcAft>
                <a:spcPts val="600"/>
              </a:spcAft>
            </a:pPr>
            <a:r>
              <a:rPr lang="en-US" b="1" dirty="0" smtClean="0">
                <a:latin typeface="Arial Black" pitchFamily="34" charset="0"/>
              </a:rPr>
              <a:t>Transpiration </a:t>
            </a:r>
            <a:r>
              <a:rPr lang="en-US" b="1" dirty="0">
                <a:latin typeface="Arial Black" pitchFamily="34" charset="0"/>
              </a:rPr>
              <a:t>of excised </a:t>
            </a:r>
            <a:r>
              <a:rPr lang="en-US" b="1" dirty="0" smtClean="0">
                <a:latin typeface="Arial Black" pitchFamily="34" charset="0"/>
              </a:rPr>
              <a:t>leaves</a:t>
            </a:r>
            <a:r>
              <a:rPr lang="en-US" b="1" dirty="0">
                <a:latin typeface="Arial Black" pitchFamily="34" charset="0"/>
              </a:rPr>
              <a:t>, fruits and branches can </a:t>
            </a:r>
            <a:r>
              <a:rPr lang="en-US" b="1" dirty="0" smtClean="0">
                <a:latin typeface="Arial Black" pitchFamily="34" charset="0"/>
              </a:rPr>
              <a:t>be measured by immediately weighing the organ after excision and </a:t>
            </a:r>
            <a:r>
              <a:rPr lang="en-US" b="1" dirty="0">
                <a:latin typeface="Arial Black" pitchFamily="34" charset="0"/>
              </a:rPr>
              <a:t>then </a:t>
            </a:r>
            <a:r>
              <a:rPr lang="en-US" b="1" dirty="0" smtClean="0">
                <a:latin typeface="Arial Black" pitchFamily="34" charset="0"/>
              </a:rPr>
              <a:t>reweighing after </a:t>
            </a:r>
            <a:r>
              <a:rPr lang="en-US" b="1" dirty="0">
                <a:latin typeface="Arial Black" pitchFamily="34" charset="0"/>
              </a:rPr>
              <a:t>a short period of </a:t>
            </a:r>
            <a:r>
              <a:rPr lang="en-US" b="1" dirty="0" smtClean="0">
                <a:latin typeface="Arial Black" pitchFamily="34" charset="0"/>
              </a:rPr>
              <a:t>time. </a:t>
            </a:r>
          </a:p>
        </p:txBody>
      </p:sp>
    </p:spTree>
    <p:extLst>
      <p:ext uri="{BB962C8B-B14F-4D97-AF65-F5344CB8AC3E}">
        <p14:creationId xmlns:p14="http://schemas.microsoft.com/office/powerpoint/2010/main" val="250528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81000"/>
            <a:ext cx="6400800" cy="4862870"/>
          </a:xfrm>
          <a:prstGeom prst="rect">
            <a:avLst/>
          </a:prstGeom>
        </p:spPr>
        <p:txBody>
          <a:bodyPr wrap="square">
            <a:spAutoFit/>
          </a:bodyPr>
          <a:lstStyle/>
          <a:p>
            <a:pPr marL="354013" indent="-354013">
              <a:lnSpc>
                <a:spcPts val="2900"/>
              </a:lnSpc>
              <a:spcBef>
                <a:spcPts val="600"/>
              </a:spcBef>
              <a:spcAft>
                <a:spcPts val="600"/>
              </a:spcAft>
            </a:pPr>
            <a:r>
              <a:rPr lang="en-US" b="1" dirty="0">
                <a:latin typeface="Arial Black" pitchFamily="34" charset="0"/>
              </a:rPr>
              <a:t>The relative rates of transpiration may be </a:t>
            </a:r>
            <a:r>
              <a:rPr lang="en-US" b="1" dirty="0" smtClean="0">
                <a:latin typeface="Arial Black" pitchFamily="34" charset="0"/>
              </a:rPr>
              <a:t>compared  in this case ,  </a:t>
            </a:r>
            <a:r>
              <a:rPr lang="en-US" b="1" dirty="0">
                <a:latin typeface="Arial Black" pitchFamily="34" charset="0"/>
              </a:rPr>
              <a:t>but transpiration of an excised organ deviates from that of intact plant. </a:t>
            </a:r>
          </a:p>
          <a:p>
            <a:pPr marL="354013" indent="-354013">
              <a:lnSpc>
                <a:spcPts val="2900"/>
              </a:lnSpc>
              <a:spcBef>
                <a:spcPts val="600"/>
              </a:spcBef>
              <a:spcAft>
                <a:spcPts val="600"/>
              </a:spcAft>
            </a:pPr>
            <a:r>
              <a:rPr lang="en-US" b="1" dirty="0">
                <a:latin typeface="Arial Black" pitchFamily="34" charset="0"/>
              </a:rPr>
              <a:t>In the initial stages the rate of transpiration of an excised organ may exceed normal rates, because of the release of tension in the xylem ducts. </a:t>
            </a:r>
          </a:p>
          <a:p>
            <a:pPr marL="354013" indent="-354013">
              <a:lnSpc>
                <a:spcPts val="2900"/>
              </a:lnSpc>
              <a:spcBef>
                <a:spcPts val="600"/>
              </a:spcBef>
              <a:spcAft>
                <a:spcPts val="600"/>
              </a:spcAft>
            </a:pPr>
            <a:r>
              <a:rPr lang="en-US" b="1" dirty="0">
                <a:latin typeface="Arial Black" pitchFamily="34" charset="0"/>
              </a:rPr>
              <a:t>After a short period transpiration rates will fall off because of:  1- decrease in the water content of the tissue, 2- </a:t>
            </a:r>
            <a:r>
              <a:rPr lang="en-US" b="1" dirty="0" err="1">
                <a:latin typeface="Arial Black" pitchFamily="34" charset="0"/>
              </a:rPr>
              <a:t>stomatal</a:t>
            </a:r>
            <a:r>
              <a:rPr lang="en-US" b="1" dirty="0">
                <a:latin typeface="Arial Black" pitchFamily="34" charset="0"/>
              </a:rPr>
              <a:t> closure, 3- permeability changes, and so on.</a:t>
            </a:r>
          </a:p>
        </p:txBody>
      </p:sp>
    </p:spTree>
    <p:extLst>
      <p:ext uri="{BB962C8B-B14F-4D97-AF65-F5344CB8AC3E}">
        <p14:creationId xmlns:p14="http://schemas.microsoft.com/office/powerpoint/2010/main" val="137990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6"/>
          <p:cNvSpPr txBox="1">
            <a:spLocks/>
          </p:cNvSpPr>
          <p:nvPr/>
        </p:nvSpPr>
        <p:spPr>
          <a:xfrm>
            <a:off x="0" y="457200"/>
            <a:ext cx="8153400" cy="3505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5113" indent="-265113">
              <a:buFont typeface="Arial" pitchFamily="34" charset="0"/>
              <a:buNone/>
            </a:pPr>
            <a:r>
              <a:rPr lang="en-US" sz="1800" b="1" smtClean="0">
                <a:latin typeface="Cambria" pitchFamily="18" charset="0"/>
              </a:rPr>
              <a:t>2.  Potometer.  </a:t>
            </a:r>
          </a:p>
          <a:p>
            <a:pPr marL="265113" indent="-265113">
              <a:buFont typeface="Arial" pitchFamily="34" charset="0"/>
              <a:buNone/>
            </a:pPr>
            <a:r>
              <a:rPr lang="en-US" sz="1800" b="1" smtClean="0">
                <a:latin typeface="Cambria" pitchFamily="18" charset="0"/>
              </a:rPr>
              <a:t>This method works on the premise that, rate of water absorption equals the rate of transpiration. </a:t>
            </a:r>
          </a:p>
          <a:p>
            <a:pPr marL="265113" indent="-265113">
              <a:buFont typeface="Arial" pitchFamily="34" charset="0"/>
              <a:buNone/>
            </a:pPr>
            <a:r>
              <a:rPr lang="en-US" sz="1800" b="1" smtClean="0">
                <a:latin typeface="Cambria" pitchFamily="18" charset="0"/>
              </a:rPr>
              <a:t>A plant shoot is sealed into a water-filled glass vessel, which has two other outlets: a graduated capillary and a water reservoir.  </a:t>
            </a:r>
          </a:p>
          <a:p>
            <a:pPr marL="265113" indent="-265113">
              <a:buFont typeface="Arial" pitchFamily="34" charset="0"/>
              <a:buNone/>
            </a:pPr>
            <a:r>
              <a:rPr lang="en-US" sz="1800" b="1" smtClean="0">
                <a:latin typeface="Cambria" pitchFamily="18" charset="0"/>
              </a:rPr>
              <a:t>First, the entire apparatus is filled with water with no air spaces, by manipulating the stopcock, which controls the flow of water into the vessel from the reservoir. </a:t>
            </a:r>
          </a:p>
          <a:p>
            <a:pPr marL="265113" indent="-265113">
              <a:buFont typeface="Arial" pitchFamily="34" charset="0"/>
              <a:buNone/>
            </a:pPr>
            <a:r>
              <a:rPr lang="en-US" sz="1800" b="1" smtClean="0">
                <a:latin typeface="Cambria" pitchFamily="18" charset="0"/>
              </a:rPr>
              <a:t>An air bubble is then introduced into the capillary tube. </a:t>
            </a:r>
          </a:p>
          <a:p>
            <a:pPr marL="265113" indent="-265113">
              <a:buFont typeface="Arial" pitchFamily="34" charset="0"/>
              <a:buNone/>
            </a:pPr>
            <a:r>
              <a:rPr lang="en-US" sz="1800" b="1" smtClean="0">
                <a:latin typeface="Cambria" pitchFamily="18" charset="0"/>
              </a:rPr>
              <a:t>As transpiration proceeds, the air bubble will move along the capillary and give a measure of the rate of transpiration. </a:t>
            </a:r>
          </a:p>
          <a:p>
            <a:pPr marL="265113" indent="-265113"/>
            <a:endParaRPr lang="en-US" sz="1800" b="1" dirty="0">
              <a:latin typeface="Cambria" pitchFamily="18" charset="0"/>
            </a:endParaRPr>
          </a:p>
        </p:txBody>
      </p:sp>
      <p:pic>
        <p:nvPicPr>
          <p:cNvPr id="6" name="Content Placeholder 10" descr="potomete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0" y="4114800"/>
            <a:ext cx="5334000" cy="2424113"/>
          </a:xfrm>
          <a:prstGeom prst="rect">
            <a:avLst/>
          </a:prstGeom>
          <a:noFill/>
          <a:ln>
            <a:noFill/>
          </a:ln>
        </p:spPr>
      </p:pic>
    </p:spTree>
    <p:extLst>
      <p:ext uri="{BB962C8B-B14F-4D97-AF65-F5344CB8AC3E}">
        <p14:creationId xmlns:p14="http://schemas.microsoft.com/office/powerpoint/2010/main" val="12398841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3.bp.blogspot.com/_oZnMPZulGZM/TTxf_de6K6I/AAAAAAAAAKs/p-9OZoWqYRk/s400/Potometer.jpg"/>
          <p:cNvPicPr/>
          <p:nvPr/>
        </p:nvPicPr>
        <p:blipFill>
          <a:blip r:embed="rId2">
            <a:extLst>
              <a:ext uri="{28A0092B-C50C-407E-A947-70E740481C1C}">
                <a14:useLocalDpi xmlns:a14="http://schemas.microsoft.com/office/drawing/2010/main" val="0"/>
              </a:ext>
            </a:extLst>
          </a:blip>
          <a:srcRect/>
          <a:stretch>
            <a:fillRect/>
          </a:stretch>
        </p:blipFill>
        <p:spPr bwMode="auto">
          <a:xfrm>
            <a:off x="3728884" y="3352800"/>
            <a:ext cx="3810000" cy="2219325"/>
          </a:xfrm>
          <a:prstGeom prst="rect">
            <a:avLst/>
          </a:prstGeom>
          <a:noFill/>
          <a:ln>
            <a:noFill/>
          </a:ln>
        </p:spPr>
      </p:pic>
      <p:pic>
        <p:nvPicPr>
          <p:cNvPr id="7" name="Picture 6" descr="http://upload.wikimedia.org/wikipedia/commons/4/49/Potometer.png"/>
          <p:cNvPicPr/>
          <p:nvPr/>
        </p:nvPicPr>
        <p:blipFill>
          <a:blip r:embed="rId3">
            <a:extLst>
              <a:ext uri="{28A0092B-C50C-407E-A947-70E740481C1C}">
                <a14:useLocalDpi xmlns:a14="http://schemas.microsoft.com/office/drawing/2010/main" val="0"/>
              </a:ext>
            </a:extLst>
          </a:blip>
          <a:srcRect/>
          <a:stretch>
            <a:fillRect/>
          </a:stretch>
        </p:blipFill>
        <p:spPr bwMode="auto">
          <a:xfrm>
            <a:off x="533400" y="2971800"/>
            <a:ext cx="2819400" cy="2600325"/>
          </a:xfrm>
          <a:prstGeom prst="rect">
            <a:avLst/>
          </a:prstGeom>
          <a:noFill/>
          <a:ln>
            <a:noFill/>
          </a:ln>
        </p:spPr>
      </p:pic>
      <p:sp>
        <p:nvSpPr>
          <p:cNvPr id="8" name="Rectangle 7"/>
          <p:cNvSpPr/>
          <p:nvPr/>
        </p:nvSpPr>
        <p:spPr>
          <a:xfrm>
            <a:off x="381000" y="377097"/>
            <a:ext cx="7620000" cy="2567241"/>
          </a:xfrm>
          <a:prstGeom prst="rect">
            <a:avLst/>
          </a:prstGeom>
        </p:spPr>
        <p:txBody>
          <a:bodyPr wrap="square">
            <a:spAutoFit/>
          </a:bodyPr>
          <a:lstStyle/>
          <a:p>
            <a:pPr marL="265113" indent="-265113">
              <a:lnSpc>
                <a:spcPts val="2700"/>
              </a:lnSpc>
              <a:spcAft>
                <a:spcPts val="600"/>
              </a:spcAft>
            </a:pPr>
            <a:r>
              <a:rPr lang="en-US" dirty="0">
                <a:latin typeface="Arial Black" pitchFamily="34" charset="0"/>
              </a:rPr>
              <a:t>The </a:t>
            </a:r>
            <a:r>
              <a:rPr lang="en-US" dirty="0" err="1">
                <a:latin typeface="Arial Black" pitchFamily="34" charset="0"/>
              </a:rPr>
              <a:t>potometer</a:t>
            </a:r>
            <a:r>
              <a:rPr lang="en-US" dirty="0">
                <a:latin typeface="Arial Black" pitchFamily="34" charset="0"/>
              </a:rPr>
              <a:t> method is ideal for </a:t>
            </a:r>
            <a:r>
              <a:rPr lang="en-US" dirty="0" smtClean="0">
                <a:latin typeface="Arial Black" pitchFamily="34" charset="0"/>
              </a:rPr>
              <a:t>studying the </a:t>
            </a:r>
            <a:r>
              <a:rPr lang="en-US" dirty="0">
                <a:latin typeface="Arial Black" pitchFamily="34" charset="0"/>
              </a:rPr>
              <a:t>effect of </a:t>
            </a:r>
            <a:r>
              <a:rPr lang="en-US" dirty="0" smtClean="0">
                <a:latin typeface="Arial Black" pitchFamily="34" charset="0"/>
              </a:rPr>
              <a:t>environmental </a:t>
            </a:r>
            <a:r>
              <a:rPr lang="en-US" dirty="0">
                <a:latin typeface="Arial Black" pitchFamily="34" charset="0"/>
              </a:rPr>
              <a:t>factors (temperature, light, air movement) on transpiration. </a:t>
            </a:r>
            <a:endParaRPr lang="en-US" dirty="0" smtClean="0">
              <a:latin typeface="Arial Black" pitchFamily="34" charset="0"/>
            </a:endParaRPr>
          </a:p>
          <a:p>
            <a:pPr marL="265113" indent="-265113">
              <a:lnSpc>
                <a:spcPts val="2700"/>
              </a:lnSpc>
              <a:spcAft>
                <a:spcPts val="600"/>
              </a:spcAft>
            </a:pPr>
            <a:r>
              <a:rPr lang="en-US" dirty="0" smtClean="0">
                <a:latin typeface="Arial Black" pitchFamily="34" charset="0"/>
              </a:rPr>
              <a:t>However</a:t>
            </a:r>
            <a:r>
              <a:rPr lang="en-US" dirty="0">
                <a:latin typeface="Arial Black" pitchFamily="34" charset="0"/>
              </a:rPr>
              <a:t>, its reliability is limited because it actually measures water absorption rather than transpiration: under certain circumstances the two can vary considerably.</a:t>
            </a:r>
          </a:p>
        </p:txBody>
      </p:sp>
    </p:spTree>
    <p:extLst>
      <p:ext uri="{BB962C8B-B14F-4D97-AF65-F5344CB8AC3E}">
        <p14:creationId xmlns:p14="http://schemas.microsoft.com/office/powerpoint/2010/main" val="251753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5257800" y="3200400"/>
            <a:ext cx="3276600" cy="3126740"/>
          </a:xfrm>
          <a:prstGeom prst="rect">
            <a:avLst/>
          </a:prstGeom>
          <a:noFill/>
          <a:ln w="9525">
            <a:noFill/>
            <a:miter lim="800000"/>
            <a:headEnd/>
            <a:tailEnd/>
          </a:ln>
        </p:spPr>
      </p:pic>
      <p:sp>
        <p:nvSpPr>
          <p:cNvPr id="5" name="Rectangle 4"/>
          <p:cNvSpPr/>
          <p:nvPr/>
        </p:nvSpPr>
        <p:spPr>
          <a:xfrm>
            <a:off x="609600" y="197346"/>
            <a:ext cx="6629400" cy="6222216"/>
          </a:xfrm>
          <a:prstGeom prst="rect">
            <a:avLst/>
          </a:prstGeom>
        </p:spPr>
        <p:txBody>
          <a:bodyPr wrap="square">
            <a:spAutoFit/>
          </a:bodyPr>
          <a:lstStyle/>
          <a:p>
            <a:pPr marL="354013" lvl="0" indent="-354013">
              <a:lnSpc>
                <a:spcPts val="2800"/>
              </a:lnSpc>
            </a:pPr>
            <a:r>
              <a:rPr lang="en-US" b="1" u="sng" dirty="0" smtClean="0">
                <a:solidFill>
                  <a:srgbClr val="FF0000"/>
                </a:solidFill>
                <a:latin typeface="Cambria" pitchFamily="18" charset="0"/>
              </a:rPr>
              <a:t>3. Collection </a:t>
            </a:r>
            <a:r>
              <a:rPr lang="en-US" b="1" u="sng" dirty="0">
                <a:solidFill>
                  <a:srgbClr val="FF0000"/>
                </a:solidFill>
                <a:latin typeface="Cambria" pitchFamily="18" charset="0"/>
              </a:rPr>
              <a:t>and weighing of water vapor.  </a:t>
            </a:r>
          </a:p>
          <a:p>
            <a:pPr marL="354013" indent="-354013">
              <a:lnSpc>
                <a:spcPts val="2800"/>
              </a:lnSpc>
            </a:pPr>
            <a:r>
              <a:rPr lang="en-US" b="1" dirty="0" smtClean="0">
                <a:latin typeface="Cambria" pitchFamily="18" charset="0"/>
              </a:rPr>
              <a:t>The plant is confined in </a:t>
            </a:r>
            <a:r>
              <a:rPr lang="en-US" b="1" dirty="0">
                <a:latin typeface="Cambria" pitchFamily="18" charset="0"/>
              </a:rPr>
              <a:t>a glass </a:t>
            </a:r>
            <a:r>
              <a:rPr lang="en-US" b="1" dirty="0" smtClean="0">
                <a:latin typeface="Cambria" pitchFamily="18" charset="0"/>
              </a:rPr>
              <a:t>container; air </a:t>
            </a:r>
            <a:r>
              <a:rPr lang="en-US" b="1" dirty="0">
                <a:latin typeface="Cambria" pitchFamily="18" charset="0"/>
              </a:rPr>
              <a:t>of known moisture content is passed over </a:t>
            </a:r>
            <a:r>
              <a:rPr lang="en-US" b="1" dirty="0" smtClean="0">
                <a:latin typeface="Cambria" pitchFamily="18" charset="0"/>
              </a:rPr>
              <a:t>it and then  passed over pre-weighed water-adsorbent such </a:t>
            </a:r>
            <a:r>
              <a:rPr lang="en-US" b="1" dirty="0">
                <a:latin typeface="Cambria" pitchFamily="18" charset="0"/>
              </a:rPr>
              <a:t>as anhydrous </a:t>
            </a:r>
            <a:r>
              <a:rPr lang="en-US" b="1" dirty="0" smtClean="0">
                <a:latin typeface="Cambria" pitchFamily="18" charset="0"/>
              </a:rPr>
              <a:t>CaCl</a:t>
            </a:r>
            <a:r>
              <a:rPr lang="en-US" b="1" baseline="-25000" dirty="0" smtClean="0">
                <a:latin typeface="Cambria" pitchFamily="18" charset="0"/>
              </a:rPr>
              <a:t>2</a:t>
            </a:r>
            <a:r>
              <a:rPr lang="en-US" b="1" dirty="0" smtClean="0">
                <a:latin typeface="Cambria" pitchFamily="18" charset="0"/>
              </a:rPr>
              <a:t>, so </a:t>
            </a:r>
            <a:r>
              <a:rPr lang="en-US" b="1" dirty="0">
                <a:latin typeface="Cambria" pitchFamily="18" charset="0"/>
              </a:rPr>
              <a:t>that water vapor can be trapped and </a:t>
            </a:r>
            <a:r>
              <a:rPr lang="en-US" b="1" dirty="0" smtClean="0">
                <a:latin typeface="Cambria" pitchFamily="18" charset="0"/>
              </a:rPr>
              <a:t>weighed. </a:t>
            </a:r>
          </a:p>
          <a:p>
            <a:pPr marL="354013" indent="-354013">
              <a:lnSpc>
                <a:spcPts val="2800"/>
              </a:lnSpc>
              <a:spcBef>
                <a:spcPts val="600"/>
              </a:spcBef>
              <a:spcAft>
                <a:spcPts val="600"/>
              </a:spcAft>
            </a:pPr>
            <a:r>
              <a:rPr lang="en-US" b="1" dirty="0" smtClean="0">
                <a:latin typeface="Cambria" pitchFamily="18" charset="0"/>
              </a:rPr>
              <a:t>The </a:t>
            </a:r>
            <a:r>
              <a:rPr lang="en-US" b="1" dirty="0">
                <a:latin typeface="Cambria" pitchFamily="18" charset="0"/>
              </a:rPr>
              <a:t>moisture content of </a:t>
            </a:r>
            <a:r>
              <a:rPr lang="en-US" b="1" dirty="0" smtClean="0">
                <a:latin typeface="Cambria" pitchFamily="18" charset="0"/>
              </a:rPr>
              <a:t>air </a:t>
            </a:r>
            <a:r>
              <a:rPr lang="en-US" b="1" dirty="0">
                <a:latin typeface="Cambria" pitchFamily="18" charset="0"/>
              </a:rPr>
              <a:t>passed over the plant is measured by passing it through the same apparatus minus the plant (the </a:t>
            </a:r>
            <a:r>
              <a:rPr lang="en-US" b="1" dirty="0" smtClean="0">
                <a:latin typeface="Cambria" pitchFamily="18" charset="0"/>
              </a:rPr>
              <a:t>control</a:t>
            </a:r>
            <a:r>
              <a:rPr lang="en-US" b="1" dirty="0">
                <a:latin typeface="Cambria" pitchFamily="18" charset="0"/>
              </a:rPr>
              <a:t>). </a:t>
            </a:r>
            <a:endParaRPr lang="en-US" b="1" dirty="0" smtClean="0">
              <a:latin typeface="Cambria" pitchFamily="18" charset="0"/>
            </a:endParaRPr>
          </a:p>
          <a:p>
            <a:pPr marL="354013" indent="-354013">
              <a:lnSpc>
                <a:spcPts val="2800"/>
              </a:lnSpc>
            </a:pPr>
            <a:r>
              <a:rPr lang="en-US" b="1" dirty="0" smtClean="0">
                <a:latin typeface="Cambria" pitchFamily="18" charset="0"/>
              </a:rPr>
              <a:t>The </a:t>
            </a:r>
            <a:r>
              <a:rPr lang="en-US" b="1" dirty="0">
                <a:latin typeface="Cambria" pitchFamily="18" charset="0"/>
              </a:rPr>
              <a:t>difference in CaCl</a:t>
            </a:r>
            <a:r>
              <a:rPr lang="en-US" b="1" baseline="-25000" dirty="0">
                <a:latin typeface="Cambria" pitchFamily="18" charset="0"/>
              </a:rPr>
              <a:t>2 </a:t>
            </a:r>
            <a:r>
              <a:rPr lang="en-US" b="1" dirty="0" smtClean="0">
                <a:latin typeface="Cambria" pitchFamily="18" charset="0"/>
              </a:rPr>
              <a:t>weight before </a:t>
            </a:r>
          </a:p>
          <a:p>
            <a:pPr marL="354013" indent="-354013">
              <a:lnSpc>
                <a:spcPts val="2800"/>
              </a:lnSpc>
            </a:pPr>
            <a:r>
              <a:rPr lang="en-US" b="1" dirty="0" smtClean="0">
                <a:latin typeface="Cambria" pitchFamily="18" charset="0"/>
              </a:rPr>
              <a:t>    and </a:t>
            </a:r>
            <a:r>
              <a:rPr lang="en-US" b="1" dirty="0">
                <a:latin typeface="Cambria" pitchFamily="18" charset="0"/>
              </a:rPr>
              <a:t>after air is passed through </a:t>
            </a:r>
            <a:endParaRPr lang="en-US" b="1" dirty="0" smtClean="0">
              <a:latin typeface="Cambria" pitchFamily="18" charset="0"/>
            </a:endParaRPr>
          </a:p>
          <a:p>
            <a:pPr marL="354013" indent="-354013">
              <a:lnSpc>
                <a:spcPts val="2800"/>
              </a:lnSpc>
            </a:pPr>
            <a:r>
              <a:rPr lang="en-US" b="1" dirty="0" smtClean="0">
                <a:latin typeface="Cambria" pitchFamily="18" charset="0"/>
              </a:rPr>
              <a:t>     it </a:t>
            </a:r>
            <a:r>
              <a:rPr lang="en-US" b="1" dirty="0">
                <a:latin typeface="Cambria" pitchFamily="18" charset="0"/>
              </a:rPr>
              <a:t>is a measure of </a:t>
            </a:r>
            <a:r>
              <a:rPr lang="en-US" b="1" dirty="0" smtClean="0">
                <a:latin typeface="Cambria" pitchFamily="18" charset="0"/>
              </a:rPr>
              <a:t>air moisture. </a:t>
            </a:r>
          </a:p>
          <a:p>
            <a:pPr marL="354013" indent="-354013">
              <a:lnSpc>
                <a:spcPts val="2800"/>
              </a:lnSpc>
            </a:pPr>
            <a:r>
              <a:rPr lang="en-US" b="1" dirty="0" smtClean="0">
                <a:latin typeface="Cambria" pitchFamily="18" charset="0"/>
              </a:rPr>
              <a:t>The </a:t>
            </a:r>
            <a:r>
              <a:rPr lang="en-US" b="1" dirty="0">
                <a:latin typeface="Cambria" pitchFamily="18" charset="0"/>
              </a:rPr>
              <a:t>difference in weight between </a:t>
            </a:r>
            <a:endParaRPr lang="en-US" b="1" dirty="0" smtClean="0">
              <a:latin typeface="Cambria" pitchFamily="18" charset="0"/>
            </a:endParaRPr>
          </a:p>
          <a:p>
            <a:pPr marL="354013" indent="-354013">
              <a:lnSpc>
                <a:spcPts val="2800"/>
              </a:lnSpc>
            </a:pPr>
            <a:r>
              <a:rPr lang="en-US" b="1" dirty="0" smtClean="0">
                <a:latin typeface="Cambria" pitchFamily="18" charset="0"/>
              </a:rPr>
              <a:t>    CaCl</a:t>
            </a:r>
            <a:r>
              <a:rPr lang="en-US" b="1" baseline="-25000" dirty="0" smtClean="0">
                <a:latin typeface="Cambria" pitchFamily="18" charset="0"/>
              </a:rPr>
              <a:t>2 </a:t>
            </a:r>
            <a:r>
              <a:rPr lang="en-US" b="1" dirty="0" smtClean="0">
                <a:latin typeface="Cambria" pitchFamily="18" charset="0"/>
              </a:rPr>
              <a:t>receiving </a:t>
            </a:r>
            <a:r>
              <a:rPr lang="en-US" b="1" dirty="0">
                <a:latin typeface="Cambria" pitchFamily="18" charset="0"/>
              </a:rPr>
              <a:t>air passed over the </a:t>
            </a:r>
            <a:endParaRPr lang="en-US" b="1" dirty="0" smtClean="0">
              <a:latin typeface="Cambria" pitchFamily="18" charset="0"/>
            </a:endParaRPr>
          </a:p>
          <a:p>
            <a:pPr marL="354013" indent="-354013">
              <a:lnSpc>
                <a:spcPts val="2800"/>
              </a:lnSpc>
            </a:pPr>
            <a:r>
              <a:rPr lang="en-US" b="1" dirty="0" smtClean="0">
                <a:latin typeface="Cambria" pitchFamily="18" charset="0"/>
              </a:rPr>
              <a:t>     plant </a:t>
            </a:r>
            <a:r>
              <a:rPr lang="en-US" b="1" dirty="0">
                <a:latin typeface="Cambria" pitchFamily="18" charset="0"/>
              </a:rPr>
              <a:t>and CaCl</a:t>
            </a:r>
            <a:r>
              <a:rPr lang="en-US" b="1" baseline="-25000" dirty="0">
                <a:latin typeface="Cambria" pitchFamily="18" charset="0"/>
              </a:rPr>
              <a:t>2 </a:t>
            </a:r>
            <a:r>
              <a:rPr lang="en-US" b="1" dirty="0" smtClean="0">
                <a:latin typeface="Cambria" pitchFamily="18" charset="0"/>
              </a:rPr>
              <a:t>receiving </a:t>
            </a:r>
            <a:r>
              <a:rPr lang="en-US" b="1" dirty="0">
                <a:latin typeface="Cambria" pitchFamily="18" charset="0"/>
              </a:rPr>
              <a:t>air </a:t>
            </a:r>
            <a:r>
              <a:rPr lang="en-US" b="1" dirty="0" smtClean="0">
                <a:latin typeface="Cambria" pitchFamily="18" charset="0"/>
              </a:rPr>
              <a:t>passed</a:t>
            </a:r>
          </a:p>
          <a:p>
            <a:pPr marL="354013" indent="-354013">
              <a:lnSpc>
                <a:spcPts val="2800"/>
              </a:lnSpc>
            </a:pPr>
            <a:r>
              <a:rPr lang="en-US" b="1" dirty="0" smtClean="0">
                <a:latin typeface="Cambria" pitchFamily="18" charset="0"/>
              </a:rPr>
              <a:t>     through </a:t>
            </a:r>
            <a:r>
              <a:rPr lang="en-US" b="1" dirty="0">
                <a:latin typeface="Cambria" pitchFamily="18" charset="0"/>
              </a:rPr>
              <a:t>the check apparatus is a measure </a:t>
            </a:r>
            <a:endParaRPr lang="en-US" b="1" dirty="0" smtClean="0">
              <a:latin typeface="Cambria" pitchFamily="18" charset="0"/>
            </a:endParaRPr>
          </a:p>
          <a:p>
            <a:pPr marL="354013" indent="-354013">
              <a:lnSpc>
                <a:spcPts val="2800"/>
              </a:lnSpc>
            </a:pPr>
            <a:r>
              <a:rPr lang="en-US" b="1" dirty="0" smtClean="0">
                <a:latin typeface="Cambria" pitchFamily="18" charset="0"/>
              </a:rPr>
              <a:t>     of </a:t>
            </a:r>
            <a:r>
              <a:rPr lang="en-US" b="1" dirty="0">
                <a:latin typeface="Cambria" pitchFamily="18" charset="0"/>
              </a:rPr>
              <a:t>transpiration. </a:t>
            </a:r>
          </a:p>
        </p:txBody>
      </p:sp>
    </p:spTree>
    <p:extLst>
      <p:ext uri="{BB962C8B-B14F-4D97-AF65-F5344CB8AC3E}">
        <p14:creationId xmlns:p14="http://schemas.microsoft.com/office/powerpoint/2010/main" val="115267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1110" y="304800"/>
            <a:ext cx="7937090" cy="4555093"/>
          </a:xfrm>
          <a:prstGeom prst="rect">
            <a:avLst/>
          </a:prstGeom>
        </p:spPr>
        <p:txBody>
          <a:bodyPr wrap="square">
            <a:spAutoFit/>
          </a:bodyPr>
          <a:lstStyle/>
          <a:p>
            <a:pPr marL="442913" indent="-442913" algn="ctr"/>
            <a:r>
              <a:rPr lang="en-US" sz="2000" b="1" dirty="0">
                <a:solidFill>
                  <a:srgbClr val="FF0000"/>
                </a:solidFill>
                <a:latin typeface="Arial Black" pitchFamily="34" charset="0"/>
              </a:rPr>
              <a:t>Chapter III. Water  loss: </a:t>
            </a:r>
            <a:endParaRPr lang="en-US" sz="2000" b="1" dirty="0" smtClean="0">
              <a:solidFill>
                <a:srgbClr val="FF0000"/>
              </a:solidFill>
              <a:latin typeface="Arial Black" pitchFamily="34" charset="0"/>
            </a:endParaRPr>
          </a:p>
          <a:p>
            <a:pPr marL="442913" indent="-442913" algn="ctr"/>
            <a:r>
              <a:rPr lang="en-US" sz="2000" b="1" dirty="0" smtClean="0">
                <a:solidFill>
                  <a:srgbClr val="FF0000"/>
                </a:solidFill>
                <a:latin typeface="Arial Black" pitchFamily="34" charset="0"/>
              </a:rPr>
              <a:t>Transpiration </a:t>
            </a:r>
            <a:r>
              <a:rPr lang="en-US" sz="2000" b="1" dirty="0">
                <a:solidFill>
                  <a:srgbClr val="FF0000"/>
                </a:solidFill>
                <a:latin typeface="Arial Black" pitchFamily="34" charset="0"/>
              </a:rPr>
              <a:t>and Guttation</a:t>
            </a:r>
          </a:p>
          <a:p>
            <a:pPr marL="442913" indent="-442913">
              <a:lnSpc>
                <a:spcPts val="3000"/>
              </a:lnSpc>
              <a:spcBef>
                <a:spcPts val="600"/>
              </a:spcBef>
              <a:spcAft>
                <a:spcPts val="600"/>
              </a:spcAft>
            </a:pPr>
            <a:r>
              <a:rPr lang="en-US" sz="2000" b="1" dirty="0" smtClean="0">
                <a:latin typeface="Arial Black" pitchFamily="34" charset="0"/>
              </a:rPr>
              <a:t>Water </a:t>
            </a:r>
            <a:r>
              <a:rPr lang="en-US" sz="2000" b="1" dirty="0">
                <a:latin typeface="Arial Black" pitchFamily="34" charset="0"/>
              </a:rPr>
              <a:t>is the </a:t>
            </a:r>
            <a:r>
              <a:rPr lang="en-US" sz="2000" b="1" dirty="0" smtClean="0">
                <a:latin typeface="Arial Black" pitchFamily="34" charset="0"/>
              </a:rPr>
              <a:t>major constituent </a:t>
            </a:r>
            <a:r>
              <a:rPr lang="en-US" sz="2000" b="1" dirty="0">
                <a:latin typeface="Arial Black" pitchFamily="34" charset="0"/>
              </a:rPr>
              <a:t>of </a:t>
            </a:r>
            <a:r>
              <a:rPr lang="en-US" sz="2000" b="1" dirty="0" smtClean="0">
                <a:latin typeface="Arial Black" pitchFamily="34" charset="0"/>
              </a:rPr>
              <a:t>plant body, yet only </a:t>
            </a:r>
            <a:r>
              <a:rPr lang="en-US" sz="2000" b="1" dirty="0">
                <a:latin typeface="Arial Black" pitchFamily="34" charset="0"/>
              </a:rPr>
              <a:t>a small portion of the </a:t>
            </a:r>
            <a:r>
              <a:rPr lang="en-US" sz="2000" b="1" dirty="0" smtClean="0">
                <a:latin typeface="Arial Black" pitchFamily="34" charset="0"/>
              </a:rPr>
              <a:t>absorbed water is </a:t>
            </a:r>
            <a:r>
              <a:rPr lang="en-US" sz="2000" b="1" dirty="0">
                <a:latin typeface="Arial Black" pitchFamily="34" charset="0"/>
              </a:rPr>
              <a:t>retained for metabolic processes.  </a:t>
            </a:r>
            <a:endParaRPr lang="en-US" sz="2000" b="1" dirty="0" smtClean="0">
              <a:latin typeface="Arial Black" pitchFamily="34" charset="0"/>
            </a:endParaRPr>
          </a:p>
          <a:p>
            <a:pPr marL="442913" indent="-442913">
              <a:lnSpc>
                <a:spcPts val="3000"/>
              </a:lnSpc>
              <a:spcBef>
                <a:spcPts val="600"/>
              </a:spcBef>
              <a:spcAft>
                <a:spcPts val="600"/>
              </a:spcAft>
            </a:pPr>
            <a:r>
              <a:rPr lang="en-US" sz="2000" b="1" dirty="0" smtClean="0">
                <a:latin typeface="Arial Black" pitchFamily="34" charset="0"/>
              </a:rPr>
              <a:t>Most  of the absorbed </a:t>
            </a:r>
            <a:r>
              <a:rPr lang="en-US" sz="2000" b="1" dirty="0">
                <a:latin typeface="Arial Black" pitchFamily="34" charset="0"/>
              </a:rPr>
              <a:t>water </a:t>
            </a:r>
            <a:r>
              <a:rPr lang="en-US" sz="2000" b="1" dirty="0" smtClean="0">
                <a:latin typeface="Arial Black" pitchFamily="34" charset="0"/>
              </a:rPr>
              <a:t>is </a:t>
            </a:r>
            <a:r>
              <a:rPr lang="en-US" sz="2000" b="1" dirty="0" err="1" smtClean="0">
                <a:latin typeface="Arial Black" pitchFamily="34" charset="0"/>
              </a:rPr>
              <a:t>translocated</a:t>
            </a:r>
            <a:r>
              <a:rPr lang="en-US" sz="2000" b="1" dirty="0" smtClean="0">
                <a:latin typeface="Arial Black" pitchFamily="34" charset="0"/>
              </a:rPr>
              <a:t> </a:t>
            </a:r>
            <a:r>
              <a:rPr lang="en-US" sz="2000" b="1" dirty="0">
                <a:latin typeface="Arial Black" pitchFamily="34" charset="0"/>
              </a:rPr>
              <a:t>to the leaves and </a:t>
            </a:r>
            <a:r>
              <a:rPr lang="en-US" sz="2000" b="1" dirty="0" smtClean="0">
                <a:latin typeface="Arial Black" pitchFamily="34" charset="0"/>
              </a:rPr>
              <a:t> </a:t>
            </a:r>
            <a:r>
              <a:rPr lang="en-US" sz="2000" b="1" dirty="0">
                <a:latin typeface="Arial Black" pitchFamily="34" charset="0"/>
              </a:rPr>
              <a:t>lost to the </a:t>
            </a:r>
            <a:r>
              <a:rPr lang="en-US" sz="2000" b="1" dirty="0" smtClean="0">
                <a:latin typeface="Arial Black" pitchFamily="34" charset="0"/>
              </a:rPr>
              <a:t>atmosphere </a:t>
            </a:r>
            <a:r>
              <a:rPr lang="en-US" sz="2000" b="1" dirty="0">
                <a:latin typeface="Arial Black" pitchFamily="34" charset="0"/>
              </a:rPr>
              <a:t>due to the anatomical features of the </a:t>
            </a:r>
            <a:r>
              <a:rPr lang="en-US" sz="2000" b="1" dirty="0" smtClean="0">
                <a:latin typeface="Arial Black" pitchFamily="34" charset="0"/>
              </a:rPr>
              <a:t>leaves</a:t>
            </a:r>
            <a:r>
              <a:rPr lang="en-US" sz="2000" b="1" dirty="0">
                <a:latin typeface="Arial Black" pitchFamily="34" charset="0"/>
              </a:rPr>
              <a:t>. </a:t>
            </a:r>
            <a:endParaRPr lang="en-US" sz="2000" b="1" dirty="0" smtClean="0">
              <a:latin typeface="Arial Black" pitchFamily="34" charset="0"/>
            </a:endParaRPr>
          </a:p>
          <a:p>
            <a:pPr marL="442913" indent="-442913">
              <a:lnSpc>
                <a:spcPts val="3000"/>
              </a:lnSpc>
              <a:spcBef>
                <a:spcPts val="600"/>
              </a:spcBef>
              <a:spcAft>
                <a:spcPts val="600"/>
              </a:spcAft>
            </a:pPr>
            <a:r>
              <a:rPr lang="en-US" sz="2000" b="1" dirty="0" smtClean="0">
                <a:latin typeface="Arial Black" pitchFamily="34" charset="0"/>
              </a:rPr>
              <a:t>Aside </a:t>
            </a:r>
            <a:r>
              <a:rPr lang="en-US" sz="2000" b="1" dirty="0">
                <a:latin typeface="Arial Black" pitchFamily="34" charset="0"/>
              </a:rPr>
              <a:t>from </a:t>
            </a:r>
            <a:r>
              <a:rPr lang="en-US" sz="2000" b="1" dirty="0" smtClean="0">
                <a:latin typeface="Arial Black" pitchFamily="34" charset="0"/>
              </a:rPr>
              <a:t>the role of water in maintenance </a:t>
            </a:r>
            <a:r>
              <a:rPr lang="en-US" sz="2000" b="1" dirty="0">
                <a:latin typeface="Arial Black" pitchFamily="34" charset="0"/>
              </a:rPr>
              <a:t>of turgidity and </a:t>
            </a:r>
            <a:r>
              <a:rPr lang="en-US" sz="2000" b="1" dirty="0" smtClean="0">
                <a:latin typeface="Arial Black" pitchFamily="34" charset="0"/>
              </a:rPr>
              <a:t>in translocation </a:t>
            </a:r>
            <a:r>
              <a:rPr lang="en-US" sz="2000" b="1" dirty="0">
                <a:latin typeface="Arial Black" pitchFamily="34" charset="0"/>
              </a:rPr>
              <a:t>of dissolved minerals, water use in plants is </a:t>
            </a:r>
            <a:r>
              <a:rPr lang="en-US" sz="2000" b="1" dirty="0" smtClean="0">
                <a:latin typeface="Arial Black" pitchFamily="34" charset="0"/>
              </a:rPr>
              <a:t>inefficient.      </a:t>
            </a:r>
            <a:endParaRPr lang="en-US" sz="2000" b="1" dirty="0">
              <a:latin typeface="Arial Black" pitchFamily="34" charset="0"/>
            </a:endParaRPr>
          </a:p>
        </p:txBody>
      </p:sp>
    </p:spTree>
    <p:extLst>
      <p:ext uri="{BB962C8B-B14F-4D97-AF65-F5344CB8AC3E}">
        <p14:creationId xmlns:p14="http://schemas.microsoft.com/office/powerpoint/2010/main" val="935722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srcRect/>
          <a:stretch>
            <a:fillRect/>
          </a:stretch>
        </p:blipFill>
        <p:spPr bwMode="auto">
          <a:xfrm>
            <a:off x="5486400" y="3124200"/>
            <a:ext cx="3429000" cy="3360420"/>
          </a:xfrm>
          <a:prstGeom prst="rect">
            <a:avLst/>
          </a:prstGeom>
          <a:noFill/>
          <a:ln w="9525">
            <a:noFill/>
            <a:miter lim="800000"/>
            <a:headEnd/>
            <a:tailEnd/>
          </a:ln>
        </p:spPr>
      </p:pic>
      <p:sp>
        <p:nvSpPr>
          <p:cNvPr id="5" name="Rectangle 4"/>
          <p:cNvSpPr/>
          <p:nvPr/>
        </p:nvSpPr>
        <p:spPr>
          <a:xfrm>
            <a:off x="533400" y="612845"/>
            <a:ext cx="7086600" cy="5093702"/>
          </a:xfrm>
          <a:prstGeom prst="rect">
            <a:avLst/>
          </a:prstGeom>
        </p:spPr>
        <p:txBody>
          <a:bodyPr wrap="square">
            <a:spAutoFit/>
          </a:bodyPr>
          <a:lstStyle/>
          <a:p>
            <a:pPr lvl="0">
              <a:lnSpc>
                <a:spcPts val="2700"/>
              </a:lnSpc>
            </a:pPr>
            <a:r>
              <a:rPr lang="en-US" b="1" u="sng" dirty="0" smtClean="0">
                <a:solidFill>
                  <a:srgbClr val="FF0000"/>
                </a:solidFill>
                <a:latin typeface="Arial Black" pitchFamily="34" charset="0"/>
              </a:rPr>
              <a:t>4. Cuvette</a:t>
            </a:r>
            <a:r>
              <a:rPr lang="en-US" b="1" u="sng" dirty="0">
                <a:solidFill>
                  <a:srgbClr val="FF0000"/>
                </a:solidFill>
                <a:latin typeface="Arial Black" pitchFamily="34" charset="0"/>
              </a:rPr>
              <a:t>.  </a:t>
            </a:r>
          </a:p>
          <a:p>
            <a:pPr>
              <a:lnSpc>
                <a:spcPts val="2700"/>
              </a:lnSpc>
            </a:pPr>
            <a:r>
              <a:rPr lang="en-US" b="1" dirty="0" smtClean="0">
                <a:latin typeface="Arial Black" pitchFamily="34" charset="0"/>
              </a:rPr>
              <a:t>It is a modification of the </a:t>
            </a:r>
            <a:r>
              <a:rPr lang="en-US" b="1" dirty="0">
                <a:latin typeface="Arial Black" pitchFamily="34" charset="0"/>
              </a:rPr>
              <a:t>vapor </a:t>
            </a:r>
            <a:r>
              <a:rPr lang="en-US" b="1" dirty="0" smtClean="0">
                <a:latin typeface="Arial Black" pitchFamily="34" charset="0"/>
              </a:rPr>
              <a:t>method. </a:t>
            </a:r>
          </a:p>
          <a:p>
            <a:pPr marL="354013" indent="-354013">
              <a:lnSpc>
                <a:spcPts val="2700"/>
              </a:lnSpc>
              <a:spcBef>
                <a:spcPts val="600"/>
              </a:spcBef>
              <a:spcAft>
                <a:spcPts val="600"/>
              </a:spcAft>
            </a:pPr>
            <a:r>
              <a:rPr lang="en-US" b="1" dirty="0" smtClean="0">
                <a:latin typeface="Arial Black" pitchFamily="34" charset="0"/>
              </a:rPr>
              <a:t>It allows studying the </a:t>
            </a:r>
            <a:r>
              <a:rPr lang="en-US" b="1" dirty="0">
                <a:latin typeface="Arial Black" pitchFamily="34" charset="0"/>
              </a:rPr>
              <a:t>effect of </a:t>
            </a:r>
            <a:r>
              <a:rPr lang="en-US" b="1" dirty="0" smtClean="0">
                <a:latin typeface="Arial Black" pitchFamily="34" charset="0"/>
              </a:rPr>
              <a:t>environmental factors     (</a:t>
            </a:r>
            <a:r>
              <a:rPr lang="en-US" b="1" dirty="0">
                <a:latin typeface="Arial Black" pitchFamily="34" charset="0"/>
              </a:rPr>
              <a:t>light, temperature and humidity) on transpiration </a:t>
            </a:r>
            <a:r>
              <a:rPr lang="en-US" b="1" dirty="0" smtClean="0">
                <a:latin typeface="Arial Black" pitchFamily="34" charset="0"/>
              </a:rPr>
              <a:t>of a     single leaf. </a:t>
            </a:r>
          </a:p>
          <a:p>
            <a:pPr>
              <a:lnSpc>
                <a:spcPts val="2700"/>
              </a:lnSpc>
            </a:pPr>
            <a:r>
              <a:rPr lang="en-US" b="1" dirty="0" smtClean="0">
                <a:latin typeface="Arial Black" pitchFamily="34" charset="0"/>
              </a:rPr>
              <a:t>It is ideal </a:t>
            </a:r>
            <a:r>
              <a:rPr lang="en-US" b="1" dirty="0">
                <a:latin typeface="Arial Black" pitchFamily="34" charset="0"/>
              </a:rPr>
              <a:t>for laboratory work </a:t>
            </a:r>
            <a:r>
              <a:rPr lang="en-US" b="1" dirty="0" smtClean="0">
                <a:latin typeface="Arial Black" pitchFamily="34" charset="0"/>
              </a:rPr>
              <a:t>but </a:t>
            </a:r>
            <a:r>
              <a:rPr lang="en-US" b="1" dirty="0">
                <a:latin typeface="Arial Black" pitchFamily="34" charset="0"/>
              </a:rPr>
              <a:t>not </a:t>
            </a:r>
            <a:r>
              <a:rPr lang="en-US" b="1" dirty="0" smtClean="0">
                <a:latin typeface="Arial Black" pitchFamily="34" charset="0"/>
              </a:rPr>
              <a:t>for </a:t>
            </a:r>
            <a:r>
              <a:rPr lang="en-US" b="1" dirty="0">
                <a:latin typeface="Arial Black" pitchFamily="34" charset="0"/>
              </a:rPr>
              <a:t>the field. </a:t>
            </a:r>
            <a:endParaRPr lang="en-US" b="1" dirty="0" smtClean="0">
              <a:latin typeface="Arial Black" pitchFamily="34" charset="0"/>
            </a:endParaRPr>
          </a:p>
          <a:p>
            <a:pPr>
              <a:lnSpc>
                <a:spcPts val="2700"/>
              </a:lnSpc>
            </a:pPr>
            <a:r>
              <a:rPr lang="en-US" b="1" dirty="0" smtClean="0">
                <a:latin typeface="Arial Black" pitchFamily="34" charset="0"/>
              </a:rPr>
              <a:t>Air </a:t>
            </a:r>
            <a:r>
              <a:rPr lang="en-US" b="1" dirty="0">
                <a:latin typeface="Arial Black" pitchFamily="34" charset="0"/>
              </a:rPr>
              <a:t>of </a:t>
            </a:r>
            <a:r>
              <a:rPr lang="en-US" b="1" dirty="0" smtClean="0">
                <a:latin typeface="Arial Black" pitchFamily="34" charset="0"/>
              </a:rPr>
              <a:t>known </a:t>
            </a:r>
            <a:r>
              <a:rPr lang="en-US" b="1" dirty="0">
                <a:latin typeface="Arial Black" pitchFamily="34" charset="0"/>
              </a:rPr>
              <a:t>humidity is </a:t>
            </a:r>
            <a:r>
              <a:rPr lang="en-US" b="1" dirty="0" smtClean="0">
                <a:latin typeface="Arial Black" pitchFamily="34" charset="0"/>
              </a:rPr>
              <a:t>introduced</a:t>
            </a:r>
          </a:p>
          <a:p>
            <a:pPr>
              <a:lnSpc>
                <a:spcPts val="2700"/>
              </a:lnSpc>
            </a:pPr>
            <a:r>
              <a:rPr lang="en-US" b="1" dirty="0" smtClean="0">
                <a:latin typeface="Arial Black" pitchFamily="34" charset="0"/>
              </a:rPr>
              <a:t>    </a:t>
            </a:r>
            <a:r>
              <a:rPr lang="en-US" b="1" dirty="0">
                <a:latin typeface="Arial Black" pitchFamily="34" charset="0"/>
              </a:rPr>
              <a:t>into the cuvette, passed over </a:t>
            </a:r>
            <a:endParaRPr lang="en-US" b="1" dirty="0" smtClean="0">
              <a:latin typeface="Arial Black" pitchFamily="34" charset="0"/>
            </a:endParaRPr>
          </a:p>
          <a:p>
            <a:pPr>
              <a:lnSpc>
                <a:spcPts val="2700"/>
              </a:lnSpc>
            </a:pPr>
            <a:r>
              <a:rPr lang="en-US" b="1" dirty="0" smtClean="0">
                <a:latin typeface="Arial Black" pitchFamily="34" charset="0"/>
              </a:rPr>
              <a:t>    the </a:t>
            </a:r>
            <a:r>
              <a:rPr lang="en-US" b="1" dirty="0">
                <a:latin typeface="Arial Black" pitchFamily="34" charset="0"/>
              </a:rPr>
              <a:t>leaf and collected after it exits. </a:t>
            </a:r>
            <a:endParaRPr lang="en-US" b="1" dirty="0" smtClean="0">
              <a:latin typeface="Arial Black" pitchFamily="34" charset="0"/>
            </a:endParaRPr>
          </a:p>
          <a:p>
            <a:pPr>
              <a:lnSpc>
                <a:spcPts val="2700"/>
              </a:lnSpc>
            </a:pPr>
            <a:r>
              <a:rPr lang="en-US" b="1" dirty="0" smtClean="0">
                <a:latin typeface="Arial Black" pitchFamily="34" charset="0"/>
              </a:rPr>
              <a:t>The increase in air humidity is</a:t>
            </a:r>
          </a:p>
          <a:p>
            <a:pPr>
              <a:lnSpc>
                <a:spcPts val="2700"/>
              </a:lnSpc>
            </a:pPr>
            <a:r>
              <a:rPr lang="en-US" b="1" dirty="0" smtClean="0">
                <a:latin typeface="Arial Black" pitchFamily="34" charset="0"/>
              </a:rPr>
              <a:t>   a </a:t>
            </a:r>
            <a:r>
              <a:rPr lang="en-US" b="1" dirty="0">
                <a:latin typeface="Arial Black" pitchFamily="34" charset="0"/>
              </a:rPr>
              <a:t>measure of </a:t>
            </a:r>
            <a:r>
              <a:rPr lang="en-US" b="1" dirty="0" smtClean="0">
                <a:latin typeface="Arial Black" pitchFamily="34" charset="0"/>
              </a:rPr>
              <a:t>transpiration</a:t>
            </a:r>
            <a:r>
              <a:rPr lang="en-US" b="1" dirty="0">
                <a:latin typeface="Arial Black" pitchFamily="34" charset="0"/>
              </a:rPr>
              <a:t>. </a:t>
            </a:r>
            <a:endParaRPr lang="en-US" b="1" dirty="0" smtClean="0">
              <a:latin typeface="Arial Black" pitchFamily="34" charset="0"/>
            </a:endParaRPr>
          </a:p>
          <a:p>
            <a:pPr>
              <a:lnSpc>
                <a:spcPts val="2700"/>
              </a:lnSpc>
            </a:pPr>
            <a:r>
              <a:rPr lang="en-US" b="1" dirty="0" smtClean="0">
                <a:latin typeface="Arial Black" pitchFamily="34" charset="0"/>
              </a:rPr>
              <a:t>In </a:t>
            </a:r>
            <a:r>
              <a:rPr lang="en-US" b="1" dirty="0">
                <a:latin typeface="Arial Black" pitchFamily="34" charset="0"/>
              </a:rPr>
              <a:t>the field, tent chambers equipped </a:t>
            </a:r>
            <a:endParaRPr lang="en-US" b="1" dirty="0" smtClean="0">
              <a:latin typeface="Arial Black" pitchFamily="34" charset="0"/>
            </a:endParaRPr>
          </a:p>
          <a:p>
            <a:pPr>
              <a:lnSpc>
                <a:spcPts val="2700"/>
              </a:lnSpc>
            </a:pPr>
            <a:r>
              <a:rPr lang="en-US" b="1" dirty="0" smtClean="0">
                <a:latin typeface="Arial Black" pitchFamily="34" charset="0"/>
              </a:rPr>
              <a:t>    with air </a:t>
            </a:r>
            <a:r>
              <a:rPr lang="en-US" b="1" dirty="0">
                <a:latin typeface="Arial Black" pitchFamily="34" charset="0"/>
              </a:rPr>
              <a:t>inlets and outlets and </a:t>
            </a:r>
            <a:endParaRPr lang="en-US" b="1" dirty="0" smtClean="0">
              <a:latin typeface="Arial Black" pitchFamily="34" charset="0"/>
            </a:endParaRPr>
          </a:p>
          <a:p>
            <a:pPr>
              <a:lnSpc>
                <a:spcPts val="2700"/>
              </a:lnSpc>
            </a:pPr>
            <a:r>
              <a:rPr lang="en-US" b="1" dirty="0" smtClean="0">
                <a:latin typeface="Arial Black" pitchFamily="34" charset="0"/>
              </a:rPr>
              <a:t>     temperature-sensors </a:t>
            </a:r>
            <a:r>
              <a:rPr lang="en-US" b="1" dirty="0">
                <a:latin typeface="Arial Black" pitchFamily="34" charset="0"/>
              </a:rPr>
              <a:t>are </a:t>
            </a:r>
            <a:r>
              <a:rPr lang="en-US" b="1" dirty="0" smtClean="0">
                <a:latin typeface="Arial Black" pitchFamily="34" charset="0"/>
              </a:rPr>
              <a:t>used</a:t>
            </a:r>
            <a:r>
              <a:rPr lang="en-US" b="1" dirty="0">
                <a:latin typeface="Arial Black" pitchFamily="34" charset="0"/>
              </a:rPr>
              <a:t>. </a:t>
            </a:r>
          </a:p>
        </p:txBody>
      </p:sp>
    </p:spTree>
    <p:extLst>
      <p:ext uri="{BB962C8B-B14F-4D97-AF65-F5344CB8AC3E}">
        <p14:creationId xmlns:p14="http://schemas.microsoft.com/office/powerpoint/2010/main" val="35799533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864" y="381000"/>
            <a:ext cx="7371736" cy="3939540"/>
          </a:xfrm>
          <a:prstGeom prst="rect">
            <a:avLst/>
          </a:prstGeom>
        </p:spPr>
        <p:txBody>
          <a:bodyPr wrap="square">
            <a:spAutoFit/>
          </a:bodyPr>
          <a:lstStyle/>
          <a:p>
            <a:pPr marL="354013" lvl="0" indent="-354013">
              <a:lnSpc>
                <a:spcPts val="2700"/>
              </a:lnSpc>
              <a:spcBef>
                <a:spcPts val="600"/>
              </a:spcBef>
            </a:pPr>
            <a:r>
              <a:rPr lang="en-US" b="1" u="sng" dirty="0" smtClean="0">
                <a:solidFill>
                  <a:srgbClr val="FF0000"/>
                </a:solidFill>
                <a:latin typeface="Arial Black" pitchFamily="34" charset="0"/>
              </a:rPr>
              <a:t>5. Cobalt </a:t>
            </a:r>
            <a:r>
              <a:rPr lang="en-US" b="1" u="sng" dirty="0">
                <a:solidFill>
                  <a:srgbClr val="FF0000"/>
                </a:solidFill>
                <a:latin typeface="Arial Black" pitchFamily="34" charset="0"/>
              </a:rPr>
              <a:t>chloride. </a:t>
            </a:r>
          </a:p>
          <a:p>
            <a:pPr marL="354013" indent="-354013">
              <a:lnSpc>
                <a:spcPts val="2700"/>
              </a:lnSpc>
              <a:spcBef>
                <a:spcPts val="600"/>
              </a:spcBef>
            </a:pPr>
            <a:r>
              <a:rPr lang="en-US" b="1" dirty="0" smtClean="0">
                <a:latin typeface="Arial Black" pitchFamily="34" charset="0"/>
              </a:rPr>
              <a:t>This </a:t>
            </a:r>
            <a:r>
              <a:rPr lang="en-US" b="1" dirty="0">
                <a:latin typeface="Arial Black" pitchFamily="34" charset="0"/>
              </a:rPr>
              <a:t>method </a:t>
            </a:r>
            <a:r>
              <a:rPr lang="en-US" b="1" dirty="0" smtClean="0">
                <a:latin typeface="Arial Black" pitchFamily="34" charset="0"/>
              </a:rPr>
              <a:t>depends on a </a:t>
            </a:r>
            <a:r>
              <a:rPr lang="en-US" b="1" dirty="0">
                <a:solidFill>
                  <a:srgbClr val="FF0000"/>
                </a:solidFill>
                <a:latin typeface="Arial Black" pitchFamily="34" charset="0"/>
              </a:rPr>
              <a:t>change in </a:t>
            </a:r>
            <a:r>
              <a:rPr lang="en-US" b="1" dirty="0" smtClean="0">
                <a:solidFill>
                  <a:srgbClr val="FF0000"/>
                </a:solidFill>
                <a:latin typeface="Arial Black" pitchFamily="34" charset="0"/>
              </a:rPr>
              <a:t>color</a:t>
            </a:r>
            <a:r>
              <a:rPr lang="en-US" b="1" dirty="0" smtClean="0">
                <a:latin typeface="Arial Black" pitchFamily="34" charset="0"/>
              </a:rPr>
              <a:t>, not in </a:t>
            </a:r>
            <a:r>
              <a:rPr lang="en-US" b="1" dirty="0">
                <a:latin typeface="Arial Black" pitchFamily="34" charset="0"/>
              </a:rPr>
              <a:t>weight. </a:t>
            </a:r>
            <a:endParaRPr lang="en-US" b="1" dirty="0" smtClean="0">
              <a:latin typeface="Arial Black" pitchFamily="34" charset="0"/>
            </a:endParaRPr>
          </a:p>
          <a:p>
            <a:pPr marL="354013" indent="-354013">
              <a:lnSpc>
                <a:spcPts val="2700"/>
              </a:lnSpc>
              <a:spcBef>
                <a:spcPts val="600"/>
              </a:spcBef>
            </a:pPr>
            <a:r>
              <a:rPr lang="en-US" b="1" dirty="0" smtClean="0">
                <a:latin typeface="Arial Black" pitchFamily="34" charset="0"/>
              </a:rPr>
              <a:t>Filter </a:t>
            </a:r>
            <a:r>
              <a:rPr lang="en-US" b="1" dirty="0">
                <a:latin typeface="Arial Black" pitchFamily="34" charset="0"/>
              </a:rPr>
              <a:t>paper discs are impregnated with a slightly </a:t>
            </a:r>
            <a:r>
              <a:rPr lang="en-US" b="1" dirty="0">
                <a:solidFill>
                  <a:srgbClr val="FF0000"/>
                </a:solidFill>
                <a:latin typeface="Arial Black" pitchFamily="34" charset="0"/>
              </a:rPr>
              <a:t>acidic 3% solution of </a:t>
            </a:r>
            <a:r>
              <a:rPr lang="en-US" b="1" dirty="0" smtClean="0">
                <a:solidFill>
                  <a:srgbClr val="FF0000"/>
                </a:solidFill>
                <a:latin typeface="Arial Black" pitchFamily="34" charset="0"/>
              </a:rPr>
              <a:t>CoCl</a:t>
            </a:r>
            <a:r>
              <a:rPr lang="en-US" b="1" baseline="-25000" dirty="0" smtClean="0">
                <a:solidFill>
                  <a:srgbClr val="FF0000"/>
                </a:solidFill>
                <a:latin typeface="Arial Black" pitchFamily="34" charset="0"/>
              </a:rPr>
              <a:t>2</a:t>
            </a:r>
            <a:r>
              <a:rPr lang="en-US" b="1" dirty="0" smtClean="0">
                <a:solidFill>
                  <a:srgbClr val="FF0000"/>
                </a:solidFill>
                <a:latin typeface="Arial Black" pitchFamily="34" charset="0"/>
              </a:rPr>
              <a:t> </a:t>
            </a:r>
            <a:r>
              <a:rPr lang="en-US" b="1" dirty="0">
                <a:latin typeface="Arial Black" pitchFamily="34" charset="0"/>
              </a:rPr>
              <a:t>and thoroughly dried. </a:t>
            </a:r>
            <a:endParaRPr lang="en-US" b="1" dirty="0" smtClean="0">
              <a:latin typeface="Arial Black" pitchFamily="34" charset="0"/>
            </a:endParaRPr>
          </a:p>
          <a:p>
            <a:pPr marL="354013" indent="-354013">
              <a:lnSpc>
                <a:spcPts val="2700"/>
              </a:lnSpc>
              <a:spcBef>
                <a:spcPts val="600"/>
              </a:spcBef>
            </a:pPr>
            <a:r>
              <a:rPr lang="en-US" b="1" dirty="0" smtClean="0">
                <a:latin typeface="Arial Black" pitchFamily="34" charset="0"/>
              </a:rPr>
              <a:t>The </a:t>
            </a:r>
            <a:r>
              <a:rPr lang="en-US" b="1" dirty="0">
                <a:solidFill>
                  <a:srgbClr val="FF0000"/>
                </a:solidFill>
                <a:latin typeface="Arial Black" pitchFamily="34" charset="0"/>
              </a:rPr>
              <a:t>dry</a:t>
            </a:r>
            <a:r>
              <a:rPr lang="en-US" b="1" dirty="0">
                <a:latin typeface="Arial Black" pitchFamily="34" charset="0"/>
              </a:rPr>
              <a:t> paper </a:t>
            </a:r>
            <a:r>
              <a:rPr lang="en-US" b="1" dirty="0" smtClean="0">
                <a:latin typeface="Arial Black" pitchFamily="34" charset="0"/>
              </a:rPr>
              <a:t>is </a:t>
            </a:r>
            <a:r>
              <a:rPr lang="en-US" b="1" dirty="0">
                <a:solidFill>
                  <a:srgbClr val="FF0000"/>
                </a:solidFill>
                <a:latin typeface="Arial Black" pitchFamily="34" charset="0"/>
              </a:rPr>
              <a:t>blue</a:t>
            </a:r>
            <a:r>
              <a:rPr lang="en-US" b="1" dirty="0">
                <a:latin typeface="Arial Black" pitchFamily="34" charset="0"/>
              </a:rPr>
              <a:t> in color and </a:t>
            </a:r>
            <a:r>
              <a:rPr lang="en-US" b="1" dirty="0" smtClean="0">
                <a:latin typeface="Arial Black" pitchFamily="34" charset="0"/>
              </a:rPr>
              <a:t>changes to </a:t>
            </a:r>
            <a:r>
              <a:rPr lang="en-US" b="1" dirty="0" smtClean="0">
                <a:solidFill>
                  <a:srgbClr val="FF0000"/>
                </a:solidFill>
                <a:latin typeface="Arial Black" pitchFamily="34" charset="0"/>
              </a:rPr>
              <a:t>pink</a:t>
            </a:r>
            <a:r>
              <a:rPr lang="en-US" b="1" dirty="0" smtClean="0">
                <a:latin typeface="Arial Black" pitchFamily="34" charset="0"/>
              </a:rPr>
              <a:t> when </a:t>
            </a:r>
            <a:r>
              <a:rPr lang="en-US" b="1" dirty="0">
                <a:latin typeface="Arial Black" pitchFamily="34" charset="0"/>
              </a:rPr>
              <a:t>exposed to </a:t>
            </a:r>
            <a:r>
              <a:rPr lang="en-US" b="1" dirty="0">
                <a:solidFill>
                  <a:srgbClr val="FF0000"/>
                </a:solidFill>
                <a:latin typeface="Arial Black" pitchFamily="34" charset="0"/>
              </a:rPr>
              <a:t>humid</a:t>
            </a:r>
            <a:r>
              <a:rPr lang="en-US" b="1" dirty="0">
                <a:latin typeface="Arial Black" pitchFamily="34" charset="0"/>
              </a:rPr>
              <a:t> air from a transpiring </a:t>
            </a:r>
            <a:r>
              <a:rPr lang="en-US" b="1" dirty="0" smtClean="0">
                <a:latin typeface="Arial Black" pitchFamily="34" charset="0"/>
              </a:rPr>
              <a:t>leaf. </a:t>
            </a:r>
          </a:p>
          <a:p>
            <a:pPr marL="354013" indent="-354013">
              <a:lnSpc>
                <a:spcPts val="2700"/>
              </a:lnSpc>
              <a:spcBef>
                <a:spcPts val="600"/>
              </a:spcBef>
            </a:pPr>
            <a:r>
              <a:rPr lang="en-US" b="1" dirty="0" smtClean="0">
                <a:latin typeface="Arial Black" pitchFamily="34" charset="0"/>
              </a:rPr>
              <a:t>The </a:t>
            </a:r>
            <a:r>
              <a:rPr lang="en-US" b="1" dirty="0">
                <a:solidFill>
                  <a:srgbClr val="FF0000"/>
                </a:solidFill>
                <a:latin typeface="Arial Black" pitchFamily="34" charset="0"/>
              </a:rPr>
              <a:t>rate of color change</a:t>
            </a:r>
            <a:r>
              <a:rPr lang="en-US" b="1" dirty="0">
                <a:latin typeface="Arial Black" pitchFamily="34" charset="0"/>
              </a:rPr>
              <a:t> is indicative of the </a:t>
            </a:r>
            <a:r>
              <a:rPr lang="en-US" b="1" dirty="0">
                <a:solidFill>
                  <a:srgbClr val="FF0000"/>
                </a:solidFill>
                <a:latin typeface="Arial Black" pitchFamily="34" charset="0"/>
              </a:rPr>
              <a:t>rate of transpiration. </a:t>
            </a:r>
            <a:endParaRPr lang="en-US" b="1" dirty="0" smtClean="0">
              <a:solidFill>
                <a:srgbClr val="FF0000"/>
              </a:solidFill>
              <a:latin typeface="Arial Black" pitchFamily="34" charset="0"/>
            </a:endParaRPr>
          </a:p>
          <a:p>
            <a:pPr marL="354013" indent="-354013">
              <a:lnSpc>
                <a:spcPts val="2700"/>
              </a:lnSpc>
              <a:spcBef>
                <a:spcPts val="600"/>
              </a:spcBef>
            </a:pPr>
            <a:r>
              <a:rPr lang="en-US" b="1" dirty="0" smtClean="0">
                <a:latin typeface="Arial Black" pitchFamily="34" charset="0"/>
              </a:rPr>
              <a:t>The </a:t>
            </a:r>
            <a:r>
              <a:rPr lang="en-US" b="1" dirty="0">
                <a:latin typeface="Arial Black" pitchFamily="34" charset="0"/>
              </a:rPr>
              <a:t>CoCl</a:t>
            </a:r>
            <a:r>
              <a:rPr lang="en-US" b="1" baseline="-25000" dirty="0">
                <a:latin typeface="Arial Black" pitchFamily="34" charset="0"/>
              </a:rPr>
              <a:t>2</a:t>
            </a:r>
            <a:r>
              <a:rPr lang="en-US" b="1" dirty="0">
                <a:latin typeface="Arial Black" pitchFamily="34" charset="0"/>
              </a:rPr>
              <a:t> </a:t>
            </a:r>
            <a:r>
              <a:rPr lang="en-US" b="1" dirty="0" smtClean="0">
                <a:latin typeface="Arial Black" pitchFamily="34" charset="0"/>
              </a:rPr>
              <a:t>method </a:t>
            </a:r>
            <a:r>
              <a:rPr lang="en-US" b="1" dirty="0">
                <a:latin typeface="Arial Black" pitchFamily="34" charset="0"/>
              </a:rPr>
              <a:t>can </a:t>
            </a:r>
            <a:r>
              <a:rPr lang="en-US" b="1" dirty="0" smtClean="0">
                <a:latin typeface="Arial Black" pitchFamily="34" charset="0"/>
              </a:rPr>
              <a:t>measure </a:t>
            </a:r>
            <a:r>
              <a:rPr lang="en-US" b="1" dirty="0">
                <a:latin typeface="Arial Black" pitchFamily="34" charset="0"/>
              </a:rPr>
              <a:t>only the </a:t>
            </a:r>
            <a:r>
              <a:rPr lang="en-US" b="1" dirty="0">
                <a:solidFill>
                  <a:srgbClr val="FF0000"/>
                </a:solidFill>
                <a:latin typeface="Arial Black" pitchFamily="34" charset="0"/>
              </a:rPr>
              <a:t>relative rates</a:t>
            </a:r>
            <a:r>
              <a:rPr lang="en-US" b="1" dirty="0">
                <a:latin typeface="Arial Black" pitchFamily="34" charset="0"/>
              </a:rPr>
              <a:t> of transpiration of different plants. </a:t>
            </a:r>
            <a:endParaRPr lang="en-US" b="1" dirty="0" smtClean="0">
              <a:latin typeface="Arial Black" pitchFamily="34" charset="0"/>
            </a:endParaRPr>
          </a:p>
        </p:txBody>
      </p:sp>
    </p:spTree>
    <p:extLst>
      <p:ext uri="{BB962C8B-B14F-4D97-AF65-F5344CB8AC3E}">
        <p14:creationId xmlns:p14="http://schemas.microsoft.com/office/powerpoint/2010/main" val="3879219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6324600" cy="3490571"/>
          </a:xfrm>
          <a:prstGeom prst="rect">
            <a:avLst/>
          </a:prstGeom>
        </p:spPr>
        <p:txBody>
          <a:bodyPr wrap="square">
            <a:spAutoFit/>
          </a:bodyPr>
          <a:lstStyle/>
          <a:p>
            <a:pPr marL="354013" indent="-354013">
              <a:lnSpc>
                <a:spcPts val="2700"/>
              </a:lnSpc>
              <a:spcBef>
                <a:spcPts val="600"/>
              </a:spcBef>
            </a:pPr>
            <a:r>
              <a:rPr lang="en-US" b="1" u="sng" dirty="0">
                <a:solidFill>
                  <a:srgbClr val="FF0000"/>
                </a:solidFill>
                <a:latin typeface="Arial Black" pitchFamily="34" charset="0"/>
              </a:rPr>
              <a:t>Criticism </a:t>
            </a:r>
          </a:p>
          <a:p>
            <a:pPr marL="354013" indent="-354013">
              <a:lnSpc>
                <a:spcPts val="2700"/>
              </a:lnSpc>
              <a:spcBef>
                <a:spcPts val="600"/>
              </a:spcBef>
            </a:pPr>
            <a:r>
              <a:rPr lang="en-US" b="1" dirty="0">
                <a:latin typeface="Arial Black" pitchFamily="34" charset="0"/>
              </a:rPr>
              <a:t>Transpiration rates estimated by CoCl</a:t>
            </a:r>
            <a:r>
              <a:rPr lang="en-US" b="1" baseline="-25000" dirty="0">
                <a:latin typeface="Arial Black" pitchFamily="34" charset="0"/>
              </a:rPr>
              <a:t>2</a:t>
            </a:r>
            <a:r>
              <a:rPr lang="en-US" b="1" dirty="0">
                <a:latin typeface="Arial Black" pitchFamily="34" charset="0"/>
              </a:rPr>
              <a:t> method differ from the actual rates, due to modifications of environmental conditions. The surface of the leaf covered by the paper is subjected to:  </a:t>
            </a:r>
          </a:p>
          <a:p>
            <a:pPr marL="354013" indent="-354013">
              <a:lnSpc>
                <a:spcPts val="2700"/>
              </a:lnSpc>
              <a:spcBef>
                <a:spcPts val="600"/>
              </a:spcBef>
              <a:buAutoNum type="alphaLcParenR"/>
            </a:pPr>
            <a:r>
              <a:rPr lang="en-US" b="1" dirty="0">
                <a:latin typeface="Arial Black" pitchFamily="34" charset="0"/>
              </a:rPr>
              <a:t>practically no air movement, </a:t>
            </a:r>
          </a:p>
          <a:p>
            <a:pPr marL="354013" indent="-354013">
              <a:lnSpc>
                <a:spcPts val="2700"/>
              </a:lnSpc>
              <a:spcBef>
                <a:spcPts val="600"/>
              </a:spcBef>
              <a:buAutoNum type="alphaLcParenR"/>
            </a:pPr>
            <a:r>
              <a:rPr lang="en-US" b="1" dirty="0">
                <a:latin typeface="Arial Black" pitchFamily="34" charset="0"/>
              </a:rPr>
              <a:t>a reduction in irradiance and </a:t>
            </a:r>
          </a:p>
          <a:p>
            <a:pPr marL="354013" indent="-354013">
              <a:lnSpc>
                <a:spcPts val="2700"/>
              </a:lnSpc>
              <a:spcBef>
                <a:spcPts val="600"/>
              </a:spcBef>
              <a:buAutoNum type="alphaLcParenR"/>
            </a:pPr>
            <a:r>
              <a:rPr lang="en-US" b="1" dirty="0">
                <a:latin typeface="Arial Black" pitchFamily="34" charset="0"/>
              </a:rPr>
              <a:t>a steeper vapor pressure gradient.</a:t>
            </a:r>
          </a:p>
        </p:txBody>
      </p:sp>
    </p:spTree>
    <p:extLst>
      <p:ext uri="{BB962C8B-B14F-4D97-AF65-F5344CB8AC3E}">
        <p14:creationId xmlns:p14="http://schemas.microsoft.com/office/powerpoint/2010/main" val="796000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81000"/>
            <a:ext cx="7239000" cy="5555367"/>
          </a:xfrm>
          <a:prstGeom prst="rect">
            <a:avLst/>
          </a:prstGeom>
        </p:spPr>
        <p:txBody>
          <a:bodyPr wrap="square">
            <a:spAutoFit/>
          </a:bodyPr>
          <a:lstStyle/>
          <a:p>
            <a:pPr marL="442913" indent="-442913">
              <a:lnSpc>
                <a:spcPts val="2700"/>
              </a:lnSpc>
              <a:spcBef>
                <a:spcPts val="600"/>
              </a:spcBef>
              <a:spcAft>
                <a:spcPts val="600"/>
              </a:spcAft>
            </a:pPr>
            <a:r>
              <a:rPr lang="en-US" sz="2000" b="1" dirty="0">
                <a:latin typeface="Arial Black" pitchFamily="34" charset="0"/>
              </a:rPr>
              <a:t>Water loss from plants occurs primarily through transpiration, in addition to minor contribution from guttation, secretion and bleeding. </a:t>
            </a:r>
          </a:p>
          <a:p>
            <a:pPr marL="442913" indent="-442913">
              <a:lnSpc>
                <a:spcPts val="2700"/>
              </a:lnSpc>
              <a:spcBef>
                <a:spcPts val="600"/>
              </a:spcBef>
              <a:spcAft>
                <a:spcPts val="600"/>
              </a:spcAft>
            </a:pPr>
            <a:r>
              <a:rPr lang="en-US" sz="2000" b="1" dirty="0">
                <a:latin typeface="Arial Black" pitchFamily="34" charset="0"/>
              </a:rPr>
              <a:t>Secretion is the loss of liquid water in the form solution from glands and </a:t>
            </a:r>
            <a:r>
              <a:rPr lang="en-US" sz="2000" b="1" dirty="0" err="1">
                <a:latin typeface="Arial Black" pitchFamily="34" charset="0"/>
              </a:rPr>
              <a:t>nectaries</a:t>
            </a:r>
            <a:r>
              <a:rPr lang="en-US" sz="2000" b="1" dirty="0">
                <a:latin typeface="Arial Black" pitchFamily="34" charset="0"/>
              </a:rPr>
              <a:t>. </a:t>
            </a:r>
            <a:r>
              <a:rPr lang="en-US" sz="2000" b="1" dirty="0" smtClean="0">
                <a:latin typeface="Arial Black" pitchFamily="34" charset="0"/>
              </a:rPr>
              <a:t>Water is actively </a:t>
            </a:r>
            <a:r>
              <a:rPr lang="en-US" sz="2000" b="1" dirty="0">
                <a:latin typeface="Arial Black" pitchFamily="34" charset="0"/>
              </a:rPr>
              <a:t>secreted </a:t>
            </a:r>
            <a:r>
              <a:rPr lang="en-US" sz="2000" b="1" dirty="0" smtClean="0">
                <a:latin typeface="Arial Black" pitchFamily="34" charset="0"/>
              </a:rPr>
              <a:t>from water glands;  </a:t>
            </a:r>
            <a:r>
              <a:rPr lang="en-US" sz="2000" b="1" dirty="0">
                <a:latin typeface="Arial Black" pitchFamily="34" charset="0"/>
              </a:rPr>
              <a:t>that is, the cells surrounding the pore actively participate in pushing water through the pore. </a:t>
            </a:r>
          </a:p>
          <a:p>
            <a:pPr marL="442913" indent="-442913">
              <a:lnSpc>
                <a:spcPts val="2700"/>
              </a:lnSpc>
              <a:spcBef>
                <a:spcPts val="600"/>
              </a:spcBef>
              <a:spcAft>
                <a:spcPts val="600"/>
              </a:spcAft>
            </a:pPr>
            <a:r>
              <a:rPr lang="en-US" sz="2000" b="1" dirty="0">
                <a:latin typeface="Arial Black" pitchFamily="34" charset="0"/>
              </a:rPr>
              <a:t>Bleeding </a:t>
            </a:r>
            <a:r>
              <a:rPr lang="en-US" sz="2000" b="1" dirty="0" smtClean="0">
                <a:latin typeface="Arial Black" pitchFamily="34" charset="0"/>
              </a:rPr>
              <a:t>is loss of liquid water </a:t>
            </a:r>
            <a:r>
              <a:rPr lang="en-US" sz="2000" b="1" dirty="0">
                <a:latin typeface="Arial Black" pitchFamily="34" charset="0"/>
              </a:rPr>
              <a:t>from wounds. </a:t>
            </a:r>
            <a:endParaRPr lang="en-US" sz="2000" b="1" dirty="0" smtClean="0">
              <a:latin typeface="Arial Black" pitchFamily="34" charset="0"/>
            </a:endParaRPr>
          </a:p>
          <a:p>
            <a:pPr marL="442913" indent="-442913">
              <a:lnSpc>
                <a:spcPts val="2700"/>
              </a:lnSpc>
              <a:spcBef>
                <a:spcPts val="600"/>
              </a:spcBef>
              <a:spcAft>
                <a:spcPts val="600"/>
              </a:spcAft>
            </a:pPr>
            <a:r>
              <a:rPr lang="en-US" sz="2000" b="1" dirty="0" smtClean="0">
                <a:latin typeface="Arial Black" pitchFamily="34" charset="0"/>
              </a:rPr>
              <a:t>Guttation is loss of liquid water, from leaf  tips or margins through </a:t>
            </a:r>
            <a:r>
              <a:rPr lang="en-US" sz="2000" b="1" dirty="0">
                <a:latin typeface="Arial Black" pitchFamily="34" charset="0"/>
              </a:rPr>
              <a:t>specialized structures called </a:t>
            </a:r>
            <a:r>
              <a:rPr lang="en-US" sz="2000" b="1" dirty="0" err="1" smtClean="0">
                <a:latin typeface="Arial Black" pitchFamily="34" charset="0"/>
              </a:rPr>
              <a:t>hydathodes</a:t>
            </a:r>
            <a:r>
              <a:rPr lang="en-US" sz="2000" b="1" dirty="0" smtClean="0">
                <a:latin typeface="Arial Black" pitchFamily="34" charset="0"/>
              </a:rPr>
              <a:t>, from plants </a:t>
            </a:r>
            <a:r>
              <a:rPr lang="en-US" sz="2000" b="1" dirty="0">
                <a:latin typeface="Arial Black" pitchFamily="34" charset="0"/>
              </a:rPr>
              <a:t>growing in a moist, warm soil </a:t>
            </a:r>
            <a:r>
              <a:rPr lang="en-US" sz="2000" b="1" dirty="0" smtClean="0">
                <a:latin typeface="Arial Black" pitchFamily="34" charset="0"/>
              </a:rPr>
              <a:t>in humid conditions. </a:t>
            </a:r>
          </a:p>
          <a:p>
            <a:pPr marL="442913" indent="-442913">
              <a:lnSpc>
                <a:spcPts val="2700"/>
              </a:lnSpc>
              <a:spcBef>
                <a:spcPts val="600"/>
              </a:spcBef>
              <a:spcAft>
                <a:spcPts val="600"/>
              </a:spcAft>
            </a:pPr>
            <a:endParaRPr lang="en-US" sz="2000" b="1" dirty="0">
              <a:latin typeface="Arial Black" pitchFamily="34" charset="0"/>
            </a:endParaRPr>
          </a:p>
        </p:txBody>
      </p:sp>
    </p:spTree>
    <p:extLst>
      <p:ext uri="{BB962C8B-B14F-4D97-AF65-F5344CB8AC3E}">
        <p14:creationId xmlns:p14="http://schemas.microsoft.com/office/powerpoint/2010/main" val="3544824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8" descr="http://i.imgur.com/t6htU1L.jpg"/>
          <p:cNvPicPr>
            <a:picLoc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8064" y="404664"/>
            <a:ext cx="3048000" cy="2895600"/>
          </a:xfrm>
          <a:prstGeom prst="rect">
            <a:avLst/>
          </a:prstGeom>
          <a:noFill/>
          <a:ln>
            <a:noFill/>
          </a:ln>
        </p:spPr>
      </p:pic>
      <p:pic>
        <p:nvPicPr>
          <p:cNvPr id="5" name="Picture 4" descr="http://40.media.tumblr.com/tumblr_m5vgjz8OXq1r9o8uho1_500.jpg"/>
          <p:cNvPicPr/>
          <p:nvPr/>
        </p:nvPicPr>
        <p:blipFill>
          <a:blip r:embed="rId3">
            <a:extLst>
              <a:ext uri="{28A0092B-C50C-407E-A947-70E740481C1C}">
                <a14:useLocalDpi xmlns:a14="http://schemas.microsoft.com/office/drawing/2010/main" val="0"/>
              </a:ext>
            </a:extLst>
          </a:blip>
          <a:srcRect/>
          <a:stretch>
            <a:fillRect/>
          </a:stretch>
        </p:blipFill>
        <p:spPr bwMode="auto">
          <a:xfrm>
            <a:off x="5205829" y="3581400"/>
            <a:ext cx="2990235" cy="2776537"/>
          </a:xfrm>
          <a:prstGeom prst="rect">
            <a:avLst/>
          </a:prstGeom>
          <a:noFill/>
          <a:ln>
            <a:noFill/>
          </a:ln>
        </p:spPr>
      </p:pic>
      <p:sp>
        <p:nvSpPr>
          <p:cNvPr id="6" name="Content Placeholder 2"/>
          <p:cNvSpPr txBox="1">
            <a:spLocks/>
          </p:cNvSpPr>
          <p:nvPr/>
        </p:nvSpPr>
        <p:spPr>
          <a:xfrm>
            <a:off x="323528" y="476672"/>
            <a:ext cx="4499992" cy="44929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lnSpc>
                <a:spcPts val="2700"/>
              </a:lnSpc>
              <a:spcAft>
                <a:spcPts val="600"/>
              </a:spcAft>
              <a:buFont typeface="Arial" pitchFamily="34" charset="0"/>
              <a:buNone/>
            </a:pPr>
            <a:r>
              <a:rPr lang="en-US" sz="2000" b="1" smtClean="0">
                <a:latin typeface="Arial Black" pitchFamily="34" charset="0"/>
              </a:rPr>
              <a:t>The factors that favor guttation are high water absorption, high root pressure and reduced or no transpiration. </a:t>
            </a:r>
          </a:p>
          <a:p>
            <a:pPr marL="176213" indent="-176213">
              <a:lnSpc>
                <a:spcPts val="2700"/>
              </a:lnSpc>
              <a:spcAft>
                <a:spcPts val="600"/>
              </a:spcAft>
              <a:buFont typeface="Arial" pitchFamily="34" charset="0"/>
              <a:buNone/>
            </a:pPr>
            <a:r>
              <a:rPr lang="en-US" sz="2000" b="1" smtClean="0">
                <a:latin typeface="Arial Black" pitchFamily="34" charset="0"/>
              </a:rPr>
              <a:t>Water exudes from a hydathode as a result of the hydrostatic pressure of xylem sap and not as a result of any local activity in the hydathode or surrounding tissues. </a:t>
            </a:r>
            <a:endParaRPr lang="en-US" sz="2000" b="1" dirty="0" smtClean="0">
              <a:latin typeface="Arial Black" pitchFamily="34" charset="0"/>
            </a:endParaRPr>
          </a:p>
        </p:txBody>
      </p:sp>
    </p:spTree>
    <p:extLst>
      <p:ext uri="{BB962C8B-B14F-4D97-AF65-F5344CB8AC3E}">
        <p14:creationId xmlns:p14="http://schemas.microsoft.com/office/powerpoint/2010/main" val="2186240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5172075" y="1600200"/>
            <a:ext cx="3971925" cy="3524250"/>
          </a:xfrm>
          <a:prstGeom prst="rect">
            <a:avLst/>
          </a:prstGeom>
          <a:noFill/>
          <a:ln>
            <a:noFill/>
          </a:ln>
        </p:spPr>
      </p:pic>
      <p:sp>
        <p:nvSpPr>
          <p:cNvPr id="5" name="Content Placeholder 2"/>
          <p:cNvSpPr txBox="1">
            <a:spLocks/>
          </p:cNvSpPr>
          <p:nvPr/>
        </p:nvSpPr>
        <p:spPr>
          <a:xfrm>
            <a:off x="0" y="228601"/>
            <a:ext cx="5029200" cy="49285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54013" indent="-354013">
              <a:lnSpc>
                <a:spcPts val="2700"/>
              </a:lnSpc>
              <a:spcAft>
                <a:spcPts val="600"/>
              </a:spcAft>
              <a:buFont typeface="Arial" pitchFamily="34" charset="0"/>
              <a:buNone/>
            </a:pPr>
            <a:r>
              <a:rPr lang="en-US" sz="2000" b="1" smtClean="0">
                <a:latin typeface="Arial Black" pitchFamily="34" charset="0"/>
              </a:rPr>
              <a:t>The guttation liquid is not pure water, but a solution containing a great variety of dissolved substances including phytohormones such as cytokinins. </a:t>
            </a:r>
          </a:p>
          <a:p>
            <a:pPr marL="354013" indent="-354013">
              <a:lnSpc>
                <a:spcPts val="2700"/>
              </a:lnSpc>
              <a:spcAft>
                <a:spcPts val="600"/>
              </a:spcAft>
              <a:buFont typeface="Arial" pitchFamily="34" charset="0"/>
              <a:buNone/>
            </a:pPr>
            <a:r>
              <a:rPr lang="en-US" sz="2000" b="1" smtClean="0">
                <a:latin typeface="Arial Black" pitchFamily="34" charset="0"/>
              </a:rPr>
              <a:t>When guttation water evaporates, the dissolved materials appear as  precipitates on the leaf surface and can be redissolved and taken by the leaf again. The salt concentration is very high and may injure the leaf.</a:t>
            </a:r>
          </a:p>
          <a:p>
            <a:pPr marL="354013" indent="-354013">
              <a:lnSpc>
                <a:spcPts val="2700"/>
              </a:lnSpc>
              <a:spcAft>
                <a:spcPts val="600"/>
              </a:spcAft>
              <a:buFont typeface="Arial" pitchFamily="34" charset="0"/>
              <a:buNone/>
            </a:pPr>
            <a:endParaRPr lang="en-US" sz="2000" b="1" dirty="0">
              <a:latin typeface="Arial Black" pitchFamily="34" charset="0"/>
            </a:endParaRPr>
          </a:p>
        </p:txBody>
      </p:sp>
    </p:spTree>
    <p:extLst>
      <p:ext uri="{BB962C8B-B14F-4D97-AF65-F5344CB8AC3E}">
        <p14:creationId xmlns:p14="http://schemas.microsoft.com/office/powerpoint/2010/main" val="1170335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duc\courses\undergrad\third pysiol\Watr relations\course\Scans\23 001.jpg"/>
          <p:cNvPicPr/>
          <p:nvPr/>
        </p:nvPicPr>
        <p:blipFill>
          <a:blip r:embed="rId2" cstate="print"/>
          <a:srcRect/>
          <a:stretch>
            <a:fillRect/>
          </a:stretch>
        </p:blipFill>
        <p:spPr bwMode="auto">
          <a:xfrm>
            <a:off x="838200" y="304800"/>
            <a:ext cx="6705600" cy="6248400"/>
          </a:xfrm>
          <a:prstGeom prst="rect">
            <a:avLst/>
          </a:prstGeom>
          <a:noFill/>
          <a:ln w="9525">
            <a:noFill/>
            <a:miter lim="800000"/>
            <a:headEnd/>
            <a:tailEnd/>
          </a:ln>
        </p:spPr>
      </p:pic>
    </p:spTree>
    <p:extLst>
      <p:ext uri="{BB962C8B-B14F-4D97-AF65-F5344CB8AC3E}">
        <p14:creationId xmlns:p14="http://schemas.microsoft.com/office/powerpoint/2010/main" val="988457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7239000" cy="5991384"/>
          </a:xfrm>
          <a:prstGeom prst="rect">
            <a:avLst/>
          </a:prstGeom>
        </p:spPr>
        <p:txBody>
          <a:bodyPr wrap="square">
            <a:spAutoFit/>
          </a:bodyPr>
          <a:lstStyle/>
          <a:p>
            <a:pPr marL="442913" indent="-442913" algn="ctr">
              <a:lnSpc>
                <a:spcPts val="2900"/>
              </a:lnSpc>
              <a:spcBef>
                <a:spcPts val="600"/>
              </a:spcBef>
              <a:spcAft>
                <a:spcPts val="600"/>
              </a:spcAft>
            </a:pPr>
            <a:r>
              <a:rPr lang="en-US" sz="2000" b="1" dirty="0">
                <a:solidFill>
                  <a:srgbClr val="FF0000"/>
                </a:solidFill>
                <a:latin typeface="Arial Black" pitchFamily="34" charset="0"/>
              </a:rPr>
              <a:t>Transpiration</a:t>
            </a:r>
          </a:p>
          <a:p>
            <a:pPr marL="442913" indent="-442913">
              <a:lnSpc>
                <a:spcPts val="2900"/>
              </a:lnSpc>
              <a:spcBef>
                <a:spcPts val="600"/>
              </a:spcBef>
              <a:spcAft>
                <a:spcPts val="600"/>
              </a:spcAft>
            </a:pPr>
            <a:r>
              <a:rPr lang="en-US" sz="2000" b="1" dirty="0">
                <a:latin typeface="Arial Black" pitchFamily="34" charset="0"/>
              </a:rPr>
              <a:t>Water is lost from the plant primarily in the form of vapor, by transpiration. </a:t>
            </a:r>
            <a:endParaRPr lang="en-US" sz="2000" b="1" dirty="0" smtClean="0">
              <a:latin typeface="Arial Black" pitchFamily="34" charset="0"/>
            </a:endParaRPr>
          </a:p>
          <a:p>
            <a:pPr marL="442913" indent="-442913">
              <a:lnSpc>
                <a:spcPts val="2900"/>
              </a:lnSpc>
              <a:spcBef>
                <a:spcPts val="600"/>
              </a:spcBef>
              <a:spcAft>
                <a:spcPts val="600"/>
              </a:spcAft>
            </a:pPr>
            <a:r>
              <a:rPr lang="en-US" sz="2000" b="1" u="sng" dirty="0" smtClean="0">
                <a:solidFill>
                  <a:srgbClr val="FF0000"/>
                </a:solidFill>
                <a:latin typeface="Arial Black" pitchFamily="34" charset="0"/>
              </a:rPr>
              <a:t>Features of the leaf facilitating transpiration:</a:t>
            </a:r>
          </a:p>
          <a:p>
            <a:pPr marL="442913" indent="-442913">
              <a:lnSpc>
                <a:spcPts val="2900"/>
              </a:lnSpc>
              <a:spcAft>
                <a:spcPts val="600"/>
              </a:spcAft>
            </a:pPr>
            <a:r>
              <a:rPr lang="en-US" sz="2000" b="1" dirty="0" smtClean="0">
                <a:latin typeface="Arial Black" pitchFamily="34" charset="0"/>
              </a:rPr>
              <a:t>1- The </a:t>
            </a:r>
            <a:r>
              <a:rPr lang="en-US" sz="2000" b="1" dirty="0">
                <a:latin typeface="Arial Black" pitchFamily="34" charset="0"/>
              </a:rPr>
              <a:t>loose arrangement of </a:t>
            </a:r>
            <a:r>
              <a:rPr lang="en-US" sz="2000" b="1" dirty="0" smtClean="0">
                <a:latin typeface="Arial Black" pitchFamily="34" charset="0"/>
              </a:rPr>
              <a:t>the </a:t>
            </a:r>
            <a:r>
              <a:rPr lang="en-US" sz="2000" b="1" dirty="0">
                <a:latin typeface="Arial Black" pitchFamily="34" charset="0"/>
              </a:rPr>
              <a:t>mesophyll cells, </a:t>
            </a:r>
            <a:r>
              <a:rPr lang="en-US" sz="2000" b="1" dirty="0" smtClean="0">
                <a:latin typeface="Arial Black" pitchFamily="34" charset="0"/>
              </a:rPr>
              <a:t> means abundance </a:t>
            </a:r>
            <a:r>
              <a:rPr lang="en-US" sz="2000" b="1" dirty="0">
                <a:latin typeface="Arial Black" pitchFamily="34" charset="0"/>
              </a:rPr>
              <a:t>of intercellular spaces </a:t>
            </a:r>
            <a:r>
              <a:rPr lang="en-US" sz="2000" b="1" dirty="0" smtClean="0">
                <a:latin typeface="Arial Black" pitchFamily="34" charset="0"/>
              </a:rPr>
              <a:t> and  </a:t>
            </a:r>
            <a:r>
              <a:rPr lang="en-US" sz="2000" b="1" dirty="0">
                <a:latin typeface="Arial Black" pitchFamily="34" charset="0"/>
              </a:rPr>
              <a:t>ideal </a:t>
            </a:r>
            <a:r>
              <a:rPr lang="en-US" sz="2000" b="1" dirty="0" smtClean="0">
                <a:latin typeface="Arial Black" pitchFamily="34" charset="0"/>
              </a:rPr>
              <a:t>conditions </a:t>
            </a:r>
            <a:r>
              <a:rPr lang="en-US" sz="2000" b="1" dirty="0">
                <a:latin typeface="Arial Black" pitchFamily="34" charset="0"/>
              </a:rPr>
              <a:t>for </a:t>
            </a:r>
            <a:r>
              <a:rPr lang="en-US" sz="2000" b="1" dirty="0" smtClean="0">
                <a:latin typeface="Arial Black" pitchFamily="34" charset="0"/>
              </a:rPr>
              <a:t>evaporation </a:t>
            </a:r>
            <a:r>
              <a:rPr lang="en-US" sz="2000" b="1" dirty="0">
                <a:latin typeface="Arial Black" pitchFamily="34" charset="0"/>
              </a:rPr>
              <a:t>of water from internal leaf </a:t>
            </a:r>
            <a:r>
              <a:rPr lang="en-US" sz="2000" b="1" dirty="0" smtClean="0">
                <a:latin typeface="Arial Black" pitchFamily="34" charset="0"/>
              </a:rPr>
              <a:t>surfaces </a:t>
            </a:r>
            <a:r>
              <a:rPr lang="en-US" sz="2000" b="1" dirty="0" smtClean="0">
                <a:solidFill>
                  <a:srgbClr val="FF0000"/>
                </a:solidFill>
                <a:latin typeface="Arial Black" pitchFamily="34" charset="0"/>
              </a:rPr>
              <a:t>(the surface phenomenon). Is transpiration a passive process?</a:t>
            </a:r>
          </a:p>
          <a:p>
            <a:pPr marL="442913" indent="-442913">
              <a:lnSpc>
                <a:spcPts val="2900"/>
              </a:lnSpc>
              <a:spcBef>
                <a:spcPts val="600"/>
              </a:spcBef>
              <a:spcAft>
                <a:spcPts val="600"/>
              </a:spcAft>
            </a:pPr>
            <a:r>
              <a:rPr lang="en-US" sz="2000" b="1" dirty="0" smtClean="0">
                <a:latin typeface="Arial Black" pitchFamily="34" charset="0"/>
              </a:rPr>
              <a:t>2- The </a:t>
            </a:r>
            <a:r>
              <a:rPr lang="en-US" sz="2000" b="1" dirty="0">
                <a:latin typeface="Arial Black" pitchFamily="34" charset="0"/>
              </a:rPr>
              <a:t>leaf </a:t>
            </a:r>
            <a:r>
              <a:rPr lang="en-US" sz="2000" b="1" dirty="0" smtClean="0">
                <a:latin typeface="Arial Black" pitchFamily="34" charset="0"/>
              </a:rPr>
              <a:t>epidermis  </a:t>
            </a:r>
            <a:r>
              <a:rPr lang="en-US" sz="2000" b="1" dirty="0">
                <a:latin typeface="Arial Black" pitchFamily="34" charset="0"/>
              </a:rPr>
              <a:t>is occupied by a large number of minute pores; the stomata. </a:t>
            </a:r>
            <a:endParaRPr lang="en-US" sz="2000" b="1" dirty="0" smtClean="0">
              <a:latin typeface="Arial Black" pitchFamily="34" charset="0"/>
            </a:endParaRPr>
          </a:p>
          <a:p>
            <a:pPr marL="442913" indent="-442913">
              <a:lnSpc>
                <a:spcPts val="2900"/>
              </a:lnSpc>
              <a:spcBef>
                <a:spcPts val="600"/>
              </a:spcBef>
              <a:spcAft>
                <a:spcPts val="600"/>
              </a:spcAft>
            </a:pPr>
            <a:r>
              <a:rPr lang="en-US" sz="2000" b="1" dirty="0" smtClean="0">
                <a:latin typeface="Arial Black" pitchFamily="34" charset="0"/>
              </a:rPr>
              <a:t>     The </a:t>
            </a:r>
            <a:r>
              <a:rPr lang="en-US" sz="2000" b="1" dirty="0" err="1">
                <a:latin typeface="Arial Black" pitchFamily="34" charset="0"/>
              </a:rPr>
              <a:t>stomatal</a:t>
            </a:r>
            <a:r>
              <a:rPr lang="en-US" sz="2000" b="1" dirty="0">
                <a:latin typeface="Arial Black" pitchFamily="34" charset="0"/>
              </a:rPr>
              <a:t> pores </a:t>
            </a:r>
            <a:r>
              <a:rPr lang="en-US" sz="2000" b="1" dirty="0" smtClean="0">
                <a:latin typeface="Arial Black" pitchFamily="34" charset="0"/>
              </a:rPr>
              <a:t>provide </a:t>
            </a:r>
            <a:r>
              <a:rPr lang="en-US" sz="2000" b="1" dirty="0">
                <a:latin typeface="Arial Black" pitchFamily="34" charset="0"/>
              </a:rPr>
              <a:t>a path from the interior of the leaf to the </a:t>
            </a:r>
            <a:r>
              <a:rPr lang="en-US" sz="2000" b="1" dirty="0" smtClean="0">
                <a:latin typeface="Arial Black" pitchFamily="34" charset="0"/>
              </a:rPr>
              <a:t>environment</a:t>
            </a:r>
            <a:r>
              <a:rPr lang="en-US" sz="2000" b="1" dirty="0">
                <a:latin typeface="Arial Black" pitchFamily="34" charset="0"/>
              </a:rPr>
              <a:t>. </a:t>
            </a:r>
            <a:endParaRPr lang="en-US" sz="2000" b="1" dirty="0" smtClean="0">
              <a:latin typeface="Arial Black" pitchFamily="34" charset="0"/>
            </a:endParaRPr>
          </a:p>
        </p:txBody>
      </p:sp>
    </p:spTree>
    <p:extLst>
      <p:ext uri="{BB962C8B-B14F-4D97-AF65-F5344CB8AC3E}">
        <p14:creationId xmlns:p14="http://schemas.microsoft.com/office/powerpoint/2010/main" val="4237571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33400"/>
            <a:ext cx="7239000" cy="5722336"/>
          </a:xfrm>
          <a:prstGeom prst="rect">
            <a:avLst/>
          </a:prstGeom>
        </p:spPr>
        <p:txBody>
          <a:bodyPr wrap="square">
            <a:spAutoFit/>
          </a:bodyPr>
          <a:lstStyle/>
          <a:p>
            <a:pPr marL="442913" indent="-442913">
              <a:lnSpc>
                <a:spcPts val="2900"/>
              </a:lnSpc>
              <a:spcBef>
                <a:spcPts val="600"/>
              </a:spcBef>
              <a:spcAft>
                <a:spcPts val="600"/>
              </a:spcAft>
            </a:pPr>
            <a:r>
              <a:rPr lang="en-US" sz="2000" b="1" dirty="0">
                <a:latin typeface="Arial Black" pitchFamily="34" charset="0"/>
              </a:rPr>
              <a:t>The transpiration stream can be </a:t>
            </a:r>
            <a:r>
              <a:rPr lang="en-US" sz="2000" b="1" dirty="0" smtClean="0">
                <a:latin typeface="Arial Black" pitchFamily="34" charset="0"/>
              </a:rPr>
              <a:t>viewed as </a:t>
            </a:r>
            <a:r>
              <a:rPr lang="en-US" sz="2000" b="1" dirty="0">
                <a:latin typeface="Arial Black" pitchFamily="34" charset="0"/>
              </a:rPr>
              <a:t>an unbroken column of </a:t>
            </a:r>
            <a:r>
              <a:rPr lang="en-US" sz="2000" b="1" dirty="0" smtClean="0">
                <a:latin typeface="Arial Black" pitchFamily="34" charset="0"/>
              </a:rPr>
              <a:t>water, pulled </a:t>
            </a:r>
            <a:r>
              <a:rPr lang="en-US" sz="2000" b="1" dirty="0">
                <a:latin typeface="Arial Black" pitchFamily="34" charset="0"/>
              </a:rPr>
              <a:t>from the </a:t>
            </a:r>
            <a:r>
              <a:rPr lang="en-US" sz="2000" b="1" dirty="0" smtClean="0">
                <a:latin typeface="Arial Black" pitchFamily="34" charset="0"/>
              </a:rPr>
              <a:t>soil </a:t>
            </a:r>
            <a:r>
              <a:rPr lang="en-US" sz="2000" b="1" dirty="0">
                <a:latin typeface="Arial Black" pitchFamily="34" charset="0"/>
              </a:rPr>
              <a:t>through the roots, up the xylem ducts, out of the mesophyll cells to their surface, into the intercellular spaces as vapor, and through the </a:t>
            </a:r>
            <a:r>
              <a:rPr lang="en-US" sz="2000" b="1" dirty="0" err="1">
                <a:latin typeface="Arial Black" pitchFamily="34" charset="0"/>
              </a:rPr>
              <a:t>stomatal</a:t>
            </a:r>
            <a:r>
              <a:rPr lang="en-US" sz="2000" b="1" dirty="0">
                <a:latin typeface="Arial Black" pitchFamily="34" charset="0"/>
              </a:rPr>
              <a:t> pores into the atmosphere. </a:t>
            </a:r>
            <a:endParaRPr lang="en-US" sz="2000" b="1" dirty="0" smtClean="0">
              <a:latin typeface="Arial Black" pitchFamily="34" charset="0"/>
            </a:endParaRPr>
          </a:p>
          <a:p>
            <a:pPr marL="442913" indent="-442913">
              <a:lnSpc>
                <a:spcPts val="2900"/>
              </a:lnSpc>
            </a:pPr>
            <a:r>
              <a:rPr lang="en-US" sz="2000" b="1" dirty="0" smtClean="0">
                <a:latin typeface="Arial Black" pitchFamily="34" charset="0"/>
              </a:rPr>
              <a:t>3- The morphology and position of the leaf. </a:t>
            </a:r>
          </a:p>
          <a:p>
            <a:pPr marL="442913" indent="-442913">
              <a:lnSpc>
                <a:spcPts val="2900"/>
              </a:lnSpc>
            </a:pPr>
            <a:r>
              <a:rPr lang="en-US" sz="2000" b="1" dirty="0">
                <a:latin typeface="Arial Black" pitchFamily="34" charset="0"/>
              </a:rPr>
              <a:t> </a:t>
            </a:r>
            <a:r>
              <a:rPr lang="en-US" sz="2000" b="1" dirty="0" smtClean="0">
                <a:latin typeface="Arial Black" pitchFamily="34" charset="0"/>
              </a:rPr>
              <a:t>    The leaf is flattened which means large surface area. The surface phenomenon again; </a:t>
            </a:r>
            <a:r>
              <a:rPr lang="en-US" sz="2000" b="1" dirty="0">
                <a:latin typeface="Arial Black" pitchFamily="34" charset="0"/>
              </a:rPr>
              <a:t>c</a:t>
            </a:r>
            <a:r>
              <a:rPr lang="en-US" sz="2000" b="1" dirty="0" smtClean="0">
                <a:latin typeface="Arial Black" pitchFamily="34" charset="0"/>
              </a:rPr>
              <a:t>ompare the surface/volume ratio of a sphere  (storage organ or fruit),  cylinder  (the stem) and a flattened cuboid (the leaf). </a:t>
            </a:r>
          </a:p>
          <a:p>
            <a:pPr marL="442913" indent="-442913">
              <a:lnSpc>
                <a:spcPts val="2900"/>
              </a:lnSpc>
            </a:pPr>
            <a:r>
              <a:rPr lang="en-US" sz="2000" b="1" dirty="0" smtClean="0">
                <a:latin typeface="Arial Black" pitchFamily="34" charset="0"/>
              </a:rPr>
              <a:t>         In addition the leaf projects from the stem in different directions which maximizes exposure to the atmosphere.</a:t>
            </a:r>
            <a:endParaRPr lang="en-US" sz="2000" b="1" dirty="0">
              <a:latin typeface="Arial Black" pitchFamily="34" charset="0"/>
            </a:endParaRPr>
          </a:p>
        </p:txBody>
      </p:sp>
    </p:spTree>
    <p:extLst>
      <p:ext uri="{BB962C8B-B14F-4D97-AF65-F5344CB8AC3E}">
        <p14:creationId xmlns:p14="http://schemas.microsoft.com/office/powerpoint/2010/main" val="319963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392234"/>
            <a:ext cx="7391400" cy="5863144"/>
          </a:xfrm>
          <a:prstGeom prst="rect">
            <a:avLst/>
          </a:prstGeom>
        </p:spPr>
        <p:txBody>
          <a:bodyPr wrap="square">
            <a:spAutoFit/>
          </a:bodyPr>
          <a:lstStyle/>
          <a:p>
            <a:pPr marL="265113" indent="-265113">
              <a:lnSpc>
                <a:spcPts val="2800"/>
              </a:lnSpc>
              <a:spcBef>
                <a:spcPts val="600"/>
              </a:spcBef>
            </a:pPr>
            <a:r>
              <a:rPr lang="en-US" sz="2000" b="1" u="sng" dirty="0" smtClean="0">
                <a:solidFill>
                  <a:srgbClr val="FF0000"/>
                </a:solidFill>
                <a:latin typeface="Arial Black" pitchFamily="34" charset="0"/>
              </a:rPr>
              <a:t>Three types of transpiration: one major (</a:t>
            </a:r>
            <a:r>
              <a:rPr lang="en-US" sz="2000" b="1" u="sng" dirty="0" err="1" smtClean="0">
                <a:solidFill>
                  <a:srgbClr val="FF0000"/>
                </a:solidFill>
                <a:latin typeface="Arial Black" pitchFamily="34" charset="0"/>
              </a:rPr>
              <a:t>stomatal</a:t>
            </a:r>
            <a:r>
              <a:rPr lang="en-US" sz="2000" b="1" u="sng" dirty="0" smtClean="0">
                <a:solidFill>
                  <a:srgbClr val="FF0000"/>
                </a:solidFill>
                <a:latin typeface="Arial Black" pitchFamily="34" charset="0"/>
              </a:rPr>
              <a:t>) and two minor (</a:t>
            </a:r>
            <a:r>
              <a:rPr lang="en-US" sz="2000" b="1" u="sng" dirty="0" err="1" smtClean="0">
                <a:solidFill>
                  <a:srgbClr val="FF0000"/>
                </a:solidFill>
                <a:latin typeface="Arial Black" pitchFamily="34" charset="0"/>
              </a:rPr>
              <a:t>cuticular</a:t>
            </a:r>
            <a:r>
              <a:rPr lang="en-US" sz="2000" b="1" u="sng" dirty="0" smtClean="0">
                <a:solidFill>
                  <a:srgbClr val="FF0000"/>
                </a:solidFill>
                <a:latin typeface="Arial Black" pitchFamily="34" charset="0"/>
              </a:rPr>
              <a:t> and lenticular)</a:t>
            </a:r>
          </a:p>
          <a:p>
            <a:pPr marL="265113" indent="-265113">
              <a:lnSpc>
                <a:spcPts val="2800"/>
              </a:lnSpc>
              <a:spcBef>
                <a:spcPts val="600"/>
              </a:spcBef>
            </a:pPr>
            <a:r>
              <a:rPr lang="en-US" sz="2000" b="1" dirty="0" err="1" smtClean="0">
                <a:solidFill>
                  <a:srgbClr val="FF0000"/>
                </a:solidFill>
                <a:latin typeface="Arial Black" pitchFamily="34" charset="0"/>
              </a:rPr>
              <a:t>Cuticular</a:t>
            </a:r>
            <a:r>
              <a:rPr lang="en-US" sz="2000" b="1" dirty="0" smtClean="0">
                <a:solidFill>
                  <a:srgbClr val="FF0000"/>
                </a:solidFill>
                <a:latin typeface="Arial Black" pitchFamily="34" charset="0"/>
              </a:rPr>
              <a:t> transpiration is</a:t>
            </a:r>
            <a:r>
              <a:rPr lang="en-US" sz="2000" b="1" dirty="0" smtClean="0">
                <a:latin typeface="Arial Black" pitchFamily="34" charset="0"/>
              </a:rPr>
              <a:t> direct  water vapor loss from the surfaces of leaves </a:t>
            </a:r>
            <a:r>
              <a:rPr lang="en-US" sz="2000" b="1" dirty="0">
                <a:latin typeface="Arial Black" pitchFamily="34" charset="0"/>
              </a:rPr>
              <a:t>and herbaceous </a:t>
            </a:r>
            <a:r>
              <a:rPr lang="en-US" sz="2000" b="1" dirty="0" smtClean="0">
                <a:latin typeface="Arial Black" pitchFamily="34" charset="0"/>
              </a:rPr>
              <a:t>stems </a:t>
            </a:r>
            <a:r>
              <a:rPr lang="en-US" sz="2000" b="1" dirty="0">
                <a:latin typeface="Arial Black" pitchFamily="34" charset="0"/>
              </a:rPr>
              <a:t>through the </a:t>
            </a:r>
            <a:r>
              <a:rPr lang="en-US" sz="2000" b="1" dirty="0" smtClean="0">
                <a:latin typeface="Arial Black" pitchFamily="34" charset="0"/>
              </a:rPr>
              <a:t>cuticle.</a:t>
            </a:r>
          </a:p>
          <a:p>
            <a:pPr marL="265113" indent="-265113">
              <a:lnSpc>
                <a:spcPts val="2800"/>
              </a:lnSpc>
              <a:spcBef>
                <a:spcPts val="600"/>
              </a:spcBef>
            </a:pPr>
            <a:r>
              <a:rPr lang="en-US" sz="2000" b="1" dirty="0" smtClean="0">
                <a:latin typeface="Arial Black" pitchFamily="34" charset="0"/>
              </a:rPr>
              <a:t>Cuticle is  the </a:t>
            </a:r>
            <a:r>
              <a:rPr lang="en-US" sz="2000" b="1" dirty="0" err="1" smtClean="0">
                <a:latin typeface="Arial Black" pitchFamily="34" charset="0"/>
              </a:rPr>
              <a:t>cutin</a:t>
            </a:r>
            <a:r>
              <a:rPr lang="en-US" sz="2000" b="1" dirty="0" smtClean="0">
                <a:latin typeface="Arial Black" pitchFamily="34" charset="0"/>
              </a:rPr>
              <a:t> layer covering </a:t>
            </a:r>
            <a:r>
              <a:rPr lang="en-US" sz="2000" b="1" dirty="0">
                <a:latin typeface="Arial Black" pitchFamily="34" charset="0"/>
              </a:rPr>
              <a:t>the surface of </a:t>
            </a:r>
            <a:r>
              <a:rPr lang="en-US" sz="2000" b="1" dirty="0" smtClean="0">
                <a:latin typeface="Arial Black" pitchFamily="34" charset="0"/>
              </a:rPr>
              <a:t>leaves to retard </a:t>
            </a:r>
            <a:r>
              <a:rPr lang="en-US" sz="2000" b="1" dirty="0">
                <a:latin typeface="Arial Black" pitchFamily="34" charset="0"/>
              </a:rPr>
              <a:t>water </a:t>
            </a:r>
            <a:r>
              <a:rPr lang="en-US" sz="2000" b="1" dirty="0" smtClean="0">
                <a:latin typeface="Arial Black" pitchFamily="34" charset="0"/>
              </a:rPr>
              <a:t>loss.  Nevertheless, the cuticle can permit water vapor loss. </a:t>
            </a:r>
          </a:p>
          <a:p>
            <a:pPr marL="265113" indent="-265113">
              <a:lnSpc>
                <a:spcPts val="2800"/>
              </a:lnSpc>
              <a:spcBef>
                <a:spcPts val="600"/>
              </a:spcBef>
            </a:pPr>
            <a:r>
              <a:rPr lang="en-US" sz="2000" b="1" dirty="0" smtClean="0">
                <a:latin typeface="Arial Black" pitchFamily="34" charset="0"/>
              </a:rPr>
              <a:t>The </a:t>
            </a:r>
            <a:r>
              <a:rPr lang="en-US" sz="2000" b="1" dirty="0">
                <a:latin typeface="Arial Black" pitchFamily="34" charset="0"/>
              </a:rPr>
              <a:t>extent of </a:t>
            </a:r>
            <a:r>
              <a:rPr lang="en-US" sz="2000" b="1" dirty="0" err="1">
                <a:latin typeface="Arial Black" pitchFamily="34" charset="0"/>
              </a:rPr>
              <a:t>cuticular</a:t>
            </a:r>
            <a:r>
              <a:rPr lang="en-US" sz="2000" b="1" dirty="0">
                <a:latin typeface="Arial Black" pitchFamily="34" charset="0"/>
              </a:rPr>
              <a:t> transpiration varies greatly among </a:t>
            </a:r>
            <a:r>
              <a:rPr lang="en-US" sz="2000" b="1" dirty="0" smtClean="0">
                <a:latin typeface="Arial Black" pitchFamily="34" charset="0"/>
              </a:rPr>
              <a:t>species</a:t>
            </a:r>
            <a:r>
              <a:rPr lang="en-US" sz="2000" b="1" dirty="0">
                <a:latin typeface="Arial Black" pitchFamily="34" charset="0"/>
              </a:rPr>
              <a:t>. </a:t>
            </a:r>
            <a:endParaRPr lang="en-US" sz="2000" b="1" dirty="0" smtClean="0">
              <a:latin typeface="Arial Black" pitchFamily="34" charset="0"/>
            </a:endParaRPr>
          </a:p>
          <a:p>
            <a:pPr marL="265113" indent="-265113">
              <a:lnSpc>
                <a:spcPts val="2800"/>
              </a:lnSpc>
              <a:spcBef>
                <a:spcPts val="600"/>
              </a:spcBef>
            </a:pPr>
            <a:r>
              <a:rPr lang="en-US" sz="2000" b="1" dirty="0" smtClean="0">
                <a:latin typeface="Arial Black" pitchFamily="34" charset="0"/>
              </a:rPr>
              <a:t>In sun leaves and xerophytes the cuticle is thick  and </a:t>
            </a:r>
            <a:r>
              <a:rPr lang="en-US" sz="2000" b="1" dirty="0" err="1">
                <a:latin typeface="Arial Black" pitchFamily="34" charset="0"/>
              </a:rPr>
              <a:t>cuticular</a:t>
            </a:r>
            <a:r>
              <a:rPr lang="en-US" sz="2000" b="1" dirty="0">
                <a:latin typeface="Arial Black" pitchFamily="34" charset="0"/>
              </a:rPr>
              <a:t> transpiration is insignificant</a:t>
            </a:r>
            <a:r>
              <a:rPr lang="en-US" sz="2000" b="1" dirty="0" smtClean="0">
                <a:latin typeface="Arial Black" pitchFamily="34" charset="0"/>
              </a:rPr>
              <a:t>.</a:t>
            </a:r>
          </a:p>
          <a:p>
            <a:pPr marL="265113" indent="-265113">
              <a:lnSpc>
                <a:spcPts val="2800"/>
              </a:lnSpc>
              <a:spcBef>
                <a:spcPts val="600"/>
              </a:spcBef>
            </a:pPr>
            <a:r>
              <a:rPr lang="en-US" sz="2000" b="1" dirty="0" smtClean="0">
                <a:latin typeface="Arial Black" pitchFamily="34" charset="0"/>
              </a:rPr>
              <a:t>In shade </a:t>
            </a:r>
            <a:r>
              <a:rPr lang="en-US" sz="2000" b="1" dirty="0">
                <a:latin typeface="Arial Black" pitchFamily="34" charset="0"/>
              </a:rPr>
              <a:t>leaves,  </a:t>
            </a:r>
            <a:r>
              <a:rPr lang="en-US" sz="2000" b="1" dirty="0" err="1">
                <a:latin typeface="Arial Black" pitchFamily="34" charset="0"/>
              </a:rPr>
              <a:t>mesophytes</a:t>
            </a:r>
            <a:r>
              <a:rPr lang="en-US" sz="2000" b="1" dirty="0">
                <a:latin typeface="Arial Black" pitchFamily="34" charset="0"/>
              </a:rPr>
              <a:t> and particularly </a:t>
            </a:r>
            <a:r>
              <a:rPr lang="en-US" sz="2000" b="1" dirty="0" smtClean="0">
                <a:latin typeface="Arial Black" pitchFamily="34" charset="0"/>
              </a:rPr>
              <a:t>hydrophytes the cuticle is thin and the plant </a:t>
            </a:r>
            <a:r>
              <a:rPr lang="en-US" sz="2000" b="1" dirty="0">
                <a:latin typeface="Arial Black" pitchFamily="34" charset="0"/>
              </a:rPr>
              <a:t>may suffer </a:t>
            </a:r>
            <a:r>
              <a:rPr lang="en-US" sz="2000" b="1" dirty="0" smtClean="0">
                <a:latin typeface="Arial Black" pitchFamily="34" charset="0"/>
              </a:rPr>
              <a:t> from wilting under high transpiration. </a:t>
            </a:r>
            <a:endParaRPr lang="en-US" sz="2000" b="1" dirty="0">
              <a:latin typeface="Arial Black" pitchFamily="34" charset="0"/>
            </a:endParaRPr>
          </a:p>
        </p:txBody>
      </p:sp>
    </p:spTree>
    <p:extLst>
      <p:ext uri="{BB962C8B-B14F-4D97-AF65-F5344CB8AC3E}">
        <p14:creationId xmlns:p14="http://schemas.microsoft.com/office/powerpoint/2010/main" val="18198214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1631</Words>
  <Application>Microsoft Office PowerPoint</Application>
  <PresentationFormat>On-screen Show (4:3)</PresentationFormat>
  <Paragraphs>122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mm</dc:creator>
  <cp:lastModifiedBy>mm</cp:lastModifiedBy>
  <cp:revision>13</cp:revision>
  <dcterms:created xsi:type="dcterms:W3CDTF">2006-08-16T00:00:00Z</dcterms:created>
  <dcterms:modified xsi:type="dcterms:W3CDTF">2020-03-16T18:54:15Z</dcterms:modified>
</cp:coreProperties>
</file>