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AA205EF7-9B0A-49A5-9017-635533530DBB}" type="datetimeFigureOut">
              <a:rPr lang="ar-EG" smtClean="0"/>
              <a:t>22/07/1441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73784C9A-EE74-4ED3-856B-4A8F045F5114}" type="slidenum">
              <a:rPr lang="ar-EG" smtClean="0"/>
              <a:t>‹#›</a:t>
            </a:fld>
            <a:endParaRPr lang="ar-EG"/>
          </a:p>
        </p:txBody>
      </p:sp>
    </p:spTree>
    <p:extLst>
      <p:ext uri="{BB962C8B-B14F-4D97-AF65-F5344CB8AC3E}">
        <p14:creationId xmlns:p14="http://schemas.microsoft.com/office/powerpoint/2010/main" val="703263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AA205EF7-9B0A-49A5-9017-635533530DBB}" type="datetimeFigureOut">
              <a:rPr lang="ar-EG" smtClean="0"/>
              <a:t>22/07/1441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73784C9A-EE74-4ED3-856B-4A8F045F5114}" type="slidenum">
              <a:rPr lang="ar-EG" smtClean="0"/>
              <a:t>‹#›</a:t>
            </a:fld>
            <a:endParaRPr lang="ar-EG"/>
          </a:p>
        </p:txBody>
      </p:sp>
    </p:spTree>
    <p:extLst>
      <p:ext uri="{BB962C8B-B14F-4D97-AF65-F5344CB8AC3E}">
        <p14:creationId xmlns:p14="http://schemas.microsoft.com/office/powerpoint/2010/main" val="1355148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AA205EF7-9B0A-49A5-9017-635533530DBB}" type="datetimeFigureOut">
              <a:rPr lang="ar-EG" smtClean="0"/>
              <a:t>22/07/1441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73784C9A-EE74-4ED3-856B-4A8F045F5114}" type="slidenum">
              <a:rPr lang="ar-EG" smtClean="0"/>
              <a:t>‹#›</a:t>
            </a:fld>
            <a:endParaRPr lang="ar-EG"/>
          </a:p>
        </p:txBody>
      </p:sp>
    </p:spTree>
    <p:extLst>
      <p:ext uri="{BB962C8B-B14F-4D97-AF65-F5344CB8AC3E}">
        <p14:creationId xmlns:p14="http://schemas.microsoft.com/office/powerpoint/2010/main" val="1837181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AA205EF7-9B0A-49A5-9017-635533530DBB}" type="datetimeFigureOut">
              <a:rPr lang="ar-EG" smtClean="0"/>
              <a:t>22/07/1441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73784C9A-EE74-4ED3-856B-4A8F045F5114}" type="slidenum">
              <a:rPr lang="ar-EG" smtClean="0"/>
              <a:t>‹#›</a:t>
            </a:fld>
            <a:endParaRPr lang="ar-EG"/>
          </a:p>
        </p:txBody>
      </p:sp>
    </p:spTree>
    <p:extLst>
      <p:ext uri="{BB962C8B-B14F-4D97-AF65-F5344CB8AC3E}">
        <p14:creationId xmlns:p14="http://schemas.microsoft.com/office/powerpoint/2010/main" val="3497988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205EF7-9B0A-49A5-9017-635533530DBB}" type="datetimeFigureOut">
              <a:rPr lang="ar-EG" smtClean="0"/>
              <a:t>22/07/1441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73784C9A-EE74-4ED3-856B-4A8F045F5114}" type="slidenum">
              <a:rPr lang="ar-EG" smtClean="0"/>
              <a:t>‹#›</a:t>
            </a:fld>
            <a:endParaRPr lang="ar-EG"/>
          </a:p>
        </p:txBody>
      </p:sp>
    </p:spTree>
    <p:extLst>
      <p:ext uri="{BB962C8B-B14F-4D97-AF65-F5344CB8AC3E}">
        <p14:creationId xmlns:p14="http://schemas.microsoft.com/office/powerpoint/2010/main" val="1005804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AA205EF7-9B0A-49A5-9017-635533530DBB}" type="datetimeFigureOut">
              <a:rPr lang="ar-EG" smtClean="0"/>
              <a:t>22/07/1441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73784C9A-EE74-4ED3-856B-4A8F045F5114}" type="slidenum">
              <a:rPr lang="ar-EG" smtClean="0"/>
              <a:t>‹#›</a:t>
            </a:fld>
            <a:endParaRPr lang="ar-EG"/>
          </a:p>
        </p:txBody>
      </p:sp>
    </p:spTree>
    <p:extLst>
      <p:ext uri="{BB962C8B-B14F-4D97-AF65-F5344CB8AC3E}">
        <p14:creationId xmlns:p14="http://schemas.microsoft.com/office/powerpoint/2010/main" val="3740427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AA205EF7-9B0A-49A5-9017-635533530DBB}" type="datetimeFigureOut">
              <a:rPr lang="ar-EG" smtClean="0"/>
              <a:t>22/07/1441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73784C9A-EE74-4ED3-856B-4A8F045F5114}" type="slidenum">
              <a:rPr lang="ar-EG" smtClean="0"/>
              <a:t>‹#›</a:t>
            </a:fld>
            <a:endParaRPr lang="ar-EG"/>
          </a:p>
        </p:txBody>
      </p:sp>
    </p:spTree>
    <p:extLst>
      <p:ext uri="{BB962C8B-B14F-4D97-AF65-F5344CB8AC3E}">
        <p14:creationId xmlns:p14="http://schemas.microsoft.com/office/powerpoint/2010/main" val="1495868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AA205EF7-9B0A-49A5-9017-635533530DBB}" type="datetimeFigureOut">
              <a:rPr lang="ar-EG" smtClean="0"/>
              <a:t>22/07/1441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73784C9A-EE74-4ED3-856B-4A8F045F5114}" type="slidenum">
              <a:rPr lang="ar-EG" smtClean="0"/>
              <a:t>‹#›</a:t>
            </a:fld>
            <a:endParaRPr lang="ar-EG"/>
          </a:p>
        </p:txBody>
      </p:sp>
    </p:spTree>
    <p:extLst>
      <p:ext uri="{BB962C8B-B14F-4D97-AF65-F5344CB8AC3E}">
        <p14:creationId xmlns:p14="http://schemas.microsoft.com/office/powerpoint/2010/main" val="1671757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205EF7-9B0A-49A5-9017-635533530DBB}" type="datetimeFigureOut">
              <a:rPr lang="ar-EG" smtClean="0"/>
              <a:t>22/07/1441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73784C9A-EE74-4ED3-856B-4A8F045F5114}" type="slidenum">
              <a:rPr lang="ar-EG" smtClean="0"/>
              <a:t>‹#›</a:t>
            </a:fld>
            <a:endParaRPr lang="ar-EG"/>
          </a:p>
        </p:txBody>
      </p:sp>
    </p:spTree>
    <p:extLst>
      <p:ext uri="{BB962C8B-B14F-4D97-AF65-F5344CB8AC3E}">
        <p14:creationId xmlns:p14="http://schemas.microsoft.com/office/powerpoint/2010/main" val="3065124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205EF7-9B0A-49A5-9017-635533530DBB}" type="datetimeFigureOut">
              <a:rPr lang="ar-EG" smtClean="0"/>
              <a:t>22/07/1441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73784C9A-EE74-4ED3-856B-4A8F045F5114}" type="slidenum">
              <a:rPr lang="ar-EG" smtClean="0"/>
              <a:t>‹#›</a:t>
            </a:fld>
            <a:endParaRPr lang="ar-EG"/>
          </a:p>
        </p:txBody>
      </p:sp>
    </p:spTree>
    <p:extLst>
      <p:ext uri="{BB962C8B-B14F-4D97-AF65-F5344CB8AC3E}">
        <p14:creationId xmlns:p14="http://schemas.microsoft.com/office/powerpoint/2010/main" val="3446805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205EF7-9B0A-49A5-9017-635533530DBB}" type="datetimeFigureOut">
              <a:rPr lang="ar-EG" smtClean="0"/>
              <a:t>22/07/1441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73784C9A-EE74-4ED3-856B-4A8F045F5114}" type="slidenum">
              <a:rPr lang="ar-EG" smtClean="0"/>
              <a:t>‹#›</a:t>
            </a:fld>
            <a:endParaRPr lang="ar-EG"/>
          </a:p>
        </p:txBody>
      </p:sp>
    </p:spTree>
    <p:extLst>
      <p:ext uri="{BB962C8B-B14F-4D97-AF65-F5344CB8AC3E}">
        <p14:creationId xmlns:p14="http://schemas.microsoft.com/office/powerpoint/2010/main" val="3369095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A205EF7-9B0A-49A5-9017-635533530DBB}" type="datetimeFigureOut">
              <a:rPr lang="ar-EG" smtClean="0"/>
              <a:t>22/07/1441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3784C9A-EE74-4ED3-856B-4A8F045F5114}" type="slidenum">
              <a:rPr lang="ar-EG" smtClean="0"/>
              <a:t>‹#›</a:t>
            </a:fld>
            <a:endParaRPr lang="ar-EG"/>
          </a:p>
        </p:txBody>
      </p:sp>
    </p:spTree>
    <p:extLst>
      <p:ext uri="{BB962C8B-B14F-4D97-AF65-F5344CB8AC3E}">
        <p14:creationId xmlns:p14="http://schemas.microsoft.com/office/powerpoint/2010/main" val="509080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dirty="0" smtClean="0"/>
              <a:t>Colloid</a:t>
            </a:r>
            <a:endParaRPr lang="ar-EG" sz="5400" dirty="0"/>
          </a:p>
        </p:txBody>
      </p:sp>
      <p:sp>
        <p:nvSpPr>
          <p:cNvPr id="3" name="Subtitle 2"/>
          <p:cNvSpPr>
            <a:spLocks noGrp="1"/>
          </p:cNvSpPr>
          <p:nvPr>
            <p:ph type="subTitle" idx="1"/>
          </p:nvPr>
        </p:nvSpPr>
        <p:spPr/>
        <p:txBody>
          <a:bodyPr>
            <a:normAutofit/>
          </a:bodyPr>
          <a:lstStyle/>
          <a:p>
            <a:r>
              <a:rPr lang="en-US" sz="4400" dirty="0" smtClean="0">
                <a:cs typeface="+mj-cs"/>
              </a:rPr>
              <a:t>Last three lectures</a:t>
            </a:r>
            <a:endParaRPr lang="ar-EG" sz="4400" dirty="0">
              <a:cs typeface="+mj-cs"/>
            </a:endParaRPr>
          </a:p>
        </p:txBody>
      </p:sp>
    </p:spTree>
    <p:extLst>
      <p:ext uri="{BB962C8B-B14F-4D97-AF65-F5344CB8AC3E}">
        <p14:creationId xmlns:p14="http://schemas.microsoft.com/office/powerpoint/2010/main" val="1426952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Zeta Potential</a:t>
            </a:r>
          </a:p>
        </p:txBody>
      </p:sp>
      <p:sp>
        <p:nvSpPr>
          <p:cNvPr id="3" name="Content Placeholder 2"/>
          <p:cNvSpPr>
            <a:spLocks noGrp="1"/>
          </p:cNvSpPr>
          <p:nvPr>
            <p:ph idx="1"/>
          </p:nvPr>
        </p:nvSpPr>
        <p:spPr/>
        <p:txBody>
          <a:bodyPr>
            <a:normAutofit fontScale="85000" lnSpcReduction="10000"/>
          </a:bodyPr>
          <a:lstStyle/>
          <a:p>
            <a:pPr algn="just" rtl="0"/>
            <a:r>
              <a:rPr lang="en-US" dirty="0"/>
              <a:t>The liquid layer surrounding the particle exists as two parts; an inner region (</a:t>
            </a:r>
            <a:r>
              <a:rPr lang="en-US" dirty="0" smtClean="0"/>
              <a:t>Stern layer</a:t>
            </a:r>
            <a:r>
              <a:rPr lang="en-US" dirty="0"/>
              <a:t>) where the ions are strongly bound and an outer (diffuse) region where they </a:t>
            </a:r>
            <a:r>
              <a:rPr lang="en-US" dirty="0" smtClean="0"/>
              <a:t>are less </a:t>
            </a:r>
            <a:r>
              <a:rPr lang="en-US" dirty="0"/>
              <a:t>firmly associated. Within the diffuse layer there is a notional boundary inside </a:t>
            </a:r>
            <a:r>
              <a:rPr lang="en-US" dirty="0" smtClean="0"/>
              <a:t>which the </a:t>
            </a:r>
            <a:r>
              <a:rPr lang="en-US" dirty="0"/>
              <a:t>ions and particles form a stable entity. When a particle moves (e.g. due to gravity),</a:t>
            </a:r>
          </a:p>
          <a:p>
            <a:pPr algn="just" rtl="0"/>
            <a:r>
              <a:rPr lang="en-US" dirty="0"/>
              <a:t>ions within the boundary move it. Those ions beyond the boundary stay with the </a:t>
            </a:r>
            <a:r>
              <a:rPr lang="en-US" dirty="0" smtClean="0"/>
              <a:t>bulk dispersant</a:t>
            </a:r>
            <a:r>
              <a:rPr lang="en-US" dirty="0"/>
              <a:t>. The potential at this boundary (surface of hydrodynamic shear) is the </a:t>
            </a:r>
            <a:r>
              <a:rPr lang="en-US" dirty="0" smtClean="0"/>
              <a:t>zeta potential </a:t>
            </a:r>
            <a:r>
              <a:rPr lang="en-US" dirty="0"/>
              <a:t>(figure 7).</a:t>
            </a:r>
          </a:p>
          <a:p>
            <a:pPr algn="l"/>
            <a:endParaRPr lang="ar-EG" dirty="0"/>
          </a:p>
        </p:txBody>
      </p:sp>
    </p:spTree>
    <p:extLst>
      <p:ext uri="{BB962C8B-B14F-4D97-AF65-F5344CB8AC3E}">
        <p14:creationId xmlns:p14="http://schemas.microsoft.com/office/powerpoint/2010/main" val="20219737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71600" y="836712"/>
            <a:ext cx="6768752" cy="5328592"/>
          </a:xfrm>
          <a:prstGeom prst="rect">
            <a:avLst/>
          </a:prstGeom>
          <a:noFill/>
          <a:ln>
            <a:noFill/>
          </a:ln>
        </p:spPr>
      </p:pic>
    </p:spTree>
    <p:extLst>
      <p:ext uri="{BB962C8B-B14F-4D97-AF65-F5344CB8AC3E}">
        <p14:creationId xmlns:p14="http://schemas.microsoft.com/office/powerpoint/2010/main" val="17451023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Factors Affecting Zeta Potential</a:t>
            </a:r>
            <a:br>
              <a:rPr lang="en-US" dirty="0"/>
            </a:br>
            <a:endParaRPr lang="ar-EG" dirty="0"/>
          </a:p>
        </p:txBody>
      </p:sp>
      <p:sp>
        <p:nvSpPr>
          <p:cNvPr id="3" name="Content Placeholder 2"/>
          <p:cNvSpPr>
            <a:spLocks noGrp="1"/>
          </p:cNvSpPr>
          <p:nvPr>
            <p:ph idx="1"/>
          </p:nvPr>
        </p:nvSpPr>
        <p:spPr/>
        <p:txBody>
          <a:bodyPr/>
          <a:lstStyle/>
          <a:p>
            <a:pPr algn="l" rtl="0"/>
            <a:r>
              <a:rPr lang="en-US" b="1" dirty="0" smtClean="0"/>
              <a:t>1 -pH</a:t>
            </a:r>
          </a:p>
          <a:p>
            <a:pPr algn="l" rtl="0"/>
            <a:r>
              <a:rPr lang="en-US" b="1" dirty="0" smtClean="0"/>
              <a:t>2-Conductivity</a:t>
            </a:r>
          </a:p>
          <a:p>
            <a:pPr algn="l" rtl="0"/>
            <a:r>
              <a:rPr lang="en-US" b="1" dirty="0"/>
              <a:t>3. Concentration of a formulation component</a:t>
            </a:r>
          </a:p>
          <a:p>
            <a:pPr algn="l" rtl="0"/>
            <a:endParaRPr lang="en-US" b="1" dirty="0"/>
          </a:p>
        </p:txBody>
      </p:sp>
    </p:spTree>
    <p:extLst>
      <p:ext uri="{BB962C8B-B14F-4D97-AF65-F5344CB8AC3E}">
        <p14:creationId xmlns:p14="http://schemas.microsoft.com/office/powerpoint/2010/main" val="6669391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b="1" u="sng" dirty="0"/>
              <a:t>Adsorption in </a:t>
            </a:r>
            <a:r>
              <a:rPr lang="en-US" b="1" u="sng" dirty="0" err="1"/>
              <a:t>Colloide</a:t>
            </a:r>
            <a:r>
              <a:rPr lang="en-US" b="1" u="sng" dirty="0"/>
              <a:t> system</a:t>
            </a:r>
            <a:endParaRPr lang="en-US" dirty="0"/>
          </a:p>
        </p:txBody>
      </p:sp>
      <p:sp>
        <p:nvSpPr>
          <p:cNvPr id="3" name="Content Placeholder 2"/>
          <p:cNvSpPr>
            <a:spLocks noGrp="1"/>
          </p:cNvSpPr>
          <p:nvPr>
            <p:ph idx="1"/>
          </p:nvPr>
        </p:nvSpPr>
        <p:spPr/>
        <p:txBody>
          <a:bodyPr/>
          <a:lstStyle/>
          <a:p>
            <a:pPr algn="l"/>
            <a:r>
              <a:rPr lang="ar-EG" dirty="0" smtClean="0"/>
              <a:t> </a:t>
            </a:r>
            <a:r>
              <a:rPr lang="en-US" dirty="0" smtClean="0"/>
              <a:t>model</a:t>
            </a:r>
            <a:r>
              <a:rPr lang="ar-EG" dirty="0" smtClean="0"/>
              <a:t> </a:t>
            </a:r>
            <a:r>
              <a:rPr lang="en-US" dirty="0" err="1" smtClean="0"/>
              <a:t>Langamiur</a:t>
            </a:r>
            <a:endParaRPr lang="en-US" dirty="0" smtClean="0"/>
          </a:p>
          <a:p>
            <a:pPr marL="0" indent="0" algn="l">
              <a:buNone/>
            </a:pPr>
            <a:endParaRPr lang="en-US" dirty="0" smtClean="0"/>
          </a:p>
          <a:p>
            <a:pPr marL="0" indent="0" algn="l" rtl="0">
              <a:buNone/>
            </a:pPr>
            <a:r>
              <a:rPr lang="en-US" dirty="0" err="1" smtClean="0"/>
              <a:t>Frendlish</a:t>
            </a:r>
            <a:r>
              <a:rPr lang="en-US" dirty="0" smtClean="0"/>
              <a:t> model</a:t>
            </a:r>
          </a:p>
          <a:p>
            <a:pPr marL="0" indent="0" algn="l" rtl="0">
              <a:buNone/>
            </a:pPr>
            <a:endParaRPr lang="en-US" dirty="0"/>
          </a:p>
          <a:p>
            <a:pPr marL="0" indent="0" algn="l" rtl="0">
              <a:buNone/>
            </a:pPr>
            <a:r>
              <a:rPr lang="en-US" dirty="0" smtClean="0"/>
              <a:t>        </a:t>
            </a:r>
            <a:r>
              <a:rPr lang="en-US" b="1" dirty="0" smtClean="0"/>
              <a:t>As </a:t>
            </a:r>
            <a:r>
              <a:rPr lang="en-US" b="1" dirty="0" err="1" smtClean="0"/>
              <a:t>disscused</a:t>
            </a:r>
            <a:r>
              <a:rPr lang="en-US" b="1" dirty="0" smtClean="0"/>
              <a:t> in your material</a:t>
            </a:r>
          </a:p>
          <a:p>
            <a:pPr marL="0" indent="0" algn="l" rtl="0">
              <a:buNone/>
            </a:pPr>
            <a:endParaRPr lang="en-US" dirty="0" smtClean="0"/>
          </a:p>
        </p:txBody>
      </p:sp>
    </p:spTree>
    <p:extLst>
      <p:ext uri="{BB962C8B-B14F-4D97-AF65-F5344CB8AC3E}">
        <p14:creationId xmlns:p14="http://schemas.microsoft.com/office/powerpoint/2010/main" val="1094899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 general colloids have the following properties: </a:t>
            </a:r>
          </a:p>
        </p:txBody>
      </p:sp>
      <p:sp>
        <p:nvSpPr>
          <p:cNvPr id="3" name="Content Placeholder 2"/>
          <p:cNvSpPr>
            <a:spLocks noGrp="1"/>
          </p:cNvSpPr>
          <p:nvPr>
            <p:ph idx="1"/>
          </p:nvPr>
        </p:nvSpPr>
        <p:spPr/>
        <p:txBody>
          <a:bodyPr/>
          <a:lstStyle/>
          <a:p>
            <a:pPr marL="0" indent="0" algn="l">
              <a:buNone/>
            </a:pPr>
            <a:r>
              <a:rPr lang="en-US" dirty="0" smtClean="0"/>
              <a:t>Kinetic properties</a:t>
            </a:r>
          </a:p>
          <a:p>
            <a:pPr marL="0" indent="0" algn="l">
              <a:buNone/>
            </a:pPr>
            <a:r>
              <a:rPr lang="en-US" dirty="0" smtClean="0"/>
              <a:t>(Brownian movement) in your material</a:t>
            </a:r>
          </a:p>
          <a:p>
            <a:pPr marL="0" indent="0" algn="l">
              <a:buNone/>
            </a:pPr>
            <a:endParaRPr lang="en-US" dirty="0"/>
          </a:p>
          <a:p>
            <a:pPr marL="0" indent="0" algn="l">
              <a:buNone/>
            </a:pPr>
            <a:r>
              <a:rPr lang="en-US" dirty="0" smtClean="0"/>
              <a:t>Optical properties</a:t>
            </a:r>
          </a:p>
          <a:p>
            <a:pPr marL="0" indent="0" algn="l">
              <a:buNone/>
            </a:pPr>
            <a:r>
              <a:rPr lang="en-US" dirty="0" smtClean="0"/>
              <a:t>(</a:t>
            </a:r>
            <a:r>
              <a:rPr lang="en-US" dirty="0" err="1" smtClean="0"/>
              <a:t>Tyndal</a:t>
            </a:r>
            <a:r>
              <a:rPr lang="en-US" dirty="0" smtClean="0"/>
              <a:t> effect)</a:t>
            </a:r>
          </a:p>
          <a:p>
            <a:pPr marL="0" indent="0" algn="l">
              <a:buNone/>
            </a:pPr>
            <a:endParaRPr lang="en-US" dirty="0"/>
          </a:p>
          <a:p>
            <a:pPr marL="0" indent="0" algn="l">
              <a:buNone/>
            </a:pPr>
            <a:r>
              <a:rPr lang="en-US" dirty="0" smtClean="0"/>
              <a:t>Electrical properties</a:t>
            </a:r>
          </a:p>
          <a:p>
            <a:pPr marL="0" indent="0" algn="l">
              <a:buNone/>
            </a:pPr>
            <a:endParaRPr lang="en-US" dirty="0"/>
          </a:p>
          <a:p>
            <a:pPr marL="0" indent="0" algn="l">
              <a:buNone/>
            </a:pPr>
            <a:endParaRPr lang="en-US" dirty="0" smtClean="0"/>
          </a:p>
          <a:p>
            <a:pPr marL="571500" indent="-571500" algn="l">
              <a:buAutoNum type="romanLcParenR"/>
            </a:pPr>
            <a:endParaRPr lang="en-US" dirty="0"/>
          </a:p>
        </p:txBody>
      </p:sp>
    </p:spTree>
    <p:extLst>
      <p:ext uri="{BB962C8B-B14F-4D97-AF65-F5344CB8AC3E}">
        <p14:creationId xmlns:p14="http://schemas.microsoft.com/office/powerpoint/2010/main" val="358672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l" rtl="0"/>
            <a:r>
              <a:rPr lang="en-US" b="1" dirty="0"/>
              <a:t>a) Effect of addition of Lyophobic </a:t>
            </a:r>
            <a:r>
              <a:rPr lang="en-US" b="1" dirty="0" smtClean="0"/>
              <a:t>sols</a:t>
            </a:r>
          </a:p>
          <a:p>
            <a:pPr algn="l" rtl="0"/>
            <a:endParaRPr lang="en-US" dirty="0" smtClean="0"/>
          </a:p>
          <a:p>
            <a:pPr algn="l" rtl="0"/>
            <a:r>
              <a:rPr lang="en-US" dirty="0" smtClean="0"/>
              <a:t>(</a:t>
            </a:r>
            <a:r>
              <a:rPr lang="en-US" dirty="0"/>
              <a:t>i) The effective ions of the </a:t>
            </a:r>
            <a:r>
              <a:rPr lang="en-US" dirty="0" err="1"/>
              <a:t>electroyte</a:t>
            </a:r>
            <a:r>
              <a:rPr lang="en-US" dirty="0"/>
              <a:t> in bringing about coagulation are </a:t>
            </a:r>
            <a:r>
              <a:rPr lang="en-US" dirty="0" err="1"/>
              <a:t>thise</a:t>
            </a:r>
            <a:r>
              <a:rPr lang="en-US" dirty="0"/>
              <a:t> which carry charge opposite to that of the colloidal particles. These ions are called coagulating ions or flocculating ions. </a:t>
            </a:r>
          </a:p>
          <a:p>
            <a:pPr algn="l" rtl="0"/>
            <a:endParaRPr lang="en-US" b="1" dirty="0" smtClean="0"/>
          </a:p>
        </p:txBody>
      </p:sp>
    </p:spTree>
    <p:extLst>
      <p:ext uri="{BB962C8B-B14F-4D97-AF65-F5344CB8AC3E}">
        <p14:creationId xmlns:p14="http://schemas.microsoft.com/office/powerpoint/2010/main" val="56897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lgn="l" rtl="0"/>
            <a:r>
              <a:rPr lang="en-US" b="1" dirty="0" smtClean="0"/>
              <a:t> b) Effect of applied field on lyophobic sols</a:t>
            </a:r>
          </a:p>
          <a:p>
            <a:pPr algn="just" rtl="0"/>
            <a:r>
              <a:rPr lang="en-US" dirty="0"/>
              <a:t> </a:t>
            </a:r>
          </a:p>
          <a:p>
            <a:pPr algn="just" rtl="0"/>
            <a:r>
              <a:rPr lang="en-US" dirty="0"/>
              <a:t>When a potential difference (electric field) is applied across two platinum electrodes immersed in a colloidal solution, the particles of dispersed phase move towards either the positive or negative electrode. This observation was first discovered by </a:t>
            </a:r>
            <a:r>
              <a:rPr lang="en-US" dirty="0" err="1"/>
              <a:t>Rauss</a:t>
            </a:r>
            <a:r>
              <a:rPr lang="en-US" dirty="0"/>
              <a:t> in 1807 and was investigated later by Linder and </a:t>
            </a:r>
            <a:r>
              <a:rPr lang="en-US" dirty="0" err="1"/>
              <a:t>Picton</a:t>
            </a:r>
            <a:r>
              <a:rPr lang="en-US" dirty="0"/>
              <a:t>. </a:t>
            </a:r>
          </a:p>
          <a:p>
            <a:pPr algn="just" rtl="0"/>
            <a:r>
              <a:rPr lang="en-US" dirty="0"/>
              <a:t>The movement of colloidal particles under the action of electric field is known as Electrophoresis. </a:t>
            </a:r>
          </a:p>
        </p:txBody>
      </p:sp>
    </p:spTree>
    <p:extLst>
      <p:ext uri="{BB962C8B-B14F-4D97-AF65-F5344CB8AC3E}">
        <p14:creationId xmlns:p14="http://schemas.microsoft.com/office/powerpoint/2010/main" val="549330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rtl="0"/>
            <a:r>
              <a:rPr lang="en-US" b="1" dirty="0"/>
              <a:t>Electrophoresis</a:t>
            </a:r>
            <a:r>
              <a:rPr lang="en-US" dirty="0"/>
              <a:t>. </a:t>
            </a:r>
          </a:p>
          <a:p>
            <a:pPr algn="just" rtl="0"/>
            <a:r>
              <a:rPr lang="en-US" dirty="0"/>
              <a:t>If the colloidal particles move towards the positive electrode (Anode) they carry negative charge. On the other hand if the sol particles migrate towards negative electrode (Cathode)they are positively charged. From the direction of movement of colloidal particles it is possible to find out the charge on </a:t>
            </a:r>
            <a:r>
              <a:rPr lang="en-US" dirty="0" err="1"/>
              <a:t>colloidals</a:t>
            </a:r>
            <a:r>
              <a:rPr lang="en-US" dirty="0"/>
              <a:t>.</a:t>
            </a:r>
          </a:p>
        </p:txBody>
      </p:sp>
    </p:spTree>
    <p:extLst>
      <p:ext uri="{BB962C8B-B14F-4D97-AF65-F5344CB8AC3E}">
        <p14:creationId xmlns:p14="http://schemas.microsoft.com/office/powerpoint/2010/main" val="1302520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19256" cy="5721499"/>
          </a:xfrm>
        </p:spPr>
        <p:txBody>
          <a:bodyPr>
            <a:normAutofit fontScale="92500" lnSpcReduction="20000"/>
          </a:bodyPr>
          <a:lstStyle/>
          <a:p>
            <a:pPr marL="0" indent="0" algn="l">
              <a:buNone/>
            </a:pPr>
            <a:r>
              <a:rPr lang="en-US" b="1" dirty="0" smtClean="0"/>
              <a:t>Electro-Osmosis</a:t>
            </a:r>
          </a:p>
          <a:p>
            <a:pPr marL="0" indent="0" algn="l">
              <a:buNone/>
            </a:pPr>
            <a:r>
              <a:rPr lang="en-US" dirty="0"/>
              <a:t>A colloidal solution as a whole is electrically neutral in nature i.e., dispersion medium carries an equal and opposite charge to that of the particles of dispersed phase. When the movement of dispersed phase of colloidal solution is prevented by suitable means, the dispersion medium can be made to move under the influence of an applied electric field or potential. This phenomenon is referred to as Electro-Osmosis. Thus electro-osmosis may be defined as the movement of the dispersion medium under the influence of an applied electric field when the particles of dispersed phase are prevented from moving.  Demonstration of Electro-Osmosis: </a:t>
            </a:r>
          </a:p>
        </p:txBody>
      </p:sp>
    </p:spTree>
    <p:extLst>
      <p:ext uri="{BB962C8B-B14F-4D97-AF65-F5344CB8AC3E}">
        <p14:creationId xmlns:p14="http://schemas.microsoft.com/office/powerpoint/2010/main" val="3732281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l"/>
            <a:r>
              <a:rPr lang="en-US" b="1" dirty="0"/>
              <a:t>Electrical double </a:t>
            </a:r>
            <a:r>
              <a:rPr lang="en-US" b="1" dirty="0" smtClean="0"/>
              <a:t>layer</a:t>
            </a:r>
          </a:p>
          <a:p>
            <a:pPr algn="l"/>
            <a:r>
              <a:rPr lang="en-US" dirty="0"/>
              <a:t>The model which gave rise to the term 'electrical double layer' was first put forward in the 1850's by Helmholtz. In this model he assumed that no electron transfer reactions occur at the electrode and the solution is composed only of electrolyte.</a:t>
            </a:r>
            <a:endParaRPr lang="ar-EG" dirty="0"/>
          </a:p>
        </p:txBody>
      </p:sp>
    </p:spTree>
    <p:extLst>
      <p:ext uri="{BB962C8B-B14F-4D97-AF65-F5344CB8AC3E}">
        <p14:creationId xmlns:p14="http://schemas.microsoft.com/office/powerpoint/2010/main" val="2166722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l"/>
            <a:r>
              <a:rPr lang="en-US" dirty="0"/>
              <a:t>The interactions between the ions in solution and the electrode surface were assumed to be electrostatic in nature and resulted from the fact that the electrode holds a charge density (</a:t>
            </a:r>
            <a:r>
              <a:rPr lang="en-US" dirty="0" err="1"/>
              <a:t>qm</a:t>
            </a:r>
            <a:r>
              <a:rPr lang="en-US" dirty="0"/>
              <a:t>) which arises from either an excess or deficiency of electrons at the electrode surface. </a:t>
            </a:r>
            <a:endParaRPr lang="ar-EG" dirty="0"/>
          </a:p>
        </p:txBody>
      </p:sp>
    </p:spTree>
    <p:extLst>
      <p:ext uri="{BB962C8B-B14F-4D97-AF65-F5344CB8AC3E}">
        <p14:creationId xmlns:p14="http://schemas.microsoft.com/office/powerpoint/2010/main" val="40951004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l" rtl="0"/>
            <a:r>
              <a:rPr lang="en-US" dirty="0"/>
              <a:t>A later model put forward by Stern begins to address some of these limitations now the ions are assumed to be able to move in solution and so the electrostatic interactions are in competition with Brownian motion. The result is still a region close to the electrode surface (100x10-10 m) containing an excess of one type of ion but now the potential drop occurs over the region called the diffuse layer. Many modifications and improvements have been made to these early models with the latest approaches using numerical </a:t>
            </a:r>
            <a:r>
              <a:rPr lang="en-US" dirty="0" err="1"/>
              <a:t>modelling</a:t>
            </a:r>
            <a:r>
              <a:rPr lang="en-US" dirty="0"/>
              <a:t> to follow the redistribution effects as the electrode potential is varied.</a:t>
            </a:r>
          </a:p>
        </p:txBody>
      </p:sp>
    </p:spTree>
    <p:extLst>
      <p:ext uri="{BB962C8B-B14F-4D97-AF65-F5344CB8AC3E}">
        <p14:creationId xmlns:p14="http://schemas.microsoft.com/office/powerpoint/2010/main" val="8387741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TotalTime>
  <Words>586</Words>
  <Application>Microsoft Office PowerPoint</Application>
  <PresentationFormat>On-screen Show (4:3)</PresentationFormat>
  <Paragraphs>39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Colloid</vt:lpstr>
      <vt:lpstr>In general colloids have the following properties: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Zeta Potential</vt:lpstr>
      <vt:lpstr>PowerPoint Presentation</vt:lpstr>
      <vt:lpstr>Factors Affecting Zeta Potential </vt:lpstr>
      <vt:lpstr>Adsorption in Colloide system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Colloid</dc:title>
  <dc:creator>mylap</dc:creator>
  <cp:lastModifiedBy>mylap</cp:lastModifiedBy>
  <cp:revision>29</cp:revision>
  <dcterms:created xsi:type="dcterms:W3CDTF">2020-03-16T05:20:24Z</dcterms:created>
  <dcterms:modified xsi:type="dcterms:W3CDTF">2020-03-16T07:00:49Z</dcterms:modified>
</cp:coreProperties>
</file>