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366" r:id="rId2"/>
    <p:sldId id="367" r:id="rId3"/>
    <p:sldId id="368" r:id="rId4"/>
    <p:sldId id="369" r:id="rId5"/>
    <p:sldId id="371" r:id="rId6"/>
    <p:sldId id="372" r:id="rId7"/>
    <p:sldId id="373" r:id="rId8"/>
    <p:sldId id="376" r:id="rId9"/>
    <p:sldId id="377" r:id="rId10"/>
    <p:sldId id="378" r:id="rId11"/>
    <p:sldId id="379" r:id="rId12"/>
    <p:sldId id="380" r:id="rId13"/>
    <p:sldId id="381" r:id="rId14"/>
    <p:sldId id="382" r:id="rId15"/>
    <p:sldId id="383" r:id="rId16"/>
    <p:sldId id="384" r:id="rId17"/>
    <p:sldId id="385" r:id="rId18"/>
    <p:sldId id="441" r:id="rId19"/>
    <p:sldId id="386" r:id="rId20"/>
    <p:sldId id="387" r:id="rId21"/>
    <p:sldId id="388" r:id="rId22"/>
    <p:sldId id="389" r:id="rId23"/>
    <p:sldId id="390"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3" r:id="rId37"/>
    <p:sldId id="404" r:id="rId38"/>
    <p:sldId id="405" r:id="rId39"/>
    <p:sldId id="406" r:id="rId40"/>
    <p:sldId id="407" r:id="rId41"/>
    <p:sldId id="411" r:id="rId42"/>
    <p:sldId id="412" r:id="rId43"/>
    <p:sldId id="413" r:id="rId44"/>
    <p:sldId id="414" r:id="rId45"/>
    <p:sldId id="415" r:id="rId46"/>
    <p:sldId id="416" r:id="rId47"/>
    <p:sldId id="417" r:id="rId48"/>
    <p:sldId id="418" r:id="rId49"/>
    <p:sldId id="419" r:id="rId50"/>
    <p:sldId id="420" r:id="rId51"/>
    <p:sldId id="421" r:id="rId52"/>
    <p:sldId id="422" r:id="rId53"/>
    <p:sldId id="423" r:id="rId54"/>
    <p:sldId id="424" r:id="rId55"/>
    <p:sldId id="425" r:id="rId56"/>
    <p:sldId id="426" r:id="rId57"/>
    <p:sldId id="427" r:id="rId58"/>
    <p:sldId id="428" r:id="rId59"/>
    <p:sldId id="429" r:id="rId60"/>
    <p:sldId id="431" r:id="rId61"/>
    <p:sldId id="432" r:id="rId62"/>
    <p:sldId id="433" r:id="rId63"/>
    <p:sldId id="434" r:id="rId64"/>
    <p:sldId id="435" r:id="rId65"/>
    <p:sldId id="436" r:id="rId66"/>
    <p:sldId id="437" r:id="rId67"/>
    <p:sldId id="438" r:id="rId68"/>
    <p:sldId id="439" r:id="rId69"/>
    <p:sldId id="440" r:id="rId70"/>
  </p:sldIdLst>
  <p:sldSz cx="9144000" cy="6858000" type="screen4x3"/>
  <p:notesSz cx="7010400" cy="92964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46" autoAdjust="0"/>
    <p:restoredTop sz="90929"/>
  </p:normalViewPr>
  <p:slideViewPr>
    <p:cSldViewPr>
      <p:cViewPr>
        <p:scale>
          <a:sx n="105" d="100"/>
          <a:sy n="105" d="100"/>
        </p:scale>
        <p:origin x="-88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7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427011"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427012"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427013"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12C98A57-95D2-4819-BDF2-11D9C5A3E42E}" type="slidenum">
              <a:rPr lang="en-US"/>
              <a:pPr>
                <a:defRPr/>
              </a:pPr>
              <a:t>‹#›</a:t>
            </a:fld>
            <a:endParaRPr lang="en-US"/>
          </a:p>
        </p:txBody>
      </p:sp>
    </p:spTree>
    <p:extLst>
      <p:ext uri="{BB962C8B-B14F-4D97-AF65-F5344CB8AC3E}">
        <p14:creationId xmlns:p14="http://schemas.microsoft.com/office/powerpoint/2010/main" val="3080992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4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a:p>
        </p:txBody>
      </p:sp>
      <p:sp>
        <p:nvSpPr>
          <p:cNvPr id="424963"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a:p>
        </p:txBody>
      </p:sp>
      <p:sp>
        <p:nvSpPr>
          <p:cNvPr id="72708" name="Rectangle 4"/>
          <p:cNvSpPr>
            <a:spLocks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4965"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24966"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a:p>
        </p:txBody>
      </p:sp>
      <p:sp>
        <p:nvSpPr>
          <p:cNvPr id="424967"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56D44AA5-9CA0-4C60-8280-52B20B1B2D6B}" type="slidenum">
              <a:rPr lang="en-US"/>
              <a:pPr>
                <a:defRPr/>
              </a:pPr>
              <a:t>‹#›</a:t>
            </a:fld>
            <a:endParaRPr lang="en-US"/>
          </a:p>
        </p:txBody>
      </p:sp>
    </p:spTree>
    <p:extLst>
      <p:ext uri="{BB962C8B-B14F-4D97-AF65-F5344CB8AC3E}">
        <p14:creationId xmlns:p14="http://schemas.microsoft.com/office/powerpoint/2010/main" val="12585257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C3A79762-925E-4A42-B192-20A2ED93C35D}" type="slidenum">
              <a:rPr lang="en-US" sz="1200" smtClean="0"/>
              <a:pPr eaLnBrk="1" hangingPunct="1"/>
              <a:t>1</a:t>
            </a:fld>
            <a:endParaRPr lang="en-US" sz="1200" smtClean="0"/>
          </a:p>
        </p:txBody>
      </p:sp>
      <p:sp>
        <p:nvSpPr>
          <p:cNvPr id="73731" name="Rectangle 2"/>
          <p:cNvSpPr>
            <a:spLocks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1C4E5896-8ABC-4A06-AC11-E0FDB7754FE7}" type="slidenum">
              <a:rPr lang="en-US" sz="1200" smtClean="0"/>
              <a:pPr eaLnBrk="1" hangingPunct="1"/>
              <a:t>10</a:t>
            </a:fld>
            <a:endParaRPr lang="en-US" sz="1200" smtClean="0"/>
          </a:p>
        </p:txBody>
      </p:sp>
      <p:sp>
        <p:nvSpPr>
          <p:cNvPr id="82947" name="Rectangle 2"/>
          <p:cNvSpPr>
            <a:spLocks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0E70374D-6E25-46B3-9FDA-F6A510F9DEEA}" type="slidenum">
              <a:rPr lang="en-US" sz="1200" smtClean="0"/>
              <a:pPr eaLnBrk="1" hangingPunct="1"/>
              <a:t>11</a:t>
            </a:fld>
            <a:endParaRPr lang="en-US" sz="1200" smtClean="0"/>
          </a:p>
        </p:txBody>
      </p:sp>
      <p:sp>
        <p:nvSpPr>
          <p:cNvPr id="83971" name="Rectangle 2"/>
          <p:cNvSpPr>
            <a:spLocks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7682E4D6-66C9-4671-BC3E-AF2B1CF1FB83}" type="slidenum">
              <a:rPr lang="en-US" sz="1200" smtClean="0"/>
              <a:pPr eaLnBrk="1" hangingPunct="1"/>
              <a:t>12</a:t>
            </a:fld>
            <a:endParaRPr lang="en-US" sz="1200" smtClean="0"/>
          </a:p>
        </p:txBody>
      </p:sp>
      <p:sp>
        <p:nvSpPr>
          <p:cNvPr id="84995" name="Rectangle 2"/>
          <p:cNvSpPr>
            <a:spLocks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3997DBE5-88A4-4BBD-9ECC-FBDF41EFD933}" type="slidenum">
              <a:rPr lang="en-US" sz="1200" smtClean="0"/>
              <a:pPr eaLnBrk="1" hangingPunct="1"/>
              <a:t>13</a:t>
            </a:fld>
            <a:endParaRPr lang="en-US" sz="1200" smtClean="0"/>
          </a:p>
        </p:txBody>
      </p:sp>
      <p:sp>
        <p:nvSpPr>
          <p:cNvPr id="86019" name="Rectangle 2"/>
          <p:cNvSpPr>
            <a:spLocks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3A9AE4BD-71FA-4941-BF2D-95E6471C83EE}" type="slidenum">
              <a:rPr lang="en-US" sz="1200" smtClean="0"/>
              <a:pPr eaLnBrk="1" hangingPunct="1"/>
              <a:t>14</a:t>
            </a:fld>
            <a:endParaRPr lang="en-US" sz="1200" smtClean="0"/>
          </a:p>
        </p:txBody>
      </p:sp>
      <p:sp>
        <p:nvSpPr>
          <p:cNvPr id="87043" name="Rectangle 2"/>
          <p:cNvSpPr>
            <a:spLocks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E742FB94-8F93-4DC8-841F-ABEDA3AD2873}" type="slidenum">
              <a:rPr lang="en-US" sz="1200" smtClean="0"/>
              <a:pPr eaLnBrk="1" hangingPunct="1"/>
              <a:t>15</a:t>
            </a:fld>
            <a:endParaRPr lang="en-US" sz="1200" smtClean="0"/>
          </a:p>
        </p:txBody>
      </p:sp>
      <p:sp>
        <p:nvSpPr>
          <p:cNvPr id="88067" name="Rectangle 2"/>
          <p:cNvSpPr>
            <a:spLocks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A6851CB4-6BCC-4EB1-B262-77BFAA4B6052}" type="slidenum">
              <a:rPr lang="en-US" sz="1200" smtClean="0"/>
              <a:pPr eaLnBrk="1" hangingPunct="1"/>
              <a:t>16</a:t>
            </a:fld>
            <a:endParaRPr lang="en-US" sz="1200" smtClean="0"/>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0F3B391A-4168-4711-8ECC-E88B7B27A7A9}" type="slidenum">
              <a:rPr lang="en-US" sz="1200" smtClean="0"/>
              <a:pPr eaLnBrk="1" hangingPunct="1"/>
              <a:t>17</a:t>
            </a:fld>
            <a:endParaRPr lang="en-US" sz="1200" smtClean="0"/>
          </a:p>
        </p:txBody>
      </p:sp>
      <p:sp>
        <p:nvSpPr>
          <p:cNvPr id="90115" name="Rectangle 2"/>
          <p:cNvSpPr>
            <a:spLocks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4D28AF24-8264-47F7-BE5A-1D8334FD0086}" type="slidenum">
              <a:rPr lang="en-US" sz="1200" smtClean="0"/>
              <a:pPr eaLnBrk="1" hangingPunct="1"/>
              <a:t>18</a:t>
            </a:fld>
            <a:endParaRPr lang="en-US" sz="1200" smtClean="0"/>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E65EA5F1-E776-4A18-AC86-7954ECA61505}" type="slidenum">
              <a:rPr lang="en-US" sz="1200" smtClean="0"/>
              <a:pPr eaLnBrk="1" hangingPunct="1"/>
              <a:t>19</a:t>
            </a:fld>
            <a:endParaRPr lang="en-US" sz="1200" smtClean="0"/>
          </a:p>
        </p:txBody>
      </p:sp>
      <p:sp>
        <p:nvSpPr>
          <p:cNvPr id="92163" name="Rectangle 2"/>
          <p:cNvSpPr>
            <a:spLocks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F274EF12-7C29-4889-9722-05C7CED44F7C}" type="slidenum">
              <a:rPr lang="en-US" sz="1200" smtClean="0"/>
              <a:pPr eaLnBrk="1" hangingPunct="1"/>
              <a:t>2</a:t>
            </a:fld>
            <a:endParaRPr lang="en-US" sz="1200" smtClean="0"/>
          </a:p>
        </p:txBody>
      </p:sp>
      <p:sp>
        <p:nvSpPr>
          <p:cNvPr id="74755" name="Rectangle 2"/>
          <p:cNvSpPr>
            <a:spLocks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CF9A4712-2A84-4C4C-9C2C-ABC4977C1A38}" type="slidenum">
              <a:rPr lang="en-US" sz="1200" smtClean="0"/>
              <a:pPr eaLnBrk="1" hangingPunct="1"/>
              <a:t>20</a:t>
            </a:fld>
            <a:endParaRPr lang="en-US" sz="1200" smtClean="0"/>
          </a:p>
        </p:txBody>
      </p:sp>
      <p:sp>
        <p:nvSpPr>
          <p:cNvPr id="93187" name="Rectangle 2"/>
          <p:cNvSpPr>
            <a:spLocks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BB7673A3-E3C9-4C4D-8ABD-1963FE4E265C}" type="slidenum">
              <a:rPr lang="en-US" sz="1200" smtClean="0"/>
              <a:pPr eaLnBrk="1" hangingPunct="1"/>
              <a:t>21</a:t>
            </a:fld>
            <a:endParaRPr lang="en-US" sz="1200" smtClean="0"/>
          </a:p>
        </p:txBody>
      </p:sp>
      <p:sp>
        <p:nvSpPr>
          <p:cNvPr id="94211" name="Rectangle 2"/>
          <p:cNvSpPr>
            <a:spLocks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4D9C3906-B947-4DD1-9394-4803936459FD}" type="slidenum">
              <a:rPr lang="en-US" sz="1200" smtClean="0"/>
              <a:pPr eaLnBrk="1" hangingPunct="1"/>
              <a:t>22</a:t>
            </a:fld>
            <a:endParaRPr lang="en-US" sz="1200" smtClean="0"/>
          </a:p>
        </p:txBody>
      </p:sp>
      <p:sp>
        <p:nvSpPr>
          <p:cNvPr id="95235" name="Rectangle 2"/>
          <p:cNvSpPr>
            <a:spLocks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F5379ABC-1ADC-4A73-8F93-1023A6BF8493}" type="slidenum">
              <a:rPr lang="en-US" sz="1200" smtClean="0"/>
              <a:pPr eaLnBrk="1" hangingPunct="1"/>
              <a:t>23</a:t>
            </a:fld>
            <a:endParaRPr lang="en-US" sz="1200"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45B10ACC-E2AF-468D-9B7C-5E9113893E81}" type="slidenum">
              <a:rPr lang="en-US" sz="1200" smtClean="0"/>
              <a:pPr eaLnBrk="1" hangingPunct="1"/>
              <a:t>24</a:t>
            </a:fld>
            <a:endParaRPr lang="en-US" sz="1200"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6D95F06B-5CF0-4DFC-91F3-F12DF757BC2A}" type="slidenum">
              <a:rPr lang="en-US" sz="1200" smtClean="0"/>
              <a:pPr eaLnBrk="1" hangingPunct="1"/>
              <a:t>25</a:t>
            </a:fld>
            <a:endParaRPr lang="en-US" sz="1200"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5CBFB1FF-5BE4-4DE8-B1D8-60D54777AB67}" type="slidenum">
              <a:rPr lang="en-US" sz="1200" smtClean="0"/>
              <a:pPr eaLnBrk="1" hangingPunct="1"/>
              <a:t>26</a:t>
            </a:fld>
            <a:endParaRPr lang="en-US" sz="1200"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850D4781-5CE5-4A60-9144-CD1AFD593CAC}" type="slidenum">
              <a:rPr lang="en-US" sz="1200" smtClean="0"/>
              <a:pPr eaLnBrk="1" hangingPunct="1"/>
              <a:t>27</a:t>
            </a:fld>
            <a:endParaRPr lang="en-US" sz="1200"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3971823C-42E7-4D13-B4A6-F6FF160D8B0E}" type="slidenum">
              <a:rPr lang="en-US" sz="1200" smtClean="0"/>
              <a:pPr eaLnBrk="1" hangingPunct="1"/>
              <a:t>28</a:t>
            </a:fld>
            <a:endParaRPr lang="en-US" sz="1200"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02654E4F-CA3E-44B0-98CE-DC681DD54F3D}" type="slidenum">
              <a:rPr lang="en-US" sz="1200" smtClean="0"/>
              <a:pPr eaLnBrk="1" hangingPunct="1"/>
              <a:t>29</a:t>
            </a:fld>
            <a:endParaRPr lang="en-US" sz="1200"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FA63BE1A-73B2-46C9-8923-A4CB4EADBF84}" type="slidenum">
              <a:rPr lang="en-US" sz="1200" smtClean="0"/>
              <a:pPr eaLnBrk="1" hangingPunct="1"/>
              <a:t>3</a:t>
            </a:fld>
            <a:endParaRPr lang="en-US" sz="1200" smtClean="0"/>
          </a:p>
        </p:txBody>
      </p:sp>
      <p:sp>
        <p:nvSpPr>
          <p:cNvPr id="75779" name="Rectangle 2"/>
          <p:cNvSpPr>
            <a:spLocks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DB3C9237-F11A-492D-B506-8E113A4AB55C}" type="slidenum">
              <a:rPr lang="en-US" sz="1200" smtClean="0"/>
              <a:pPr eaLnBrk="1" hangingPunct="1"/>
              <a:t>30</a:t>
            </a:fld>
            <a:endParaRPr lang="en-US" sz="1200"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A1B8B92A-4516-44D8-9136-982EA9BF5980}" type="slidenum">
              <a:rPr lang="en-US" sz="1200" smtClean="0"/>
              <a:pPr eaLnBrk="1" hangingPunct="1"/>
              <a:t>31</a:t>
            </a:fld>
            <a:endParaRPr lang="en-US" sz="1200"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E1A6CDB0-E53C-4CA9-824E-3D765FA82CF9}" type="slidenum">
              <a:rPr lang="en-US" sz="1200" smtClean="0"/>
              <a:pPr eaLnBrk="1" hangingPunct="1"/>
              <a:t>32</a:t>
            </a:fld>
            <a:endParaRPr lang="en-US" sz="1200"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19BF7826-362B-426A-BBF8-0391163D907C}" type="slidenum">
              <a:rPr lang="en-US" sz="1200" smtClean="0"/>
              <a:pPr eaLnBrk="1" hangingPunct="1"/>
              <a:t>33</a:t>
            </a:fld>
            <a:endParaRPr lang="en-US" sz="1200"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C54E4214-0283-4E9B-9B13-AD2D7EF74694}" type="slidenum">
              <a:rPr lang="en-US" sz="1200" smtClean="0"/>
              <a:pPr eaLnBrk="1" hangingPunct="1"/>
              <a:t>34</a:t>
            </a:fld>
            <a:endParaRPr lang="en-US" sz="1200"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6468C4DB-9507-46EA-8238-2EFA98A2EF39}" type="slidenum">
              <a:rPr lang="en-US" sz="1200" smtClean="0"/>
              <a:pPr eaLnBrk="1" hangingPunct="1"/>
              <a:t>35</a:t>
            </a:fld>
            <a:endParaRPr lang="en-US" sz="1200" smtClean="0"/>
          </a:p>
        </p:txBody>
      </p:sp>
      <p:sp>
        <p:nvSpPr>
          <p:cNvPr id="108547" name="Rectangle 2"/>
          <p:cNvSpPr>
            <a:spLocks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736C9789-9FDC-4A53-8C66-F04C8F66C747}" type="slidenum">
              <a:rPr lang="en-US" sz="1200" smtClean="0"/>
              <a:pPr eaLnBrk="1" hangingPunct="1"/>
              <a:t>36</a:t>
            </a:fld>
            <a:endParaRPr lang="en-US" sz="1200"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41B6FC1D-CBB7-462D-B194-5B577E42D9DE}" type="slidenum">
              <a:rPr lang="en-US" sz="1200" smtClean="0"/>
              <a:pPr eaLnBrk="1" hangingPunct="1"/>
              <a:t>37</a:t>
            </a:fld>
            <a:endParaRPr lang="en-US" sz="1200" smtClean="0"/>
          </a:p>
        </p:txBody>
      </p:sp>
      <p:sp>
        <p:nvSpPr>
          <p:cNvPr id="110595" name="Rectangle 2"/>
          <p:cNvSpPr>
            <a:spLocks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46569ECB-72E5-40FA-92F3-7CE35BBA9252}" type="slidenum">
              <a:rPr lang="en-US" sz="1200" smtClean="0"/>
              <a:pPr eaLnBrk="1" hangingPunct="1"/>
              <a:t>38</a:t>
            </a:fld>
            <a:endParaRPr lang="en-US" sz="1200" smtClean="0"/>
          </a:p>
        </p:txBody>
      </p:sp>
      <p:sp>
        <p:nvSpPr>
          <p:cNvPr id="111619" name="Rectangle 2"/>
          <p:cNvSpPr>
            <a:spLocks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CEB00C9D-34E4-49A4-A769-DC7D62B4B9A4}" type="slidenum">
              <a:rPr lang="en-US" sz="1200" smtClean="0"/>
              <a:pPr eaLnBrk="1" hangingPunct="1"/>
              <a:t>39</a:t>
            </a:fld>
            <a:endParaRPr lang="en-US" sz="1200"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727F600A-3019-4434-8400-A05350A6970F}" type="slidenum">
              <a:rPr lang="en-US" sz="1200" smtClean="0"/>
              <a:pPr eaLnBrk="1" hangingPunct="1"/>
              <a:t>4</a:t>
            </a:fld>
            <a:endParaRPr lang="en-US" sz="1200" smtClean="0"/>
          </a:p>
        </p:txBody>
      </p:sp>
      <p:sp>
        <p:nvSpPr>
          <p:cNvPr id="76803" name="Rectangle 2"/>
          <p:cNvSpPr>
            <a:spLocks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86E42919-45AA-4B10-8215-0877CE2F6A91}" type="slidenum">
              <a:rPr lang="en-US" sz="1200" smtClean="0"/>
              <a:pPr eaLnBrk="1" hangingPunct="1"/>
              <a:t>40</a:t>
            </a:fld>
            <a:endParaRPr lang="en-US" sz="1200"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5AE0792C-F217-4B01-B594-94B5F3998062}" type="slidenum">
              <a:rPr lang="en-US" sz="1200" smtClean="0"/>
              <a:pPr eaLnBrk="1" hangingPunct="1"/>
              <a:t>41</a:t>
            </a:fld>
            <a:endParaRPr lang="en-US" sz="1200"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F8860470-C7AC-4181-8B81-D50A50B27B92}" type="slidenum">
              <a:rPr lang="en-US" sz="1200" smtClean="0"/>
              <a:pPr eaLnBrk="1" hangingPunct="1"/>
              <a:t>42</a:t>
            </a:fld>
            <a:endParaRPr lang="en-US" sz="1200"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F2418683-7D9F-40A5-B9E6-4EF06A08A77F}" type="slidenum">
              <a:rPr lang="en-US" sz="1200" smtClean="0"/>
              <a:pPr eaLnBrk="1" hangingPunct="1"/>
              <a:t>43</a:t>
            </a:fld>
            <a:endParaRPr lang="en-US" sz="1200"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0796DA59-264E-4885-9E70-596629C1B1F5}" type="slidenum">
              <a:rPr lang="en-US" sz="1200" smtClean="0"/>
              <a:pPr eaLnBrk="1" hangingPunct="1"/>
              <a:t>44</a:t>
            </a:fld>
            <a:endParaRPr lang="en-US" sz="1200"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EC8DD2BE-1B24-45EF-9BE2-E892F669FB71}" type="slidenum">
              <a:rPr lang="en-US" sz="1200" smtClean="0"/>
              <a:pPr eaLnBrk="1" hangingPunct="1"/>
              <a:t>45</a:t>
            </a:fld>
            <a:endParaRPr lang="en-US" sz="1200" smtClean="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2B376755-6212-468B-AA6B-BE003655FBF1}" type="slidenum">
              <a:rPr lang="en-US" sz="1200" smtClean="0"/>
              <a:pPr eaLnBrk="1" hangingPunct="1"/>
              <a:t>46</a:t>
            </a:fld>
            <a:endParaRPr lang="en-US" sz="1200"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1903BDEF-2800-426C-B15A-FFA46AB5D89A}" type="slidenum">
              <a:rPr lang="en-US" sz="1200" smtClean="0"/>
              <a:pPr eaLnBrk="1" hangingPunct="1"/>
              <a:t>47</a:t>
            </a:fld>
            <a:endParaRPr lang="en-US" sz="1200" smtClean="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E3F082D3-6174-4C8E-BB40-F5F233D937FD}" type="slidenum">
              <a:rPr lang="en-US" sz="1200" smtClean="0"/>
              <a:pPr eaLnBrk="1" hangingPunct="1"/>
              <a:t>48</a:t>
            </a:fld>
            <a:endParaRPr lang="en-US" sz="1200" smtClean="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7730BBD5-3114-4608-8B55-5E071EB6FD9B}" type="slidenum">
              <a:rPr lang="en-US" sz="1200" smtClean="0"/>
              <a:pPr eaLnBrk="1" hangingPunct="1"/>
              <a:t>49</a:t>
            </a:fld>
            <a:endParaRPr lang="en-US" sz="1200"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188613F2-E3CB-43BD-81DF-8009112BCE8B}" type="slidenum">
              <a:rPr lang="en-US" sz="1200" smtClean="0"/>
              <a:pPr eaLnBrk="1" hangingPunct="1"/>
              <a:t>5</a:t>
            </a:fld>
            <a:endParaRPr lang="en-US" sz="1200" smtClean="0"/>
          </a:p>
        </p:txBody>
      </p:sp>
      <p:sp>
        <p:nvSpPr>
          <p:cNvPr id="77827" name="Rectangle 2"/>
          <p:cNvSpPr>
            <a:spLocks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CF814AD5-49E0-422D-9114-FC6466339AE4}" type="slidenum">
              <a:rPr lang="en-US" sz="1200" smtClean="0"/>
              <a:pPr eaLnBrk="1" hangingPunct="1"/>
              <a:t>50</a:t>
            </a:fld>
            <a:endParaRPr lang="en-US" sz="1200"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7A38666C-8AB6-46AA-A6E9-50A7077C0998}" type="slidenum">
              <a:rPr lang="en-US" sz="1200" smtClean="0"/>
              <a:pPr eaLnBrk="1" hangingPunct="1"/>
              <a:t>51</a:t>
            </a:fld>
            <a:endParaRPr lang="en-US" sz="1200"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90723CDB-A075-4EFF-8766-CE7F814CC11C}" type="slidenum">
              <a:rPr lang="en-US" sz="1200" smtClean="0"/>
              <a:pPr eaLnBrk="1" hangingPunct="1"/>
              <a:t>52</a:t>
            </a:fld>
            <a:endParaRPr lang="en-US" sz="1200"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B226B118-170B-4515-AFFB-2B3C09C1A59E}" type="slidenum">
              <a:rPr lang="en-US" sz="1200" smtClean="0"/>
              <a:pPr eaLnBrk="1" hangingPunct="1"/>
              <a:t>53</a:t>
            </a:fld>
            <a:endParaRPr lang="en-US" sz="1200"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F155AA1B-B94C-4536-9A65-B9F8CA396C17}" type="slidenum">
              <a:rPr lang="en-US" sz="1200" smtClean="0"/>
              <a:pPr eaLnBrk="1" hangingPunct="1"/>
              <a:t>54</a:t>
            </a:fld>
            <a:endParaRPr lang="en-US" sz="1200"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171FCC71-0919-43BE-B888-34EB5BCD571F}" type="slidenum">
              <a:rPr lang="en-US" sz="1200" smtClean="0"/>
              <a:pPr eaLnBrk="1" hangingPunct="1"/>
              <a:t>55</a:t>
            </a:fld>
            <a:endParaRPr lang="en-US" sz="1200" smtClean="0"/>
          </a:p>
        </p:txBody>
      </p:sp>
      <p:sp>
        <p:nvSpPr>
          <p:cNvPr id="129027" name="Rectangle 2"/>
          <p:cNvSpPr>
            <a:spLocks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B1A56D50-419E-4E2D-B375-40348F287058}" type="slidenum">
              <a:rPr lang="en-US" sz="1200" smtClean="0"/>
              <a:pPr eaLnBrk="1" hangingPunct="1"/>
              <a:t>56</a:t>
            </a:fld>
            <a:endParaRPr lang="en-US" sz="1200"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7D6C930F-C343-41E8-9EB6-B71B5CA11E99}" type="slidenum">
              <a:rPr lang="en-US" sz="1200" smtClean="0"/>
              <a:pPr eaLnBrk="1" hangingPunct="1"/>
              <a:t>57</a:t>
            </a:fld>
            <a:endParaRPr lang="en-US" sz="1200" smtClean="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4198E4E9-300E-437F-9912-03AA27826EE1}" type="slidenum">
              <a:rPr lang="en-US" sz="1200" smtClean="0"/>
              <a:pPr eaLnBrk="1" hangingPunct="1"/>
              <a:t>58</a:t>
            </a:fld>
            <a:endParaRPr lang="en-US" sz="1200" smtClean="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E6E0CC49-ECBE-4C5E-82F2-221D31083C25}" type="slidenum">
              <a:rPr lang="en-US" sz="1200" smtClean="0"/>
              <a:pPr eaLnBrk="1" hangingPunct="1"/>
              <a:t>59</a:t>
            </a:fld>
            <a:endParaRPr lang="en-US" sz="1200"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9F7B140B-8042-4FD5-9E11-9A15B1847F8F}" type="slidenum">
              <a:rPr lang="en-US" sz="1200" smtClean="0"/>
              <a:pPr eaLnBrk="1" hangingPunct="1"/>
              <a:t>6</a:t>
            </a:fld>
            <a:endParaRPr lang="en-US" sz="1200" smtClean="0"/>
          </a:p>
        </p:txBody>
      </p:sp>
      <p:sp>
        <p:nvSpPr>
          <p:cNvPr id="78851" name="Rectangle 2"/>
          <p:cNvSpPr>
            <a:spLocks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9D0688A3-3497-4499-A77A-5767FC0B04F1}" type="slidenum">
              <a:rPr lang="en-US" sz="1200" smtClean="0"/>
              <a:pPr eaLnBrk="1" hangingPunct="1"/>
              <a:t>60</a:t>
            </a:fld>
            <a:endParaRPr lang="en-US" sz="1200"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99DFECE8-A5A7-42DB-A1DD-B86B077BCE5E}" type="slidenum">
              <a:rPr lang="en-US" sz="1200" smtClean="0"/>
              <a:pPr eaLnBrk="1" hangingPunct="1"/>
              <a:t>61</a:t>
            </a:fld>
            <a:endParaRPr lang="en-US" sz="1200"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BD303581-3D2C-4BED-A241-C6B007948709}" type="slidenum">
              <a:rPr lang="en-US" sz="1200" smtClean="0"/>
              <a:pPr eaLnBrk="1" hangingPunct="1"/>
              <a:t>62</a:t>
            </a:fld>
            <a:endParaRPr lang="en-US" sz="1200" smtClean="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24031EE0-EF92-4C1B-9934-E81308B57F8B}" type="slidenum">
              <a:rPr lang="en-US" sz="1200" smtClean="0"/>
              <a:pPr eaLnBrk="1" hangingPunct="1"/>
              <a:t>63</a:t>
            </a:fld>
            <a:endParaRPr lang="en-US" sz="1200" smtClean="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3E4015A4-E863-4698-8C32-3178A155603F}" type="slidenum">
              <a:rPr lang="en-US" sz="1200" smtClean="0"/>
              <a:pPr eaLnBrk="1" hangingPunct="1"/>
              <a:t>64</a:t>
            </a:fld>
            <a:endParaRPr lang="en-US" sz="1200" smtClean="0"/>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54D93134-79B4-4BDC-888C-C93983665A6D}" type="slidenum">
              <a:rPr lang="en-US" sz="1200" smtClean="0"/>
              <a:pPr eaLnBrk="1" hangingPunct="1"/>
              <a:t>65</a:t>
            </a:fld>
            <a:endParaRPr lang="en-US" sz="1200" smtClean="0"/>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4ABAAAAF-CEE0-4A55-9386-66EB699FAF07}" type="slidenum">
              <a:rPr lang="en-US" sz="1200" smtClean="0"/>
              <a:pPr eaLnBrk="1" hangingPunct="1"/>
              <a:t>66</a:t>
            </a:fld>
            <a:endParaRPr lang="en-US" sz="1200" smtClean="0"/>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D1809E4E-066C-41B6-BDBC-13B2C103F226}" type="slidenum">
              <a:rPr lang="en-US" sz="1200" smtClean="0"/>
              <a:pPr eaLnBrk="1" hangingPunct="1"/>
              <a:t>67</a:t>
            </a:fld>
            <a:endParaRPr lang="en-US" sz="1200" smtClean="0"/>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F5580FE8-D17B-4268-BFAD-A00E3F2A21DC}" type="slidenum">
              <a:rPr lang="en-US" sz="1200" smtClean="0"/>
              <a:pPr eaLnBrk="1" hangingPunct="1"/>
              <a:t>68</a:t>
            </a:fld>
            <a:endParaRPr lang="en-US" sz="1200" smtClean="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B1A5C183-6FEA-4EED-B6DE-BFE22C67CC21}" type="slidenum">
              <a:rPr lang="en-US" sz="1200" smtClean="0"/>
              <a:pPr eaLnBrk="1" hangingPunct="1"/>
              <a:t>69</a:t>
            </a:fld>
            <a:endParaRPr lang="en-US" sz="1200" smtClean="0"/>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3E7901A8-903A-414C-925E-C98FCB457D21}" type="slidenum">
              <a:rPr lang="en-US" sz="1200" smtClean="0"/>
              <a:pPr eaLnBrk="1" hangingPunct="1"/>
              <a:t>7</a:t>
            </a:fld>
            <a:endParaRPr lang="en-US" sz="1200" smtClean="0"/>
          </a:p>
        </p:txBody>
      </p:sp>
      <p:sp>
        <p:nvSpPr>
          <p:cNvPr id="79875" name="Rectangle 2"/>
          <p:cNvSpPr>
            <a:spLocks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C63F8D3C-DE10-47F3-B845-9D3FC38AB969}" type="slidenum">
              <a:rPr lang="en-US" sz="1200" smtClean="0"/>
              <a:pPr eaLnBrk="1" hangingPunct="1"/>
              <a:t>8</a:t>
            </a:fld>
            <a:endParaRPr lang="en-US" sz="1200" smtClean="0"/>
          </a:p>
        </p:txBody>
      </p:sp>
      <p:sp>
        <p:nvSpPr>
          <p:cNvPr id="80899" name="Rectangle 2"/>
          <p:cNvSpPr>
            <a:spLocks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Arial" charset="0"/>
              </a:defRPr>
            </a:lvl1pPr>
            <a:lvl2pPr marL="742950" indent="-285750" defTabSz="931863" eaLnBrk="0" hangingPunct="0">
              <a:defRPr sz="2400" b="1">
                <a:solidFill>
                  <a:schemeClr val="tx1"/>
                </a:solidFill>
                <a:latin typeface="Arial" charset="0"/>
              </a:defRPr>
            </a:lvl2pPr>
            <a:lvl3pPr marL="1143000" indent="-228600" defTabSz="931863" eaLnBrk="0" hangingPunct="0">
              <a:defRPr sz="2400" b="1">
                <a:solidFill>
                  <a:schemeClr val="tx1"/>
                </a:solidFill>
                <a:latin typeface="Arial" charset="0"/>
              </a:defRPr>
            </a:lvl3pPr>
            <a:lvl4pPr marL="1600200" indent="-228600" defTabSz="931863" eaLnBrk="0" hangingPunct="0">
              <a:defRPr sz="2400" b="1">
                <a:solidFill>
                  <a:schemeClr val="tx1"/>
                </a:solidFill>
                <a:latin typeface="Arial" charset="0"/>
              </a:defRPr>
            </a:lvl4pPr>
            <a:lvl5pPr marL="2057400" indent="-228600" defTabSz="931863" eaLnBrk="0" hangingPunct="0">
              <a:defRPr sz="2400" b="1">
                <a:solidFill>
                  <a:schemeClr val="tx1"/>
                </a:solidFill>
                <a:latin typeface="Arial" charset="0"/>
              </a:defRPr>
            </a:lvl5pPr>
            <a:lvl6pPr marL="2514600" indent="-228600" defTabSz="931863" eaLnBrk="0" fontAlgn="base" hangingPunct="0">
              <a:spcBef>
                <a:spcPct val="0"/>
              </a:spcBef>
              <a:spcAft>
                <a:spcPct val="0"/>
              </a:spcAft>
              <a:defRPr sz="2400" b="1">
                <a:solidFill>
                  <a:schemeClr val="tx1"/>
                </a:solidFill>
                <a:latin typeface="Arial" charset="0"/>
              </a:defRPr>
            </a:lvl6pPr>
            <a:lvl7pPr marL="2971800" indent="-228600" defTabSz="931863" eaLnBrk="0" fontAlgn="base" hangingPunct="0">
              <a:spcBef>
                <a:spcPct val="0"/>
              </a:spcBef>
              <a:spcAft>
                <a:spcPct val="0"/>
              </a:spcAft>
              <a:defRPr sz="2400" b="1">
                <a:solidFill>
                  <a:schemeClr val="tx1"/>
                </a:solidFill>
                <a:latin typeface="Arial" charset="0"/>
              </a:defRPr>
            </a:lvl7pPr>
            <a:lvl8pPr marL="3429000" indent="-228600" defTabSz="931863" eaLnBrk="0" fontAlgn="base" hangingPunct="0">
              <a:spcBef>
                <a:spcPct val="0"/>
              </a:spcBef>
              <a:spcAft>
                <a:spcPct val="0"/>
              </a:spcAft>
              <a:defRPr sz="2400" b="1">
                <a:solidFill>
                  <a:schemeClr val="tx1"/>
                </a:solidFill>
                <a:latin typeface="Arial" charset="0"/>
              </a:defRPr>
            </a:lvl8pPr>
            <a:lvl9pPr marL="3886200" indent="-228600" defTabSz="931863" eaLnBrk="0" fontAlgn="base" hangingPunct="0">
              <a:spcBef>
                <a:spcPct val="0"/>
              </a:spcBef>
              <a:spcAft>
                <a:spcPct val="0"/>
              </a:spcAft>
              <a:defRPr sz="2400" b="1">
                <a:solidFill>
                  <a:schemeClr val="tx1"/>
                </a:solidFill>
                <a:latin typeface="Arial" charset="0"/>
              </a:defRPr>
            </a:lvl9pPr>
          </a:lstStyle>
          <a:p>
            <a:pPr eaLnBrk="1" hangingPunct="1"/>
            <a:fld id="{640EC89B-1209-428C-80A2-362CEF9916D1}" type="slidenum">
              <a:rPr lang="en-US" sz="1200" smtClean="0"/>
              <a:pPr eaLnBrk="1" hangingPunct="1"/>
              <a:t>9</a:t>
            </a:fld>
            <a:endParaRPr lang="en-US" sz="1200" smtClean="0"/>
          </a:p>
        </p:txBody>
      </p:sp>
      <p:sp>
        <p:nvSpPr>
          <p:cNvPr id="81923" name="Rectangle 2"/>
          <p:cNvSpPr>
            <a:spLocks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EG"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8131C9D-24F9-4F73-99C0-DB867E96CC4D}" type="slidenum">
              <a:rPr lang="en-US"/>
              <a:pPr>
                <a:defRPr/>
              </a:pPr>
              <a:t>‹#›</a:t>
            </a:fld>
            <a:endParaRPr lang="en-US"/>
          </a:p>
        </p:txBody>
      </p:sp>
    </p:spTree>
    <p:extLst>
      <p:ext uri="{BB962C8B-B14F-4D97-AF65-F5344CB8AC3E}">
        <p14:creationId xmlns:p14="http://schemas.microsoft.com/office/powerpoint/2010/main" val="559066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9829FF-FB9C-4E59-9A60-292F078FFB93}" type="slidenum">
              <a:rPr lang="en-US"/>
              <a:pPr>
                <a:defRPr/>
              </a:pPr>
              <a:t>‹#›</a:t>
            </a:fld>
            <a:endParaRPr lang="en-US"/>
          </a:p>
        </p:txBody>
      </p:sp>
    </p:spTree>
    <p:extLst>
      <p:ext uri="{BB962C8B-B14F-4D97-AF65-F5344CB8AC3E}">
        <p14:creationId xmlns:p14="http://schemas.microsoft.com/office/powerpoint/2010/main" val="95732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7E3E9A-34C8-4C2B-9F40-0C308D8ED47A}" type="slidenum">
              <a:rPr lang="en-US"/>
              <a:pPr>
                <a:defRPr/>
              </a:pPr>
              <a:t>‹#›</a:t>
            </a:fld>
            <a:endParaRPr lang="en-US"/>
          </a:p>
        </p:txBody>
      </p:sp>
    </p:spTree>
    <p:extLst>
      <p:ext uri="{BB962C8B-B14F-4D97-AF65-F5344CB8AC3E}">
        <p14:creationId xmlns:p14="http://schemas.microsoft.com/office/powerpoint/2010/main" val="2245348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52A6E-D307-4173-A4AD-7923DBD07CBC}" type="slidenum">
              <a:rPr lang="en-US"/>
              <a:pPr>
                <a:defRPr/>
              </a:pPr>
              <a:t>‹#›</a:t>
            </a:fld>
            <a:endParaRPr lang="en-US"/>
          </a:p>
        </p:txBody>
      </p:sp>
    </p:spTree>
    <p:extLst>
      <p:ext uri="{BB962C8B-B14F-4D97-AF65-F5344CB8AC3E}">
        <p14:creationId xmlns:p14="http://schemas.microsoft.com/office/powerpoint/2010/main" val="41323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E8B616-255B-4352-9018-F140BDFBFA33}" type="slidenum">
              <a:rPr lang="en-US"/>
              <a:pPr>
                <a:defRPr/>
              </a:pPr>
              <a:t>‹#›</a:t>
            </a:fld>
            <a:endParaRPr lang="en-US"/>
          </a:p>
        </p:txBody>
      </p:sp>
    </p:spTree>
    <p:extLst>
      <p:ext uri="{BB962C8B-B14F-4D97-AF65-F5344CB8AC3E}">
        <p14:creationId xmlns:p14="http://schemas.microsoft.com/office/powerpoint/2010/main" val="4289178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09D021-5F23-4185-8FBC-A17D6B404E32}" type="slidenum">
              <a:rPr lang="en-US"/>
              <a:pPr>
                <a:defRPr/>
              </a:pPr>
              <a:t>‹#›</a:t>
            </a:fld>
            <a:endParaRPr lang="en-US"/>
          </a:p>
        </p:txBody>
      </p:sp>
    </p:spTree>
    <p:extLst>
      <p:ext uri="{BB962C8B-B14F-4D97-AF65-F5344CB8AC3E}">
        <p14:creationId xmlns:p14="http://schemas.microsoft.com/office/powerpoint/2010/main" val="4268973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697AA8-83A0-4A8D-9BC1-7D63A6A8CEDF}" type="slidenum">
              <a:rPr lang="en-US"/>
              <a:pPr>
                <a:defRPr/>
              </a:pPr>
              <a:t>‹#›</a:t>
            </a:fld>
            <a:endParaRPr lang="en-US"/>
          </a:p>
        </p:txBody>
      </p:sp>
    </p:spTree>
    <p:extLst>
      <p:ext uri="{BB962C8B-B14F-4D97-AF65-F5344CB8AC3E}">
        <p14:creationId xmlns:p14="http://schemas.microsoft.com/office/powerpoint/2010/main" val="195960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1216C8-5B8C-44FF-820E-E8BCAC8E7640}" type="slidenum">
              <a:rPr lang="en-US"/>
              <a:pPr>
                <a:defRPr/>
              </a:pPr>
              <a:t>‹#›</a:t>
            </a:fld>
            <a:endParaRPr lang="en-US"/>
          </a:p>
        </p:txBody>
      </p:sp>
    </p:spTree>
    <p:extLst>
      <p:ext uri="{BB962C8B-B14F-4D97-AF65-F5344CB8AC3E}">
        <p14:creationId xmlns:p14="http://schemas.microsoft.com/office/powerpoint/2010/main" val="3130955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64B4D7-CBA8-4BBA-B59E-FB8242FFE24C}" type="slidenum">
              <a:rPr lang="en-US"/>
              <a:pPr>
                <a:defRPr/>
              </a:pPr>
              <a:t>‹#›</a:t>
            </a:fld>
            <a:endParaRPr lang="en-US"/>
          </a:p>
        </p:txBody>
      </p:sp>
    </p:spTree>
    <p:extLst>
      <p:ext uri="{BB962C8B-B14F-4D97-AF65-F5344CB8AC3E}">
        <p14:creationId xmlns:p14="http://schemas.microsoft.com/office/powerpoint/2010/main" val="10150813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6AF466-9F03-47B0-82D9-F5D36106D08E}" type="slidenum">
              <a:rPr lang="en-US"/>
              <a:pPr>
                <a:defRPr/>
              </a:pPr>
              <a:t>‹#›</a:t>
            </a:fld>
            <a:endParaRPr lang="en-US"/>
          </a:p>
        </p:txBody>
      </p:sp>
    </p:spTree>
    <p:extLst>
      <p:ext uri="{BB962C8B-B14F-4D97-AF65-F5344CB8AC3E}">
        <p14:creationId xmlns:p14="http://schemas.microsoft.com/office/powerpoint/2010/main" val="154876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594D99-9D22-4059-9A00-32C20A114635}" type="slidenum">
              <a:rPr lang="en-US"/>
              <a:pPr>
                <a:defRPr/>
              </a:pPr>
              <a:t>‹#›</a:t>
            </a:fld>
            <a:endParaRPr lang="en-US"/>
          </a:p>
        </p:txBody>
      </p:sp>
    </p:spTree>
    <p:extLst>
      <p:ext uri="{BB962C8B-B14F-4D97-AF65-F5344CB8AC3E}">
        <p14:creationId xmlns:p14="http://schemas.microsoft.com/office/powerpoint/2010/main" val="304394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mn-lt"/>
              </a:defRPr>
            </a:lvl1pPr>
          </a:lstStyle>
          <a:p>
            <a:pPr>
              <a:defRPr/>
            </a:pPr>
            <a:fld id="{2E0E7EAD-44C2-40F1-B3BE-F682E4B605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charset="0"/>
        </a:defRPr>
      </a:lvl2pPr>
      <a:lvl3pPr algn="ctr" rtl="0" eaLnBrk="0" fontAlgn="base" hangingPunct="0">
        <a:spcBef>
          <a:spcPct val="0"/>
        </a:spcBef>
        <a:spcAft>
          <a:spcPct val="0"/>
        </a:spcAft>
        <a:defRPr sz="4400">
          <a:solidFill>
            <a:schemeClr val="tx2"/>
          </a:solidFill>
          <a:latin typeface="Times New Roman" charset="0"/>
        </a:defRPr>
      </a:lvl3pPr>
      <a:lvl4pPr algn="ctr" rtl="0" eaLnBrk="0" fontAlgn="base" hangingPunct="0">
        <a:spcBef>
          <a:spcPct val="0"/>
        </a:spcBef>
        <a:spcAft>
          <a:spcPct val="0"/>
        </a:spcAft>
        <a:defRPr sz="4400">
          <a:solidFill>
            <a:schemeClr val="tx2"/>
          </a:solidFill>
          <a:latin typeface="Times New Roman" charset="0"/>
        </a:defRPr>
      </a:lvl4pPr>
      <a:lvl5pPr algn="ctr" rtl="0" eaLnBrk="0" fontAlgn="base" hangingPunct="0">
        <a:spcBef>
          <a:spcPct val="0"/>
        </a:spcBef>
        <a:spcAft>
          <a:spcPct val="0"/>
        </a:spcAft>
        <a:defRPr sz="4400">
          <a:solidFill>
            <a:schemeClr val="tx2"/>
          </a:solidFill>
          <a:latin typeface="Times New Roman"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9.png"/></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6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6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FCD41F05-8C3F-4C6D-BFB2-00D3CCE3F115}" type="slidenum">
              <a:rPr lang="en-US"/>
              <a:pPr>
                <a:defRPr/>
              </a:pPr>
              <a:t>1</a:t>
            </a:fld>
            <a:endParaRPr lang="en-US"/>
          </a:p>
        </p:txBody>
      </p:sp>
      <p:sp>
        <p:nvSpPr>
          <p:cNvPr id="2051" name="Text Box 3"/>
          <p:cNvSpPr txBox="1">
            <a:spLocks noChangeArrowheads="1"/>
          </p:cNvSpPr>
          <p:nvPr/>
        </p:nvSpPr>
        <p:spPr bwMode="auto">
          <a:xfrm>
            <a:off x="228600" y="1371600"/>
            <a:ext cx="86868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buFontTx/>
              <a:buChar char="•"/>
            </a:pPr>
            <a:r>
              <a:rPr lang="en-US" sz="2200">
                <a:solidFill>
                  <a:schemeClr val="accent2"/>
                </a:solidFill>
              </a:rPr>
              <a:t>Alkyl halides</a:t>
            </a:r>
            <a:r>
              <a:rPr lang="en-US" sz="2200"/>
              <a:t> are organic molecules containing a halogen atom bonded to an </a:t>
            </a:r>
            <a:r>
              <a:rPr lang="en-US" sz="2200" i="1"/>
              <a:t>sp</a:t>
            </a:r>
            <a:r>
              <a:rPr lang="en-US" sz="2200" baseline="30000"/>
              <a:t>3</a:t>
            </a:r>
            <a:r>
              <a:rPr lang="en-US" sz="2200"/>
              <a:t> hybridized carbon atom. </a:t>
            </a:r>
          </a:p>
          <a:p>
            <a:pPr algn="just" eaLnBrk="1" hangingPunct="1">
              <a:spcBef>
                <a:spcPct val="50000"/>
              </a:spcBef>
              <a:buFontTx/>
              <a:buChar char="•"/>
            </a:pPr>
            <a:r>
              <a:rPr lang="en-US" sz="2200"/>
              <a:t>Alkyl halides are classified as </a:t>
            </a:r>
            <a:r>
              <a:rPr lang="en-US" sz="2200">
                <a:solidFill>
                  <a:schemeClr val="accent2"/>
                </a:solidFill>
              </a:rPr>
              <a:t>primary</a:t>
            </a:r>
            <a:r>
              <a:rPr lang="en-US" sz="2200"/>
              <a:t> (</a:t>
            </a:r>
            <a:r>
              <a:rPr lang="en-US" sz="2200">
                <a:solidFill>
                  <a:schemeClr val="accent2"/>
                </a:solidFill>
              </a:rPr>
              <a:t>1</a:t>
            </a:r>
            <a:r>
              <a:rPr lang="en-US">
                <a:solidFill>
                  <a:schemeClr val="accent2"/>
                </a:solidFill>
              </a:rPr>
              <a:t>°</a:t>
            </a:r>
            <a:r>
              <a:rPr lang="en-US" sz="2200"/>
              <a:t>), </a:t>
            </a:r>
            <a:r>
              <a:rPr lang="en-US" sz="2200">
                <a:solidFill>
                  <a:schemeClr val="accent2"/>
                </a:solidFill>
              </a:rPr>
              <a:t>secondary </a:t>
            </a:r>
            <a:r>
              <a:rPr lang="en-US" sz="2200"/>
              <a:t>(</a:t>
            </a:r>
            <a:r>
              <a:rPr lang="en-US" sz="2200">
                <a:solidFill>
                  <a:schemeClr val="accent2"/>
                </a:solidFill>
              </a:rPr>
              <a:t>2</a:t>
            </a:r>
            <a:r>
              <a:rPr lang="en-US">
                <a:solidFill>
                  <a:schemeClr val="accent2"/>
                </a:solidFill>
              </a:rPr>
              <a:t>°</a:t>
            </a:r>
            <a:r>
              <a:rPr lang="en-US" sz="2200"/>
              <a:t>), or </a:t>
            </a:r>
            <a:r>
              <a:rPr lang="en-US" sz="2200">
                <a:solidFill>
                  <a:schemeClr val="accent2"/>
                </a:solidFill>
              </a:rPr>
              <a:t>tertiary</a:t>
            </a:r>
            <a:r>
              <a:rPr lang="en-US" sz="2200"/>
              <a:t> (</a:t>
            </a:r>
            <a:r>
              <a:rPr lang="en-US" sz="2200">
                <a:solidFill>
                  <a:schemeClr val="accent2"/>
                </a:solidFill>
              </a:rPr>
              <a:t>3</a:t>
            </a:r>
            <a:r>
              <a:rPr lang="en-US">
                <a:solidFill>
                  <a:schemeClr val="accent2"/>
                </a:solidFill>
              </a:rPr>
              <a:t>°</a:t>
            </a:r>
            <a:r>
              <a:rPr lang="en-US" sz="2200"/>
              <a:t>), depending on the number of carbons bonded to the carbon with the halogen atom.</a:t>
            </a:r>
          </a:p>
          <a:p>
            <a:pPr algn="just" eaLnBrk="1" hangingPunct="1">
              <a:spcBef>
                <a:spcPct val="50000"/>
              </a:spcBef>
              <a:buFontTx/>
              <a:buChar char="•"/>
            </a:pPr>
            <a:r>
              <a:rPr lang="en-US" sz="2200"/>
              <a:t>The halogen atom in halides is often denoted by the symbol “</a:t>
            </a:r>
            <a:r>
              <a:rPr lang="en-US" sz="2200">
                <a:solidFill>
                  <a:schemeClr val="accent2"/>
                </a:solidFill>
              </a:rPr>
              <a:t>X</a:t>
            </a:r>
            <a:r>
              <a:rPr lang="en-US" sz="2200"/>
              <a:t>”.</a:t>
            </a:r>
          </a:p>
        </p:txBody>
      </p:sp>
      <p:sp>
        <p:nvSpPr>
          <p:cNvPr id="2052" name="Text Box 5"/>
          <p:cNvSpPr txBox="1">
            <a:spLocks noChangeArrowheads="1"/>
          </p:cNvSpPr>
          <p:nvPr/>
        </p:nvSpPr>
        <p:spPr bwMode="auto">
          <a:xfrm>
            <a:off x="152400" y="9144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t>Introduction to Alkyl Halides</a:t>
            </a:r>
          </a:p>
        </p:txBody>
      </p:sp>
      <p:pic>
        <p:nvPicPr>
          <p:cNvPr id="2053" name="Picture 7" descr="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343400"/>
            <a:ext cx="815340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8"/>
          <p:cNvSpPr txBox="1">
            <a:spLocks noChangeArrowheads="1"/>
          </p:cNvSpPr>
          <p:nvPr/>
        </p:nvSpPr>
        <p:spPr bwMode="auto">
          <a:xfrm>
            <a:off x="762000" y="304800"/>
            <a:ext cx="815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800"/>
              <a:t>Alkyl Halides and Nucleophilic Substitution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2B65E017-BA94-42FF-AFEE-130FAB42A766}" type="slidenum">
              <a:rPr lang="en-US"/>
              <a:pPr>
                <a:defRPr/>
              </a:pPr>
              <a:t>10</a:t>
            </a:fld>
            <a:endParaRPr lang="en-US"/>
          </a:p>
        </p:txBody>
      </p:sp>
      <p:sp>
        <p:nvSpPr>
          <p:cNvPr id="11267" name="Text Box 3"/>
          <p:cNvSpPr txBox="1">
            <a:spLocks noChangeArrowheads="1"/>
          </p:cNvSpPr>
          <p:nvPr/>
        </p:nvSpPr>
        <p:spPr bwMode="auto">
          <a:xfrm>
            <a:off x="228600" y="990600"/>
            <a:ext cx="868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Three components are necessary in any substitution reaction.</a:t>
            </a:r>
          </a:p>
        </p:txBody>
      </p:sp>
      <p:sp>
        <p:nvSpPr>
          <p:cNvPr id="11268" name="Text Box 4"/>
          <p:cNvSpPr txBox="1">
            <a:spLocks noChangeArrowheads="1"/>
          </p:cNvSpPr>
          <p:nvPr/>
        </p:nvSpPr>
        <p:spPr bwMode="auto">
          <a:xfrm>
            <a:off x="152400" y="5334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t>General Features of Nucleophilic Substitution</a:t>
            </a:r>
          </a:p>
        </p:txBody>
      </p:sp>
      <p:pic>
        <p:nvPicPr>
          <p:cNvPr id="11269" name="Picture 7" descr="0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00"/>
            <a:ext cx="5562600" cy="147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8" descr="000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313113"/>
            <a:ext cx="8305800"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9"/>
          <p:cNvSpPr>
            <a:spLocks noChangeShapeType="1"/>
          </p:cNvSpPr>
          <p:nvPr/>
        </p:nvSpPr>
        <p:spPr bwMode="auto">
          <a:xfrm>
            <a:off x="304800" y="32004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3D59D6E-8B12-4DB1-B4D0-2C2CF9E70178}" type="slidenum">
              <a:rPr lang="en-US"/>
              <a:pPr>
                <a:defRPr/>
              </a:pPr>
              <a:t>11</a:t>
            </a:fld>
            <a:endParaRPr lang="en-US"/>
          </a:p>
        </p:txBody>
      </p:sp>
      <p:sp>
        <p:nvSpPr>
          <p:cNvPr id="12291" name="Text Box 3"/>
          <p:cNvSpPr txBox="1">
            <a:spLocks noChangeArrowheads="1"/>
          </p:cNvSpPr>
          <p:nvPr/>
        </p:nvSpPr>
        <p:spPr bwMode="auto">
          <a:xfrm>
            <a:off x="152400" y="685800"/>
            <a:ext cx="8686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Negatively charged nucleophiles like HO</a:t>
            </a:r>
            <a:r>
              <a:rPr lang="en-US" sz="1800">
                <a:cs typeface="Arial" charset="0"/>
              </a:rPr>
              <a:t>¯</a:t>
            </a:r>
            <a:r>
              <a:rPr lang="en-US" sz="2100"/>
              <a:t> and HS</a:t>
            </a:r>
            <a:r>
              <a:rPr lang="en-US" sz="1800">
                <a:cs typeface="Arial" charset="0"/>
              </a:rPr>
              <a:t>¯</a:t>
            </a:r>
            <a:r>
              <a:rPr lang="en-US" sz="2100"/>
              <a:t> are used as salts with Li</a:t>
            </a:r>
            <a:r>
              <a:rPr lang="en-US" baseline="30000"/>
              <a:t>+</a:t>
            </a:r>
            <a:r>
              <a:rPr lang="en-US" sz="2100"/>
              <a:t>, Na</a:t>
            </a:r>
            <a:r>
              <a:rPr lang="en-US" baseline="30000"/>
              <a:t>+</a:t>
            </a:r>
            <a:r>
              <a:rPr lang="en-US" sz="2100"/>
              <a:t>, or K</a:t>
            </a:r>
            <a:r>
              <a:rPr lang="en-US" baseline="30000"/>
              <a:t>+</a:t>
            </a:r>
            <a:r>
              <a:rPr lang="en-US" sz="2100"/>
              <a:t> counterions to balance the charge. Since the identity of the counterion is usually inconsequential, it is often omitted from the chemical equation.</a:t>
            </a:r>
          </a:p>
        </p:txBody>
      </p:sp>
      <p:pic>
        <p:nvPicPr>
          <p:cNvPr id="12292" name="Picture 8" descr="00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2592388"/>
            <a:ext cx="6629400"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9"/>
          <p:cNvSpPr txBox="1">
            <a:spLocks noChangeArrowheads="1"/>
          </p:cNvSpPr>
          <p:nvPr/>
        </p:nvSpPr>
        <p:spPr bwMode="auto">
          <a:xfrm>
            <a:off x="228600" y="3838575"/>
            <a:ext cx="8686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When a neutral nucleophile is used, the substitution product bears a positive charge.</a:t>
            </a:r>
          </a:p>
        </p:txBody>
      </p:sp>
      <p:pic>
        <p:nvPicPr>
          <p:cNvPr id="12294" name="Picture 10" descr="0008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716463"/>
            <a:ext cx="73914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8FC4279F-3CA6-4DF4-8E40-74457DF1C72D}" type="slidenum">
              <a:rPr lang="en-US"/>
              <a:pPr>
                <a:defRPr/>
              </a:pPr>
              <a:t>12</a:t>
            </a:fld>
            <a:endParaRPr lang="en-US"/>
          </a:p>
        </p:txBody>
      </p:sp>
      <p:sp>
        <p:nvSpPr>
          <p:cNvPr id="13315" name="Text Box 3"/>
          <p:cNvSpPr txBox="1">
            <a:spLocks noChangeArrowheads="1"/>
          </p:cNvSpPr>
          <p:nvPr/>
        </p:nvSpPr>
        <p:spPr bwMode="auto">
          <a:xfrm>
            <a:off x="228600" y="762000"/>
            <a:ext cx="8686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Furthermore, when the substitution product bears a positive charge and also contains a proton bonded to O or N, the initially formed substitution product readily loses a proton in a Br</a:t>
            </a:r>
            <a:r>
              <a:rPr lang="en-US" sz="1800">
                <a:cs typeface="Arial" charset="0"/>
              </a:rPr>
              <a:t>Ø</a:t>
            </a:r>
            <a:r>
              <a:rPr lang="en-US" sz="2100"/>
              <a:t>nsted-Lowry acid-base reaction, forming a neutral product.</a:t>
            </a:r>
          </a:p>
        </p:txBody>
      </p:sp>
      <p:sp>
        <p:nvSpPr>
          <p:cNvPr id="13316" name="Text Box 6"/>
          <p:cNvSpPr txBox="1">
            <a:spLocks noChangeArrowheads="1"/>
          </p:cNvSpPr>
          <p:nvPr/>
        </p:nvSpPr>
        <p:spPr bwMode="auto">
          <a:xfrm>
            <a:off x="228600" y="4191000"/>
            <a:ext cx="8686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808038" indent="-350838"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To draw any nucleophilic substitution product:</a:t>
            </a:r>
          </a:p>
          <a:p>
            <a:pPr lvl="1" algn="just" eaLnBrk="1" hangingPunct="1">
              <a:spcBef>
                <a:spcPct val="20000"/>
              </a:spcBef>
              <a:buFont typeface="Wingdings" pitchFamily="2" charset="2"/>
              <a:buBlip>
                <a:blip r:embed="rId3"/>
              </a:buBlip>
            </a:pPr>
            <a:r>
              <a:rPr lang="en-US" sz="2100"/>
              <a:t>Find the </a:t>
            </a:r>
            <a:r>
              <a:rPr lang="en-US" sz="2100" i="1"/>
              <a:t>sp</a:t>
            </a:r>
            <a:r>
              <a:rPr lang="en-US" sz="2100" baseline="30000"/>
              <a:t>3</a:t>
            </a:r>
            <a:r>
              <a:rPr lang="en-US" sz="2100"/>
              <a:t> hybridized carbon with the leaving group.</a:t>
            </a:r>
          </a:p>
          <a:p>
            <a:pPr lvl="1" algn="just" eaLnBrk="1" hangingPunct="1">
              <a:spcBef>
                <a:spcPct val="20000"/>
              </a:spcBef>
              <a:buFont typeface="Wingdings" pitchFamily="2" charset="2"/>
              <a:buBlip>
                <a:blip r:embed="rId3"/>
              </a:buBlip>
            </a:pPr>
            <a:r>
              <a:rPr lang="en-US" sz="2100"/>
              <a:t>Identify the nucleophile, the species with a lone pair or </a:t>
            </a:r>
            <a:r>
              <a:rPr lang="en-US" sz="2100">
                <a:sym typeface="Symbol" pitchFamily="18" charset="2"/>
              </a:rPr>
              <a:t> bond.</a:t>
            </a:r>
          </a:p>
          <a:p>
            <a:pPr lvl="1" algn="just" eaLnBrk="1" hangingPunct="1">
              <a:spcBef>
                <a:spcPct val="20000"/>
              </a:spcBef>
              <a:buFont typeface="Wingdings" pitchFamily="2" charset="2"/>
              <a:buBlip>
                <a:blip r:embed="rId3"/>
              </a:buBlip>
            </a:pPr>
            <a:r>
              <a:rPr lang="en-US" sz="2100">
                <a:sym typeface="Symbol" pitchFamily="18" charset="2"/>
              </a:rPr>
              <a:t>Substitute the nucleophile for the leaving group and assign charges (if necessary) to any atom that is involved in bond breaking or bond formation.</a:t>
            </a:r>
            <a:endParaRPr lang="en-US" sz="2100"/>
          </a:p>
        </p:txBody>
      </p:sp>
      <p:pic>
        <p:nvPicPr>
          <p:cNvPr id="13317" name="Picture 8" descr="0008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590800"/>
            <a:ext cx="86106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F91007DD-AC19-4AA8-BF73-472702629913}" type="slidenum">
              <a:rPr lang="en-US"/>
              <a:pPr>
                <a:defRPr/>
              </a:pPr>
              <a:t>13</a:t>
            </a:fld>
            <a:endParaRPr lang="en-US"/>
          </a:p>
        </p:txBody>
      </p:sp>
      <p:sp>
        <p:nvSpPr>
          <p:cNvPr id="14339" name="Text Box 3"/>
          <p:cNvSpPr txBox="1">
            <a:spLocks noChangeArrowheads="1"/>
          </p:cNvSpPr>
          <p:nvPr/>
        </p:nvSpPr>
        <p:spPr bwMode="auto">
          <a:xfrm>
            <a:off x="152400" y="1066800"/>
            <a:ext cx="8686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In a nucleophilic substitution reaction of R—X, the C—X bond is heterolytically cleaved, and the leaving group departs with the electron pair in that bond, forming X:</a:t>
            </a:r>
            <a:r>
              <a:rPr lang="en-US" sz="1800">
                <a:cs typeface="Arial" charset="0"/>
              </a:rPr>
              <a:t>¯</a:t>
            </a:r>
            <a:r>
              <a:rPr lang="en-US" sz="2100"/>
              <a:t>. The more stable the leaving group X:</a:t>
            </a:r>
            <a:r>
              <a:rPr lang="en-US" sz="1800">
                <a:cs typeface="Arial" charset="0"/>
              </a:rPr>
              <a:t>¯</a:t>
            </a:r>
            <a:r>
              <a:rPr lang="en-US" sz="2100">
                <a:cs typeface="Arial" charset="0"/>
              </a:rPr>
              <a:t>, the better able it is to accept an electron pair.</a:t>
            </a:r>
          </a:p>
        </p:txBody>
      </p:sp>
      <p:sp>
        <p:nvSpPr>
          <p:cNvPr id="14340" name="Text Box 4"/>
          <p:cNvSpPr txBox="1">
            <a:spLocks noChangeArrowheads="1"/>
          </p:cNvSpPr>
          <p:nvPr/>
        </p:nvSpPr>
        <p:spPr bwMode="auto">
          <a:xfrm>
            <a:off x="381000" y="3810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t>The Leaving Group</a:t>
            </a:r>
          </a:p>
        </p:txBody>
      </p:sp>
      <p:sp>
        <p:nvSpPr>
          <p:cNvPr id="14341" name="Text Box 8"/>
          <p:cNvSpPr txBox="1">
            <a:spLocks noChangeArrowheads="1"/>
          </p:cNvSpPr>
          <p:nvPr/>
        </p:nvSpPr>
        <p:spPr bwMode="auto">
          <a:xfrm>
            <a:off x="228600" y="5514975"/>
            <a:ext cx="8686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For example, H</a:t>
            </a:r>
            <a:r>
              <a:rPr lang="en-US" sz="2100" baseline="-25000"/>
              <a:t>2</a:t>
            </a:r>
            <a:r>
              <a:rPr lang="en-US" sz="2100"/>
              <a:t>O is a better leaving group than HO</a:t>
            </a:r>
            <a:r>
              <a:rPr lang="en-US" sz="1800">
                <a:cs typeface="Arial" charset="0"/>
              </a:rPr>
              <a:t>¯</a:t>
            </a:r>
            <a:r>
              <a:rPr lang="en-US" sz="2100">
                <a:cs typeface="Arial" charset="0"/>
              </a:rPr>
              <a:t> because H</a:t>
            </a:r>
            <a:r>
              <a:rPr lang="en-US" sz="2100" baseline="-25000">
                <a:cs typeface="Arial" charset="0"/>
              </a:rPr>
              <a:t>2</a:t>
            </a:r>
            <a:r>
              <a:rPr lang="en-US" sz="2100">
                <a:cs typeface="Arial" charset="0"/>
              </a:rPr>
              <a:t>O is a weaker base.</a:t>
            </a:r>
          </a:p>
        </p:txBody>
      </p:sp>
      <p:pic>
        <p:nvPicPr>
          <p:cNvPr id="1434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667000"/>
            <a:ext cx="80819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9DCBCFB6-32AC-41D9-AEB1-A5203E0675D8}" type="slidenum">
              <a:rPr lang="en-US"/>
              <a:pPr>
                <a:defRPr/>
              </a:pPr>
              <a:t>14</a:t>
            </a:fld>
            <a:endParaRPr lang="en-US"/>
          </a:p>
        </p:txBody>
      </p:sp>
      <p:sp>
        <p:nvSpPr>
          <p:cNvPr id="15363" name="Text Box 3"/>
          <p:cNvSpPr txBox="1">
            <a:spLocks noChangeArrowheads="1"/>
          </p:cNvSpPr>
          <p:nvPr/>
        </p:nvSpPr>
        <p:spPr bwMode="auto">
          <a:xfrm>
            <a:off x="228600" y="533400"/>
            <a:ext cx="868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There are periodic trends in leaving group ability:</a:t>
            </a:r>
          </a:p>
        </p:txBody>
      </p:sp>
      <p:pic>
        <p:nvPicPr>
          <p:cNvPr id="1536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868680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4840AC9-3AE5-4631-8EBF-9A2977232C83}" type="slidenum">
              <a:rPr lang="en-US"/>
              <a:pPr>
                <a:defRPr/>
              </a:pPr>
              <a:t>15</a:t>
            </a:fld>
            <a:endParaRPr lang="en-US"/>
          </a:p>
        </p:txBody>
      </p:sp>
      <p:pic>
        <p:nvPicPr>
          <p:cNvPr id="16387" name="Picture 10" descr="good_leaving_groups_tb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686800"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4DA3B59D-9C52-4FE3-8C09-8A5218346B03}" type="slidenum">
              <a:rPr lang="en-US"/>
              <a:pPr>
                <a:defRPr/>
              </a:pPr>
              <a:t>16</a:t>
            </a:fld>
            <a:endParaRPr lang="en-US"/>
          </a:p>
        </p:txBody>
      </p:sp>
      <p:pic>
        <p:nvPicPr>
          <p:cNvPr id="17411" name="Picture 7" descr="poor_leaving_groups_tb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838200"/>
            <a:ext cx="85344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3A2410C4-D7F2-4C60-BE48-8E6615228937}" type="slidenum">
              <a:rPr lang="en-US"/>
              <a:pPr>
                <a:defRPr/>
              </a:pPr>
              <a:t>17</a:t>
            </a:fld>
            <a:endParaRPr lang="en-US"/>
          </a:p>
        </p:txBody>
      </p:sp>
      <p:sp>
        <p:nvSpPr>
          <p:cNvPr id="18435" name="Text Box 3"/>
          <p:cNvSpPr txBox="1">
            <a:spLocks noChangeArrowheads="1"/>
          </p:cNvSpPr>
          <p:nvPr/>
        </p:nvSpPr>
        <p:spPr bwMode="auto">
          <a:xfrm>
            <a:off x="228600" y="132715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Nucleophiles and bases are structurally similar: both have a lone pair or a </a:t>
            </a:r>
            <a:r>
              <a:rPr lang="en-US">
                <a:sym typeface="Symbol" pitchFamily="18" charset="2"/>
              </a:rPr>
              <a:t> bond. They differ in what they attack.</a:t>
            </a:r>
            <a:endParaRPr lang="en-US"/>
          </a:p>
        </p:txBody>
      </p:sp>
      <p:sp>
        <p:nvSpPr>
          <p:cNvPr id="18436" name="Text Box 4"/>
          <p:cNvSpPr txBox="1">
            <a:spLocks noChangeArrowheads="1"/>
          </p:cNvSpPr>
          <p:nvPr/>
        </p:nvSpPr>
        <p:spPr bwMode="auto">
          <a:xfrm>
            <a:off x="533400" y="533400"/>
            <a:ext cx="876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600"/>
              <a:t>The Nucleophile</a:t>
            </a:r>
          </a:p>
        </p:txBody>
      </p:sp>
      <p:pic>
        <p:nvPicPr>
          <p:cNvPr id="18437"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19400"/>
            <a:ext cx="8534400" cy="254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20CCA142-1C73-4E1E-AB1D-594DC7620EF8}" type="slidenum">
              <a:rPr lang="en-US"/>
              <a:pPr>
                <a:defRPr/>
              </a:pPr>
              <a:t>18</a:t>
            </a:fld>
            <a:endParaRPr lang="en-US"/>
          </a:p>
        </p:txBody>
      </p:sp>
      <p:sp>
        <p:nvSpPr>
          <p:cNvPr id="19459" name="Text Box 5"/>
          <p:cNvSpPr txBox="1">
            <a:spLocks noChangeArrowheads="1"/>
          </p:cNvSpPr>
          <p:nvPr/>
        </p:nvSpPr>
        <p:spPr bwMode="auto">
          <a:xfrm>
            <a:off x="152400" y="838200"/>
            <a:ext cx="868680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862013" indent="-404813"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Although nucleophilicity and basicity are interrelated, they are fundamentally different.</a:t>
            </a:r>
          </a:p>
          <a:p>
            <a:pPr lvl="1" algn="just" eaLnBrk="1" hangingPunct="1">
              <a:spcBef>
                <a:spcPct val="20000"/>
              </a:spcBef>
              <a:buFont typeface="Wingdings" pitchFamily="2" charset="2"/>
              <a:buBlip>
                <a:blip r:embed="rId3"/>
              </a:buBlip>
            </a:pPr>
            <a:r>
              <a:rPr lang="en-US"/>
              <a:t>Basicity is a measure of how readily an atom donates its electron pair to a proton. It is characterized by an equilibrium constant, </a:t>
            </a:r>
            <a:r>
              <a:rPr lang="en-US" i="1"/>
              <a:t>K</a:t>
            </a:r>
            <a:r>
              <a:rPr lang="en-US" baseline="-25000"/>
              <a:t>a</a:t>
            </a:r>
            <a:r>
              <a:rPr lang="en-US"/>
              <a:t> in an acid-base reaction, making it a thermodynamic property.</a:t>
            </a:r>
          </a:p>
          <a:p>
            <a:pPr lvl="1" algn="just" eaLnBrk="1" hangingPunct="1">
              <a:spcBef>
                <a:spcPct val="20000"/>
              </a:spcBef>
              <a:buFont typeface="Wingdings" pitchFamily="2" charset="2"/>
              <a:buBlip>
                <a:blip r:embed="rId3"/>
              </a:buBlip>
            </a:pPr>
            <a:r>
              <a:rPr lang="en-US"/>
              <a:t>Nucleophilicity is a measure of how readily an atom donates its electron pair to other atoms. It is characterized by a rate constant, </a:t>
            </a:r>
            <a:r>
              <a:rPr lang="en-US" i="1"/>
              <a:t>k</a:t>
            </a:r>
            <a:r>
              <a:rPr lang="en-US"/>
              <a:t>, making it a kinetic property.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C5906683-DA99-4AE0-A5C3-D45D7F2233E4}" type="slidenum">
              <a:rPr lang="en-US"/>
              <a:pPr>
                <a:defRPr/>
              </a:pPr>
              <a:t>19</a:t>
            </a:fld>
            <a:endParaRPr lang="en-US"/>
          </a:p>
        </p:txBody>
      </p:sp>
      <p:sp>
        <p:nvSpPr>
          <p:cNvPr id="20483" name="Text Box 6"/>
          <p:cNvSpPr txBox="1">
            <a:spLocks noChangeArrowheads="1"/>
          </p:cNvSpPr>
          <p:nvPr/>
        </p:nvSpPr>
        <p:spPr bwMode="auto">
          <a:xfrm>
            <a:off x="228600" y="762000"/>
            <a:ext cx="8686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chemeClr val="tx1"/>
                </a:solidFill>
                <a:latin typeface="Arial" charset="0"/>
              </a:defRPr>
            </a:lvl1pPr>
            <a:lvl2pPr marL="914400" indent="-45720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Nucleophilicity parallels basicity in three instances:</a:t>
            </a:r>
          </a:p>
          <a:p>
            <a:pPr lvl="1" algn="just" eaLnBrk="1" hangingPunct="1">
              <a:spcBef>
                <a:spcPct val="20000"/>
              </a:spcBef>
              <a:buFontTx/>
              <a:buAutoNum type="arabicPeriod"/>
            </a:pPr>
            <a:r>
              <a:rPr lang="en-US" sz="2100"/>
              <a:t>For two nucleophiles with the same nucleophilic atom, the stronger base is the stronger nucleophile.</a:t>
            </a:r>
          </a:p>
          <a:p>
            <a:pPr lvl="1" algn="just" eaLnBrk="1" hangingPunct="1">
              <a:spcBef>
                <a:spcPct val="20000"/>
              </a:spcBef>
            </a:pPr>
            <a:r>
              <a:rPr lang="en-US" sz="2100"/>
              <a:t>	</a:t>
            </a:r>
            <a:r>
              <a:rPr lang="en-US" sz="2000">
                <a:solidFill>
                  <a:schemeClr val="accent2"/>
                </a:solidFill>
              </a:rPr>
              <a:t>The relative nucleophilicity of HO</a:t>
            </a:r>
            <a:r>
              <a:rPr lang="en-US" sz="1800">
                <a:solidFill>
                  <a:schemeClr val="accent2"/>
                </a:solidFill>
                <a:cs typeface="Arial" charset="0"/>
              </a:rPr>
              <a:t>¯</a:t>
            </a:r>
            <a:r>
              <a:rPr lang="en-US" sz="2000">
                <a:solidFill>
                  <a:schemeClr val="accent2"/>
                </a:solidFill>
              </a:rPr>
              <a:t> and CH</a:t>
            </a:r>
            <a:r>
              <a:rPr lang="en-US" sz="2000" baseline="-25000">
                <a:solidFill>
                  <a:schemeClr val="accent2"/>
                </a:solidFill>
              </a:rPr>
              <a:t>3</a:t>
            </a:r>
            <a:r>
              <a:rPr lang="en-US" sz="2000">
                <a:solidFill>
                  <a:schemeClr val="accent2"/>
                </a:solidFill>
              </a:rPr>
              <a:t>COO</a:t>
            </a:r>
            <a:r>
              <a:rPr lang="en-US" sz="1800">
                <a:solidFill>
                  <a:schemeClr val="accent2"/>
                </a:solidFill>
                <a:cs typeface="Arial" charset="0"/>
              </a:rPr>
              <a:t>¯</a:t>
            </a:r>
            <a:r>
              <a:rPr lang="en-US" sz="2000">
                <a:solidFill>
                  <a:schemeClr val="accent2"/>
                </a:solidFill>
              </a:rPr>
              <a:t>, two oxygen nucleophiles, is determined by comparing the p</a:t>
            </a:r>
            <a:r>
              <a:rPr lang="en-US" sz="2000" i="1">
                <a:solidFill>
                  <a:schemeClr val="accent2"/>
                </a:solidFill>
              </a:rPr>
              <a:t>K</a:t>
            </a:r>
            <a:r>
              <a:rPr lang="en-US" sz="2000" baseline="-25000">
                <a:solidFill>
                  <a:schemeClr val="accent2"/>
                </a:solidFill>
              </a:rPr>
              <a:t>a</a:t>
            </a:r>
            <a:r>
              <a:rPr lang="en-US" sz="2000">
                <a:solidFill>
                  <a:schemeClr val="accent2"/>
                </a:solidFill>
              </a:rPr>
              <a:t> values of their conjugate acids (H</a:t>
            </a:r>
            <a:r>
              <a:rPr lang="en-US" sz="2000" baseline="-25000">
                <a:solidFill>
                  <a:schemeClr val="accent2"/>
                </a:solidFill>
              </a:rPr>
              <a:t>2</a:t>
            </a:r>
            <a:r>
              <a:rPr lang="en-US" sz="2000">
                <a:solidFill>
                  <a:schemeClr val="accent2"/>
                </a:solidFill>
              </a:rPr>
              <a:t>O = 15.7, and CH</a:t>
            </a:r>
            <a:r>
              <a:rPr lang="en-US" sz="2000" baseline="-25000">
                <a:solidFill>
                  <a:schemeClr val="accent2"/>
                </a:solidFill>
              </a:rPr>
              <a:t>3</a:t>
            </a:r>
            <a:r>
              <a:rPr lang="en-US" sz="2000">
                <a:solidFill>
                  <a:schemeClr val="accent2"/>
                </a:solidFill>
              </a:rPr>
              <a:t>COOH = 4.8). HO</a:t>
            </a:r>
            <a:r>
              <a:rPr lang="en-US" sz="1800">
                <a:solidFill>
                  <a:schemeClr val="accent2"/>
                </a:solidFill>
                <a:cs typeface="Arial" charset="0"/>
              </a:rPr>
              <a:t>¯</a:t>
            </a:r>
            <a:r>
              <a:rPr lang="en-US" sz="2000">
                <a:solidFill>
                  <a:schemeClr val="accent2"/>
                </a:solidFill>
                <a:cs typeface="Arial" charset="0"/>
              </a:rPr>
              <a:t> is a stronger base and stronger nucleophile than CH</a:t>
            </a:r>
            <a:r>
              <a:rPr lang="en-US" sz="2000" baseline="-25000">
                <a:solidFill>
                  <a:schemeClr val="accent2"/>
                </a:solidFill>
                <a:cs typeface="Arial" charset="0"/>
              </a:rPr>
              <a:t>3</a:t>
            </a:r>
            <a:r>
              <a:rPr lang="en-US" sz="2000">
                <a:solidFill>
                  <a:schemeClr val="accent2"/>
                </a:solidFill>
                <a:cs typeface="Arial" charset="0"/>
              </a:rPr>
              <a:t>COO</a:t>
            </a:r>
            <a:r>
              <a:rPr lang="en-US" sz="1800">
                <a:solidFill>
                  <a:schemeClr val="accent2"/>
                </a:solidFill>
                <a:cs typeface="Arial" charset="0"/>
              </a:rPr>
              <a:t>¯</a:t>
            </a:r>
            <a:r>
              <a:rPr lang="en-US" sz="2000">
                <a:solidFill>
                  <a:schemeClr val="accent2"/>
                </a:solidFill>
                <a:cs typeface="Arial" charset="0"/>
              </a:rPr>
              <a:t>.</a:t>
            </a:r>
            <a:endParaRPr lang="en-US" sz="2100">
              <a:solidFill>
                <a:schemeClr val="accent2"/>
              </a:solidFill>
            </a:endParaRPr>
          </a:p>
          <a:p>
            <a:pPr lvl="1" algn="just" eaLnBrk="1" hangingPunct="1">
              <a:spcBef>
                <a:spcPct val="20000"/>
              </a:spcBef>
            </a:pPr>
            <a:r>
              <a:rPr lang="en-US" sz="2100"/>
              <a:t>2.	A negatively charged nucleophile is always a stronger nucleophile than its conjugate acid.</a:t>
            </a:r>
          </a:p>
          <a:p>
            <a:pPr lvl="1" algn="just" eaLnBrk="1" hangingPunct="1">
              <a:spcBef>
                <a:spcPct val="20000"/>
              </a:spcBef>
            </a:pPr>
            <a:r>
              <a:rPr lang="en-US" sz="2000"/>
              <a:t>	 </a:t>
            </a:r>
            <a:r>
              <a:rPr lang="en-US" sz="2000">
                <a:solidFill>
                  <a:schemeClr val="accent2"/>
                </a:solidFill>
              </a:rPr>
              <a:t>HO</a:t>
            </a:r>
            <a:r>
              <a:rPr lang="en-US" sz="1800">
                <a:solidFill>
                  <a:schemeClr val="accent2"/>
                </a:solidFill>
                <a:cs typeface="Arial" charset="0"/>
              </a:rPr>
              <a:t>¯</a:t>
            </a:r>
            <a:r>
              <a:rPr lang="en-US" sz="2000">
                <a:solidFill>
                  <a:schemeClr val="accent2"/>
                </a:solidFill>
              </a:rPr>
              <a:t> is a stronger base and stronger nucleophile than H</a:t>
            </a:r>
            <a:r>
              <a:rPr lang="en-US" sz="2000" baseline="-25000">
                <a:solidFill>
                  <a:schemeClr val="accent2"/>
                </a:solidFill>
              </a:rPr>
              <a:t>2</a:t>
            </a:r>
            <a:r>
              <a:rPr lang="en-US" sz="2000">
                <a:solidFill>
                  <a:schemeClr val="accent2"/>
                </a:solidFill>
              </a:rPr>
              <a:t>O.</a:t>
            </a:r>
          </a:p>
          <a:p>
            <a:pPr lvl="1" algn="just" eaLnBrk="1" hangingPunct="1">
              <a:spcBef>
                <a:spcPct val="20000"/>
              </a:spcBef>
            </a:pPr>
            <a:r>
              <a:rPr lang="en-US" sz="2100"/>
              <a:t>3.	Right-to-left-across a row of the periodic table, nucleophilicity increases as basicity increases:</a:t>
            </a:r>
          </a:p>
        </p:txBody>
      </p:sp>
      <p:pic>
        <p:nvPicPr>
          <p:cNvPr id="20484" name="Picture 10" descr="0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5410200"/>
            <a:ext cx="67818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1D62341D-2BA6-4ED2-94E3-89D7D9E74906}" type="slidenum">
              <a:rPr lang="en-US"/>
              <a:pPr>
                <a:defRPr/>
              </a:pPr>
              <a:t>2</a:t>
            </a:fld>
            <a:endParaRPr lang="en-US"/>
          </a:p>
        </p:txBody>
      </p:sp>
      <p:sp>
        <p:nvSpPr>
          <p:cNvPr id="3075" name="Text Box 3"/>
          <p:cNvSpPr txBox="1">
            <a:spLocks noChangeArrowheads="1"/>
          </p:cNvSpPr>
          <p:nvPr/>
        </p:nvSpPr>
        <p:spPr bwMode="auto">
          <a:xfrm>
            <a:off x="228600" y="914400"/>
            <a:ext cx="86868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buFontTx/>
              <a:buChar char="•"/>
            </a:pPr>
            <a:r>
              <a:rPr lang="en-US"/>
              <a:t>There are other types of organic halides. These include </a:t>
            </a:r>
            <a:r>
              <a:rPr lang="en-US">
                <a:solidFill>
                  <a:schemeClr val="accent2"/>
                </a:solidFill>
              </a:rPr>
              <a:t>vinyl halides</a:t>
            </a:r>
            <a:r>
              <a:rPr lang="en-US"/>
              <a:t>, </a:t>
            </a:r>
            <a:r>
              <a:rPr lang="en-US">
                <a:solidFill>
                  <a:schemeClr val="accent2"/>
                </a:solidFill>
              </a:rPr>
              <a:t>aryl halides</a:t>
            </a:r>
            <a:r>
              <a:rPr lang="en-US"/>
              <a:t>, </a:t>
            </a:r>
            <a:r>
              <a:rPr lang="en-US">
                <a:solidFill>
                  <a:schemeClr val="accent2"/>
                </a:solidFill>
              </a:rPr>
              <a:t>allylic halides</a:t>
            </a:r>
            <a:r>
              <a:rPr lang="en-US"/>
              <a:t> and </a:t>
            </a:r>
            <a:r>
              <a:rPr lang="en-US">
                <a:solidFill>
                  <a:schemeClr val="accent2"/>
                </a:solidFill>
              </a:rPr>
              <a:t>benzylic halides</a:t>
            </a:r>
            <a:r>
              <a:rPr lang="en-US"/>
              <a:t>.</a:t>
            </a:r>
          </a:p>
          <a:p>
            <a:pPr algn="just" eaLnBrk="1" hangingPunct="1">
              <a:spcBef>
                <a:spcPct val="50000"/>
              </a:spcBef>
              <a:buFontTx/>
              <a:buChar char="•"/>
            </a:pPr>
            <a:r>
              <a:rPr lang="en-US">
                <a:solidFill>
                  <a:schemeClr val="accent2"/>
                </a:solidFill>
              </a:rPr>
              <a:t>Vinyl halides</a:t>
            </a:r>
            <a:r>
              <a:rPr lang="en-US"/>
              <a:t> have a halogen atom (X) bonded to a C—C double bond.</a:t>
            </a:r>
          </a:p>
          <a:p>
            <a:pPr algn="just" eaLnBrk="1" hangingPunct="1">
              <a:spcBef>
                <a:spcPct val="50000"/>
              </a:spcBef>
              <a:buFontTx/>
              <a:buChar char="•"/>
            </a:pPr>
            <a:r>
              <a:rPr lang="en-US">
                <a:solidFill>
                  <a:schemeClr val="accent2"/>
                </a:solidFill>
              </a:rPr>
              <a:t>Aryl halides</a:t>
            </a:r>
            <a:r>
              <a:rPr lang="en-US"/>
              <a:t> have a halogen atom bonded to a benzene ring.</a:t>
            </a:r>
          </a:p>
          <a:p>
            <a:pPr algn="just" eaLnBrk="1" hangingPunct="1">
              <a:spcBef>
                <a:spcPct val="50000"/>
              </a:spcBef>
              <a:buFontTx/>
              <a:buChar char="•"/>
            </a:pPr>
            <a:r>
              <a:rPr lang="en-US">
                <a:solidFill>
                  <a:schemeClr val="accent2"/>
                </a:solidFill>
              </a:rPr>
              <a:t>Allylic halides</a:t>
            </a:r>
            <a:r>
              <a:rPr lang="en-US"/>
              <a:t> have X bonded to the carbon atom adjacent to a C—C double bond.</a:t>
            </a:r>
          </a:p>
          <a:p>
            <a:pPr algn="just" eaLnBrk="1" hangingPunct="1">
              <a:spcBef>
                <a:spcPct val="50000"/>
              </a:spcBef>
              <a:buFontTx/>
              <a:buChar char="•"/>
            </a:pPr>
            <a:r>
              <a:rPr lang="en-US">
                <a:solidFill>
                  <a:schemeClr val="accent2"/>
                </a:solidFill>
              </a:rPr>
              <a:t>Benzylic halides</a:t>
            </a:r>
            <a:r>
              <a:rPr lang="en-US"/>
              <a:t> have X bonded to the carbon atom adjacent to a benzene ring.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F648F137-1A69-4D98-88E0-8E0F345D88E5}" type="slidenum">
              <a:rPr lang="en-US"/>
              <a:pPr>
                <a:defRPr/>
              </a:pPr>
              <a:t>20</a:t>
            </a:fld>
            <a:endParaRPr lang="en-US"/>
          </a:p>
        </p:txBody>
      </p:sp>
      <p:sp>
        <p:nvSpPr>
          <p:cNvPr id="21507" name="Text Box 3"/>
          <p:cNvSpPr txBox="1">
            <a:spLocks noChangeArrowheads="1"/>
          </p:cNvSpPr>
          <p:nvPr/>
        </p:nvSpPr>
        <p:spPr bwMode="auto">
          <a:xfrm>
            <a:off x="152400" y="838200"/>
            <a:ext cx="8686800"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Nucleophilicity does not parallel basicity when steric hindrance becomes important. </a:t>
            </a:r>
          </a:p>
          <a:p>
            <a:pPr algn="just" eaLnBrk="1" hangingPunct="1">
              <a:spcBef>
                <a:spcPct val="20000"/>
              </a:spcBef>
              <a:buFontTx/>
              <a:buChar char="•"/>
            </a:pPr>
            <a:r>
              <a:rPr lang="en-US" sz="2100">
                <a:solidFill>
                  <a:schemeClr val="accent2"/>
                </a:solidFill>
              </a:rPr>
              <a:t>Steric hindrance</a:t>
            </a:r>
            <a:r>
              <a:rPr lang="en-US" sz="2100"/>
              <a:t> is a decrease in reactivity resulting from the presence of bulky groups at the site of a reaction.</a:t>
            </a:r>
          </a:p>
          <a:p>
            <a:pPr algn="just" eaLnBrk="1" hangingPunct="1">
              <a:spcBef>
                <a:spcPct val="20000"/>
              </a:spcBef>
              <a:buFontTx/>
              <a:buChar char="•"/>
            </a:pPr>
            <a:r>
              <a:rPr lang="en-US" sz="2100"/>
              <a:t>Steric hindrance decreases nucleophilicity but not basicity.</a:t>
            </a:r>
          </a:p>
          <a:p>
            <a:pPr algn="just" eaLnBrk="1" hangingPunct="1">
              <a:spcBef>
                <a:spcPct val="20000"/>
              </a:spcBef>
              <a:buFontTx/>
              <a:buChar char="•"/>
            </a:pPr>
            <a:r>
              <a:rPr lang="en-US" sz="2100"/>
              <a:t>Sterically hindered bases that are poor nucleophiles are called </a:t>
            </a:r>
            <a:r>
              <a:rPr lang="en-US" sz="2100">
                <a:solidFill>
                  <a:schemeClr val="accent2"/>
                </a:solidFill>
              </a:rPr>
              <a:t>nonnucleophilic bases</a:t>
            </a:r>
            <a:r>
              <a:rPr lang="en-US" sz="2100"/>
              <a:t>.</a:t>
            </a:r>
          </a:p>
        </p:txBody>
      </p:sp>
      <p:pic>
        <p:nvPicPr>
          <p:cNvPr id="21508" name="Picture 7" descr="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736975"/>
            <a:ext cx="80772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2DC7EAF1-0341-4DCF-A0A3-327BF474CCB2}" type="slidenum">
              <a:rPr lang="en-US"/>
              <a:pPr>
                <a:defRPr/>
              </a:pPr>
              <a:t>21</a:t>
            </a:fld>
            <a:endParaRPr lang="en-US"/>
          </a:p>
        </p:txBody>
      </p:sp>
      <p:sp>
        <p:nvSpPr>
          <p:cNvPr id="22531" name="Text Box 3"/>
          <p:cNvSpPr txBox="1">
            <a:spLocks noChangeArrowheads="1"/>
          </p:cNvSpPr>
          <p:nvPr/>
        </p:nvSpPr>
        <p:spPr bwMode="auto">
          <a:xfrm>
            <a:off x="228600" y="685800"/>
            <a:ext cx="868680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If the salt NaBr is used as a source of the nucleophile Br</a:t>
            </a:r>
            <a:r>
              <a:rPr lang="en-US" sz="1800">
                <a:cs typeface="Arial" charset="0"/>
              </a:rPr>
              <a:t>¯</a:t>
            </a:r>
            <a:r>
              <a:rPr lang="en-US" sz="2100">
                <a:cs typeface="Arial" charset="0"/>
              </a:rPr>
              <a:t> in H</a:t>
            </a:r>
            <a:r>
              <a:rPr lang="en-US" sz="2100" baseline="-25000">
                <a:cs typeface="Arial" charset="0"/>
              </a:rPr>
              <a:t>2</a:t>
            </a:r>
            <a:r>
              <a:rPr lang="en-US" sz="2100">
                <a:cs typeface="Arial" charset="0"/>
              </a:rPr>
              <a:t>O, the Na</a:t>
            </a:r>
            <a:r>
              <a:rPr lang="en-US" baseline="30000">
                <a:cs typeface="Arial" charset="0"/>
              </a:rPr>
              <a:t>+</a:t>
            </a:r>
            <a:r>
              <a:rPr lang="en-US" sz="2100">
                <a:cs typeface="Arial" charset="0"/>
              </a:rPr>
              <a:t> cations are solvated by ion-dipole interactions with H</a:t>
            </a:r>
            <a:r>
              <a:rPr lang="en-US" sz="2100" baseline="-25000">
                <a:cs typeface="Arial" charset="0"/>
              </a:rPr>
              <a:t>2</a:t>
            </a:r>
            <a:r>
              <a:rPr lang="en-US" sz="2100">
                <a:cs typeface="Arial" charset="0"/>
              </a:rPr>
              <a:t>O molecules, and the Br</a:t>
            </a:r>
            <a:r>
              <a:rPr lang="en-US" sz="1800">
                <a:cs typeface="Arial" charset="0"/>
              </a:rPr>
              <a:t>¯</a:t>
            </a:r>
            <a:r>
              <a:rPr lang="en-US" sz="2100">
                <a:cs typeface="Arial" charset="0"/>
              </a:rPr>
              <a:t> anions are solvated by strong hydrogen bonding interactions.</a:t>
            </a:r>
          </a:p>
        </p:txBody>
      </p:sp>
      <p:pic>
        <p:nvPicPr>
          <p:cNvPr id="22532" name="Picture 6" descr="0014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720975"/>
            <a:ext cx="6705600"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7FF1E701-D60A-4EF8-B6BB-195955F8205A}" type="slidenum">
              <a:rPr lang="en-US"/>
              <a:pPr>
                <a:defRPr/>
              </a:pPr>
              <a:t>22</a:t>
            </a:fld>
            <a:endParaRPr lang="en-US"/>
          </a:p>
        </p:txBody>
      </p:sp>
      <p:sp>
        <p:nvSpPr>
          <p:cNvPr id="23555" name="Text Box 3"/>
          <p:cNvSpPr txBox="1">
            <a:spLocks noChangeArrowheads="1"/>
          </p:cNvSpPr>
          <p:nvPr/>
        </p:nvSpPr>
        <p:spPr bwMode="auto">
          <a:xfrm>
            <a:off x="228600" y="76200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In </a:t>
            </a:r>
            <a:r>
              <a:rPr lang="en-US">
                <a:solidFill>
                  <a:schemeClr val="accent2"/>
                </a:solidFill>
              </a:rPr>
              <a:t>polar protic solvents</a:t>
            </a:r>
            <a:r>
              <a:rPr lang="en-US"/>
              <a:t>, nucleophilicity increases down a column of the periodic table as the size of the anion increases. This is the opposite of basicity.</a:t>
            </a:r>
            <a:endParaRPr lang="en-US">
              <a:cs typeface="Arial" charset="0"/>
            </a:endParaRPr>
          </a:p>
        </p:txBody>
      </p:sp>
      <p:pic>
        <p:nvPicPr>
          <p:cNvPr id="23556" name="Picture 6" descr="0014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362200"/>
            <a:ext cx="685800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9"/>
          <p:cNvSpPr txBox="1">
            <a:spLocks noChangeArrowheads="1"/>
          </p:cNvSpPr>
          <p:nvPr/>
        </p:nvSpPr>
        <p:spPr bwMode="auto">
          <a:xfrm>
            <a:off x="152400" y="5867400"/>
            <a:ext cx="15144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7.6</a:t>
            </a:r>
          </a:p>
          <a:p>
            <a:pPr algn="r" eaLnBrk="1" hangingPunct="1"/>
            <a:r>
              <a:rPr lang="en-US" sz="1400" b="0"/>
              <a:t>Example of polar</a:t>
            </a:r>
          </a:p>
          <a:p>
            <a:pPr algn="r" eaLnBrk="1" hangingPunct="1"/>
            <a:r>
              <a:rPr lang="en-US" sz="1400" b="0"/>
              <a:t>protic solvents</a:t>
            </a:r>
            <a:endParaRPr lang="en-US" sz="1400" b="0">
              <a:cs typeface="Arial" charset="0"/>
            </a:endParaRPr>
          </a:p>
        </p:txBody>
      </p:sp>
      <p:sp>
        <p:nvSpPr>
          <p:cNvPr id="23558" name="Line 11"/>
          <p:cNvSpPr>
            <a:spLocks noChangeShapeType="1"/>
          </p:cNvSpPr>
          <p:nvPr/>
        </p:nvSpPr>
        <p:spPr bwMode="auto">
          <a:xfrm>
            <a:off x="457200" y="4953000"/>
            <a:ext cx="8077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3559"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925" y="5176838"/>
            <a:ext cx="7804150"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61B48AF-4B17-41F2-A0C5-7732C4961857}" type="slidenum">
              <a:rPr lang="en-US"/>
              <a:pPr>
                <a:defRPr/>
              </a:pPr>
              <a:t>23</a:t>
            </a:fld>
            <a:endParaRPr lang="en-US"/>
          </a:p>
        </p:txBody>
      </p:sp>
      <p:sp>
        <p:nvSpPr>
          <p:cNvPr id="24579" name="Text Box 3"/>
          <p:cNvSpPr txBox="1">
            <a:spLocks noChangeArrowheads="1"/>
          </p:cNvSpPr>
          <p:nvPr/>
        </p:nvSpPr>
        <p:spPr bwMode="auto">
          <a:xfrm>
            <a:off x="228600" y="990600"/>
            <a:ext cx="86868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300">
                <a:solidFill>
                  <a:schemeClr val="accent2"/>
                </a:solidFill>
              </a:rPr>
              <a:t>Polar aprotic solvents</a:t>
            </a:r>
            <a:r>
              <a:rPr lang="en-US" sz="2300"/>
              <a:t> also exhibit dipole—dipole interactions, but they have no O—H or N—H bonds. Thus, they are incapable of hydrogen bonding.</a:t>
            </a:r>
            <a:endParaRPr lang="en-US" sz="2300">
              <a:cs typeface="Arial" charset="0"/>
            </a:endParaRPr>
          </a:p>
        </p:txBody>
      </p:sp>
      <p:sp>
        <p:nvSpPr>
          <p:cNvPr id="24580" name="Text Box 9"/>
          <p:cNvSpPr txBox="1">
            <a:spLocks noChangeArrowheads="1"/>
          </p:cNvSpPr>
          <p:nvPr/>
        </p:nvSpPr>
        <p:spPr bwMode="auto">
          <a:xfrm>
            <a:off x="381000" y="2590800"/>
            <a:ext cx="16033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7.7</a:t>
            </a:r>
          </a:p>
          <a:p>
            <a:pPr algn="r" eaLnBrk="1" hangingPunct="1"/>
            <a:r>
              <a:rPr lang="en-US" sz="1400" b="0"/>
              <a:t>Examples of polar</a:t>
            </a:r>
          </a:p>
          <a:p>
            <a:pPr algn="r" eaLnBrk="1" hangingPunct="1"/>
            <a:r>
              <a:rPr lang="en-US" sz="1400" b="0"/>
              <a:t>aprotic solvents</a:t>
            </a:r>
            <a:endParaRPr lang="en-US" sz="1400" b="0">
              <a:cs typeface="Arial" charset="0"/>
            </a:endParaRPr>
          </a:p>
        </p:txBody>
      </p:sp>
      <p:pic>
        <p:nvPicPr>
          <p:cNvPr id="2458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3403600"/>
            <a:ext cx="7804150"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5E541BA9-D2D3-4229-A04D-4EB0A3F137EF}" type="slidenum">
              <a:rPr lang="en-US"/>
              <a:pPr>
                <a:defRPr/>
              </a:pPr>
              <a:t>24</a:t>
            </a:fld>
            <a:endParaRPr lang="en-US"/>
          </a:p>
        </p:txBody>
      </p:sp>
      <p:sp>
        <p:nvSpPr>
          <p:cNvPr id="25603" name="Text Box 3"/>
          <p:cNvSpPr txBox="1">
            <a:spLocks noChangeArrowheads="1"/>
          </p:cNvSpPr>
          <p:nvPr/>
        </p:nvSpPr>
        <p:spPr bwMode="auto">
          <a:xfrm>
            <a:off x="228600" y="533400"/>
            <a:ext cx="868680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Polar aprotic solvents solvate cations by ion—dipole interactions.</a:t>
            </a:r>
          </a:p>
          <a:p>
            <a:pPr algn="just" eaLnBrk="1" hangingPunct="1">
              <a:spcBef>
                <a:spcPct val="20000"/>
              </a:spcBef>
              <a:buFontTx/>
              <a:buChar char="•"/>
            </a:pPr>
            <a:r>
              <a:rPr lang="en-US" sz="2100"/>
              <a:t>Anions are not well solvated because the solvent cannot hydrogen bond to them. These anions are said to be “naked”.</a:t>
            </a:r>
            <a:endParaRPr lang="en-US" sz="2100">
              <a:cs typeface="Arial" charset="0"/>
            </a:endParaRPr>
          </a:p>
        </p:txBody>
      </p:sp>
      <p:pic>
        <p:nvPicPr>
          <p:cNvPr id="25604" name="Picture 7" descr="001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57488"/>
            <a:ext cx="7315200" cy="387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60DB9D6B-02A8-4A9D-9413-EABB6AB6AE6D}" type="slidenum">
              <a:rPr lang="en-US"/>
              <a:pPr>
                <a:defRPr/>
              </a:pPr>
              <a:t>25</a:t>
            </a:fld>
            <a:endParaRPr lang="en-US"/>
          </a:p>
        </p:txBody>
      </p:sp>
      <p:sp>
        <p:nvSpPr>
          <p:cNvPr id="26627" name="Text Box 3"/>
          <p:cNvSpPr txBox="1">
            <a:spLocks noChangeArrowheads="1"/>
          </p:cNvSpPr>
          <p:nvPr/>
        </p:nvSpPr>
        <p:spPr bwMode="auto">
          <a:xfrm>
            <a:off x="228600" y="914400"/>
            <a:ext cx="8686800"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In polar aprotic solvents, nucleophilicity parallels basicity, and the stronger base is the stronger nucleophile. </a:t>
            </a:r>
          </a:p>
          <a:p>
            <a:pPr algn="just" eaLnBrk="1" hangingPunct="1">
              <a:spcBef>
                <a:spcPct val="20000"/>
              </a:spcBef>
              <a:buFontTx/>
              <a:buChar char="•"/>
            </a:pPr>
            <a:r>
              <a:rPr lang="en-US"/>
              <a:t>Because basicity decreases as size increases down a column, nucleophilicity decreases as well.</a:t>
            </a:r>
            <a:endParaRPr lang="en-US">
              <a:cs typeface="Arial" charset="0"/>
            </a:endParaRPr>
          </a:p>
        </p:txBody>
      </p:sp>
      <p:pic>
        <p:nvPicPr>
          <p:cNvPr id="26628" name="Picture 6" descr="001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733800"/>
            <a:ext cx="5867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890B04D-BE73-4956-AECB-D386EA9D83EA}" type="slidenum">
              <a:rPr lang="en-US"/>
              <a:pPr>
                <a:defRPr/>
              </a:pPr>
              <a:t>26</a:t>
            </a:fld>
            <a:endParaRPr lang="en-US"/>
          </a:p>
        </p:txBody>
      </p:sp>
      <p:pic>
        <p:nvPicPr>
          <p:cNvPr id="27651" name="Picture 8" descr="common_nucleophiles_tb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686800" cy="296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fld id="{9E37411A-7D5A-4AAC-BD76-34B4352138A2}" type="slidenum">
              <a:rPr lang="en-US"/>
              <a:pPr>
                <a:defRPr/>
              </a:pPr>
              <a:t>27</a:t>
            </a:fld>
            <a:endParaRPr lang="en-US"/>
          </a:p>
        </p:txBody>
      </p:sp>
      <p:sp>
        <p:nvSpPr>
          <p:cNvPr id="28675" name="Text Box 3"/>
          <p:cNvSpPr txBox="1">
            <a:spLocks noChangeArrowheads="1"/>
          </p:cNvSpPr>
          <p:nvPr/>
        </p:nvSpPr>
        <p:spPr bwMode="auto">
          <a:xfrm>
            <a:off x="228600" y="1219200"/>
            <a:ext cx="86868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sz="2100">
                <a:cs typeface="Arial" charset="0"/>
              </a:rPr>
              <a:t>In a nucleophilic substitution:</a:t>
            </a:r>
          </a:p>
        </p:txBody>
      </p:sp>
      <p:sp>
        <p:nvSpPr>
          <p:cNvPr id="28676" name="Text Box 4"/>
          <p:cNvSpPr txBox="1">
            <a:spLocks noChangeArrowheads="1"/>
          </p:cNvSpPr>
          <p:nvPr/>
        </p:nvSpPr>
        <p:spPr bwMode="auto">
          <a:xfrm>
            <a:off x="228600" y="4572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t>Mechanisms of Nucleophilic Substitution</a:t>
            </a:r>
          </a:p>
        </p:txBody>
      </p:sp>
      <p:pic>
        <p:nvPicPr>
          <p:cNvPr id="28677" name="Picture 6" descr="001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043113"/>
            <a:ext cx="65532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7"/>
          <p:cNvSpPr txBox="1">
            <a:spLocks noChangeArrowheads="1"/>
          </p:cNvSpPr>
          <p:nvPr/>
        </p:nvSpPr>
        <p:spPr bwMode="auto">
          <a:xfrm>
            <a:off x="228600" y="3200400"/>
            <a:ext cx="8686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sz="2100">
                <a:cs typeface="Arial" charset="0"/>
              </a:rPr>
              <a:t>But what is the order of bond making and bond breaking? In theory, there are three possibilities.</a:t>
            </a:r>
          </a:p>
        </p:txBody>
      </p:sp>
      <p:sp>
        <p:nvSpPr>
          <p:cNvPr id="28679" name="Text Box 9"/>
          <p:cNvSpPr txBox="1">
            <a:spLocks noChangeArrowheads="1"/>
          </p:cNvSpPr>
          <p:nvPr/>
        </p:nvSpPr>
        <p:spPr bwMode="auto">
          <a:xfrm>
            <a:off x="228600" y="5651500"/>
            <a:ext cx="8686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sz="2100">
                <a:cs typeface="Arial" charset="0"/>
              </a:rPr>
              <a:t>In this scenario, the mechanism is comprised of one step. In such a bimolecular reaction, the rate depends upon the concentration of both reactants, that is, the rate equation is second order.</a:t>
            </a:r>
          </a:p>
        </p:txBody>
      </p:sp>
      <p:sp>
        <p:nvSpPr>
          <p:cNvPr id="28680" name="Text Box 10"/>
          <p:cNvSpPr txBox="1">
            <a:spLocks noChangeArrowheads="1"/>
          </p:cNvSpPr>
          <p:nvPr/>
        </p:nvSpPr>
        <p:spPr bwMode="auto">
          <a:xfrm>
            <a:off x="228600" y="3946525"/>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000">
                <a:solidFill>
                  <a:schemeClr val="accent2"/>
                </a:solidFill>
              </a:rPr>
              <a:t>[1] Bond making and bond breaking occur at the same time.</a:t>
            </a:r>
          </a:p>
        </p:txBody>
      </p:sp>
      <p:pic>
        <p:nvPicPr>
          <p:cNvPr id="28681"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600" y="4397375"/>
            <a:ext cx="8026400"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54CCDDC-3FC4-4DD5-A302-E7472072C797}" type="slidenum">
              <a:rPr lang="en-US"/>
              <a:pPr>
                <a:defRPr/>
              </a:pPr>
              <a:t>28</a:t>
            </a:fld>
            <a:endParaRPr lang="en-US"/>
          </a:p>
        </p:txBody>
      </p:sp>
      <p:sp>
        <p:nvSpPr>
          <p:cNvPr id="29699" name="Text Box 8"/>
          <p:cNvSpPr txBox="1">
            <a:spLocks noChangeArrowheads="1"/>
          </p:cNvSpPr>
          <p:nvPr/>
        </p:nvSpPr>
        <p:spPr bwMode="auto">
          <a:xfrm>
            <a:off x="228600" y="3657600"/>
            <a:ext cx="868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a:cs typeface="Arial" charset="0"/>
              </a:rPr>
              <a:t>In this scenario, the mechanism has two steps and a carbocation is formed as an intermediate. Because the first step is rate-determining, the rate depends on the concentration of RX only; that is, the rate equation is first order.</a:t>
            </a:r>
          </a:p>
        </p:txBody>
      </p:sp>
      <p:pic>
        <p:nvPicPr>
          <p:cNvPr id="29700" name="Picture 10" descr="001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141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11"/>
          <p:cNvSpPr txBox="1">
            <a:spLocks noChangeArrowheads="1"/>
          </p:cNvSpPr>
          <p:nvPr/>
        </p:nvSpPr>
        <p:spPr bwMode="auto">
          <a:xfrm>
            <a:off x="152400" y="7620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000">
                <a:solidFill>
                  <a:schemeClr val="accent2"/>
                </a:solidFill>
              </a:rPr>
              <a:t>[2] Bond breaking occurs before bond making.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90D662D9-624C-4B79-B03F-6A5A524A2F8C}" type="slidenum">
              <a:rPr lang="en-US"/>
              <a:pPr>
                <a:defRPr/>
              </a:pPr>
              <a:t>29</a:t>
            </a:fld>
            <a:endParaRPr lang="en-US"/>
          </a:p>
        </p:txBody>
      </p:sp>
      <p:sp>
        <p:nvSpPr>
          <p:cNvPr id="30723" name="Text Box 4"/>
          <p:cNvSpPr txBox="1">
            <a:spLocks noChangeArrowheads="1"/>
          </p:cNvSpPr>
          <p:nvPr/>
        </p:nvSpPr>
        <p:spPr bwMode="auto">
          <a:xfrm>
            <a:off x="228600" y="4483100"/>
            <a:ext cx="868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a:cs typeface="Arial" charset="0"/>
              </a:rPr>
              <a:t>This mechanism has an inherent problem. The intermediate generated in the first step has 10 electrons around carbon, violating the octet rule. Because two other mechanistic possibilities do not violate a fundamental rule, this last possibility can be disregarded.</a:t>
            </a:r>
          </a:p>
        </p:txBody>
      </p:sp>
      <p:sp>
        <p:nvSpPr>
          <p:cNvPr id="30724" name="Text Box 6"/>
          <p:cNvSpPr txBox="1">
            <a:spLocks noChangeArrowheads="1"/>
          </p:cNvSpPr>
          <p:nvPr/>
        </p:nvSpPr>
        <p:spPr bwMode="auto">
          <a:xfrm>
            <a:off x="228600" y="762000"/>
            <a:ext cx="853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000">
                <a:solidFill>
                  <a:schemeClr val="accent2"/>
                </a:solidFill>
              </a:rPr>
              <a:t>[3] Bond making occurs before bond breaking.</a:t>
            </a:r>
          </a:p>
        </p:txBody>
      </p:sp>
      <p:pic>
        <p:nvPicPr>
          <p:cNvPr id="30725" name="Picture 7" descr="001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12975"/>
            <a:ext cx="746760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6234FB1A-14C5-4A3B-B489-7B56035902E4}" type="slidenum">
              <a:rPr lang="en-US"/>
              <a:pPr>
                <a:defRPr/>
              </a:pPr>
              <a:t>3</a:t>
            </a:fld>
            <a:endParaRPr lang="en-US"/>
          </a:p>
        </p:txBody>
      </p:sp>
      <p:pic>
        <p:nvPicPr>
          <p:cNvPr id="4099" name="Picture 5" descr="07_01"/>
          <p:cNvPicPr>
            <a:picLocks noChangeAspect="1" noChangeArrowheads="1"/>
          </p:cNvPicPr>
          <p:nvPr/>
        </p:nvPicPr>
        <p:blipFill>
          <a:blip r:embed="rId3">
            <a:extLst>
              <a:ext uri="{28A0092B-C50C-407E-A947-70E740481C1C}">
                <a14:useLocalDpi xmlns:a14="http://schemas.microsoft.com/office/drawing/2010/main" val="0"/>
              </a:ext>
            </a:extLst>
          </a:blip>
          <a:srcRect l="34512" t="17546" r="8850" b="15285"/>
          <a:stretch>
            <a:fillRect/>
          </a:stretch>
        </p:blipFill>
        <p:spPr bwMode="auto">
          <a:xfrm>
            <a:off x="838200" y="1371600"/>
            <a:ext cx="7010400" cy="142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7" descr="07_02"/>
          <p:cNvPicPr>
            <a:picLocks noChangeAspect="1" noChangeArrowheads="1"/>
          </p:cNvPicPr>
          <p:nvPr/>
        </p:nvPicPr>
        <p:blipFill>
          <a:blip r:embed="rId4">
            <a:extLst>
              <a:ext uri="{28A0092B-C50C-407E-A947-70E740481C1C}">
                <a14:useLocalDpi xmlns:a14="http://schemas.microsoft.com/office/drawing/2010/main" val="0"/>
              </a:ext>
            </a:extLst>
          </a:blip>
          <a:srcRect l="25000" t="9888" b="5225"/>
          <a:stretch>
            <a:fillRect/>
          </a:stretch>
        </p:blipFill>
        <p:spPr bwMode="auto">
          <a:xfrm>
            <a:off x="304800" y="4443413"/>
            <a:ext cx="8610600" cy="233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Line 9"/>
          <p:cNvSpPr>
            <a:spLocks noChangeShapeType="1"/>
          </p:cNvSpPr>
          <p:nvPr/>
        </p:nvSpPr>
        <p:spPr bwMode="auto">
          <a:xfrm>
            <a:off x="304800" y="3581400"/>
            <a:ext cx="8610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 name="Text Box 11"/>
          <p:cNvSpPr txBox="1">
            <a:spLocks noChangeArrowheads="1"/>
          </p:cNvSpPr>
          <p:nvPr/>
        </p:nvSpPr>
        <p:spPr bwMode="auto">
          <a:xfrm>
            <a:off x="457200" y="381000"/>
            <a:ext cx="2041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7.1</a:t>
            </a:r>
          </a:p>
          <a:p>
            <a:pPr algn="r" eaLnBrk="1" hangingPunct="1"/>
            <a:r>
              <a:rPr lang="en-US" sz="1400" b="0"/>
              <a:t>Examples of 1</a:t>
            </a:r>
            <a:r>
              <a:rPr lang="en-US" sz="1400" b="0">
                <a:cs typeface="Arial" charset="0"/>
              </a:rPr>
              <a:t>°, 2°, and</a:t>
            </a:r>
          </a:p>
          <a:p>
            <a:pPr algn="r" eaLnBrk="1" hangingPunct="1"/>
            <a:r>
              <a:rPr lang="en-US" sz="1400" b="0">
                <a:cs typeface="Arial" charset="0"/>
              </a:rPr>
              <a:t>3° alkyl halides</a:t>
            </a:r>
          </a:p>
        </p:txBody>
      </p:sp>
      <p:sp>
        <p:nvSpPr>
          <p:cNvPr id="4103" name="Text Box 12"/>
          <p:cNvSpPr txBox="1">
            <a:spLocks noChangeArrowheads="1"/>
          </p:cNvSpPr>
          <p:nvPr/>
        </p:nvSpPr>
        <p:spPr bwMode="auto">
          <a:xfrm>
            <a:off x="361950" y="3581400"/>
            <a:ext cx="184785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7.2</a:t>
            </a:r>
          </a:p>
          <a:p>
            <a:pPr algn="r" eaLnBrk="1" hangingPunct="1"/>
            <a:r>
              <a:rPr lang="en-US" sz="1400" b="0"/>
              <a:t>Four types of organic</a:t>
            </a:r>
          </a:p>
          <a:p>
            <a:pPr algn="r" eaLnBrk="1" hangingPunct="1"/>
            <a:r>
              <a:rPr lang="en-US" sz="1400" b="0"/>
              <a:t>halides (RX) having</a:t>
            </a:r>
          </a:p>
          <a:p>
            <a:pPr algn="r" eaLnBrk="1" hangingPunct="1"/>
            <a:r>
              <a:rPr lang="en-US" sz="1400" b="0"/>
              <a:t>X near a </a:t>
            </a:r>
            <a:r>
              <a:rPr lang="el-GR" sz="1400" b="0">
                <a:latin typeface="Times New Roman" pitchFamily="18" charset="0"/>
                <a:cs typeface="Times New Roman" pitchFamily="18" charset="0"/>
              </a:rPr>
              <a:t>π</a:t>
            </a:r>
            <a:r>
              <a:rPr lang="en-US" sz="1400" b="0"/>
              <a:t> bond</a:t>
            </a:r>
            <a:endParaRPr lang="en-US" sz="1400" b="0">
              <a:cs typeface="Arial"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98D00F27-42F8-45AD-A6BA-FF2133F888B4}" type="slidenum">
              <a:rPr lang="en-US"/>
              <a:pPr>
                <a:defRPr/>
              </a:pPr>
              <a:t>30</a:t>
            </a:fld>
            <a:endParaRPr lang="en-US"/>
          </a:p>
        </p:txBody>
      </p:sp>
      <p:sp>
        <p:nvSpPr>
          <p:cNvPr id="31747" name="Text Box 3"/>
          <p:cNvSpPr txBox="1">
            <a:spLocks noChangeArrowheads="1"/>
          </p:cNvSpPr>
          <p:nvPr/>
        </p:nvSpPr>
        <p:spPr bwMode="auto">
          <a:xfrm>
            <a:off x="228600" y="762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a:cs typeface="Arial" charset="0"/>
              </a:rPr>
              <a:t>Consider reaction [1] below:</a:t>
            </a:r>
          </a:p>
        </p:txBody>
      </p:sp>
      <p:pic>
        <p:nvPicPr>
          <p:cNvPr id="31748" name="Picture 10" descr="0017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676400"/>
            <a:ext cx="8534400"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12"/>
          <p:cNvSpPr txBox="1">
            <a:spLocks noChangeArrowheads="1"/>
          </p:cNvSpPr>
          <p:nvPr/>
        </p:nvSpPr>
        <p:spPr bwMode="auto">
          <a:xfrm>
            <a:off x="228600" y="4419600"/>
            <a:ext cx="868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a:cs typeface="Arial" charset="0"/>
              </a:rPr>
              <a:t>Kinetic data show that the rate of reaction [1] depends on the concentration of both reactants, which suggests a bimolecular reaction with a one-step mechanism. </a:t>
            </a:r>
            <a:r>
              <a:rPr lang="en-US">
                <a:solidFill>
                  <a:schemeClr val="accent2"/>
                </a:solidFill>
                <a:cs typeface="Arial" charset="0"/>
              </a:rPr>
              <a:t>This is an example of an S</a:t>
            </a:r>
            <a:r>
              <a:rPr lang="en-US" baseline="-25000">
                <a:solidFill>
                  <a:schemeClr val="accent2"/>
                </a:solidFill>
                <a:cs typeface="Arial" charset="0"/>
              </a:rPr>
              <a:t>N</a:t>
            </a:r>
            <a:r>
              <a:rPr lang="en-US">
                <a:solidFill>
                  <a:schemeClr val="accent2"/>
                </a:solidFill>
                <a:cs typeface="Arial" charset="0"/>
              </a:rPr>
              <a:t>2 (substitution nucleophilic bimolecular) mechanism.</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EF7C6F30-7CB1-4E40-A377-7455979325C9}" type="slidenum">
              <a:rPr lang="en-US"/>
              <a:pPr>
                <a:defRPr/>
              </a:pPr>
              <a:t>31</a:t>
            </a:fld>
            <a:endParaRPr lang="en-US"/>
          </a:p>
        </p:txBody>
      </p:sp>
      <p:pic>
        <p:nvPicPr>
          <p:cNvPr id="32771" name="Picture 2" descr="0018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86106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3"/>
          <p:cNvSpPr txBox="1">
            <a:spLocks noChangeArrowheads="1"/>
          </p:cNvSpPr>
          <p:nvPr/>
        </p:nvSpPr>
        <p:spPr bwMode="auto">
          <a:xfrm>
            <a:off x="228600" y="3886200"/>
            <a:ext cx="86868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a:cs typeface="Arial" charset="0"/>
              </a:rPr>
              <a:t>Kinetic data show that the rate of reaction [2] depends on the concentration of only the alkyl halide. This suggests a two-step mechanism in which the rate-determining step involves the alkyl halide only. </a:t>
            </a:r>
            <a:r>
              <a:rPr lang="en-US">
                <a:solidFill>
                  <a:schemeClr val="accent2"/>
                </a:solidFill>
                <a:cs typeface="Arial" charset="0"/>
              </a:rPr>
              <a:t>This is an example of an S</a:t>
            </a:r>
            <a:r>
              <a:rPr lang="en-US" baseline="-25000">
                <a:solidFill>
                  <a:schemeClr val="accent2"/>
                </a:solidFill>
                <a:cs typeface="Arial" charset="0"/>
              </a:rPr>
              <a:t>N</a:t>
            </a:r>
            <a:r>
              <a:rPr lang="en-US">
                <a:solidFill>
                  <a:schemeClr val="accent2"/>
                </a:solidFill>
                <a:cs typeface="Arial" charset="0"/>
              </a:rPr>
              <a:t>1 (substitution nucleophilic unimolecular) mechanism.</a:t>
            </a:r>
          </a:p>
        </p:txBody>
      </p:sp>
      <p:sp>
        <p:nvSpPr>
          <p:cNvPr id="32773" name="Text Box 6"/>
          <p:cNvSpPr txBox="1">
            <a:spLocks noChangeArrowheads="1"/>
          </p:cNvSpPr>
          <p:nvPr/>
        </p:nvSpPr>
        <p:spPr bwMode="auto">
          <a:xfrm>
            <a:off x="228600" y="762000"/>
            <a:ext cx="868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a:cs typeface="Arial" charset="0"/>
              </a:rPr>
              <a:t>Consider reaction [2] below: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A56FDB93-C8DB-4E13-93C2-064F04CDBAF3}" type="slidenum">
              <a:rPr lang="en-US"/>
              <a:pPr>
                <a:defRPr/>
              </a:pPr>
              <a:t>32</a:t>
            </a:fld>
            <a:endParaRPr lang="en-US"/>
          </a:p>
        </p:txBody>
      </p:sp>
      <p:sp>
        <p:nvSpPr>
          <p:cNvPr id="33795" name="Text Box 9"/>
          <p:cNvSpPr txBox="1">
            <a:spLocks noChangeArrowheads="1"/>
          </p:cNvSpPr>
          <p:nvPr/>
        </p:nvSpPr>
        <p:spPr bwMode="auto">
          <a:xfrm>
            <a:off x="228600" y="914400"/>
            <a:ext cx="8534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200"/>
              <a:t>The mechanism of an S</a:t>
            </a:r>
            <a:r>
              <a:rPr lang="en-US" sz="2200" baseline="-25000"/>
              <a:t>N</a:t>
            </a:r>
            <a:r>
              <a:rPr lang="en-US" sz="2200"/>
              <a:t>2 reaction would be drawn as follows. Note the curved arrow notation that is used to show the flow of electrons.</a:t>
            </a:r>
          </a:p>
        </p:txBody>
      </p:sp>
      <p:pic>
        <p:nvPicPr>
          <p:cNvPr id="33796" name="Picture 11" descr="2_mechanism_c_la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0"/>
            <a:ext cx="85344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F37297E2-196D-463E-84E0-317FF0CDD260}" type="slidenum">
              <a:rPr lang="en-US"/>
              <a:pPr>
                <a:defRPr/>
              </a:pPr>
              <a:t>33</a:t>
            </a:fld>
            <a:endParaRPr lang="en-US"/>
          </a:p>
        </p:txBody>
      </p:sp>
      <p:sp>
        <p:nvSpPr>
          <p:cNvPr id="34819" name="Text Box 9"/>
          <p:cNvSpPr txBox="1">
            <a:spLocks noChangeArrowheads="1"/>
          </p:cNvSpPr>
          <p:nvPr/>
        </p:nvSpPr>
        <p:spPr bwMode="auto">
          <a:xfrm>
            <a:off x="609600" y="609600"/>
            <a:ext cx="33448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Figure.8</a:t>
            </a:r>
          </a:p>
          <a:p>
            <a:pPr algn="r" eaLnBrk="1" hangingPunct="1"/>
            <a:r>
              <a:rPr lang="en-US" sz="1400" b="0"/>
              <a:t>An energy diagram for the S</a:t>
            </a:r>
            <a:r>
              <a:rPr lang="en-US" sz="1400" b="0" baseline="-25000"/>
              <a:t>N</a:t>
            </a:r>
            <a:r>
              <a:rPr lang="en-US" sz="1400" b="0"/>
              <a:t>2 reaction:</a:t>
            </a:r>
          </a:p>
        </p:txBody>
      </p:sp>
      <p:pic>
        <p:nvPicPr>
          <p:cNvPr id="34820"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679575"/>
            <a:ext cx="33528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981200"/>
            <a:ext cx="6629400"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73DC0CA7-DABB-476A-803D-1C13F853CA1D}" type="slidenum">
              <a:rPr lang="en-US"/>
              <a:pPr>
                <a:defRPr/>
              </a:pPr>
              <a:t>34</a:t>
            </a:fld>
            <a:endParaRPr lang="en-US"/>
          </a:p>
        </p:txBody>
      </p:sp>
      <p:pic>
        <p:nvPicPr>
          <p:cNvPr id="358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6050" y="2635250"/>
            <a:ext cx="734695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3"/>
          <p:cNvSpPr txBox="1">
            <a:spLocks noChangeArrowheads="1"/>
          </p:cNvSpPr>
          <p:nvPr/>
        </p:nvSpPr>
        <p:spPr bwMode="auto">
          <a:xfrm>
            <a:off x="228600" y="1066800"/>
            <a:ext cx="86868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All S</a:t>
            </a:r>
            <a:r>
              <a:rPr lang="en-US" sz="2100" baseline="-25000"/>
              <a:t>N</a:t>
            </a:r>
            <a:r>
              <a:rPr lang="en-US" sz="2100"/>
              <a:t>2 reactions proceed with backside attack of the nucleophile, resulting in inversion of configuration at a stereogenic center.</a:t>
            </a:r>
            <a:endParaRPr lang="en-US" sz="2100">
              <a:cs typeface="Arial" charset="0"/>
            </a:endParaRPr>
          </a:p>
        </p:txBody>
      </p:sp>
      <p:sp>
        <p:nvSpPr>
          <p:cNvPr id="35845" name="Text Box 4"/>
          <p:cNvSpPr txBox="1">
            <a:spLocks noChangeArrowheads="1"/>
          </p:cNvSpPr>
          <p:nvPr/>
        </p:nvSpPr>
        <p:spPr bwMode="auto">
          <a:xfrm>
            <a:off x="457200" y="304800"/>
            <a:ext cx="8991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t>Stereochemistry</a:t>
            </a:r>
          </a:p>
        </p:txBody>
      </p:sp>
      <p:sp>
        <p:nvSpPr>
          <p:cNvPr id="35846" name="Text Box 9"/>
          <p:cNvSpPr txBox="1">
            <a:spLocks noChangeArrowheads="1"/>
          </p:cNvSpPr>
          <p:nvPr/>
        </p:nvSpPr>
        <p:spPr bwMode="auto">
          <a:xfrm>
            <a:off x="152400" y="2133600"/>
            <a:ext cx="16621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600" b="0">
                <a:solidFill>
                  <a:srgbClr val="3366CC"/>
                </a:solidFill>
                <a:latin typeface="Tahoma" pitchFamily="34" charset="0"/>
              </a:rPr>
              <a:t>Figure 9</a:t>
            </a:r>
          </a:p>
          <a:p>
            <a:pPr eaLnBrk="1" hangingPunct="1"/>
            <a:r>
              <a:rPr lang="en-US" sz="1400" b="0"/>
              <a:t>Stereochemistry of</a:t>
            </a:r>
          </a:p>
          <a:p>
            <a:pPr eaLnBrk="1" hangingPunct="1"/>
            <a:r>
              <a:rPr lang="en-US" sz="1400" b="0"/>
              <a:t>the S</a:t>
            </a:r>
            <a:r>
              <a:rPr lang="en-US" sz="1400" b="0" baseline="-25000"/>
              <a:t>N</a:t>
            </a:r>
            <a:r>
              <a:rPr lang="en-US" sz="1400" b="0"/>
              <a:t>2 reaction</a:t>
            </a:r>
            <a:endParaRPr lang="en-US" sz="1400" b="0">
              <a:cs typeface="Arial"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74C02F95-8EB7-457C-86B8-C847B9BDD41B}" type="slidenum">
              <a:rPr lang="en-US"/>
              <a:pPr>
                <a:defRPr/>
              </a:pPr>
              <a:t>35</a:t>
            </a:fld>
            <a:endParaRPr lang="en-US"/>
          </a:p>
        </p:txBody>
      </p:sp>
      <p:sp>
        <p:nvSpPr>
          <p:cNvPr id="36867" name="Text Box 12"/>
          <p:cNvSpPr txBox="1">
            <a:spLocks noChangeArrowheads="1"/>
          </p:cNvSpPr>
          <p:nvPr/>
        </p:nvSpPr>
        <p:spPr bwMode="auto">
          <a:xfrm>
            <a:off x="381000" y="609600"/>
            <a:ext cx="230346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r>
              <a:rPr lang="en-US" sz="1600" b="0">
                <a:solidFill>
                  <a:srgbClr val="3366CC"/>
                </a:solidFill>
                <a:latin typeface="Tahoma" pitchFamily="34" charset="0"/>
              </a:rPr>
              <a:t>Figure 10</a:t>
            </a:r>
          </a:p>
          <a:p>
            <a:pPr eaLnBrk="1" hangingPunct="1"/>
            <a:r>
              <a:rPr lang="en-US" sz="1400" b="0"/>
              <a:t>Two examples of inversion</a:t>
            </a:r>
          </a:p>
          <a:p>
            <a:pPr eaLnBrk="1" hangingPunct="1"/>
            <a:r>
              <a:rPr lang="en-US" sz="1400" b="0"/>
              <a:t>of configuration in</a:t>
            </a:r>
          </a:p>
          <a:p>
            <a:pPr eaLnBrk="1" hangingPunct="1"/>
            <a:r>
              <a:rPr lang="en-US" sz="1400" b="0"/>
              <a:t>the S</a:t>
            </a:r>
            <a:r>
              <a:rPr lang="en-US" sz="1400" b="0" baseline="-25000"/>
              <a:t>N</a:t>
            </a:r>
            <a:r>
              <a:rPr lang="en-US" sz="1400" b="0"/>
              <a:t>2 reaction</a:t>
            </a:r>
            <a:endParaRPr lang="en-US" sz="1400" b="0">
              <a:cs typeface="Arial" charset="0"/>
            </a:endParaRPr>
          </a:p>
        </p:txBody>
      </p:sp>
      <p:pic>
        <p:nvPicPr>
          <p:cNvPr id="36868"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644525"/>
            <a:ext cx="33448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209800"/>
            <a:ext cx="7154863"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5CA8EA2-1A0B-4A5E-BB55-1AFDBCE452DF}" type="slidenum">
              <a:rPr lang="en-US"/>
              <a:pPr>
                <a:defRPr/>
              </a:pPr>
              <a:t>36</a:t>
            </a:fld>
            <a:endParaRPr lang="en-US"/>
          </a:p>
        </p:txBody>
      </p:sp>
      <p:sp>
        <p:nvSpPr>
          <p:cNvPr id="37891" name="Text Box 8"/>
          <p:cNvSpPr txBox="1">
            <a:spLocks noChangeArrowheads="1"/>
          </p:cNvSpPr>
          <p:nvPr/>
        </p:nvSpPr>
        <p:spPr bwMode="auto">
          <a:xfrm>
            <a:off x="228600" y="3419475"/>
            <a:ext cx="86868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Methyl and 1° alkyl halides undergo S</a:t>
            </a:r>
            <a:r>
              <a:rPr lang="en-US" baseline="-25000"/>
              <a:t>N</a:t>
            </a:r>
            <a:r>
              <a:rPr lang="en-US"/>
              <a:t>2 reactions with ease.</a:t>
            </a:r>
          </a:p>
          <a:p>
            <a:pPr algn="just" eaLnBrk="1" hangingPunct="1">
              <a:spcBef>
                <a:spcPct val="20000"/>
              </a:spcBef>
              <a:buFontTx/>
              <a:buChar char="•"/>
            </a:pPr>
            <a:r>
              <a:rPr lang="en-US"/>
              <a:t>2° Alkyl halides react more slowly.</a:t>
            </a:r>
          </a:p>
          <a:p>
            <a:pPr algn="just" eaLnBrk="1" hangingPunct="1">
              <a:spcBef>
                <a:spcPct val="20000"/>
              </a:spcBef>
              <a:buFontTx/>
              <a:buChar char="•"/>
            </a:pPr>
            <a:r>
              <a:rPr lang="en-US"/>
              <a:t>3° Alkyl halides do not undergo S</a:t>
            </a:r>
            <a:r>
              <a:rPr lang="en-US" baseline="-25000"/>
              <a:t>N</a:t>
            </a:r>
            <a:r>
              <a:rPr lang="en-US"/>
              <a:t>2 reactions.</a:t>
            </a:r>
            <a:r>
              <a:rPr lang="en-US">
                <a:cs typeface="Arial" charset="0"/>
              </a:rPr>
              <a:t> This order of reactivity can be explained by steric effects. Steric hindrance caused by bulky R groups makes nucleophilic attack from the backside more difficult, slowing the reaction rate.</a:t>
            </a:r>
          </a:p>
        </p:txBody>
      </p:sp>
      <p:pic>
        <p:nvPicPr>
          <p:cNvPr id="3789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7630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689B8F58-8014-4C16-8656-4347A69DDB1A}" type="slidenum">
              <a:rPr lang="en-US"/>
              <a:pPr>
                <a:defRPr/>
              </a:pPr>
              <a:t>37</a:t>
            </a:fld>
            <a:endParaRPr lang="en-US"/>
          </a:p>
        </p:txBody>
      </p:sp>
      <p:sp>
        <p:nvSpPr>
          <p:cNvPr id="38915" name="Text Box 5"/>
          <p:cNvSpPr txBox="1">
            <a:spLocks noChangeArrowheads="1"/>
          </p:cNvSpPr>
          <p:nvPr/>
        </p:nvSpPr>
        <p:spPr bwMode="auto">
          <a:xfrm>
            <a:off x="228600" y="685800"/>
            <a:ext cx="8686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pPr>
            <a:r>
              <a:rPr lang="en-US"/>
              <a:t>Electrostatic potential maps illustrate the effects of steric hindrance around the carbon bearing the leaving group in a series of alkyl halides.</a:t>
            </a:r>
            <a:endParaRPr lang="en-US">
              <a:cs typeface="Arial" charset="0"/>
            </a:endParaRPr>
          </a:p>
        </p:txBody>
      </p:sp>
      <p:sp>
        <p:nvSpPr>
          <p:cNvPr id="38916" name="Rectangle 9"/>
          <p:cNvSpPr>
            <a:spLocks noChangeArrowheads="1"/>
          </p:cNvSpPr>
          <p:nvPr/>
        </p:nvSpPr>
        <p:spPr bwMode="auto">
          <a:xfrm>
            <a:off x="228600" y="3352800"/>
            <a:ext cx="304800" cy="304800"/>
          </a:xfrm>
          <a:prstGeom prst="rect">
            <a:avLst/>
          </a:prstGeom>
          <a:solidFill>
            <a:schemeClr val="bg1"/>
          </a:solidFill>
          <a:ln w="9525">
            <a:solidFill>
              <a:schemeClr val="bg1"/>
            </a:solidFill>
            <a:miter lim="800000"/>
            <a:headEnd/>
            <a:tailEnd/>
          </a:ln>
        </p:spPr>
        <p:txBody>
          <a:bodyPr wrap="none" anchor="ctr"/>
          <a:lstStyle/>
          <a:p>
            <a:endParaRPr lang="ar-EG"/>
          </a:p>
        </p:txBody>
      </p:sp>
      <p:sp>
        <p:nvSpPr>
          <p:cNvPr id="38917" name="Text Box 15"/>
          <p:cNvSpPr txBox="1">
            <a:spLocks noChangeArrowheads="1"/>
          </p:cNvSpPr>
          <p:nvPr/>
        </p:nvSpPr>
        <p:spPr bwMode="auto">
          <a:xfrm>
            <a:off x="98425" y="2438400"/>
            <a:ext cx="27209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7.11</a:t>
            </a:r>
          </a:p>
          <a:p>
            <a:pPr algn="r" eaLnBrk="1" hangingPunct="1"/>
            <a:r>
              <a:rPr lang="en-US" sz="1400" b="0"/>
              <a:t>Steric effects in the S</a:t>
            </a:r>
            <a:r>
              <a:rPr lang="en-US" sz="1400" b="0" baseline="-25000"/>
              <a:t>N</a:t>
            </a:r>
            <a:r>
              <a:rPr lang="en-US" sz="1400" b="0"/>
              <a:t>2 reaction</a:t>
            </a:r>
            <a:endParaRPr lang="en-US" sz="1400" b="0">
              <a:cs typeface="Arial" charset="0"/>
            </a:endParaRPr>
          </a:p>
        </p:txBody>
      </p:sp>
      <p:pic>
        <p:nvPicPr>
          <p:cNvPr id="3891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5" y="3090863"/>
            <a:ext cx="7804150"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FF35DBF8-0ECE-431C-8423-26642A7A4BA1}" type="slidenum">
              <a:rPr lang="en-US"/>
              <a:pPr>
                <a:defRPr/>
              </a:pPr>
              <a:t>38</a:t>
            </a:fld>
            <a:endParaRPr lang="en-US"/>
          </a:p>
        </p:txBody>
      </p:sp>
      <p:pic>
        <p:nvPicPr>
          <p:cNvPr id="39939"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3525"/>
            <a:ext cx="9144000" cy="501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5"/>
          <p:cNvSpPr txBox="1">
            <a:spLocks noChangeArrowheads="1"/>
          </p:cNvSpPr>
          <p:nvPr/>
        </p:nvSpPr>
        <p:spPr bwMode="auto">
          <a:xfrm>
            <a:off x="228600" y="609600"/>
            <a:ext cx="86868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The higher the </a:t>
            </a:r>
            <a:r>
              <a:rPr lang="en-US" sz="2100" i="1"/>
              <a:t>E</a:t>
            </a:r>
            <a:r>
              <a:rPr lang="en-US" sz="2100" baseline="-25000"/>
              <a:t>a</a:t>
            </a:r>
            <a:r>
              <a:rPr lang="en-US" sz="2100"/>
              <a:t>, the slower the reaction rate. Thus, any factor that increases </a:t>
            </a:r>
            <a:r>
              <a:rPr lang="en-US" sz="2100" i="1"/>
              <a:t>E</a:t>
            </a:r>
            <a:r>
              <a:rPr lang="en-US" sz="2100" baseline="-25000"/>
              <a:t>a</a:t>
            </a:r>
            <a:r>
              <a:rPr lang="en-US" sz="2100"/>
              <a:t> decreases the reaction rate.</a:t>
            </a:r>
            <a:endParaRPr lang="en-US" sz="2100">
              <a:cs typeface="Arial"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CDFB014-5924-4972-8C26-4FF240101268}" type="slidenum">
              <a:rPr lang="en-US"/>
              <a:pPr>
                <a:defRPr/>
              </a:pPr>
              <a:t>39</a:t>
            </a:fld>
            <a:endParaRPr lang="en-US"/>
          </a:p>
        </p:txBody>
      </p:sp>
      <p:sp>
        <p:nvSpPr>
          <p:cNvPr id="40963" name="Text Box 4"/>
          <p:cNvSpPr txBox="1">
            <a:spLocks noChangeArrowheads="1"/>
          </p:cNvSpPr>
          <p:nvPr/>
        </p:nvSpPr>
        <p:spPr bwMode="auto">
          <a:xfrm>
            <a:off x="152400" y="914400"/>
            <a:ext cx="86868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Increasing the number of R groups on the carbon with the leaving group increases crowding in the transition state, thereby decreasing the reaction rate.</a:t>
            </a:r>
          </a:p>
          <a:p>
            <a:pPr algn="just" eaLnBrk="1" hangingPunct="1">
              <a:spcBef>
                <a:spcPct val="20000"/>
              </a:spcBef>
              <a:buFontTx/>
              <a:buChar char="•"/>
            </a:pPr>
            <a:r>
              <a:rPr lang="en-US"/>
              <a:t>The S</a:t>
            </a:r>
            <a:r>
              <a:rPr lang="en-US" baseline="-25000"/>
              <a:t>N</a:t>
            </a:r>
            <a:r>
              <a:rPr lang="en-US"/>
              <a:t>2 reaction is fastest with unhindered halides.</a:t>
            </a:r>
            <a:endParaRPr lang="en-US">
              <a:cs typeface="Arial" charset="0"/>
            </a:endParaRPr>
          </a:p>
        </p:txBody>
      </p:sp>
      <p:pic>
        <p:nvPicPr>
          <p:cNvPr id="40964" name="Picture 6" descr="00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352800"/>
            <a:ext cx="6019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61195769-D21C-4328-AFB8-32D9E0EF9292}" type="slidenum">
              <a:rPr lang="en-US"/>
              <a:pPr>
                <a:defRPr/>
              </a:pPr>
              <a:t>4</a:t>
            </a:fld>
            <a:endParaRPr lang="en-US"/>
          </a:p>
        </p:txBody>
      </p:sp>
      <p:sp>
        <p:nvSpPr>
          <p:cNvPr id="5123" name="Text Box 3"/>
          <p:cNvSpPr txBox="1">
            <a:spLocks noChangeArrowheads="1"/>
          </p:cNvSpPr>
          <p:nvPr/>
        </p:nvSpPr>
        <p:spPr bwMode="auto">
          <a:xfrm>
            <a:off x="152400" y="577850"/>
            <a:ext cx="876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600"/>
              <a:t>Nomenclature</a:t>
            </a:r>
          </a:p>
        </p:txBody>
      </p:sp>
      <p:pic>
        <p:nvPicPr>
          <p:cNvPr id="512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19200"/>
            <a:ext cx="8664575" cy="522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E21503F7-C37F-430D-A5E1-B7399B1AFBEF}" type="slidenum">
              <a:rPr lang="en-US"/>
              <a:pPr>
                <a:defRPr/>
              </a:pPr>
              <a:t>40</a:t>
            </a:fld>
            <a:endParaRPr lang="en-US"/>
          </a:p>
        </p:txBody>
      </p:sp>
      <p:pic>
        <p:nvPicPr>
          <p:cNvPr id="41987" name="Picture 9" descr="char_2_mechanism_tb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391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40D9EAEF-D53D-48A0-BEC3-49DB62F02402}" type="slidenum">
              <a:rPr lang="en-US"/>
              <a:pPr>
                <a:defRPr/>
              </a:pPr>
              <a:t>41</a:t>
            </a:fld>
            <a:endParaRPr lang="en-US"/>
          </a:p>
        </p:txBody>
      </p:sp>
      <p:sp>
        <p:nvSpPr>
          <p:cNvPr id="43011" name="Text Box 5"/>
          <p:cNvSpPr txBox="1">
            <a:spLocks noChangeArrowheads="1"/>
          </p:cNvSpPr>
          <p:nvPr/>
        </p:nvSpPr>
        <p:spPr bwMode="auto">
          <a:xfrm>
            <a:off x="228600" y="914400"/>
            <a:ext cx="8534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200"/>
              <a:t>The mechanism of an S</a:t>
            </a:r>
            <a:r>
              <a:rPr lang="en-US" sz="2200" baseline="-25000"/>
              <a:t>N</a:t>
            </a:r>
            <a:r>
              <a:rPr lang="en-US" sz="2200"/>
              <a:t>1 reaction would be drawn as follows: Note the curved arrow formalism that is used to show the flow of electrons.</a:t>
            </a:r>
          </a:p>
        </p:txBody>
      </p:sp>
      <p:sp>
        <p:nvSpPr>
          <p:cNvPr id="43012" name="Text Box 7"/>
          <p:cNvSpPr txBox="1">
            <a:spLocks noChangeArrowheads="1"/>
          </p:cNvSpPr>
          <p:nvPr/>
        </p:nvSpPr>
        <p:spPr bwMode="auto">
          <a:xfrm>
            <a:off x="304800" y="5867400"/>
            <a:ext cx="853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200"/>
              <a:t>Key features of the S</a:t>
            </a:r>
            <a:r>
              <a:rPr lang="en-US" sz="2200" baseline="-25000"/>
              <a:t>N</a:t>
            </a:r>
            <a:r>
              <a:rPr lang="en-US" sz="2200"/>
              <a:t>1 mechanism are that it has two steps, and carbocations are formed as reactive intermediates.</a:t>
            </a:r>
          </a:p>
        </p:txBody>
      </p:sp>
      <p:pic>
        <p:nvPicPr>
          <p:cNvPr id="43013" name="Picture 9" descr="mechanism_2_c_la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16175"/>
            <a:ext cx="8229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0D2B4306-2058-48BC-A14C-6B393E90C281}" type="slidenum">
              <a:rPr lang="en-US"/>
              <a:pPr>
                <a:defRPr/>
              </a:pPr>
              <a:t>42</a:t>
            </a:fld>
            <a:endParaRPr lang="en-US"/>
          </a:p>
        </p:txBody>
      </p:sp>
      <p:sp>
        <p:nvSpPr>
          <p:cNvPr id="44035" name="Text Box 10"/>
          <p:cNvSpPr txBox="1">
            <a:spLocks noChangeArrowheads="1"/>
          </p:cNvSpPr>
          <p:nvPr/>
        </p:nvSpPr>
        <p:spPr bwMode="auto">
          <a:xfrm>
            <a:off x="533400" y="838200"/>
            <a:ext cx="1763713"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7.15</a:t>
            </a:r>
          </a:p>
          <a:p>
            <a:pPr algn="r" eaLnBrk="1" hangingPunct="1"/>
            <a:r>
              <a:rPr lang="en-US" sz="1400" b="0"/>
              <a:t>An energy diagram</a:t>
            </a:r>
          </a:p>
          <a:p>
            <a:pPr algn="r" eaLnBrk="1" hangingPunct="1"/>
            <a:r>
              <a:rPr lang="en-US" sz="1400" b="0"/>
              <a:t>for the S</a:t>
            </a:r>
            <a:r>
              <a:rPr lang="en-US" sz="1400" b="0" baseline="-25000"/>
              <a:t>N</a:t>
            </a:r>
            <a:r>
              <a:rPr lang="en-US" sz="1400" b="0"/>
              <a:t>1 reaction:</a:t>
            </a:r>
          </a:p>
          <a:p>
            <a:pPr algn="r" eaLnBrk="1" hangingPunct="1"/>
            <a:endParaRPr lang="en-US" sz="1400" b="0" baseline="30000">
              <a:cs typeface="Arial" charset="0"/>
            </a:endParaRPr>
          </a:p>
        </p:txBody>
      </p:sp>
      <p:pic>
        <p:nvPicPr>
          <p:cNvPr id="44036"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5989638" cy="523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046288"/>
            <a:ext cx="181133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EA17018E-B0CF-4C88-A83F-362D0C1EAD50}" type="slidenum">
              <a:rPr lang="en-US"/>
              <a:pPr>
                <a:defRPr/>
              </a:pPr>
              <a:t>43</a:t>
            </a:fld>
            <a:endParaRPr lang="en-US"/>
          </a:p>
        </p:txBody>
      </p:sp>
      <p:sp>
        <p:nvSpPr>
          <p:cNvPr id="45059" name="Text Box 3"/>
          <p:cNvSpPr txBox="1">
            <a:spLocks noChangeArrowheads="1"/>
          </p:cNvSpPr>
          <p:nvPr/>
        </p:nvSpPr>
        <p:spPr bwMode="auto">
          <a:xfrm>
            <a:off x="533400" y="609600"/>
            <a:ext cx="89916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t>Stereochemistry</a:t>
            </a:r>
            <a:r>
              <a:rPr lang="en-US" sz="2600"/>
              <a:t> </a:t>
            </a:r>
          </a:p>
        </p:txBody>
      </p:sp>
      <p:sp>
        <p:nvSpPr>
          <p:cNvPr id="45060" name="Text Box 4"/>
          <p:cNvSpPr txBox="1">
            <a:spLocks noChangeArrowheads="1"/>
          </p:cNvSpPr>
          <p:nvPr/>
        </p:nvSpPr>
        <p:spPr bwMode="auto">
          <a:xfrm>
            <a:off x="381000" y="1447800"/>
            <a:ext cx="8534400"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300"/>
              <a:t>To understand the stereochemistry of the S</a:t>
            </a:r>
            <a:r>
              <a:rPr lang="en-US" sz="2300" baseline="-25000"/>
              <a:t>N</a:t>
            </a:r>
            <a:r>
              <a:rPr lang="en-US" sz="2300"/>
              <a:t>1 reaction, we must examine the geometry of the carbocation intermediate.</a:t>
            </a:r>
          </a:p>
        </p:txBody>
      </p:sp>
      <p:pic>
        <p:nvPicPr>
          <p:cNvPr id="4506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86106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4697A574-1E2B-4AEB-AFD9-F22D8B5373B0}" type="slidenum">
              <a:rPr lang="en-US"/>
              <a:pPr>
                <a:defRPr/>
              </a:pPr>
              <a:t>44</a:t>
            </a:fld>
            <a:endParaRPr lang="en-US"/>
          </a:p>
        </p:txBody>
      </p:sp>
      <p:sp>
        <p:nvSpPr>
          <p:cNvPr id="46083" name="Text Box 4"/>
          <p:cNvSpPr txBox="1">
            <a:spLocks noChangeArrowheads="1"/>
          </p:cNvSpPr>
          <p:nvPr/>
        </p:nvSpPr>
        <p:spPr bwMode="auto">
          <a:xfrm>
            <a:off x="228600" y="609600"/>
            <a:ext cx="8534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Loss of the leaving group in Step [1] generates a planar carbocation that is achiral. In Step [2], attack of the nucleophile can occur on either side to afford two products which are a pair of enantiomers. </a:t>
            </a:r>
          </a:p>
          <a:p>
            <a:pPr algn="just" eaLnBrk="1" hangingPunct="1">
              <a:spcBef>
                <a:spcPct val="20000"/>
              </a:spcBef>
              <a:buFontTx/>
              <a:buChar char="•"/>
            </a:pPr>
            <a:r>
              <a:rPr lang="en-US" sz="2100"/>
              <a:t>Because there is no preference for nucleophilic attack from either direction, an equal amount of the two enantiomers is formed—a racemic mixture. We say that </a:t>
            </a:r>
            <a:r>
              <a:rPr lang="en-US" sz="2100">
                <a:solidFill>
                  <a:schemeClr val="accent2"/>
                </a:solidFill>
              </a:rPr>
              <a:t>racemization </a:t>
            </a:r>
            <a:r>
              <a:rPr lang="en-US" sz="2100"/>
              <a:t>has occurred.</a:t>
            </a:r>
          </a:p>
        </p:txBody>
      </p:sp>
      <p:pic>
        <p:nvPicPr>
          <p:cNvPr id="46084" name="Picture 7" descr="0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730625"/>
            <a:ext cx="731520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0F80F4B9-43C7-4590-9D59-550BD5337DED}" type="slidenum">
              <a:rPr lang="en-US"/>
              <a:pPr>
                <a:defRPr/>
              </a:pPr>
              <a:t>45</a:t>
            </a:fld>
            <a:endParaRPr lang="en-US"/>
          </a:p>
        </p:txBody>
      </p:sp>
      <p:sp>
        <p:nvSpPr>
          <p:cNvPr id="47107" name="Text Box 9"/>
          <p:cNvSpPr txBox="1">
            <a:spLocks noChangeArrowheads="1"/>
          </p:cNvSpPr>
          <p:nvPr/>
        </p:nvSpPr>
        <p:spPr bwMode="auto">
          <a:xfrm>
            <a:off x="533400" y="685800"/>
            <a:ext cx="25781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7.16</a:t>
            </a:r>
          </a:p>
          <a:p>
            <a:pPr algn="r" eaLnBrk="1" hangingPunct="1"/>
            <a:r>
              <a:rPr lang="en-US" sz="1400" b="0"/>
              <a:t>Two examples of racemization</a:t>
            </a:r>
          </a:p>
          <a:p>
            <a:pPr algn="r" eaLnBrk="1" hangingPunct="1"/>
            <a:r>
              <a:rPr lang="en-US" sz="1400" b="0"/>
              <a:t>in the S</a:t>
            </a:r>
            <a:r>
              <a:rPr lang="en-US" sz="1400" b="0" baseline="-25000"/>
              <a:t>N</a:t>
            </a:r>
            <a:r>
              <a:rPr lang="en-US" sz="1400" b="0"/>
              <a:t>1 reaction</a:t>
            </a:r>
            <a:endParaRPr lang="en-US" sz="1400" b="0" baseline="30000">
              <a:cs typeface="Arial" charset="0"/>
            </a:endParaRPr>
          </a:p>
        </p:txBody>
      </p:sp>
      <p:pic>
        <p:nvPicPr>
          <p:cNvPr id="4710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81200"/>
            <a:ext cx="7804150"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97A6D60A-901E-45D1-B029-0C8EBF1A6F1A}" type="slidenum">
              <a:rPr lang="en-US"/>
              <a:pPr>
                <a:defRPr/>
              </a:pPr>
              <a:t>46</a:t>
            </a:fld>
            <a:endParaRPr lang="en-US"/>
          </a:p>
        </p:txBody>
      </p:sp>
      <p:sp>
        <p:nvSpPr>
          <p:cNvPr id="48131" name="Text Box 4"/>
          <p:cNvSpPr txBox="1">
            <a:spLocks noChangeArrowheads="1"/>
          </p:cNvSpPr>
          <p:nvPr/>
        </p:nvSpPr>
        <p:spPr bwMode="auto">
          <a:xfrm>
            <a:off x="228600" y="914400"/>
            <a:ext cx="8534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The rate of an S</a:t>
            </a:r>
            <a:r>
              <a:rPr lang="en-US" sz="2100" baseline="-25000"/>
              <a:t>N</a:t>
            </a:r>
            <a:r>
              <a:rPr lang="en-US" sz="2100"/>
              <a:t>1 reaction is affected by the type of alkyl halide involved.</a:t>
            </a:r>
          </a:p>
        </p:txBody>
      </p:sp>
      <p:sp>
        <p:nvSpPr>
          <p:cNvPr id="48132" name="Text Box 7"/>
          <p:cNvSpPr txBox="1">
            <a:spLocks noChangeArrowheads="1"/>
          </p:cNvSpPr>
          <p:nvPr/>
        </p:nvSpPr>
        <p:spPr bwMode="auto">
          <a:xfrm>
            <a:off x="228600" y="5683250"/>
            <a:ext cx="8534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This trend is exactly opposite to that observed in S</a:t>
            </a:r>
            <a:r>
              <a:rPr lang="en-US" sz="2100" baseline="-25000"/>
              <a:t>N</a:t>
            </a:r>
            <a:r>
              <a:rPr lang="en-US" sz="2100"/>
              <a:t>2 reactions.</a:t>
            </a:r>
          </a:p>
        </p:txBody>
      </p:sp>
      <p:pic>
        <p:nvPicPr>
          <p:cNvPr id="4813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58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221163"/>
            <a:ext cx="81486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410F9D4-9CA5-4A60-ADB9-EED838470FB4}" type="slidenum">
              <a:rPr lang="en-US"/>
              <a:pPr>
                <a:defRPr/>
              </a:pPr>
              <a:t>47</a:t>
            </a:fld>
            <a:endParaRPr lang="en-US"/>
          </a:p>
        </p:txBody>
      </p:sp>
      <p:pic>
        <p:nvPicPr>
          <p:cNvPr id="49155" name="Picture 9" descr="character_1_tb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2296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D0BA5846-2F76-4B07-80E7-D4A78CBF6C0E}" type="slidenum">
              <a:rPr lang="en-US"/>
              <a:pPr>
                <a:defRPr/>
              </a:pPr>
              <a:t>48</a:t>
            </a:fld>
            <a:endParaRPr lang="en-US"/>
          </a:p>
        </p:txBody>
      </p:sp>
      <p:sp>
        <p:nvSpPr>
          <p:cNvPr id="50179" name="Text Box 3"/>
          <p:cNvSpPr txBox="1">
            <a:spLocks noChangeArrowheads="1"/>
          </p:cNvSpPr>
          <p:nvPr/>
        </p:nvSpPr>
        <p:spPr bwMode="auto">
          <a:xfrm>
            <a:off x="381000" y="609600"/>
            <a:ext cx="876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600"/>
              <a:t>Carbocation Stability</a:t>
            </a:r>
          </a:p>
        </p:txBody>
      </p:sp>
      <p:sp>
        <p:nvSpPr>
          <p:cNvPr id="50180" name="Text Box 4"/>
          <p:cNvSpPr txBox="1">
            <a:spLocks noChangeArrowheads="1"/>
          </p:cNvSpPr>
          <p:nvPr/>
        </p:nvSpPr>
        <p:spPr bwMode="auto">
          <a:xfrm>
            <a:off x="228600" y="1371600"/>
            <a:ext cx="8534400"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The effect of the type of alkyl halide on S</a:t>
            </a:r>
            <a:r>
              <a:rPr lang="en-US" baseline="-25000"/>
              <a:t>N</a:t>
            </a:r>
            <a:r>
              <a:rPr lang="en-US"/>
              <a:t>1 reaction rates can be explained by considering carbocation stability.</a:t>
            </a:r>
          </a:p>
          <a:p>
            <a:pPr algn="just" eaLnBrk="1" hangingPunct="1">
              <a:spcBef>
                <a:spcPct val="20000"/>
              </a:spcBef>
              <a:buFontTx/>
              <a:buChar char="•"/>
            </a:pPr>
            <a:r>
              <a:rPr lang="en-US"/>
              <a:t>Carbocations are classified as </a:t>
            </a:r>
            <a:r>
              <a:rPr lang="en-US">
                <a:solidFill>
                  <a:schemeClr val="accent2"/>
                </a:solidFill>
              </a:rPr>
              <a:t>primary (1°)</a:t>
            </a:r>
            <a:r>
              <a:rPr lang="en-US">
                <a:solidFill>
                  <a:schemeClr val="tx2"/>
                </a:solidFill>
              </a:rPr>
              <a:t>,</a:t>
            </a:r>
            <a:r>
              <a:rPr lang="en-US"/>
              <a:t> </a:t>
            </a:r>
            <a:r>
              <a:rPr lang="en-US">
                <a:solidFill>
                  <a:schemeClr val="accent2"/>
                </a:solidFill>
              </a:rPr>
              <a:t>secondary (2°)</a:t>
            </a:r>
            <a:r>
              <a:rPr lang="en-US"/>
              <a:t>, or </a:t>
            </a:r>
            <a:r>
              <a:rPr lang="en-US">
                <a:solidFill>
                  <a:schemeClr val="accent2"/>
                </a:solidFill>
              </a:rPr>
              <a:t>tertiary (3°)</a:t>
            </a:r>
            <a:r>
              <a:rPr lang="en-US"/>
              <a:t>, based on the number of R groups bonded to the charged carbon atom. As the number of R groups increases, carbocation stability increases.</a:t>
            </a:r>
          </a:p>
        </p:txBody>
      </p:sp>
      <p:pic>
        <p:nvPicPr>
          <p:cNvPr id="50181" name="Picture 7" descr="00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757738"/>
            <a:ext cx="5943600" cy="133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CCA4F3D-8792-4EDB-9DE4-7FE5D8A90BD7}" type="slidenum">
              <a:rPr lang="en-US"/>
              <a:pPr>
                <a:defRPr/>
              </a:pPr>
              <a:t>49</a:t>
            </a:fld>
            <a:endParaRPr lang="en-US"/>
          </a:p>
        </p:txBody>
      </p:sp>
      <p:sp>
        <p:nvSpPr>
          <p:cNvPr id="51203" name="Text Box 4"/>
          <p:cNvSpPr txBox="1">
            <a:spLocks noChangeArrowheads="1"/>
          </p:cNvSpPr>
          <p:nvPr/>
        </p:nvSpPr>
        <p:spPr bwMode="auto">
          <a:xfrm>
            <a:off x="152400" y="685800"/>
            <a:ext cx="85344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The order of carbocation stability can be rationalized through </a:t>
            </a:r>
            <a:r>
              <a:rPr lang="en-US">
                <a:solidFill>
                  <a:schemeClr val="accent2"/>
                </a:solidFill>
              </a:rPr>
              <a:t>inductive effects</a:t>
            </a:r>
            <a:r>
              <a:rPr lang="en-US"/>
              <a:t> and </a:t>
            </a:r>
            <a:r>
              <a:rPr lang="en-US">
                <a:solidFill>
                  <a:schemeClr val="accent2"/>
                </a:solidFill>
              </a:rPr>
              <a:t>hyperconjugation</a:t>
            </a:r>
            <a:r>
              <a:rPr lang="en-US"/>
              <a:t>.</a:t>
            </a:r>
          </a:p>
          <a:p>
            <a:pPr algn="just" eaLnBrk="1" hangingPunct="1">
              <a:spcBef>
                <a:spcPct val="20000"/>
              </a:spcBef>
              <a:buFontTx/>
              <a:buChar char="•"/>
            </a:pPr>
            <a:r>
              <a:rPr lang="en-US">
                <a:solidFill>
                  <a:schemeClr val="accent2"/>
                </a:solidFill>
              </a:rPr>
              <a:t>Inductive effects</a:t>
            </a:r>
            <a:r>
              <a:rPr lang="en-US"/>
              <a:t> are electronic effects that occur through </a:t>
            </a:r>
            <a:r>
              <a:rPr lang="en-US">
                <a:sym typeface="Symbol" pitchFamily="18" charset="2"/>
              </a:rPr>
              <a:t> bonds. Specifically, the inductive effect is the pull of electron density through  bonds caused by electronegativity differences between atoms.</a:t>
            </a:r>
          </a:p>
          <a:p>
            <a:pPr algn="just" eaLnBrk="1" hangingPunct="1">
              <a:spcBef>
                <a:spcPct val="20000"/>
              </a:spcBef>
              <a:buFontTx/>
              <a:buChar char="•"/>
            </a:pPr>
            <a:r>
              <a:rPr lang="en-US">
                <a:sym typeface="Symbol" pitchFamily="18" charset="2"/>
              </a:rPr>
              <a:t>Alkyl groups are </a:t>
            </a:r>
            <a:r>
              <a:rPr lang="en-US">
                <a:solidFill>
                  <a:schemeClr val="accent2"/>
                </a:solidFill>
                <a:sym typeface="Symbol" pitchFamily="18" charset="2"/>
              </a:rPr>
              <a:t>electron donating</a:t>
            </a:r>
            <a:r>
              <a:rPr lang="en-US">
                <a:sym typeface="Symbol" pitchFamily="18" charset="2"/>
              </a:rPr>
              <a:t> groups that stabilize a positive charge. Since an alkyl group has several  bonds, each containing electron density, it is more polarizable than a hydrogen atom, and better able to donate electron density.</a:t>
            </a:r>
          </a:p>
          <a:p>
            <a:pPr algn="just" eaLnBrk="1" hangingPunct="1">
              <a:spcBef>
                <a:spcPct val="20000"/>
              </a:spcBef>
              <a:buFontTx/>
              <a:buChar char="•"/>
            </a:pPr>
            <a:r>
              <a:rPr lang="en-US">
                <a:sym typeface="Symbol" pitchFamily="18" charset="2"/>
              </a:rPr>
              <a:t>In general, the greater the number of alkyl groups attached to a carbon with a positive charge, the more stable will be the 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4359B32E-5A36-48E2-874E-5ABC7D4FD8D6}" type="slidenum">
              <a:rPr lang="en-US"/>
              <a:pPr>
                <a:defRPr/>
              </a:pPr>
              <a:t>5</a:t>
            </a:fld>
            <a:endParaRPr lang="en-US"/>
          </a:p>
        </p:txBody>
      </p:sp>
      <p:sp>
        <p:nvSpPr>
          <p:cNvPr id="6147" name="Text Box 3"/>
          <p:cNvSpPr txBox="1">
            <a:spLocks noChangeArrowheads="1"/>
          </p:cNvSpPr>
          <p:nvPr/>
        </p:nvSpPr>
        <p:spPr bwMode="auto">
          <a:xfrm>
            <a:off x="228600" y="533400"/>
            <a:ext cx="8686800"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1963" indent="-461963" eaLnBrk="0" hangingPunct="0">
              <a:defRPr sz="2400" b="1">
                <a:solidFill>
                  <a:schemeClr val="tx1"/>
                </a:solidFill>
                <a:latin typeface="Arial" charset="0"/>
              </a:defRPr>
            </a:lvl1pPr>
            <a:lvl2pPr marL="969963" indent="-39370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 typeface="Wingdings" pitchFamily="2" charset="2"/>
              <a:buChar char="§"/>
            </a:pPr>
            <a:r>
              <a:rPr lang="en-US" sz="2300"/>
              <a:t>Common names are often used for simple alkyl halides. To assign a common name:</a:t>
            </a:r>
          </a:p>
          <a:p>
            <a:pPr lvl="1" algn="just" eaLnBrk="1" hangingPunct="1">
              <a:spcBef>
                <a:spcPct val="20000"/>
              </a:spcBef>
              <a:buFont typeface="Wingdings" pitchFamily="2" charset="2"/>
              <a:buBlip>
                <a:blip r:embed="rId3"/>
              </a:buBlip>
            </a:pPr>
            <a:r>
              <a:rPr lang="en-US" sz="2300"/>
              <a:t>Name all the carbon atoms of the molecule as a single alkyl group.</a:t>
            </a:r>
          </a:p>
          <a:p>
            <a:pPr lvl="1" algn="just" eaLnBrk="1" hangingPunct="1">
              <a:spcBef>
                <a:spcPct val="20000"/>
              </a:spcBef>
              <a:buFont typeface="Wingdings" pitchFamily="2" charset="2"/>
              <a:buBlip>
                <a:blip r:embed="rId3"/>
              </a:buBlip>
            </a:pPr>
            <a:r>
              <a:rPr lang="en-US" sz="2300"/>
              <a:t>Name the halogen bonded to the alkyl group.</a:t>
            </a:r>
          </a:p>
          <a:p>
            <a:pPr lvl="1" algn="just" eaLnBrk="1" hangingPunct="1">
              <a:spcBef>
                <a:spcPct val="20000"/>
              </a:spcBef>
              <a:buFont typeface="Wingdings" pitchFamily="2" charset="2"/>
              <a:buBlip>
                <a:blip r:embed="rId3"/>
              </a:buBlip>
            </a:pPr>
            <a:r>
              <a:rPr lang="en-US" sz="2300"/>
              <a:t>Combine the names of the alkyl group and halide, separating the words with a space.</a:t>
            </a:r>
          </a:p>
        </p:txBody>
      </p:sp>
      <p:pic>
        <p:nvPicPr>
          <p:cNvPr id="6148" name="Picture 6" descr="0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10000"/>
            <a:ext cx="845820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E8B38D08-7081-465D-B59B-BFE7B4EAC87B}" type="slidenum">
              <a:rPr lang="en-US"/>
              <a:pPr>
                <a:defRPr/>
              </a:pPr>
              <a:t>50</a:t>
            </a:fld>
            <a:endParaRPr lang="en-US"/>
          </a:p>
        </p:txBody>
      </p:sp>
      <p:pic>
        <p:nvPicPr>
          <p:cNvPr id="52227" name="Picture 5" descr="0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762000"/>
            <a:ext cx="60198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Line 7"/>
          <p:cNvSpPr>
            <a:spLocks noChangeShapeType="1"/>
          </p:cNvSpPr>
          <p:nvPr/>
        </p:nvSpPr>
        <p:spPr bwMode="auto">
          <a:xfrm>
            <a:off x="304800" y="3505200"/>
            <a:ext cx="86106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229" name="Text Box 9"/>
          <p:cNvSpPr txBox="1">
            <a:spLocks noChangeArrowheads="1"/>
          </p:cNvSpPr>
          <p:nvPr/>
        </p:nvSpPr>
        <p:spPr bwMode="auto">
          <a:xfrm>
            <a:off x="152400" y="3733800"/>
            <a:ext cx="26082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7.17</a:t>
            </a:r>
          </a:p>
          <a:p>
            <a:pPr algn="r" eaLnBrk="1" hangingPunct="1"/>
            <a:r>
              <a:rPr lang="en-US" sz="1400" b="0"/>
              <a:t>Electrostatic potential maps for</a:t>
            </a:r>
          </a:p>
          <a:p>
            <a:pPr algn="r" eaLnBrk="1" hangingPunct="1"/>
            <a:r>
              <a:rPr lang="en-US" sz="1400" b="0"/>
              <a:t>differerent carbocations</a:t>
            </a:r>
            <a:endParaRPr lang="en-US" sz="1400" b="0" baseline="30000">
              <a:cs typeface="Arial" charset="0"/>
            </a:endParaRPr>
          </a:p>
        </p:txBody>
      </p:sp>
      <p:pic>
        <p:nvPicPr>
          <p:cNvPr id="5223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6324600"/>
            <a:ext cx="54149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1"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657600"/>
            <a:ext cx="5289550"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1972D77D-B409-4BB0-883E-A30C0D71D17A}" type="slidenum">
              <a:rPr lang="en-US"/>
              <a:pPr>
                <a:defRPr/>
              </a:pPr>
              <a:t>51</a:t>
            </a:fld>
            <a:endParaRPr lang="en-US"/>
          </a:p>
        </p:txBody>
      </p:sp>
      <p:sp>
        <p:nvSpPr>
          <p:cNvPr id="53251" name="Text Box 4"/>
          <p:cNvSpPr txBox="1">
            <a:spLocks noChangeArrowheads="1"/>
          </p:cNvSpPr>
          <p:nvPr/>
        </p:nvSpPr>
        <p:spPr bwMode="auto">
          <a:xfrm>
            <a:off x="304800" y="228600"/>
            <a:ext cx="8534400" cy="320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200"/>
              <a:t>The order of carbocation stability is also a consequence of hyperconjugation.</a:t>
            </a:r>
          </a:p>
          <a:p>
            <a:pPr algn="just" eaLnBrk="1" hangingPunct="1">
              <a:spcBef>
                <a:spcPct val="20000"/>
              </a:spcBef>
              <a:buFontTx/>
              <a:buChar char="•"/>
            </a:pPr>
            <a:r>
              <a:rPr lang="en-US" sz="2200">
                <a:solidFill>
                  <a:schemeClr val="accent2"/>
                </a:solidFill>
              </a:rPr>
              <a:t>Hyperconjugation</a:t>
            </a:r>
            <a:r>
              <a:rPr lang="en-US" sz="2200"/>
              <a:t> is the spreading out of charge by the overlap of an empty </a:t>
            </a:r>
            <a:r>
              <a:rPr lang="en-US" sz="2200" i="1"/>
              <a:t>p</a:t>
            </a:r>
            <a:r>
              <a:rPr lang="en-US" sz="2200"/>
              <a:t> orbital with an adjacent </a:t>
            </a:r>
            <a:r>
              <a:rPr lang="en-US" sz="2200">
                <a:sym typeface="Symbol" pitchFamily="18" charset="2"/>
              </a:rPr>
              <a:t> bond. This overlap (hyperconjugation) delocalizes the positive charge on the carbocation, spreading it over a larger volume, and this stabilizes the carbocation.</a:t>
            </a:r>
          </a:p>
          <a:p>
            <a:pPr algn="just" eaLnBrk="1" hangingPunct="1">
              <a:spcBef>
                <a:spcPct val="20000"/>
              </a:spcBef>
              <a:buFontTx/>
              <a:buChar char="•"/>
            </a:pPr>
            <a:r>
              <a:rPr lang="en-US" sz="2100">
                <a:solidFill>
                  <a:schemeClr val="accent2"/>
                </a:solidFill>
                <a:sym typeface="Symbol" pitchFamily="18" charset="2"/>
              </a:rPr>
              <a:t>Example: CH</a:t>
            </a:r>
            <a:r>
              <a:rPr lang="en-US" sz="2100" baseline="-25000">
                <a:solidFill>
                  <a:schemeClr val="accent2"/>
                </a:solidFill>
                <a:sym typeface="Symbol" pitchFamily="18" charset="2"/>
              </a:rPr>
              <a:t>3</a:t>
            </a:r>
            <a:r>
              <a:rPr lang="en-US" sz="2100" baseline="30000">
                <a:solidFill>
                  <a:schemeClr val="accent2"/>
                </a:solidFill>
                <a:sym typeface="Symbol" pitchFamily="18" charset="2"/>
              </a:rPr>
              <a:t>+</a:t>
            </a:r>
            <a:r>
              <a:rPr lang="en-US" sz="2100">
                <a:solidFill>
                  <a:schemeClr val="accent2"/>
                </a:solidFill>
                <a:sym typeface="Symbol" pitchFamily="18" charset="2"/>
              </a:rPr>
              <a:t> cannot be stabilized by hyperconjugation, but (CH</a:t>
            </a:r>
            <a:r>
              <a:rPr lang="en-US" sz="2100" baseline="-25000">
                <a:solidFill>
                  <a:schemeClr val="accent2"/>
                </a:solidFill>
                <a:sym typeface="Symbol" pitchFamily="18" charset="2"/>
              </a:rPr>
              <a:t>3</a:t>
            </a:r>
            <a:r>
              <a:rPr lang="en-US" sz="2100">
                <a:solidFill>
                  <a:schemeClr val="accent2"/>
                </a:solidFill>
                <a:sym typeface="Symbol" pitchFamily="18" charset="2"/>
              </a:rPr>
              <a:t>)</a:t>
            </a:r>
            <a:r>
              <a:rPr lang="en-US" sz="2100" baseline="-25000">
                <a:solidFill>
                  <a:schemeClr val="accent2"/>
                </a:solidFill>
                <a:sym typeface="Symbol" pitchFamily="18" charset="2"/>
              </a:rPr>
              <a:t>2</a:t>
            </a:r>
            <a:r>
              <a:rPr lang="en-US" sz="2100">
                <a:solidFill>
                  <a:schemeClr val="accent2"/>
                </a:solidFill>
                <a:sym typeface="Symbol" pitchFamily="18" charset="2"/>
              </a:rPr>
              <a:t>CH</a:t>
            </a:r>
            <a:r>
              <a:rPr lang="en-US" sz="2100" baseline="30000">
                <a:solidFill>
                  <a:schemeClr val="accent2"/>
                </a:solidFill>
                <a:sym typeface="Symbol" pitchFamily="18" charset="2"/>
              </a:rPr>
              <a:t>+</a:t>
            </a:r>
            <a:r>
              <a:rPr lang="en-US" sz="2100">
                <a:solidFill>
                  <a:schemeClr val="accent2"/>
                </a:solidFill>
                <a:sym typeface="Symbol" pitchFamily="18" charset="2"/>
              </a:rPr>
              <a:t> can.</a:t>
            </a:r>
          </a:p>
        </p:txBody>
      </p:sp>
      <p:pic>
        <p:nvPicPr>
          <p:cNvPr id="53252" name="Picture 5" descr="003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8153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A8F6A4CE-B6C4-4FCC-A0E8-732F8F1C8B8C}" type="slidenum">
              <a:rPr lang="en-US"/>
              <a:pPr>
                <a:defRPr/>
              </a:pPr>
              <a:t>52</a:t>
            </a:fld>
            <a:endParaRPr lang="en-US"/>
          </a:p>
        </p:txBody>
      </p:sp>
      <p:sp>
        <p:nvSpPr>
          <p:cNvPr id="54275" name="Text Box 3"/>
          <p:cNvSpPr txBox="1">
            <a:spLocks noChangeArrowheads="1"/>
          </p:cNvSpPr>
          <p:nvPr/>
        </p:nvSpPr>
        <p:spPr bwMode="auto">
          <a:xfrm>
            <a:off x="152400" y="730250"/>
            <a:ext cx="8763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sz="2600"/>
              <a:t>The Hammond Postulate</a:t>
            </a:r>
          </a:p>
        </p:txBody>
      </p:sp>
      <p:pic>
        <p:nvPicPr>
          <p:cNvPr id="542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19200"/>
            <a:ext cx="8458200" cy="538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44D2DAFC-F4C6-4810-8E19-D3EB1760FCBD}" type="slidenum">
              <a:rPr lang="en-US"/>
              <a:pPr>
                <a:defRPr/>
              </a:pPr>
              <a:t>53</a:t>
            </a:fld>
            <a:endParaRPr lang="en-US"/>
          </a:p>
        </p:txBody>
      </p:sp>
      <p:sp>
        <p:nvSpPr>
          <p:cNvPr id="55299" name="Text Box 4"/>
          <p:cNvSpPr txBox="1">
            <a:spLocks noChangeArrowheads="1"/>
          </p:cNvSpPr>
          <p:nvPr/>
        </p:nvSpPr>
        <p:spPr bwMode="auto">
          <a:xfrm>
            <a:off x="228600" y="3810000"/>
            <a:ext cx="853440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200"/>
              <a:t>The Hammond postulate relates reaction rate to stability. It provides a quantitative estimate of the energy of a transition state.</a:t>
            </a:r>
          </a:p>
          <a:p>
            <a:pPr algn="just" eaLnBrk="1" hangingPunct="1">
              <a:spcBef>
                <a:spcPct val="20000"/>
              </a:spcBef>
              <a:buFontTx/>
              <a:buChar char="•"/>
            </a:pPr>
            <a:r>
              <a:rPr lang="en-US" sz="2200"/>
              <a:t>The </a:t>
            </a:r>
            <a:r>
              <a:rPr lang="en-US" sz="2200">
                <a:solidFill>
                  <a:schemeClr val="accent2"/>
                </a:solidFill>
              </a:rPr>
              <a:t>Hammond postulate</a:t>
            </a:r>
            <a:r>
              <a:rPr lang="en-US" sz="2200"/>
              <a:t> states that the transition state of a reaction resembles the structure of the species (reactant or product) to which it is closer in energy.</a:t>
            </a:r>
            <a:endParaRPr lang="en-US" sz="2000">
              <a:solidFill>
                <a:srgbClr val="FF0000"/>
              </a:solidFill>
              <a:sym typeface="Symbol" pitchFamily="18" charset="2"/>
            </a:endParaRPr>
          </a:p>
        </p:txBody>
      </p:sp>
      <p:pic>
        <p:nvPicPr>
          <p:cNvPr id="553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6868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C1EA74E6-EF3B-4DF1-8D20-619F9D9D5433}" type="slidenum">
              <a:rPr lang="en-US"/>
              <a:pPr>
                <a:defRPr/>
              </a:pPr>
              <a:t>54</a:t>
            </a:fld>
            <a:endParaRPr lang="en-US"/>
          </a:p>
        </p:txBody>
      </p:sp>
      <p:pic>
        <p:nvPicPr>
          <p:cNvPr id="563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7848600" cy="564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38F9FF9-0345-477A-AA29-A32F79D4FDDD}" type="slidenum">
              <a:rPr lang="en-US"/>
              <a:pPr>
                <a:defRPr/>
              </a:pPr>
              <a:t>55</a:t>
            </a:fld>
            <a:endParaRPr lang="en-US"/>
          </a:p>
        </p:txBody>
      </p:sp>
      <p:sp>
        <p:nvSpPr>
          <p:cNvPr id="57347" name="Text Box 4"/>
          <p:cNvSpPr txBox="1">
            <a:spLocks noChangeArrowheads="1"/>
          </p:cNvSpPr>
          <p:nvPr/>
        </p:nvSpPr>
        <p:spPr bwMode="auto">
          <a:xfrm>
            <a:off x="228600" y="1143000"/>
            <a:ext cx="85344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In an endothermic reaction, the transition state resembles the products more than the reactants, so anything that stabilizes the product stabilizes the transition state also. Thus, lowering the energy of the transition state decreases </a:t>
            </a:r>
            <a:r>
              <a:rPr lang="en-US" i="1"/>
              <a:t>E</a:t>
            </a:r>
            <a:r>
              <a:rPr lang="en-US" baseline="-25000"/>
              <a:t>a</a:t>
            </a:r>
            <a:r>
              <a:rPr lang="en-US"/>
              <a:t>, which increases the reaction rate.</a:t>
            </a:r>
          </a:p>
          <a:p>
            <a:pPr algn="just" eaLnBrk="1" hangingPunct="1">
              <a:spcBef>
                <a:spcPct val="20000"/>
              </a:spcBef>
              <a:buFontTx/>
              <a:buChar char="•"/>
            </a:pPr>
            <a:r>
              <a:rPr lang="en-US"/>
              <a:t>If there are two possible products in an endothermic reaction, but one is more stable than the other, the transition state that leads to the formation of the more stable product is lower in energy, so this reaction should occur faster.</a:t>
            </a:r>
            <a:endParaRPr lang="en-US">
              <a:solidFill>
                <a:srgbClr val="FF0000"/>
              </a:solidFill>
              <a:sym typeface="Symbol" pitchFamily="18" charset="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182735FF-6E00-4DB8-8340-0ED3CC4A3EA1}" type="slidenum">
              <a:rPr lang="en-US"/>
              <a:pPr>
                <a:defRPr/>
              </a:pPr>
              <a:t>56</a:t>
            </a:fld>
            <a:endParaRPr lang="en-US"/>
          </a:p>
        </p:txBody>
      </p:sp>
      <p:sp>
        <p:nvSpPr>
          <p:cNvPr id="58371" name="Text Box 9"/>
          <p:cNvSpPr txBox="1">
            <a:spLocks noChangeArrowheads="1"/>
          </p:cNvSpPr>
          <p:nvPr/>
        </p:nvSpPr>
        <p:spPr bwMode="auto">
          <a:xfrm>
            <a:off x="609600" y="533400"/>
            <a:ext cx="26384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7.18</a:t>
            </a:r>
          </a:p>
          <a:p>
            <a:pPr algn="r" eaLnBrk="1" hangingPunct="1"/>
            <a:r>
              <a:rPr lang="en-US" sz="1400" b="0"/>
              <a:t>An endothermic reaction</a:t>
            </a:r>
            <a:r>
              <a:rPr lang="en-US" sz="1400" b="0">
                <a:cs typeface="Arial" charset="0"/>
              </a:rPr>
              <a:t>—How</a:t>
            </a:r>
          </a:p>
          <a:p>
            <a:pPr algn="r" eaLnBrk="1" hangingPunct="1"/>
            <a:r>
              <a:rPr lang="en-US" sz="1400" b="0">
                <a:cs typeface="Arial" charset="0"/>
              </a:rPr>
              <a:t>the energy of the transition</a:t>
            </a:r>
          </a:p>
          <a:p>
            <a:pPr algn="r" eaLnBrk="1" hangingPunct="1"/>
            <a:r>
              <a:rPr lang="en-US" sz="1400" b="0">
                <a:cs typeface="Arial" charset="0"/>
              </a:rPr>
              <a:t>state and products are related</a:t>
            </a:r>
            <a:endParaRPr lang="en-US" sz="1400" b="0" baseline="30000">
              <a:cs typeface="Arial" charset="0"/>
            </a:endParaRPr>
          </a:p>
        </p:txBody>
      </p:sp>
      <p:pic>
        <p:nvPicPr>
          <p:cNvPr id="5837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780415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B4879024-2E4E-4598-8D96-B80C4117F72E}" type="slidenum">
              <a:rPr lang="en-US"/>
              <a:pPr>
                <a:defRPr/>
              </a:pPr>
              <a:t>57</a:t>
            </a:fld>
            <a:endParaRPr lang="en-US"/>
          </a:p>
        </p:txBody>
      </p:sp>
      <p:sp>
        <p:nvSpPr>
          <p:cNvPr id="59395" name="Text Box 4"/>
          <p:cNvSpPr txBox="1">
            <a:spLocks noChangeArrowheads="1"/>
          </p:cNvSpPr>
          <p:nvPr/>
        </p:nvSpPr>
        <p:spPr bwMode="auto">
          <a:xfrm>
            <a:off x="228600" y="1219200"/>
            <a:ext cx="85344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In the case of an exothermic reaction, the transition state resembles the reactants more than the products. Thus, lowering the energy of the products has little or no effect on the energy of the transition state. </a:t>
            </a:r>
          </a:p>
          <a:p>
            <a:pPr algn="just" eaLnBrk="1" hangingPunct="1">
              <a:spcBef>
                <a:spcPct val="20000"/>
              </a:spcBef>
              <a:buFontTx/>
              <a:buChar char="•"/>
            </a:pPr>
            <a:r>
              <a:rPr lang="en-US"/>
              <a:t>Since </a:t>
            </a:r>
            <a:r>
              <a:rPr lang="en-US" i="1"/>
              <a:t>E</a:t>
            </a:r>
            <a:r>
              <a:rPr lang="en-US" baseline="-25000"/>
              <a:t>a</a:t>
            </a:r>
            <a:r>
              <a:rPr lang="en-US"/>
              <a:t> is unaffected, the reaction rate is unaffected.</a:t>
            </a:r>
          </a:p>
          <a:p>
            <a:pPr algn="just" eaLnBrk="1" hangingPunct="1">
              <a:spcBef>
                <a:spcPct val="20000"/>
              </a:spcBef>
              <a:buFontTx/>
              <a:buChar char="•"/>
            </a:pPr>
            <a:r>
              <a:rPr lang="en-US"/>
              <a:t>The conclusion is that in an exothermic reaction, the more stable product may or may not form faster, since </a:t>
            </a:r>
            <a:r>
              <a:rPr lang="en-US" i="1"/>
              <a:t>E</a:t>
            </a:r>
            <a:r>
              <a:rPr lang="en-US" baseline="-25000"/>
              <a:t>a</a:t>
            </a:r>
            <a:r>
              <a:rPr lang="en-US"/>
              <a:t> is similar for both products.</a:t>
            </a:r>
            <a:endParaRPr lang="en-US">
              <a:solidFill>
                <a:srgbClr val="FF0000"/>
              </a:solidFill>
              <a:sym typeface="Symbol" pitchFamily="18" charset="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EDE6BF35-0D18-408B-AC0D-114C6D984598}" type="slidenum">
              <a:rPr lang="en-US"/>
              <a:pPr>
                <a:defRPr/>
              </a:pPr>
              <a:t>58</a:t>
            </a:fld>
            <a:endParaRPr lang="en-US"/>
          </a:p>
        </p:txBody>
      </p:sp>
      <p:sp>
        <p:nvSpPr>
          <p:cNvPr id="60419" name="Text Box 9"/>
          <p:cNvSpPr txBox="1">
            <a:spLocks noChangeArrowheads="1"/>
          </p:cNvSpPr>
          <p:nvPr/>
        </p:nvSpPr>
        <p:spPr bwMode="auto">
          <a:xfrm>
            <a:off x="685800" y="533400"/>
            <a:ext cx="17589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7.19</a:t>
            </a:r>
          </a:p>
          <a:p>
            <a:pPr algn="r" eaLnBrk="1" hangingPunct="1"/>
            <a:r>
              <a:rPr lang="en-US" sz="1400" b="0"/>
              <a:t>An exothermic</a:t>
            </a:r>
          </a:p>
          <a:p>
            <a:pPr algn="r" eaLnBrk="1" hangingPunct="1"/>
            <a:r>
              <a:rPr lang="en-US" sz="1400" b="0"/>
              <a:t>reaction</a:t>
            </a:r>
            <a:r>
              <a:rPr lang="en-US" sz="1400" b="0">
                <a:cs typeface="Arial" charset="0"/>
              </a:rPr>
              <a:t>—How</a:t>
            </a:r>
          </a:p>
          <a:p>
            <a:pPr algn="r" eaLnBrk="1" hangingPunct="1"/>
            <a:r>
              <a:rPr lang="en-US" sz="1400" b="0">
                <a:cs typeface="Arial" charset="0"/>
              </a:rPr>
              <a:t>the energy of the</a:t>
            </a:r>
          </a:p>
          <a:p>
            <a:pPr algn="r" eaLnBrk="1" hangingPunct="1"/>
            <a:r>
              <a:rPr lang="en-US" sz="1400" b="0">
                <a:cs typeface="Arial" charset="0"/>
              </a:rPr>
              <a:t>transition state and</a:t>
            </a:r>
          </a:p>
          <a:p>
            <a:pPr algn="r" eaLnBrk="1" hangingPunct="1"/>
            <a:r>
              <a:rPr lang="en-US" sz="1400" b="0">
                <a:cs typeface="Arial" charset="0"/>
              </a:rPr>
              <a:t>products are related</a:t>
            </a:r>
            <a:endParaRPr lang="en-US" sz="1400" b="0" baseline="30000">
              <a:cs typeface="Arial" charset="0"/>
            </a:endParaRPr>
          </a:p>
        </p:txBody>
      </p:sp>
      <p:pic>
        <p:nvPicPr>
          <p:cNvPr id="60420"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362200"/>
            <a:ext cx="7804150" cy="327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1CEA6879-4658-46AF-9EA1-9BE9B231E868}" type="slidenum">
              <a:rPr lang="en-US"/>
              <a:pPr>
                <a:defRPr/>
              </a:pPr>
              <a:t>59</a:t>
            </a:fld>
            <a:endParaRPr lang="en-US"/>
          </a:p>
        </p:txBody>
      </p:sp>
      <p:sp>
        <p:nvSpPr>
          <p:cNvPr id="61443" name="Text Box 4"/>
          <p:cNvSpPr txBox="1">
            <a:spLocks noChangeArrowheads="1"/>
          </p:cNvSpPr>
          <p:nvPr/>
        </p:nvSpPr>
        <p:spPr bwMode="auto">
          <a:xfrm>
            <a:off x="228600" y="533400"/>
            <a:ext cx="85344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The Hammond postulate estimates the relative energy of transition states, and thus it can be used to predict the relative rates of two reactions.</a:t>
            </a:r>
          </a:p>
          <a:p>
            <a:pPr algn="just" eaLnBrk="1" hangingPunct="1">
              <a:spcBef>
                <a:spcPct val="20000"/>
              </a:spcBef>
              <a:buFontTx/>
              <a:buChar char="•"/>
            </a:pPr>
            <a:r>
              <a:rPr lang="en-US" sz="2100"/>
              <a:t>According to the Hammond postulate, the stability of the carbocation determines the rate of its formation.</a:t>
            </a:r>
            <a:endParaRPr lang="en-US" sz="2100">
              <a:solidFill>
                <a:srgbClr val="FF0000"/>
              </a:solidFill>
              <a:sym typeface="Symbol" pitchFamily="18" charset="2"/>
            </a:endParaRPr>
          </a:p>
        </p:txBody>
      </p:sp>
      <p:sp>
        <p:nvSpPr>
          <p:cNvPr id="61444" name="Text Box 8"/>
          <p:cNvSpPr txBox="1">
            <a:spLocks noChangeArrowheads="1"/>
          </p:cNvSpPr>
          <p:nvPr/>
        </p:nvSpPr>
        <p:spPr bwMode="auto">
          <a:xfrm>
            <a:off x="11113" y="2895600"/>
            <a:ext cx="2655887"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7.20</a:t>
            </a:r>
          </a:p>
          <a:p>
            <a:pPr algn="r" eaLnBrk="1" hangingPunct="1"/>
            <a:r>
              <a:rPr lang="en-US" sz="1400" b="0"/>
              <a:t>Energy diagram for carbocation</a:t>
            </a:r>
          </a:p>
          <a:p>
            <a:pPr algn="r" eaLnBrk="1" hangingPunct="1"/>
            <a:r>
              <a:rPr lang="en-US" sz="1400" b="0"/>
              <a:t>formation in two different</a:t>
            </a:r>
          </a:p>
          <a:p>
            <a:pPr algn="r" eaLnBrk="1" hangingPunct="1"/>
            <a:r>
              <a:rPr lang="en-US" sz="1400" b="0"/>
              <a:t>S</a:t>
            </a:r>
            <a:r>
              <a:rPr lang="en-US" sz="1400" b="0" baseline="-25000"/>
              <a:t>N</a:t>
            </a:r>
            <a:r>
              <a:rPr lang="en-US" sz="1400" b="0"/>
              <a:t>1 reactions</a:t>
            </a:r>
            <a:endParaRPr lang="en-US" sz="1400" b="0" baseline="30000">
              <a:cs typeface="Arial" charset="0"/>
            </a:endParaRPr>
          </a:p>
        </p:txBody>
      </p:sp>
      <p:pic>
        <p:nvPicPr>
          <p:cNvPr id="61445"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434013"/>
            <a:ext cx="243840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819400"/>
            <a:ext cx="5502275"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A7232E1E-FE9A-4539-BC78-D89C4200ED50}" type="slidenum">
              <a:rPr lang="en-US"/>
              <a:pPr>
                <a:defRPr/>
              </a:pPr>
              <a:t>6</a:t>
            </a:fld>
            <a:endParaRPr lang="en-US"/>
          </a:p>
        </p:txBody>
      </p:sp>
      <p:sp>
        <p:nvSpPr>
          <p:cNvPr id="7171" name="Text Box 3"/>
          <p:cNvSpPr txBox="1">
            <a:spLocks noChangeArrowheads="1"/>
          </p:cNvSpPr>
          <p:nvPr/>
        </p:nvSpPr>
        <p:spPr bwMode="auto">
          <a:xfrm>
            <a:off x="228600" y="1219200"/>
            <a:ext cx="8686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300"/>
              <a:t>Alkyl halides are weak polar molecules. They exhibit dipole-dipole interactions because of their polar C—X bond, but because the rest of the molecule contains only C—C and C—H bonds, they are incapable of intermolecular hydrogen bonding.</a:t>
            </a:r>
          </a:p>
        </p:txBody>
      </p:sp>
      <p:sp>
        <p:nvSpPr>
          <p:cNvPr id="7172" name="Text Box 4"/>
          <p:cNvSpPr txBox="1">
            <a:spLocks noChangeArrowheads="1"/>
          </p:cNvSpPr>
          <p:nvPr/>
        </p:nvSpPr>
        <p:spPr bwMode="auto">
          <a:xfrm>
            <a:off x="228600" y="4572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t>Physical Properties</a:t>
            </a:r>
          </a:p>
        </p:txBody>
      </p:sp>
      <p:pic>
        <p:nvPicPr>
          <p:cNvPr id="717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276600"/>
            <a:ext cx="8488363" cy="249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4BF7299A-6B64-46BA-8C7C-758792D9CB7B}" type="slidenum">
              <a:rPr lang="en-US"/>
              <a:pPr>
                <a:defRPr/>
              </a:pPr>
              <a:t>60</a:t>
            </a:fld>
            <a:endParaRPr lang="en-US"/>
          </a:p>
        </p:txBody>
      </p:sp>
      <p:sp>
        <p:nvSpPr>
          <p:cNvPr id="62467" name="Text Box 3"/>
          <p:cNvSpPr txBox="1">
            <a:spLocks noChangeArrowheads="1"/>
          </p:cNvSpPr>
          <p:nvPr/>
        </p:nvSpPr>
        <p:spPr bwMode="auto">
          <a:xfrm>
            <a:off x="152400" y="609600"/>
            <a:ext cx="8763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300"/>
              <a:t>Predicting the Likely Mechanism of a Substitution Reaction.</a:t>
            </a:r>
          </a:p>
        </p:txBody>
      </p:sp>
      <p:sp>
        <p:nvSpPr>
          <p:cNvPr id="62468" name="Text Box 4"/>
          <p:cNvSpPr txBox="1">
            <a:spLocks noChangeArrowheads="1"/>
          </p:cNvSpPr>
          <p:nvPr/>
        </p:nvSpPr>
        <p:spPr bwMode="auto">
          <a:xfrm>
            <a:off x="228600" y="1003300"/>
            <a:ext cx="853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Four factors are relevant in predicting whether a given reaction is likely to proceed by an S</a:t>
            </a:r>
            <a:r>
              <a:rPr lang="en-US" sz="2100" baseline="-25000"/>
              <a:t>N</a:t>
            </a:r>
            <a:r>
              <a:rPr lang="en-US" sz="2100"/>
              <a:t>1 or an S</a:t>
            </a:r>
            <a:r>
              <a:rPr lang="en-US" sz="2100" baseline="-25000"/>
              <a:t>N</a:t>
            </a:r>
            <a:r>
              <a:rPr lang="en-US" sz="2100"/>
              <a:t>2 reaction—The most important is the identity of the alkyl halide.</a:t>
            </a:r>
            <a:endParaRPr lang="en-US" sz="2100">
              <a:solidFill>
                <a:srgbClr val="FF0000"/>
              </a:solidFill>
              <a:sym typeface="Symbol" pitchFamily="18" charset="2"/>
            </a:endParaRPr>
          </a:p>
        </p:txBody>
      </p:sp>
      <p:pic>
        <p:nvPicPr>
          <p:cNvPr id="624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33600"/>
            <a:ext cx="73152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99495D91-7CB4-4E4E-B4C9-C6168753F727}" type="slidenum">
              <a:rPr lang="en-US"/>
              <a:pPr>
                <a:defRPr/>
              </a:pPr>
              <a:t>61</a:t>
            </a:fld>
            <a:endParaRPr lang="en-US"/>
          </a:p>
        </p:txBody>
      </p:sp>
      <p:sp>
        <p:nvSpPr>
          <p:cNvPr id="63491" name="Text Box 4"/>
          <p:cNvSpPr txBox="1">
            <a:spLocks noChangeArrowheads="1"/>
          </p:cNvSpPr>
          <p:nvPr/>
        </p:nvSpPr>
        <p:spPr bwMode="auto">
          <a:xfrm>
            <a:off x="228600" y="609600"/>
            <a:ext cx="85344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The nature of the nucleophile is another factor. </a:t>
            </a:r>
          </a:p>
          <a:p>
            <a:pPr algn="just" eaLnBrk="1" hangingPunct="1">
              <a:spcBef>
                <a:spcPct val="20000"/>
              </a:spcBef>
              <a:buFontTx/>
              <a:buChar char="•"/>
            </a:pPr>
            <a:r>
              <a:rPr lang="en-US" sz="2100"/>
              <a:t>Strong nucleophiles (which usually bear a negative charge) present in high concentrations favor S</a:t>
            </a:r>
            <a:r>
              <a:rPr lang="en-US" sz="2100" baseline="-25000"/>
              <a:t>N</a:t>
            </a:r>
            <a:r>
              <a:rPr lang="en-US" sz="2100"/>
              <a:t>2 reactions.</a:t>
            </a:r>
          </a:p>
          <a:p>
            <a:pPr algn="just" eaLnBrk="1" hangingPunct="1">
              <a:spcBef>
                <a:spcPct val="20000"/>
              </a:spcBef>
              <a:buFontTx/>
              <a:buChar char="•"/>
            </a:pPr>
            <a:r>
              <a:rPr lang="en-US" sz="2100"/>
              <a:t>Weak nucleophiles, such as H</a:t>
            </a:r>
            <a:r>
              <a:rPr lang="en-US" sz="2100" baseline="-25000"/>
              <a:t>2</a:t>
            </a:r>
            <a:r>
              <a:rPr lang="en-US" sz="2100"/>
              <a:t>O and ROH favor S</a:t>
            </a:r>
            <a:r>
              <a:rPr lang="en-US" sz="2100" baseline="-25000"/>
              <a:t>N</a:t>
            </a:r>
            <a:r>
              <a:rPr lang="en-US" sz="2100"/>
              <a:t>1 reactions by decreasing the rate of any competing S</a:t>
            </a:r>
            <a:r>
              <a:rPr lang="en-US" sz="2100" baseline="-25000"/>
              <a:t>N</a:t>
            </a:r>
            <a:r>
              <a:rPr lang="en-US" sz="2100"/>
              <a:t>2 reaction.</a:t>
            </a:r>
          </a:p>
          <a:p>
            <a:pPr algn="just" eaLnBrk="1" hangingPunct="1">
              <a:spcBef>
                <a:spcPct val="20000"/>
              </a:spcBef>
              <a:buFontTx/>
              <a:buChar char="•"/>
            </a:pPr>
            <a:r>
              <a:rPr lang="en-US" sz="2100"/>
              <a:t>Let us compare the substitution products formed when the 2</a:t>
            </a:r>
            <a:r>
              <a:rPr lang="en-US"/>
              <a:t>°</a:t>
            </a:r>
            <a:r>
              <a:rPr lang="en-US" sz="2100"/>
              <a:t> alkyl halide A is treated with either the strong nucleophile HO</a:t>
            </a:r>
            <a:r>
              <a:rPr lang="en-US" sz="1800">
                <a:cs typeface="Arial" charset="0"/>
              </a:rPr>
              <a:t>¯</a:t>
            </a:r>
            <a:r>
              <a:rPr lang="en-US" sz="2100">
                <a:cs typeface="Arial" charset="0"/>
              </a:rPr>
              <a:t> or the weak nucleophile H</a:t>
            </a:r>
            <a:r>
              <a:rPr lang="en-US" sz="2100" baseline="-25000">
                <a:cs typeface="Arial" charset="0"/>
              </a:rPr>
              <a:t>2</a:t>
            </a:r>
            <a:r>
              <a:rPr lang="en-US" sz="2100">
                <a:cs typeface="Arial" charset="0"/>
              </a:rPr>
              <a:t>O. Because a 2</a:t>
            </a:r>
            <a:r>
              <a:rPr lang="en-US"/>
              <a:t>°</a:t>
            </a:r>
            <a:r>
              <a:rPr lang="en-US" sz="2100">
                <a:cs typeface="Arial" charset="0"/>
              </a:rPr>
              <a:t> alkyl halide can react by either mechanism, the strength of the nucleophile determines which mechanism takes place.</a:t>
            </a:r>
          </a:p>
        </p:txBody>
      </p:sp>
      <p:pic>
        <p:nvPicPr>
          <p:cNvPr id="63492" name="Picture 6" descr="0035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629150"/>
            <a:ext cx="51816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2F69EB5D-3BA8-4E73-97A6-2E4A555B6AA9}" type="slidenum">
              <a:rPr lang="en-US"/>
              <a:pPr>
                <a:defRPr/>
              </a:pPr>
              <a:t>62</a:t>
            </a:fld>
            <a:endParaRPr lang="en-US"/>
          </a:p>
        </p:txBody>
      </p:sp>
      <p:sp>
        <p:nvSpPr>
          <p:cNvPr id="64515" name="Text Box 4"/>
          <p:cNvSpPr txBox="1">
            <a:spLocks noChangeArrowheads="1"/>
          </p:cNvSpPr>
          <p:nvPr/>
        </p:nvSpPr>
        <p:spPr bwMode="auto">
          <a:xfrm>
            <a:off x="228600" y="685800"/>
            <a:ext cx="8534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The strong nucleophile favors an S</a:t>
            </a:r>
            <a:r>
              <a:rPr lang="en-US" sz="2100" baseline="-25000"/>
              <a:t>N</a:t>
            </a:r>
            <a:r>
              <a:rPr lang="en-US" sz="2100"/>
              <a:t>2 mechanism.</a:t>
            </a:r>
            <a:endParaRPr lang="en-US" sz="2100">
              <a:solidFill>
                <a:srgbClr val="FF0000"/>
              </a:solidFill>
              <a:sym typeface="Symbol" pitchFamily="18" charset="2"/>
            </a:endParaRPr>
          </a:p>
        </p:txBody>
      </p:sp>
      <p:pic>
        <p:nvPicPr>
          <p:cNvPr id="64516" name="Picture 6" descr="0035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38300"/>
            <a:ext cx="647700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7"/>
          <p:cNvSpPr txBox="1">
            <a:spLocks noChangeArrowheads="1"/>
          </p:cNvSpPr>
          <p:nvPr/>
        </p:nvSpPr>
        <p:spPr bwMode="auto">
          <a:xfrm>
            <a:off x="228600" y="3276600"/>
            <a:ext cx="85344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The weak nucleophile favors an S</a:t>
            </a:r>
            <a:r>
              <a:rPr lang="en-US" sz="2100" baseline="-25000"/>
              <a:t>N</a:t>
            </a:r>
            <a:r>
              <a:rPr lang="en-US" sz="2100"/>
              <a:t>1 mechanism.</a:t>
            </a:r>
            <a:endParaRPr lang="en-US" sz="2100">
              <a:solidFill>
                <a:srgbClr val="FF0000"/>
              </a:solidFill>
              <a:sym typeface="Symbol" pitchFamily="18" charset="2"/>
            </a:endParaRPr>
          </a:p>
        </p:txBody>
      </p:sp>
      <p:pic>
        <p:nvPicPr>
          <p:cNvPr id="6451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86200"/>
            <a:ext cx="87630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519F83C3-66B0-48A3-B8C9-41AF9FF71826}" type="slidenum">
              <a:rPr lang="en-US"/>
              <a:pPr>
                <a:defRPr/>
              </a:pPr>
              <a:t>63</a:t>
            </a:fld>
            <a:endParaRPr lang="en-US"/>
          </a:p>
        </p:txBody>
      </p:sp>
      <p:sp>
        <p:nvSpPr>
          <p:cNvPr id="65539" name="Text Box 4"/>
          <p:cNvSpPr txBox="1">
            <a:spLocks noChangeArrowheads="1"/>
          </p:cNvSpPr>
          <p:nvPr/>
        </p:nvSpPr>
        <p:spPr bwMode="auto">
          <a:xfrm>
            <a:off x="228600" y="533400"/>
            <a:ext cx="85344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A better leaving group increases the rate of both S</a:t>
            </a:r>
            <a:r>
              <a:rPr lang="en-US" sz="2100" baseline="-25000"/>
              <a:t>N</a:t>
            </a:r>
            <a:r>
              <a:rPr lang="en-US" sz="2100"/>
              <a:t>1 and S</a:t>
            </a:r>
            <a:r>
              <a:rPr lang="en-US" sz="2100" baseline="-25000"/>
              <a:t>N</a:t>
            </a:r>
            <a:r>
              <a:rPr lang="en-US" sz="2100"/>
              <a:t>2 reactions.</a:t>
            </a:r>
            <a:endParaRPr lang="en-US" sz="2100">
              <a:solidFill>
                <a:srgbClr val="FF0000"/>
              </a:solidFill>
              <a:sym typeface="Symbol" pitchFamily="18" charset="2"/>
            </a:endParaRPr>
          </a:p>
        </p:txBody>
      </p:sp>
      <p:pic>
        <p:nvPicPr>
          <p:cNvPr id="65540" name="Picture 6" descr="003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6781800" cy="294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7" descr="003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5334000"/>
            <a:ext cx="47244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Line 8"/>
          <p:cNvSpPr>
            <a:spLocks noChangeShapeType="1"/>
          </p:cNvSpPr>
          <p:nvPr/>
        </p:nvSpPr>
        <p:spPr bwMode="auto">
          <a:xfrm>
            <a:off x="304800" y="5105400"/>
            <a:ext cx="85344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F29D853F-8B1F-4FF2-A6BA-2BD2DC09BCA7}" type="slidenum">
              <a:rPr lang="en-US"/>
              <a:pPr>
                <a:defRPr/>
              </a:pPr>
              <a:t>64</a:t>
            </a:fld>
            <a:endParaRPr lang="en-US"/>
          </a:p>
        </p:txBody>
      </p:sp>
      <p:sp>
        <p:nvSpPr>
          <p:cNvPr id="66563" name="Text Box 4"/>
          <p:cNvSpPr txBox="1">
            <a:spLocks noChangeArrowheads="1"/>
          </p:cNvSpPr>
          <p:nvPr/>
        </p:nvSpPr>
        <p:spPr bwMode="auto">
          <a:xfrm>
            <a:off x="304800" y="685800"/>
            <a:ext cx="8534400"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The nature of the solvent is a fourth factor. </a:t>
            </a:r>
          </a:p>
          <a:p>
            <a:pPr algn="just" eaLnBrk="1" hangingPunct="1">
              <a:spcBef>
                <a:spcPct val="20000"/>
              </a:spcBef>
              <a:buFontTx/>
              <a:buChar char="•"/>
            </a:pPr>
            <a:r>
              <a:rPr lang="en-US"/>
              <a:t>Polar protic solvents like H</a:t>
            </a:r>
            <a:r>
              <a:rPr lang="en-US" baseline="-25000"/>
              <a:t>2</a:t>
            </a:r>
            <a:r>
              <a:rPr lang="en-US"/>
              <a:t>O and ROH favor S</a:t>
            </a:r>
            <a:r>
              <a:rPr lang="en-US" baseline="-25000"/>
              <a:t>N</a:t>
            </a:r>
            <a:r>
              <a:rPr lang="en-US"/>
              <a:t>1 reactions because the ionic intermediates (both cations and anions) are stabilized by solvation.</a:t>
            </a:r>
          </a:p>
          <a:p>
            <a:pPr algn="just" eaLnBrk="1" hangingPunct="1">
              <a:spcBef>
                <a:spcPct val="20000"/>
              </a:spcBef>
              <a:buFontTx/>
              <a:buChar char="•"/>
            </a:pPr>
            <a:r>
              <a:rPr lang="en-US"/>
              <a:t>Polar aprotic solvents favor S</a:t>
            </a:r>
            <a:r>
              <a:rPr lang="en-US" baseline="-25000"/>
              <a:t>N</a:t>
            </a:r>
            <a:r>
              <a:rPr lang="en-US"/>
              <a:t>2 reactions because nucleophiles are not well solvated, and therefore, are more nucleophilic.</a:t>
            </a:r>
            <a:endParaRPr lang="en-US">
              <a:solidFill>
                <a:srgbClr val="FF0000"/>
              </a:solidFill>
              <a:sym typeface="Symbol" pitchFamily="18" charset="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1F9BD65-0730-4927-9A0F-6F91F80DB3D3}" type="slidenum">
              <a:rPr lang="en-US"/>
              <a:pPr>
                <a:defRPr/>
              </a:pPr>
              <a:t>65</a:t>
            </a:fld>
            <a:endParaRPr lang="en-US"/>
          </a:p>
        </p:txBody>
      </p:sp>
      <p:pic>
        <p:nvPicPr>
          <p:cNvPr id="67587" name="Picture 10" descr="factors_that_determ_tb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38200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pPr>
              <a:defRPr/>
            </a:pPr>
            <a:fld id="{2D2A2187-2307-4542-848D-96783086AC7D}" type="slidenum">
              <a:rPr lang="en-US"/>
              <a:pPr>
                <a:defRPr/>
              </a:pPr>
              <a:t>66</a:t>
            </a:fld>
            <a:endParaRPr lang="en-US"/>
          </a:p>
        </p:txBody>
      </p:sp>
      <p:sp>
        <p:nvSpPr>
          <p:cNvPr id="68611" name="Text Box 3"/>
          <p:cNvSpPr txBox="1">
            <a:spLocks noChangeArrowheads="1"/>
          </p:cNvSpPr>
          <p:nvPr/>
        </p:nvSpPr>
        <p:spPr bwMode="auto">
          <a:xfrm>
            <a:off x="228600" y="304800"/>
            <a:ext cx="8763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300"/>
              <a:t>Vinyl Halides and Aryl Halides.</a:t>
            </a:r>
          </a:p>
        </p:txBody>
      </p:sp>
      <p:sp>
        <p:nvSpPr>
          <p:cNvPr id="68612" name="Text Box 4"/>
          <p:cNvSpPr txBox="1">
            <a:spLocks noChangeArrowheads="1"/>
          </p:cNvSpPr>
          <p:nvPr/>
        </p:nvSpPr>
        <p:spPr bwMode="auto">
          <a:xfrm>
            <a:off x="228600" y="1231900"/>
            <a:ext cx="85344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Vinyl and aryl halides do not undergo S</a:t>
            </a:r>
            <a:r>
              <a:rPr lang="en-US" sz="2100" baseline="-25000"/>
              <a:t>N</a:t>
            </a:r>
            <a:r>
              <a:rPr lang="en-US" sz="2100"/>
              <a:t>1 or S</a:t>
            </a:r>
            <a:r>
              <a:rPr lang="en-US" sz="2100" baseline="-25000"/>
              <a:t>N</a:t>
            </a:r>
            <a:r>
              <a:rPr lang="en-US" sz="2100"/>
              <a:t>2 reactions, because heterolysis of the C—X bond would form a highly unstable vinyl or aryl cation.</a:t>
            </a:r>
            <a:endParaRPr lang="en-US" sz="2100">
              <a:solidFill>
                <a:srgbClr val="FF0000"/>
              </a:solidFill>
              <a:sym typeface="Symbol" pitchFamily="18" charset="2"/>
            </a:endParaRPr>
          </a:p>
        </p:txBody>
      </p:sp>
      <p:sp>
        <p:nvSpPr>
          <p:cNvPr id="68613" name="Text Box 11"/>
          <p:cNvSpPr txBox="1">
            <a:spLocks noChangeArrowheads="1"/>
          </p:cNvSpPr>
          <p:nvPr/>
        </p:nvSpPr>
        <p:spPr bwMode="auto">
          <a:xfrm>
            <a:off x="211138" y="2286000"/>
            <a:ext cx="25019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7.22</a:t>
            </a:r>
          </a:p>
          <a:p>
            <a:pPr algn="r" eaLnBrk="1" hangingPunct="1"/>
            <a:r>
              <a:rPr lang="en-US" sz="1400" b="0"/>
              <a:t>Vinyl halides and nucleophilic</a:t>
            </a:r>
          </a:p>
          <a:p>
            <a:pPr algn="r" eaLnBrk="1" hangingPunct="1"/>
            <a:r>
              <a:rPr lang="en-US" sz="1400" b="0"/>
              <a:t>substitution mechanisms</a:t>
            </a:r>
            <a:endParaRPr lang="en-US" sz="1400" b="0" baseline="30000">
              <a:cs typeface="Arial" charset="0"/>
            </a:endParaRPr>
          </a:p>
        </p:txBody>
      </p:sp>
      <p:pic>
        <p:nvPicPr>
          <p:cNvPr id="6861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4495800"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00400"/>
            <a:ext cx="44196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895C02DF-E9E8-4238-917C-D5523AB28F94}" type="slidenum">
              <a:rPr lang="en-US"/>
              <a:pPr>
                <a:defRPr/>
              </a:pPr>
              <a:t>67</a:t>
            </a:fld>
            <a:endParaRPr lang="en-US"/>
          </a:p>
        </p:txBody>
      </p:sp>
      <p:sp>
        <p:nvSpPr>
          <p:cNvPr id="69635" name="Text Box 2"/>
          <p:cNvSpPr txBox="1">
            <a:spLocks noChangeArrowheads="1"/>
          </p:cNvSpPr>
          <p:nvPr/>
        </p:nvSpPr>
        <p:spPr bwMode="auto">
          <a:xfrm>
            <a:off x="1295400" y="76200"/>
            <a:ext cx="655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hangingPunct="1">
              <a:spcBef>
                <a:spcPct val="50000"/>
              </a:spcBef>
            </a:pPr>
            <a:r>
              <a:rPr lang="en-US"/>
              <a:t>Alkyl Halides and Nucleophilic Substitution</a:t>
            </a:r>
          </a:p>
        </p:txBody>
      </p:sp>
      <p:pic>
        <p:nvPicPr>
          <p:cNvPr id="69636" name="Picture 9" descr="molecules_synthesiz_tb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719138"/>
            <a:ext cx="6629400" cy="591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pPr>
              <a:defRPr/>
            </a:pPr>
            <a:fld id="{9461F8F9-F054-4BB8-AFBD-B3D9D6C50662}" type="slidenum">
              <a:rPr lang="en-US"/>
              <a:pPr>
                <a:defRPr/>
              </a:pPr>
              <a:t>68</a:t>
            </a:fld>
            <a:endParaRPr lang="en-US"/>
          </a:p>
        </p:txBody>
      </p:sp>
      <p:sp>
        <p:nvSpPr>
          <p:cNvPr id="70659" name="Text Box 3"/>
          <p:cNvSpPr txBox="1">
            <a:spLocks noChangeArrowheads="1"/>
          </p:cNvSpPr>
          <p:nvPr/>
        </p:nvSpPr>
        <p:spPr bwMode="auto">
          <a:xfrm>
            <a:off x="152400" y="776288"/>
            <a:ext cx="87630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sz="2300"/>
              <a:t>Nucleophilic Substitution and Organic Synthesis.</a:t>
            </a:r>
          </a:p>
        </p:txBody>
      </p:sp>
      <p:sp>
        <p:nvSpPr>
          <p:cNvPr id="70660" name="Text Box 4"/>
          <p:cNvSpPr txBox="1">
            <a:spLocks noChangeArrowheads="1"/>
          </p:cNvSpPr>
          <p:nvPr/>
        </p:nvSpPr>
        <p:spPr bwMode="auto">
          <a:xfrm>
            <a:off x="228600" y="1231900"/>
            <a:ext cx="8534400"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100"/>
              <a:t>To carry out the synthesis of a particular compound, we must think backwards, and ask ourselves the question: What starting material and reagents are needed to make it?</a:t>
            </a:r>
          </a:p>
          <a:p>
            <a:pPr algn="just" eaLnBrk="1" hangingPunct="1">
              <a:spcBef>
                <a:spcPct val="20000"/>
              </a:spcBef>
              <a:buFontTx/>
              <a:buChar char="•"/>
            </a:pPr>
            <a:r>
              <a:rPr lang="en-US" sz="2100"/>
              <a:t>If we are using nucleophilic substitution, we must determine what alkyl halide and what nucleophile can be used to form a specific product.</a:t>
            </a:r>
            <a:endParaRPr lang="en-US" sz="2100">
              <a:solidFill>
                <a:srgbClr val="FF0000"/>
              </a:solidFill>
              <a:sym typeface="Symbol" pitchFamily="18" charset="2"/>
            </a:endParaRPr>
          </a:p>
        </p:txBody>
      </p:sp>
      <p:pic>
        <p:nvPicPr>
          <p:cNvPr id="70661" name="Picture 7" descr="0039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63900"/>
            <a:ext cx="57150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A3E719CC-CDDF-43D7-9480-EE6709EDA7B5}" type="slidenum">
              <a:rPr lang="en-US"/>
              <a:pPr>
                <a:defRPr/>
              </a:pPr>
              <a:t>69</a:t>
            </a:fld>
            <a:endParaRPr lang="en-US"/>
          </a:p>
        </p:txBody>
      </p:sp>
      <p:sp>
        <p:nvSpPr>
          <p:cNvPr id="71683" name="Text Box 4"/>
          <p:cNvSpPr txBox="1">
            <a:spLocks noChangeArrowheads="1"/>
          </p:cNvSpPr>
          <p:nvPr/>
        </p:nvSpPr>
        <p:spPr bwMode="auto">
          <a:xfrm>
            <a:off x="152400" y="838200"/>
            <a:ext cx="85344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a:t>To determine the two components needed for synthesis, remember that the carbon atoms come from the organic starting material, in this case, a 1° alkyl halide. The functional group comes from the nucleophile, HO</a:t>
            </a:r>
            <a:r>
              <a:rPr lang="en-US" sz="1900">
                <a:cs typeface="Arial" charset="0"/>
              </a:rPr>
              <a:t>¯</a:t>
            </a:r>
            <a:r>
              <a:rPr lang="en-US">
                <a:cs typeface="Arial" charset="0"/>
              </a:rPr>
              <a:t> in this case. With these two components, we can “fill in the boxes” to complete the synthesis.</a:t>
            </a:r>
          </a:p>
        </p:txBody>
      </p:sp>
      <p:pic>
        <p:nvPicPr>
          <p:cNvPr id="71684" name="Picture 6" descr="00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886200"/>
            <a:ext cx="64008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000C047D-9108-470E-A822-05FDF8DF53E9}" type="slidenum">
              <a:rPr lang="en-US"/>
              <a:pPr>
                <a:defRPr/>
              </a:pPr>
              <a:t>7</a:t>
            </a:fld>
            <a:endParaRPr lang="en-US"/>
          </a:p>
        </p:txBody>
      </p:sp>
      <p:pic>
        <p:nvPicPr>
          <p:cNvPr id="8195" name="Picture 9" descr="physical_properties_tb_7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763000"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pPr>
              <a:defRPr/>
            </a:pPr>
            <a:fld id="{359C4FB4-D373-4E42-B44D-C0F5BC25461C}" type="slidenum">
              <a:rPr lang="en-US"/>
              <a:pPr>
                <a:defRPr/>
              </a:pPr>
              <a:t>8</a:t>
            </a:fld>
            <a:endParaRPr lang="en-US"/>
          </a:p>
        </p:txBody>
      </p:sp>
      <p:sp>
        <p:nvSpPr>
          <p:cNvPr id="9219" name="Text Box 3"/>
          <p:cNvSpPr txBox="1">
            <a:spLocks noChangeArrowheads="1"/>
          </p:cNvSpPr>
          <p:nvPr/>
        </p:nvSpPr>
        <p:spPr bwMode="auto">
          <a:xfrm>
            <a:off x="228600" y="990600"/>
            <a:ext cx="86868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20000"/>
              </a:spcBef>
              <a:buFontTx/>
              <a:buChar char="•"/>
            </a:pPr>
            <a:r>
              <a:rPr lang="en-US" sz="2300"/>
              <a:t>The electronegative halogen atom in alkyl halides creates a polar C—X bond, making the carbon atom electron deficient. Electrostatic potential maps of four simple alkyl halides illustrate this point.</a:t>
            </a:r>
          </a:p>
        </p:txBody>
      </p:sp>
      <p:sp>
        <p:nvSpPr>
          <p:cNvPr id="9220" name="Text Box 4"/>
          <p:cNvSpPr txBox="1">
            <a:spLocks noChangeArrowheads="1"/>
          </p:cNvSpPr>
          <p:nvPr/>
        </p:nvSpPr>
        <p:spPr bwMode="auto">
          <a:xfrm>
            <a:off x="152400" y="381000"/>
            <a:ext cx="876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just" eaLnBrk="1" hangingPunct="1">
              <a:spcBef>
                <a:spcPct val="50000"/>
              </a:spcBef>
            </a:pPr>
            <a:r>
              <a:rPr lang="en-US"/>
              <a:t>The Polar Carbon-Halogen Bond</a:t>
            </a:r>
          </a:p>
        </p:txBody>
      </p:sp>
      <p:sp>
        <p:nvSpPr>
          <p:cNvPr id="9221" name="Text Box 10"/>
          <p:cNvSpPr txBox="1">
            <a:spLocks noChangeArrowheads="1"/>
          </p:cNvSpPr>
          <p:nvPr/>
        </p:nvSpPr>
        <p:spPr bwMode="auto">
          <a:xfrm>
            <a:off x="304800" y="2590800"/>
            <a:ext cx="2549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algn="r" eaLnBrk="1" hangingPunct="1"/>
            <a:r>
              <a:rPr lang="en-US" sz="1600" b="0">
                <a:solidFill>
                  <a:srgbClr val="3366CC"/>
                </a:solidFill>
                <a:latin typeface="Tahoma" pitchFamily="34" charset="0"/>
              </a:rPr>
              <a:t>Figure 7.5</a:t>
            </a:r>
          </a:p>
          <a:p>
            <a:pPr algn="r" eaLnBrk="1" hangingPunct="1"/>
            <a:r>
              <a:rPr lang="en-US" sz="1400" b="0"/>
              <a:t>Electrostatic potential maps of</a:t>
            </a:r>
          </a:p>
          <a:p>
            <a:pPr algn="r" eaLnBrk="1" hangingPunct="1"/>
            <a:r>
              <a:rPr lang="en-US" sz="1400" b="0"/>
              <a:t>four halomethanes (CH</a:t>
            </a:r>
            <a:r>
              <a:rPr lang="en-US" sz="1400" b="0" baseline="-25000"/>
              <a:t>3</a:t>
            </a:r>
            <a:r>
              <a:rPr lang="en-US" sz="1400" b="0"/>
              <a:t>X)</a:t>
            </a:r>
            <a:endParaRPr lang="en-US" sz="1400" b="0">
              <a:cs typeface="Arial" charset="0"/>
            </a:endParaRPr>
          </a:p>
        </p:txBody>
      </p:sp>
      <p:pic>
        <p:nvPicPr>
          <p:cNvPr id="9222"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29000"/>
            <a:ext cx="7804150"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pPr>
              <a:defRPr/>
            </a:pPr>
            <a:fld id="{BDFD64DD-80DD-4211-A65F-1F6C513C23E4}" type="slidenum">
              <a:rPr lang="en-US"/>
              <a:pPr>
                <a:defRPr/>
              </a:pPr>
              <a:t>9</a:t>
            </a:fld>
            <a:endParaRPr lang="en-US"/>
          </a:p>
        </p:txBody>
      </p:sp>
      <p:pic>
        <p:nvPicPr>
          <p:cNvPr id="10243"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85344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429000"/>
            <a:ext cx="89154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9895</TotalTime>
  <Words>2772</Words>
  <Application>Microsoft Office PowerPoint</Application>
  <PresentationFormat>On-screen Show (4:3)</PresentationFormat>
  <Paragraphs>315</Paragraphs>
  <Slides>69</Slides>
  <Notes>69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69</vt:i4>
      </vt:variant>
    </vt:vector>
  </HeadingPairs>
  <TitlesOfParts>
    <vt:vector size="75" baseType="lpstr">
      <vt:lpstr>Arial</vt:lpstr>
      <vt:lpstr>Times New Roman</vt:lpstr>
      <vt:lpstr>Tahoma</vt:lpstr>
      <vt:lpstr>Wingdings</vt:lpstr>
      <vt:lpstr>Symbol</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at Albany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m_sofan</dc:creator>
  <cp:lastModifiedBy>ahmed77</cp:lastModifiedBy>
  <cp:revision>492</cp:revision>
  <dcterms:created xsi:type="dcterms:W3CDTF">2005-01-18T18:12:23Z</dcterms:created>
  <dcterms:modified xsi:type="dcterms:W3CDTF">2020-03-26T08:38:47Z</dcterms:modified>
</cp:coreProperties>
</file>