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09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10" r:id="rId43"/>
    <p:sldId id="297" r:id="rId44"/>
    <p:sldId id="298" r:id="rId45"/>
    <p:sldId id="299" r:id="rId46"/>
    <p:sldId id="311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229"/>
    <a:srgbClr val="2902D0"/>
    <a:srgbClr val="C704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dia.net/information/mitosis" TargetMode="External"/><Relationship Id="rId2" Type="http://schemas.openxmlformats.org/officeDocument/2006/relationships/hyperlink" Target="http://www.ipedia.net/information/primordial+germ+cell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edia.net/information/gametocyte" TargetMode="External"/><Relationship Id="rId3" Type="http://schemas.openxmlformats.org/officeDocument/2006/relationships/hyperlink" Target="http://www.ipedia.net/information/chromosomes" TargetMode="External"/><Relationship Id="rId7" Type="http://schemas.openxmlformats.org/officeDocument/2006/relationships/hyperlink" Target="http://www.ipedia.net/information/mitosis" TargetMode="External"/><Relationship Id="rId12" Type="http://schemas.openxmlformats.org/officeDocument/2006/relationships/hyperlink" Target="http://www.ipedia.net/information/gamete" TargetMode="External"/><Relationship Id="rId2" Type="http://schemas.openxmlformats.org/officeDocument/2006/relationships/hyperlink" Target="http://www.ipedia.net/information/ploid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pedia.net/information/gametocytogenesis" TargetMode="External"/><Relationship Id="rId11" Type="http://schemas.openxmlformats.org/officeDocument/2006/relationships/hyperlink" Target="http://www.ipedia.net/information/gametid" TargetMode="External"/><Relationship Id="rId5" Type="http://schemas.openxmlformats.org/officeDocument/2006/relationships/hyperlink" Target="http://www.ipedia.net/information/gametogonium" TargetMode="External"/><Relationship Id="rId10" Type="http://schemas.openxmlformats.org/officeDocument/2006/relationships/hyperlink" Target="http://www.ipedia.net/information/meiosis" TargetMode="External"/><Relationship Id="rId4" Type="http://schemas.openxmlformats.org/officeDocument/2006/relationships/hyperlink" Target="http://www.ipedia.net/information/chromatids" TargetMode="External"/><Relationship Id="rId9" Type="http://schemas.openxmlformats.org/officeDocument/2006/relationships/hyperlink" Target="http://www.ipedia.net/information/gametidogenesi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dia.net/information/epididymis" TargetMode="External"/><Relationship Id="rId2" Type="http://schemas.openxmlformats.org/officeDocument/2006/relationships/hyperlink" Target="http://www.ipedia.net/information/male+reproductive+syste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edia.net/information/ejaculatio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edia.net/information/blood-testis+barrie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dia.net/information/testosterone" TargetMode="External"/><Relationship Id="rId2" Type="http://schemas.openxmlformats.org/officeDocument/2006/relationships/hyperlink" Target="http://www.ipedia.net/information/androgen-binding+prote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edia.net/information/inhibi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edia.net/information/estradio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edia.net/information/spermatocyte" TargetMode="External"/><Relationship Id="rId13" Type="http://schemas.openxmlformats.org/officeDocument/2006/relationships/hyperlink" Target="http://www.ipedia.net/information/spermatozoon" TargetMode="External"/><Relationship Id="rId3" Type="http://schemas.openxmlformats.org/officeDocument/2006/relationships/hyperlink" Target="http://www.ipedia.net/information/chromosomes" TargetMode="External"/><Relationship Id="rId7" Type="http://schemas.openxmlformats.org/officeDocument/2006/relationships/hyperlink" Target="http://www.ipedia.net/information/mitosis" TargetMode="External"/><Relationship Id="rId12" Type="http://schemas.openxmlformats.org/officeDocument/2006/relationships/hyperlink" Target="http://www.ipedia.net/information/spermiogenesis" TargetMode="External"/><Relationship Id="rId2" Type="http://schemas.openxmlformats.org/officeDocument/2006/relationships/hyperlink" Target="http://www.ipedia.net/information/ploid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pedia.net/information/spermatocytogenesis" TargetMode="External"/><Relationship Id="rId11" Type="http://schemas.openxmlformats.org/officeDocument/2006/relationships/hyperlink" Target="http://www.ipedia.net/information/spermatid" TargetMode="External"/><Relationship Id="rId5" Type="http://schemas.openxmlformats.org/officeDocument/2006/relationships/hyperlink" Target="http://www.ipedia.net/information/spermatogonium" TargetMode="External"/><Relationship Id="rId10" Type="http://schemas.openxmlformats.org/officeDocument/2006/relationships/hyperlink" Target="http://www.ipedia.net/information/meiosis" TargetMode="External"/><Relationship Id="rId4" Type="http://schemas.openxmlformats.org/officeDocument/2006/relationships/hyperlink" Target="http://www.ipedia.net/information/chromatids" TargetMode="External"/><Relationship Id="rId9" Type="http://schemas.openxmlformats.org/officeDocument/2006/relationships/hyperlink" Target="http://www.ipedia.net/information/spermatidogenesi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dia.net/information/mitosis" TargetMode="External"/><Relationship Id="rId2" Type="http://schemas.openxmlformats.org/officeDocument/2006/relationships/hyperlink" Target="http://www.ipedia.net/information/spermatogoni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edia.net/information/chromosomal+crossover" TargetMode="External"/><Relationship Id="rId5" Type="http://schemas.openxmlformats.org/officeDocument/2006/relationships/hyperlink" Target="http://www.ipedia.net/information/meiosis" TargetMode="External"/><Relationship Id="rId4" Type="http://schemas.openxmlformats.org/officeDocument/2006/relationships/hyperlink" Target="http://www.ipedia.net/information/spermatocyte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edia.net/information/spermati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zygote.swarthmore.edu/cyto9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dia.net/information/organelles" TargetMode="External"/><Relationship Id="rId2" Type="http://schemas.openxmlformats.org/officeDocument/2006/relationships/hyperlink" Target="http://www.ipedia.net/information/cytoplas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pedia.net/information/testes" TargetMode="External"/><Relationship Id="rId4" Type="http://schemas.openxmlformats.org/officeDocument/2006/relationships/hyperlink" Target="http://www.ipedia.net/information/phagocytosed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dia.net/information/seminiferous+tubule" TargetMode="External"/><Relationship Id="rId2" Type="http://schemas.openxmlformats.org/officeDocument/2006/relationships/hyperlink" Target="http://www.ipedia.net/information/Sertoli+ce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pedia.net/information/peristalsis" TargetMode="External"/><Relationship Id="rId4" Type="http://schemas.openxmlformats.org/officeDocument/2006/relationships/hyperlink" Target="http://www.ipedia.net/information/epididymis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ln w="3175">
                  <a:solidFill>
                    <a:srgbClr val="7030A0"/>
                  </a:solidFill>
                </a:ln>
                <a:solidFill>
                  <a:srgbClr val="CD031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5300" b="1" dirty="0" smtClean="0">
                <a:ln w="3175">
                  <a:solidFill>
                    <a:srgbClr val="7030A0"/>
                  </a:solidFill>
                </a:ln>
                <a:solidFill>
                  <a:srgbClr val="CD031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300" b="1" dirty="0" smtClean="0">
                <a:ln w="3175">
                  <a:solidFill>
                    <a:srgbClr val="7030A0"/>
                  </a:solidFill>
                </a:ln>
                <a:solidFill>
                  <a:srgbClr val="CD031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5300" b="1" dirty="0" smtClean="0">
                <a:ln w="3175">
                  <a:solidFill>
                    <a:srgbClr val="7030A0"/>
                  </a:solidFill>
                </a:ln>
                <a:solidFill>
                  <a:srgbClr val="CD031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 smtClean="0"/>
              <a:t> </a:t>
            </a:r>
            <a:r>
              <a:rPr lang="en-US" sz="5300" b="1" dirty="0" err="1" smtClean="0">
                <a:ln w="3175">
                  <a:solidFill>
                    <a:srgbClr val="7030A0"/>
                  </a:solidFill>
                </a:ln>
                <a:solidFill>
                  <a:srgbClr val="CD031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Gametogenesis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57224" y="3886200"/>
            <a:ext cx="7572428" cy="1752600"/>
          </a:xfrm>
        </p:spPr>
        <p:txBody>
          <a:bodyPr>
            <a:normAutofit/>
          </a:bodyPr>
          <a:lstStyle/>
          <a:p>
            <a:r>
              <a:rPr lang="en-GB" sz="4400" b="1" i="1" dirty="0" smtClean="0">
                <a:solidFill>
                  <a:srgbClr val="02A621"/>
                </a:solidFill>
                <a:latin typeface="Brush Script MT" pitchFamily="66" charset="0"/>
              </a:rPr>
              <a:t>Prof Dr. </a:t>
            </a:r>
            <a:r>
              <a:rPr lang="en-GB" sz="4400" b="1" dirty="0" err="1" smtClean="0">
                <a:solidFill>
                  <a:srgbClr val="02A621"/>
                </a:solidFill>
                <a:latin typeface="Script MT Bold" pitchFamily="66" charset="0"/>
              </a:rPr>
              <a:t>Hekmat</a:t>
            </a:r>
            <a:r>
              <a:rPr lang="en-GB" sz="4400" b="1" dirty="0" smtClean="0">
                <a:solidFill>
                  <a:srgbClr val="02A621"/>
                </a:solidFill>
                <a:latin typeface="Script MT Bold" pitchFamily="66" charset="0"/>
              </a:rPr>
              <a:t> El-</a:t>
            </a:r>
            <a:r>
              <a:rPr lang="en-GB" sz="4400" b="1" dirty="0" err="1" smtClean="0">
                <a:solidFill>
                  <a:srgbClr val="02A621"/>
                </a:solidFill>
                <a:latin typeface="Script MT Bold" pitchFamily="66" charset="0"/>
              </a:rPr>
              <a:t>Gammal</a:t>
            </a:r>
            <a:endParaRPr lang="en-GB" sz="4400" b="1" dirty="0" smtClean="0">
              <a:solidFill>
                <a:srgbClr val="02A621"/>
              </a:solidFill>
              <a:latin typeface="Script MT Bold" pitchFamily="66" charset="0"/>
            </a:endParaRPr>
          </a:p>
          <a:p>
            <a:r>
              <a:rPr lang="en-GB" sz="3600" b="1" dirty="0" smtClean="0">
                <a:solidFill>
                  <a:schemeClr val="tx1"/>
                </a:solidFill>
                <a:latin typeface="Arial Black" pitchFamily="34" charset="0"/>
              </a:rPr>
              <a:t>2018</a:t>
            </a:r>
            <a:endParaRPr lang="en-GB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215074" y="357166"/>
            <a:ext cx="235745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2C01E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</a:rPr>
              <a:t>Lecture 3</a:t>
            </a:r>
            <a:endParaRPr lang="en-GB" sz="3200" b="1" dirty="0">
              <a:solidFill>
                <a:srgbClr val="2C01E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794835" cy="593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16632"/>
            <a:ext cx="8715436" cy="6552728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sz="3600" b="1" dirty="0" smtClean="0">
                <a:solidFill>
                  <a:srgbClr val="2902D0"/>
                </a:solidFill>
              </a:rPr>
              <a:t>Common Path of </a:t>
            </a:r>
            <a:r>
              <a:rPr lang="en-US" sz="3600" b="1" dirty="0" err="1" smtClean="0">
                <a:solidFill>
                  <a:srgbClr val="2902D0"/>
                </a:solidFill>
              </a:rPr>
              <a:t>Gametogenesis</a:t>
            </a:r>
            <a:endParaRPr lang="en-GB" sz="3600" b="1" dirty="0" smtClean="0">
              <a:solidFill>
                <a:srgbClr val="2902D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 entire path can be broken up into several distinct stages, which are: </a:t>
            </a:r>
            <a:r>
              <a:rPr lang="en-US" b="1" u="heavy" dirty="0" smtClean="0">
                <a:solidFill>
                  <a:srgbClr val="FF0000"/>
                </a:solidFill>
              </a:rPr>
              <a:t>multiplication, growth </a:t>
            </a: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u="heavy" dirty="0" smtClean="0">
                <a:solidFill>
                  <a:srgbClr val="FF0000"/>
                </a:solidFill>
              </a:rPr>
              <a:t>maturation</a:t>
            </a:r>
            <a:r>
              <a:rPr lang="en-US" b="1" dirty="0" smtClean="0">
                <a:solidFill>
                  <a:srgbClr val="FF0000"/>
                </a:solidFill>
              </a:rPr>
              <a:t>, each corresponding to a particular type of cell.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hlinkClick r:id="rId2"/>
              </a:rPr>
              <a:t>Primordial germ cells</a:t>
            </a:r>
            <a:r>
              <a:rPr lang="en-US" b="1" dirty="0" smtClean="0"/>
              <a:t> (PGCs) multiply by </a:t>
            </a:r>
            <a:r>
              <a:rPr lang="en-US" b="1" dirty="0" smtClean="0">
                <a:hlinkClick r:id="rId3"/>
              </a:rPr>
              <a:t>mitosis</a:t>
            </a:r>
            <a:r>
              <a:rPr lang="en-US" b="1" dirty="0" smtClean="0"/>
              <a:t> and once they have reached the </a:t>
            </a:r>
            <a:r>
              <a:rPr lang="en-US" b="1" dirty="0" err="1" smtClean="0"/>
              <a:t>gonadal</a:t>
            </a:r>
            <a:r>
              <a:rPr lang="en-US" b="1" dirty="0" smtClean="0"/>
              <a:t> ridge they are called </a:t>
            </a:r>
            <a:r>
              <a:rPr lang="en-US" b="1" u="sng" dirty="0" err="1" smtClean="0">
                <a:solidFill>
                  <a:srgbClr val="FF0000"/>
                </a:solidFill>
              </a:rPr>
              <a:t>gametogonia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/>
              <a:t>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Gametogonia</a:t>
            </a:r>
            <a:r>
              <a:rPr lang="en-US" b="1" dirty="0" smtClean="0"/>
              <a:t> divide with </a:t>
            </a:r>
            <a:r>
              <a:rPr lang="en-US" b="1" u="heavy" dirty="0" smtClean="0"/>
              <a:t>mitotic division </a:t>
            </a:r>
            <a:r>
              <a:rPr lang="en-US" b="1" dirty="0" smtClean="0"/>
              <a:t>and give rise to </a:t>
            </a:r>
            <a:r>
              <a:rPr lang="en-US" b="1" dirty="0" smtClean="0">
                <a:solidFill>
                  <a:srgbClr val="FF0000"/>
                </a:solidFill>
              </a:rPr>
              <a:t>primary </a:t>
            </a:r>
            <a:r>
              <a:rPr lang="en-US" b="1" dirty="0" smtClean="0">
                <a:solidFill>
                  <a:srgbClr val="FF0000"/>
                </a:solidFill>
              </a:rPr>
              <a:t>gametocyte</a:t>
            </a:r>
            <a:r>
              <a:rPr lang="en-US" b="1" dirty="0" smtClean="0"/>
              <a:t>, </a:t>
            </a:r>
            <a:r>
              <a:rPr lang="en-US" b="1" dirty="0" smtClean="0"/>
              <a:t>which divide with </a:t>
            </a:r>
            <a:r>
              <a:rPr lang="en-US" b="1" u="heavy" dirty="0" smtClean="0"/>
              <a:t>meiotic division </a:t>
            </a:r>
            <a:r>
              <a:rPr lang="en-US" b="1" dirty="0" smtClean="0"/>
              <a:t>to give </a:t>
            </a:r>
            <a:r>
              <a:rPr lang="en-US" b="1" dirty="0" smtClean="0">
                <a:solidFill>
                  <a:srgbClr val="FF0000"/>
                </a:solidFill>
              </a:rPr>
              <a:t>secondary </a:t>
            </a:r>
            <a:r>
              <a:rPr lang="en-US" b="1" dirty="0" smtClean="0">
                <a:solidFill>
                  <a:srgbClr val="FF0000"/>
                </a:solidFill>
              </a:rPr>
              <a:t>gametocyte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gametid</a:t>
            </a:r>
            <a:r>
              <a:rPr lang="en-US" b="1" dirty="0" smtClean="0"/>
              <a:t> </a:t>
            </a:r>
            <a:r>
              <a:rPr lang="en-US" b="1" dirty="0" smtClean="0"/>
              <a:t>and finally </a:t>
            </a:r>
            <a:r>
              <a:rPr lang="en-US" b="1" dirty="0" smtClean="0">
                <a:solidFill>
                  <a:srgbClr val="FF0000"/>
                </a:solidFill>
              </a:rPr>
              <a:t>gamete.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ssssssssss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2006343" y="142852"/>
            <a:ext cx="538321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2800" b="1" dirty="0" smtClean="0"/>
              <a:t>From </a:t>
            </a:r>
            <a:r>
              <a:rPr lang="en-US" sz="2800" b="1" dirty="0" err="1" smtClean="0"/>
              <a:t>gametogonia</a:t>
            </a:r>
            <a:r>
              <a:rPr lang="en-US" sz="2800" b="1" dirty="0" smtClean="0"/>
              <a:t>, male and female gametes develop differently. However, by convention, the following pattern is common for both:</a:t>
            </a:r>
            <a:endParaRPr lang="en-GB" sz="2800" b="1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57158" y="1571612"/>
          <a:ext cx="8501121" cy="4572033"/>
        </p:xfrm>
        <a:graphic>
          <a:graphicData uri="http://schemas.openxmlformats.org/drawingml/2006/table">
            <a:tbl>
              <a:tblPr/>
              <a:tblGrid>
                <a:gridCol w="2054602"/>
                <a:gridCol w="1872208"/>
                <a:gridCol w="1368152"/>
                <a:gridCol w="864096"/>
                <a:gridCol w="2342063"/>
              </a:tblGrid>
              <a:tr h="1538338"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Stages</a:t>
                      </a: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0" marR="190500" marT="9525" marB="9525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Cell type</a:t>
                      </a: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en-US" sz="2000" b="1" u="none" strike="noStrike" dirty="0" err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Ploidy</a:t>
                      </a: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2000" b="1" u="none" strike="noStrike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3"/>
                        </a:rPr>
                        <a:t>chromosomes</a:t>
                      </a: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en-US" sz="2000" b="1" u="none" strike="noStrike" dirty="0" err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4"/>
                        </a:rPr>
                        <a:t>Chromatids</a:t>
                      </a: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Process</a:t>
                      </a: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087">
                <a:tc>
                  <a:txBody>
                    <a:bodyPr/>
                    <a:lstStyle/>
                    <a:p>
                      <a:pPr marR="19685"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Multiplication</a:t>
                      </a: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0" marR="190500" marT="9525" marB="9525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 u="none" strike="noStrike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5"/>
                        </a:rPr>
                        <a:t>gametogonium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diploid/46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2N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l">
                        <a:spcAft>
                          <a:spcPts val="0"/>
                        </a:spcAft>
                      </a:pPr>
                      <a:r>
                        <a:rPr lang="en-US" sz="2000" b="1" u="none" strike="noStrike" dirty="0" err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6"/>
                        </a:rPr>
                        <a:t>gametocytogenesis</a:t>
                      </a: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2000" b="1" u="none" strike="noStrike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7"/>
                        </a:rPr>
                        <a:t>mitosis</a:t>
                      </a: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087">
                <a:tc rowSpan="2">
                  <a:txBody>
                    <a:bodyPr/>
                    <a:lstStyle/>
                    <a:p>
                      <a:pPr marR="19685" algn="l"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Growth</a:t>
                      </a: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0" marR="190500" marT="9525" marB="9525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primary </a:t>
                      </a:r>
                      <a:r>
                        <a:rPr lang="en-US" sz="2000" b="1" u="none" strike="noStrike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8"/>
                        </a:rPr>
                        <a:t>gametocyte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diploid/46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4N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l">
                        <a:spcAft>
                          <a:spcPts val="0"/>
                        </a:spcAft>
                      </a:pPr>
                      <a:r>
                        <a:rPr lang="en-US" sz="2000" b="1" u="none" strike="noStrike" dirty="0" err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9"/>
                        </a:rPr>
                        <a:t>gametidogenesis</a:t>
                      </a: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2000" b="1" u="none" strike="noStrike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10"/>
                        </a:rPr>
                        <a:t>meiosis</a:t>
                      </a: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 I)</a:t>
                      </a: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0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secondary </a:t>
                      </a:r>
                      <a:r>
                        <a:rPr lang="en-US" sz="2000" b="1" u="none" strike="noStrike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8"/>
                        </a:rPr>
                        <a:t>gametocyte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haploid/23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2N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l">
                        <a:spcAft>
                          <a:spcPts val="0"/>
                        </a:spcAft>
                      </a:pPr>
                      <a:r>
                        <a:rPr lang="en-US" sz="2000" b="1" u="none" strike="noStrike" dirty="0" err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9"/>
                        </a:rPr>
                        <a:t>gametidogenesis</a:t>
                      </a: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2000" b="1" u="none" strike="noStrike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10"/>
                        </a:rPr>
                        <a:t>meiosis</a:t>
                      </a: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 II)</a:t>
                      </a: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17">
                <a:tc rowSpan="2">
                  <a:txBody>
                    <a:bodyPr/>
                    <a:lstStyle/>
                    <a:p>
                      <a:pPr marR="19685"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Maturation</a:t>
                      </a: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0" marR="190500" marT="9525" marB="9525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 u="none" strike="noStrike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11"/>
                        </a:rPr>
                        <a:t>gametid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haploid/23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1N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maturation</a:t>
                      </a:r>
                      <a:endParaRPr lang="en-GB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 u="none" strike="noStrike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12"/>
                        </a:rPr>
                        <a:t>gamete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haploid/23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1N</a:t>
                      </a:r>
                      <a:endParaRPr lang="en-GB" sz="20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0" marR="190500" marT="9525" marB="9525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2700" y="41275"/>
            <a:ext cx="7667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92500" lnSpcReduction="10000"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EC0229"/>
                </a:solidFill>
              </a:rPr>
              <a:t>Spermatogenesis</a:t>
            </a:r>
            <a:endParaRPr lang="en-GB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Spermatogenesis is a process by which spermatozoa are formed from </a:t>
            </a:r>
            <a:r>
              <a:rPr lang="en-US" b="1" dirty="0" err="1" smtClean="0">
                <a:solidFill>
                  <a:srgbClr val="FF0000"/>
                </a:solidFill>
              </a:rPr>
              <a:t>spermatogonial</a:t>
            </a:r>
            <a:r>
              <a:rPr lang="en-US" b="1" dirty="0" smtClean="0">
                <a:solidFill>
                  <a:srgbClr val="FF0000"/>
                </a:solidFill>
              </a:rPr>
              <a:t> stem cells during adult's reproductive phase.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Spermatogenesis takes place within several structures of the </a:t>
            </a:r>
            <a:r>
              <a:rPr lang="en-US" b="1" dirty="0" smtClean="0">
                <a:hlinkClick r:id="rId2"/>
              </a:rPr>
              <a:t>male reproductive system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The initial stages occur within the </a:t>
            </a:r>
            <a:r>
              <a:rPr lang="en-US" b="1" u="heavy" dirty="0" smtClean="0">
                <a:solidFill>
                  <a:srgbClr val="2902D0"/>
                </a:solidFill>
              </a:rPr>
              <a:t>testes</a:t>
            </a:r>
            <a:r>
              <a:rPr lang="en-US" b="1" dirty="0" smtClean="0"/>
              <a:t> and progress to the </a:t>
            </a:r>
            <a:r>
              <a:rPr lang="en-US" b="1" dirty="0" err="1" smtClean="0">
                <a:hlinkClick r:id="rId3"/>
              </a:rPr>
              <a:t>epididymis</a:t>
            </a:r>
            <a:r>
              <a:rPr lang="en-US" b="1" dirty="0" smtClean="0"/>
              <a:t> where the developing gametes mature and are stored until </a:t>
            </a:r>
            <a:r>
              <a:rPr lang="en-US" b="1" dirty="0" smtClean="0">
                <a:hlinkClick r:id="rId4"/>
              </a:rPr>
              <a:t>ejaculation</a:t>
            </a:r>
            <a:r>
              <a:rPr lang="en-US" b="1" dirty="0" smtClean="0"/>
              <a:t>.</a:t>
            </a:r>
            <a:endParaRPr lang="en-GB" b="1" dirty="0" smtClean="0"/>
          </a:p>
          <a:p>
            <a:pPr algn="just">
              <a:lnSpc>
                <a:spcPct val="15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429420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2902D0"/>
                </a:solidFill>
              </a:rPr>
              <a:t>Organization of the Vertebrate Testes</a:t>
            </a:r>
            <a:endParaRPr lang="en-GB" dirty="0" smtClean="0">
              <a:solidFill>
                <a:srgbClr val="2902D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testes are the primary organs of reproduction in males, just as ovaries are primary organs of reproduction in females.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Testes are considered primary because they produce male </a:t>
            </a:r>
            <a:r>
              <a:rPr lang="en-US" b="1" u="heavy" dirty="0" smtClean="0">
                <a:solidFill>
                  <a:srgbClr val="EC0229"/>
                </a:solidFill>
              </a:rPr>
              <a:t>gametes</a:t>
            </a:r>
            <a:r>
              <a:rPr lang="en-US" b="1" dirty="0" smtClean="0">
                <a:solidFill>
                  <a:srgbClr val="EC0229"/>
                </a:solidFill>
              </a:rPr>
              <a:t> (spermatozoa) and male </a:t>
            </a:r>
            <a:r>
              <a:rPr lang="en-US" b="1" u="heavy" dirty="0" smtClean="0">
                <a:solidFill>
                  <a:srgbClr val="EC0229"/>
                </a:solidFill>
              </a:rPr>
              <a:t>sex hormones </a:t>
            </a:r>
            <a:r>
              <a:rPr lang="en-US" b="1" dirty="0" smtClean="0">
                <a:solidFill>
                  <a:srgbClr val="EC0229"/>
                </a:solidFill>
              </a:rPr>
              <a:t>(androgens).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Testes differ from ovaries in that </a:t>
            </a:r>
            <a:r>
              <a:rPr lang="en-US" b="1" dirty="0" smtClean="0"/>
              <a:t>all </a:t>
            </a:r>
            <a:r>
              <a:rPr lang="en-US" b="1" dirty="0" smtClean="0"/>
              <a:t>potential gametes are not present at birth.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Germ cells, located in the </a:t>
            </a:r>
            <a:r>
              <a:rPr lang="en-US" b="1" dirty="0" err="1" smtClean="0"/>
              <a:t>seminiferous</a:t>
            </a:r>
            <a:r>
              <a:rPr lang="en-US" b="1" dirty="0" smtClean="0"/>
              <a:t> tubules, undergo continual cell divisions, forming new spermatozoa throughout the normal reproductive life of the male</a:t>
            </a:r>
            <a:r>
              <a:rPr lang="ar-EG" b="1" dirty="0" smtClean="0"/>
              <a:t>. </a:t>
            </a:r>
            <a:endParaRPr lang="en-GB" b="1" dirty="0" smtClean="0"/>
          </a:p>
          <a:p>
            <a:pPr algn="just">
              <a:lnSpc>
                <a:spcPct val="160000"/>
              </a:lnSpc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fontScale="77500" lnSpcReduction="20000"/>
          </a:bodyPr>
          <a:lstStyle/>
          <a:p>
            <a:pPr lvl="0" algn="just" rtl="0">
              <a:lnSpc>
                <a:spcPct val="160000"/>
              </a:lnSpc>
            </a:pPr>
            <a:r>
              <a:rPr lang="en-US" sz="3400" b="1" dirty="0" smtClean="0"/>
              <a:t>In all species testes are covered with the </a:t>
            </a:r>
            <a:r>
              <a:rPr lang="en-US" sz="3400" b="1" dirty="0" smtClean="0">
                <a:solidFill>
                  <a:srgbClr val="EC0229"/>
                </a:solidFill>
              </a:rPr>
              <a:t>tunica </a:t>
            </a:r>
            <a:r>
              <a:rPr lang="en-US" sz="3400" b="1" dirty="0" err="1" smtClean="0">
                <a:solidFill>
                  <a:srgbClr val="EC0229"/>
                </a:solidFill>
              </a:rPr>
              <a:t>vaginalis</a:t>
            </a:r>
            <a:r>
              <a:rPr lang="en-US" sz="3400" b="1" dirty="0" smtClean="0"/>
              <a:t>, a serous tissue, which is an extension of the peritoneum. </a:t>
            </a:r>
            <a:endParaRPr lang="en-GB" sz="34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3400" b="1" dirty="0" smtClean="0"/>
              <a:t>This serous coat is obtained as the testes descend into the scrotum and is attached along the line of the </a:t>
            </a:r>
            <a:r>
              <a:rPr lang="en-US" sz="3400" b="1" dirty="0" err="1" smtClean="0"/>
              <a:t>epididymis</a:t>
            </a:r>
            <a:r>
              <a:rPr lang="en-US" sz="3400" b="1" dirty="0" smtClean="0"/>
              <a:t>. </a:t>
            </a:r>
            <a:endParaRPr lang="en-GB" sz="34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3400" b="1" dirty="0" smtClean="0"/>
              <a:t>The outer layer of the testes, the </a:t>
            </a:r>
            <a:r>
              <a:rPr lang="en-US" sz="3400" b="1" dirty="0" smtClean="0">
                <a:solidFill>
                  <a:srgbClr val="EC0229"/>
                </a:solidFill>
              </a:rPr>
              <a:t>tunica </a:t>
            </a:r>
            <a:r>
              <a:rPr lang="en-US" sz="3400" b="1" dirty="0" err="1" smtClean="0">
                <a:solidFill>
                  <a:srgbClr val="EC0229"/>
                </a:solidFill>
              </a:rPr>
              <a:t>albuginea</a:t>
            </a:r>
            <a:r>
              <a:rPr lang="en-US" sz="3400" b="1" dirty="0" smtClean="0">
                <a:solidFill>
                  <a:srgbClr val="EC0229"/>
                </a:solidFill>
              </a:rPr>
              <a:t> </a:t>
            </a:r>
            <a:r>
              <a:rPr lang="en-US" sz="3400" b="1" dirty="0" smtClean="0"/>
              <a:t>testis, is a thin white </a:t>
            </a:r>
            <a:r>
              <a:rPr lang="en-US" sz="3400" b="1" dirty="0" err="1" smtClean="0"/>
              <a:t>memberane</a:t>
            </a:r>
            <a:r>
              <a:rPr lang="en-US" sz="3400" b="1" dirty="0" smtClean="0"/>
              <a:t> of elastic connective </a:t>
            </a:r>
            <a:r>
              <a:rPr lang="en-US" sz="3400" b="1" dirty="0" smtClean="0"/>
              <a:t>tissue.</a:t>
            </a:r>
            <a:endParaRPr lang="en-GB" sz="34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3400" b="1" dirty="0" err="1" smtClean="0"/>
              <a:t>Numberous</a:t>
            </a:r>
            <a:r>
              <a:rPr lang="en-US" sz="3400" b="1" dirty="0" smtClean="0"/>
              <a:t> blood vessels are visible just under its surface. </a:t>
            </a:r>
            <a:endParaRPr lang="en-GB" sz="34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3400" b="1" dirty="0" smtClean="0"/>
              <a:t>Beneath the tunica </a:t>
            </a:r>
            <a:r>
              <a:rPr lang="en-US" sz="3400" b="1" dirty="0" err="1" smtClean="0"/>
              <a:t>albuginea</a:t>
            </a:r>
            <a:r>
              <a:rPr lang="en-US" sz="3400" b="1" dirty="0" smtClean="0"/>
              <a:t> testis is the </a:t>
            </a:r>
            <a:r>
              <a:rPr lang="en-US" sz="3400" b="1" dirty="0" smtClean="0">
                <a:solidFill>
                  <a:srgbClr val="EC0229"/>
                </a:solidFill>
              </a:rPr>
              <a:t>parenchyma</a:t>
            </a:r>
            <a:r>
              <a:rPr lang="en-US" sz="3400" b="1" dirty="0" smtClean="0"/>
              <a:t>, the functional layer of the testes. </a:t>
            </a:r>
            <a:endParaRPr lang="en-GB" sz="3400" b="1" dirty="0" smtClean="0"/>
          </a:p>
          <a:p>
            <a:pPr algn="just">
              <a:lnSpc>
                <a:spcPct val="160000"/>
              </a:lnSpc>
              <a:buNone/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85000" lnSpcReduction="20000"/>
          </a:bodyPr>
          <a:lstStyle/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parenchyma has a yellowish color and is divided into </a:t>
            </a:r>
            <a:r>
              <a:rPr lang="en-US" b="1" dirty="0" smtClean="0">
                <a:solidFill>
                  <a:srgbClr val="EC0229"/>
                </a:solidFill>
              </a:rPr>
              <a:t>segments</a:t>
            </a:r>
            <a:r>
              <a:rPr lang="en-US" b="1" dirty="0" smtClean="0"/>
              <a:t> (in mammals), or </a:t>
            </a:r>
            <a:r>
              <a:rPr lang="en-US" b="1" dirty="0" smtClean="0">
                <a:solidFill>
                  <a:srgbClr val="EC0229"/>
                </a:solidFill>
              </a:rPr>
              <a:t>cysts</a:t>
            </a:r>
            <a:r>
              <a:rPr lang="en-US" b="1" dirty="0" smtClean="0"/>
              <a:t> (in fishes, amphibian) by incomplete septa of connective tissue.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Thin </a:t>
            </a:r>
            <a:r>
              <a:rPr lang="en-US" b="1" dirty="0" err="1" smtClean="0"/>
              <a:t>septula</a:t>
            </a:r>
            <a:r>
              <a:rPr lang="en-US" b="1" dirty="0" smtClean="0"/>
              <a:t> testis) divide the parenchyma of the testis in about 370 conical </a:t>
            </a:r>
            <a:r>
              <a:rPr lang="en-US" b="1" dirty="0" smtClean="0">
                <a:solidFill>
                  <a:srgbClr val="EC0229"/>
                </a:solidFill>
              </a:rPr>
              <a:t>lobules</a:t>
            </a:r>
            <a:r>
              <a:rPr lang="en-US" b="1" dirty="0" smtClean="0"/>
              <a:t> in human.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The lobules consist of the </a:t>
            </a:r>
            <a:r>
              <a:rPr lang="en-US" b="1" dirty="0" err="1" smtClean="0">
                <a:solidFill>
                  <a:srgbClr val="EC0229"/>
                </a:solidFill>
              </a:rPr>
              <a:t>seminiferous</a:t>
            </a:r>
            <a:r>
              <a:rPr lang="en-US" b="1" dirty="0" smtClean="0">
                <a:solidFill>
                  <a:srgbClr val="EC0229"/>
                </a:solidFill>
              </a:rPr>
              <a:t> tubules and </a:t>
            </a:r>
            <a:r>
              <a:rPr lang="en-US" b="1" dirty="0" err="1" smtClean="0">
                <a:solidFill>
                  <a:srgbClr val="EC0229"/>
                </a:solidFill>
              </a:rPr>
              <a:t>intertubular</a:t>
            </a:r>
            <a:r>
              <a:rPr lang="en-US" b="1" dirty="0" smtClean="0">
                <a:solidFill>
                  <a:srgbClr val="EC0229"/>
                </a:solidFill>
              </a:rPr>
              <a:t> tissue, containing groups of endocrine </a:t>
            </a:r>
            <a:r>
              <a:rPr lang="en-US" b="1" dirty="0" err="1" smtClean="0">
                <a:solidFill>
                  <a:srgbClr val="EC0229"/>
                </a:solidFill>
              </a:rPr>
              <a:t>Leydig</a:t>
            </a:r>
            <a:r>
              <a:rPr lang="en-US" b="1" dirty="0" smtClean="0">
                <a:solidFill>
                  <a:srgbClr val="EC0229"/>
                </a:solidFill>
              </a:rPr>
              <a:t> cells and additional cellular elements</a:t>
            </a:r>
          </a:p>
          <a:p>
            <a:pPr algn="just" rtl="0">
              <a:lnSpc>
                <a:spcPct val="160000"/>
              </a:lnSpc>
            </a:pPr>
            <a:r>
              <a:rPr lang="en-US" b="1" dirty="0" smtClean="0"/>
              <a:t>Located within these segments of parenchyma tissue are the </a:t>
            </a:r>
            <a:r>
              <a:rPr lang="en-US" b="1" dirty="0" err="1" smtClean="0"/>
              <a:t>seminiferous</a:t>
            </a:r>
            <a:r>
              <a:rPr lang="en-US" b="1" dirty="0" smtClean="0"/>
              <a:t> tubules.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endParaRPr lang="en-GB" b="1" dirty="0" smtClean="0"/>
          </a:p>
          <a:p>
            <a:pPr algn="just">
              <a:lnSpc>
                <a:spcPct val="160000"/>
              </a:lnSpc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878" y="214290"/>
            <a:ext cx="6036956" cy="643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71438"/>
            <a:ext cx="8643998" cy="6643710"/>
          </a:xfrm>
        </p:spPr>
        <p:txBody>
          <a:bodyPr>
            <a:normAutofit fontScale="70000" lnSpcReduction="20000"/>
          </a:bodyPr>
          <a:lstStyle/>
          <a:p>
            <a:pPr algn="just" rtl="0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EC0229"/>
                </a:solidFill>
              </a:rPr>
              <a:t>Structure of </a:t>
            </a:r>
            <a:r>
              <a:rPr lang="en-US" b="1" dirty="0" err="1" smtClean="0">
                <a:solidFill>
                  <a:srgbClr val="EC0229"/>
                </a:solidFill>
              </a:rPr>
              <a:t>Seminiferous</a:t>
            </a:r>
            <a:r>
              <a:rPr lang="en-US" b="1" dirty="0" smtClean="0">
                <a:solidFill>
                  <a:srgbClr val="EC0229"/>
                </a:solidFill>
              </a:rPr>
              <a:t> Tubules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err="1" smtClean="0"/>
              <a:t>Seminiferous</a:t>
            </a:r>
            <a:r>
              <a:rPr lang="en-US" b="1" dirty="0" smtClean="0"/>
              <a:t> tubules are small, convoluted tubules </a:t>
            </a:r>
            <a:r>
              <a:rPr lang="en-US" b="1" dirty="0" err="1" smtClean="0"/>
              <a:t>approxilately</a:t>
            </a:r>
            <a:r>
              <a:rPr lang="en-US" b="1" dirty="0" smtClean="0"/>
              <a:t> 200µ in diameter.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It has been estimated that the </a:t>
            </a:r>
            <a:r>
              <a:rPr lang="en-US" b="1" dirty="0" err="1" smtClean="0"/>
              <a:t>seminiferous</a:t>
            </a:r>
            <a:r>
              <a:rPr lang="en-US" b="1" dirty="0" smtClean="0"/>
              <a:t> tubules from a pair of bull testes, stretched out and laid end, approach 5 km in length.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err="1" smtClean="0"/>
              <a:t>Seminiferous</a:t>
            </a:r>
            <a:r>
              <a:rPr lang="en-US" b="1" dirty="0" smtClean="0"/>
              <a:t> tubules join a network of tubules, the </a:t>
            </a:r>
            <a:r>
              <a:rPr lang="en-US" b="1" dirty="0" err="1" smtClean="0">
                <a:solidFill>
                  <a:srgbClr val="EC0229"/>
                </a:solidFill>
              </a:rPr>
              <a:t>rete</a:t>
            </a:r>
            <a:r>
              <a:rPr lang="en-US" b="1" dirty="0" smtClean="0">
                <a:solidFill>
                  <a:srgbClr val="EC0229"/>
                </a:solidFill>
              </a:rPr>
              <a:t> testis</a:t>
            </a:r>
            <a:r>
              <a:rPr lang="en-US" b="1" dirty="0" smtClean="0"/>
              <a:t>, which connects to 12 to 15 small ducts, the </a:t>
            </a:r>
            <a:r>
              <a:rPr lang="en-US" b="1" dirty="0" err="1" smtClean="0">
                <a:solidFill>
                  <a:srgbClr val="EC0229"/>
                </a:solidFill>
              </a:rPr>
              <a:t>vasa</a:t>
            </a:r>
            <a:r>
              <a:rPr lang="en-US" b="1" dirty="0" smtClean="0">
                <a:solidFill>
                  <a:srgbClr val="EC0229"/>
                </a:solidFill>
              </a:rPr>
              <a:t> </a:t>
            </a:r>
            <a:r>
              <a:rPr lang="en-US" b="1" dirty="0" err="1" smtClean="0">
                <a:solidFill>
                  <a:srgbClr val="EC0229"/>
                </a:solidFill>
              </a:rPr>
              <a:t>efferentia</a:t>
            </a:r>
            <a:r>
              <a:rPr lang="en-US" b="1" dirty="0" smtClean="0"/>
              <a:t>, which converge into the head of the </a:t>
            </a:r>
            <a:r>
              <a:rPr lang="en-US" b="1" dirty="0" err="1" smtClean="0">
                <a:solidFill>
                  <a:srgbClr val="EC0229"/>
                </a:solidFill>
              </a:rPr>
              <a:t>epididymis</a:t>
            </a:r>
            <a:r>
              <a:rPr lang="en-US" b="1" dirty="0" smtClean="0">
                <a:solidFill>
                  <a:srgbClr val="EC0229"/>
                </a:solidFill>
              </a:rPr>
              <a:t>.</a:t>
            </a:r>
            <a:r>
              <a:rPr lang="en-US" b="1" dirty="0" smtClean="0"/>
              <a:t>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err="1" smtClean="0">
                <a:solidFill>
                  <a:srgbClr val="EC0229"/>
                </a:solidFill>
              </a:rPr>
              <a:t>Seminiferous</a:t>
            </a:r>
            <a:r>
              <a:rPr lang="en-US" b="1" dirty="0" smtClean="0">
                <a:solidFill>
                  <a:srgbClr val="EC0229"/>
                </a:solidFill>
              </a:rPr>
              <a:t> tubules are surrounded by several layers of collagen and elastic fibers, </a:t>
            </a:r>
            <a:r>
              <a:rPr lang="en-US" b="1" dirty="0" err="1" smtClean="0">
                <a:solidFill>
                  <a:srgbClr val="EC0229"/>
                </a:solidFill>
              </a:rPr>
              <a:t>myoid</a:t>
            </a:r>
            <a:r>
              <a:rPr lang="en-US" b="1" dirty="0" smtClean="0">
                <a:solidFill>
                  <a:srgbClr val="EC0229"/>
                </a:solidFill>
              </a:rPr>
              <a:t> cells, fibroblast, flattened cells and </a:t>
            </a:r>
            <a:r>
              <a:rPr lang="en-US" b="1" dirty="0" err="1" smtClean="0">
                <a:solidFill>
                  <a:srgbClr val="EC0229"/>
                </a:solidFill>
              </a:rPr>
              <a:t>Lyedig</a:t>
            </a:r>
            <a:r>
              <a:rPr lang="en-US" b="1" dirty="0" smtClean="0">
                <a:solidFill>
                  <a:srgbClr val="EC0229"/>
                </a:solidFill>
              </a:rPr>
              <a:t> cells.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A stratified germinal epithelium lines each tubule and rests on a prominent basement membrane (Fig.18). 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lnSpcReduction="10000"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902D0"/>
                </a:solidFill>
              </a:rPr>
              <a:t>Lecture Objectives</a:t>
            </a:r>
            <a:endParaRPr lang="en-GB" b="1" dirty="0" smtClean="0">
              <a:solidFill>
                <a:srgbClr val="2902D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b="1" i="1" dirty="0" smtClean="0">
                <a:solidFill>
                  <a:srgbClr val="EC0229"/>
                </a:solidFill>
              </a:rPr>
              <a:t>On completion of this lecture, students will be able to: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Define the origin of primordial germ cells.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Understand common path of </a:t>
            </a:r>
            <a:r>
              <a:rPr lang="en-US" b="1" dirty="0" err="1" smtClean="0"/>
              <a:t>gametogenesis</a:t>
            </a:r>
            <a:r>
              <a:rPr lang="en-US" b="1" dirty="0" smtClean="0"/>
              <a:t>.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List the stages of spermatogenesis.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Describe the events during </a:t>
            </a:r>
            <a:r>
              <a:rPr lang="en-US" b="1" dirty="0" err="1" smtClean="0"/>
              <a:t>spermiogenesis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Describe the structure of spermatozoon.</a:t>
            </a:r>
            <a:endParaRPr lang="en-GB" b="1" dirty="0" smtClean="0"/>
          </a:p>
          <a:p>
            <a:pPr algn="just" rtl="0">
              <a:lnSpc>
                <a:spcPct val="150000"/>
              </a:lnSpc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8675"/>
            <a:ext cx="8116822" cy="614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42852"/>
            <a:ext cx="8858280" cy="6357982"/>
          </a:xfrm>
        </p:spPr>
        <p:txBody>
          <a:bodyPr>
            <a:noAutofit/>
          </a:bodyPr>
          <a:lstStyle/>
          <a:p>
            <a:pPr lvl="0" algn="just" rtl="0">
              <a:lnSpc>
                <a:spcPct val="160000"/>
              </a:lnSpc>
            </a:pPr>
            <a:r>
              <a:rPr lang="en-US" sz="2300" b="1" dirty="0" smtClean="0"/>
              <a:t>The process spermatogenesis occurs within the germinal epithelium of the </a:t>
            </a:r>
            <a:r>
              <a:rPr lang="en-US" sz="2300" b="1" dirty="0" err="1" smtClean="0"/>
              <a:t>seminiferous</a:t>
            </a:r>
            <a:r>
              <a:rPr lang="en-US" sz="2300" b="1" dirty="0" smtClean="0"/>
              <a:t> tubules during puberty. </a:t>
            </a:r>
            <a:endParaRPr lang="en-GB" sz="23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2300" b="1" dirty="0" smtClean="0">
                <a:solidFill>
                  <a:srgbClr val="EC0229"/>
                </a:solidFill>
              </a:rPr>
              <a:t>Spermatogenesis is controlled by </a:t>
            </a:r>
            <a:r>
              <a:rPr lang="en-US" sz="2300" b="1" i="1" u="heavy" dirty="0" smtClean="0">
                <a:solidFill>
                  <a:srgbClr val="EC0229"/>
                </a:solidFill>
              </a:rPr>
              <a:t>follicle-stimulating hormone </a:t>
            </a:r>
            <a:r>
              <a:rPr lang="en-US" sz="2300" b="1" u="heavy" dirty="0" smtClean="0">
                <a:solidFill>
                  <a:srgbClr val="EC0229"/>
                </a:solidFill>
              </a:rPr>
              <a:t>(FSH), </a:t>
            </a:r>
            <a:r>
              <a:rPr lang="en-US" sz="2300" b="1" dirty="0" smtClean="0">
                <a:solidFill>
                  <a:srgbClr val="EC0229"/>
                </a:solidFill>
              </a:rPr>
              <a:t>a </a:t>
            </a:r>
            <a:r>
              <a:rPr lang="en-US" sz="2300" b="1" dirty="0" err="1" smtClean="0">
                <a:solidFill>
                  <a:srgbClr val="EC0229"/>
                </a:solidFill>
              </a:rPr>
              <a:t>gonadotropin</a:t>
            </a:r>
            <a:r>
              <a:rPr lang="en-US" sz="2300" b="1" dirty="0" smtClean="0">
                <a:solidFill>
                  <a:srgbClr val="EC0229"/>
                </a:solidFill>
              </a:rPr>
              <a:t> produced by the pars </a:t>
            </a:r>
            <a:r>
              <a:rPr lang="en-US" sz="2300" b="1" dirty="0" err="1" smtClean="0">
                <a:solidFill>
                  <a:srgbClr val="EC0229"/>
                </a:solidFill>
              </a:rPr>
              <a:t>distalis</a:t>
            </a:r>
            <a:r>
              <a:rPr lang="en-US" sz="2300" b="1" dirty="0" smtClean="0">
                <a:solidFill>
                  <a:srgbClr val="EC0229"/>
                </a:solidFill>
              </a:rPr>
              <a:t> of the pituitary gland.</a:t>
            </a:r>
            <a:endParaRPr lang="en-GB" sz="2300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sz="2300" b="1" dirty="0" smtClean="0"/>
              <a:t>In adult mammals, the </a:t>
            </a:r>
            <a:r>
              <a:rPr lang="en-US" sz="2300" b="1" dirty="0" err="1" smtClean="0"/>
              <a:t>seminiferous</a:t>
            </a:r>
            <a:r>
              <a:rPr lang="en-US" sz="2300" b="1" dirty="0" smtClean="0"/>
              <a:t> tubules are lined by a complex stratified epithelium composed of two major categories of cells, </a:t>
            </a:r>
            <a:r>
              <a:rPr lang="en-US" sz="2300" b="1" dirty="0" smtClean="0">
                <a:solidFill>
                  <a:srgbClr val="EC0229"/>
                </a:solidFill>
              </a:rPr>
              <a:t>supporting cells (</a:t>
            </a:r>
            <a:r>
              <a:rPr lang="en-US" sz="2300" b="1" dirty="0" err="1" smtClean="0">
                <a:solidFill>
                  <a:srgbClr val="EC0229"/>
                </a:solidFill>
              </a:rPr>
              <a:t>Sertoli</a:t>
            </a:r>
            <a:r>
              <a:rPr lang="en-US" sz="2300" b="1" dirty="0" smtClean="0">
                <a:solidFill>
                  <a:srgbClr val="EC0229"/>
                </a:solidFill>
              </a:rPr>
              <a:t> cells) </a:t>
            </a:r>
            <a:r>
              <a:rPr lang="en-US" sz="2300" b="1" dirty="0" smtClean="0"/>
              <a:t>and </a:t>
            </a:r>
            <a:r>
              <a:rPr lang="en-US" sz="2300" b="1" dirty="0" err="1" smtClean="0">
                <a:solidFill>
                  <a:srgbClr val="EC0229"/>
                </a:solidFill>
              </a:rPr>
              <a:t>spermatogenic</a:t>
            </a:r>
            <a:r>
              <a:rPr lang="en-US" sz="2300" b="1" dirty="0" smtClean="0">
                <a:solidFill>
                  <a:srgbClr val="EC0229"/>
                </a:solidFill>
              </a:rPr>
              <a:t> cells</a:t>
            </a:r>
            <a:r>
              <a:rPr lang="en-US" sz="2300" b="1" dirty="0" smtClean="0"/>
              <a:t>.</a:t>
            </a:r>
            <a:endParaRPr lang="en-GB" sz="23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2300" b="1" dirty="0" smtClean="0"/>
              <a:t>The </a:t>
            </a:r>
            <a:r>
              <a:rPr lang="en-US" sz="2300" b="1" dirty="0" err="1" smtClean="0"/>
              <a:t>spermatogenic</a:t>
            </a:r>
            <a:r>
              <a:rPr lang="en-US" sz="2300" b="1" dirty="0" smtClean="0"/>
              <a:t> cells include severed morphologically defined cell types:</a:t>
            </a:r>
            <a:endParaRPr lang="en-GB" sz="23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2300" b="1" dirty="0" err="1" smtClean="0">
                <a:solidFill>
                  <a:srgbClr val="2902D0"/>
                </a:solidFill>
              </a:rPr>
              <a:t>spermatogonia</a:t>
            </a:r>
            <a:r>
              <a:rPr lang="en-US" sz="2300" b="1" dirty="0" smtClean="0">
                <a:solidFill>
                  <a:srgbClr val="2902D0"/>
                </a:solidFill>
              </a:rPr>
              <a:t>, primary </a:t>
            </a:r>
            <a:r>
              <a:rPr lang="en-US" sz="2300" b="1" dirty="0" err="1" smtClean="0">
                <a:solidFill>
                  <a:srgbClr val="2902D0"/>
                </a:solidFill>
              </a:rPr>
              <a:t>spermatocytes</a:t>
            </a:r>
            <a:r>
              <a:rPr lang="en-US" sz="2300" b="1" dirty="0" smtClean="0">
                <a:solidFill>
                  <a:srgbClr val="2902D0"/>
                </a:solidFill>
              </a:rPr>
              <a:t>, secondary </a:t>
            </a:r>
            <a:r>
              <a:rPr lang="en-US" sz="2300" b="1" dirty="0" err="1" smtClean="0">
                <a:solidFill>
                  <a:srgbClr val="2902D0"/>
                </a:solidFill>
              </a:rPr>
              <a:t>spermatocytes</a:t>
            </a:r>
            <a:r>
              <a:rPr lang="en-US" sz="2300" b="1" dirty="0" smtClean="0">
                <a:solidFill>
                  <a:srgbClr val="2902D0"/>
                </a:solidFill>
              </a:rPr>
              <a:t>, </a:t>
            </a:r>
            <a:r>
              <a:rPr lang="en-US" sz="2300" b="1" dirty="0" err="1" smtClean="0">
                <a:solidFill>
                  <a:srgbClr val="2902D0"/>
                </a:solidFill>
              </a:rPr>
              <a:t>spermatids</a:t>
            </a:r>
            <a:r>
              <a:rPr lang="en-US" sz="2300" b="1" dirty="0" smtClean="0">
                <a:solidFill>
                  <a:srgbClr val="2902D0"/>
                </a:solidFill>
              </a:rPr>
              <a:t> and spermatozoa.</a:t>
            </a:r>
            <a:endParaRPr lang="en-GB" sz="2300" b="1" dirty="0" smtClean="0">
              <a:solidFill>
                <a:srgbClr val="2902D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77500" lnSpcReduction="20000"/>
          </a:bodyPr>
          <a:lstStyle/>
          <a:p>
            <a:pPr lvl="0" algn="just" rtl="0">
              <a:lnSpc>
                <a:spcPct val="150000"/>
              </a:lnSpc>
            </a:pPr>
            <a:r>
              <a:rPr lang="en-US" b="1" dirty="0" err="1" smtClean="0">
                <a:solidFill>
                  <a:srgbClr val="EC0229"/>
                </a:solidFill>
              </a:rPr>
              <a:t>Sertoli</a:t>
            </a:r>
            <a:r>
              <a:rPr lang="en-US" b="1" dirty="0" smtClean="0">
                <a:solidFill>
                  <a:srgbClr val="EC0229"/>
                </a:solidFill>
              </a:rPr>
              <a:t> cells are closely linked by tight and gap junctions from puberty onwards.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This structure is known as the </a:t>
            </a:r>
            <a:r>
              <a:rPr lang="en-US" b="1" u="heavy" dirty="0" smtClean="0">
                <a:solidFill>
                  <a:srgbClr val="EC0229"/>
                </a:solidFill>
                <a:uFill>
                  <a:solidFill>
                    <a:srgbClr val="2902D0"/>
                  </a:solidFill>
                </a:uFill>
              </a:rPr>
              <a:t>'blood-testis barrier</a:t>
            </a:r>
            <a:r>
              <a:rPr lang="en-US" b="1" dirty="0" smtClean="0">
                <a:solidFill>
                  <a:srgbClr val="EC0229"/>
                </a:solidFill>
              </a:rPr>
              <a:t>', which represents a tight diffusion barrier dividing the testis into two functional compartments (</a:t>
            </a:r>
            <a:r>
              <a:rPr lang="en-US" b="1" u="heavy" dirty="0" smtClean="0">
                <a:solidFill>
                  <a:srgbClr val="EC0229"/>
                </a:solidFill>
                <a:uFill>
                  <a:solidFill>
                    <a:srgbClr val="2902D0"/>
                  </a:solidFill>
                </a:uFill>
              </a:rPr>
              <a:t>basal and </a:t>
            </a:r>
            <a:r>
              <a:rPr lang="en-US" b="1" u="heavy" dirty="0" err="1" smtClean="0">
                <a:solidFill>
                  <a:srgbClr val="EC0229"/>
                </a:solidFill>
                <a:uFill>
                  <a:solidFill>
                    <a:srgbClr val="2902D0"/>
                  </a:solidFill>
                </a:uFill>
              </a:rPr>
              <a:t>adluminal</a:t>
            </a:r>
            <a:r>
              <a:rPr lang="en-US" b="1" dirty="0" smtClean="0">
                <a:solidFill>
                  <a:srgbClr val="EC0229"/>
                </a:solidFill>
              </a:rPr>
              <a:t>) within each </a:t>
            </a:r>
            <a:r>
              <a:rPr lang="en-US" b="1" dirty="0" err="1" smtClean="0">
                <a:solidFill>
                  <a:srgbClr val="EC0229"/>
                </a:solidFill>
              </a:rPr>
              <a:t>seminiferous</a:t>
            </a:r>
            <a:r>
              <a:rPr lang="en-US" b="1" dirty="0" smtClean="0">
                <a:solidFill>
                  <a:srgbClr val="EC0229"/>
                </a:solidFill>
              </a:rPr>
              <a:t> tubules.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err="1" smtClean="0"/>
              <a:t>Sertoli</a:t>
            </a:r>
            <a:r>
              <a:rPr lang="en-US" b="1" dirty="0" smtClean="0"/>
              <a:t> cells, the only cell type extending into two compartments have the important role of coordinating the secretion of signaling factors into tubular compartments.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Several types of </a:t>
            </a:r>
            <a:r>
              <a:rPr lang="en-US" b="1" dirty="0" err="1" smtClean="0"/>
              <a:t>spermatogonia</a:t>
            </a:r>
            <a:r>
              <a:rPr lang="en-US" b="1" dirty="0" smtClean="0"/>
              <a:t> are distinguished by their position in the basal compartment (Fig.19).</a:t>
            </a:r>
            <a:endParaRPr lang="en-GB" b="1" dirty="0" smtClean="0"/>
          </a:p>
          <a:p>
            <a:pPr algn="just">
              <a:lnSpc>
                <a:spcPct val="150000"/>
              </a:lnSpc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71472" y="214291"/>
            <a:ext cx="8067643" cy="647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/>
          </a:bodyPr>
          <a:lstStyle/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Meiosis of </a:t>
            </a:r>
            <a:r>
              <a:rPr lang="en-US" b="1" dirty="0" err="1" smtClean="0">
                <a:solidFill>
                  <a:srgbClr val="EC0229"/>
                </a:solidFill>
              </a:rPr>
              <a:t>spermatocytes</a:t>
            </a:r>
            <a:r>
              <a:rPr lang="en-US" b="1" dirty="0" smtClean="0">
                <a:solidFill>
                  <a:srgbClr val="EC0229"/>
                </a:solidFill>
              </a:rPr>
              <a:t> starts with the </a:t>
            </a:r>
            <a:r>
              <a:rPr lang="en-US" b="1" dirty="0" err="1" smtClean="0">
                <a:solidFill>
                  <a:srgbClr val="EC0229"/>
                </a:solidFill>
              </a:rPr>
              <a:t>leptotene</a:t>
            </a:r>
            <a:r>
              <a:rPr lang="en-US" b="1" dirty="0" smtClean="0">
                <a:solidFill>
                  <a:srgbClr val="EC0229"/>
                </a:solidFill>
              </a:rPr>
              <a:t> stage of prophase already in the basal compartment of the germinal epithelium.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After passing the </a:t>
            </a:r>
            <a:r>
              <a:rPr lang="en-US" b="1" dirty="0" err="1" smtClean="0"/>
              <a:t>Sertoli</a:t>
            </a:r>
            <a:r>
              <a:rPr lang="en-US" b="1" dirty="0" smtClean="0"/>
              <a:t> cell barrier, </a:t>
            </a:r>
            <a:r>
              <a:rPr lang="en-US" b="1" dirty="0" err="1" smtClean="0"/>
              <a:t>spermatocytes</a:t>
            </a:r>
            <a:r>
              <a:rPr lang="en-US" b="1" dirty="0" smtClean="0"/>
              <a:t> reach the </a:t>
            </a:r>
            <a:r>
              <a:rPr lang="en-US" b="1" dirty="0" err="1" smtClean="0"/>
              <a:t>adluminal</a:t>
            </a:r>
            <a:r>
              <a:rPr lang="en-US" b="1" dirty="0" smtClean="0"/>
              <a:t> compartment and continue with the further prophase stages, namely the </a:t>
            </a:r>
            <a:r>
              <a:rPr lang="en-US" b="1" dirty="0" err="1" smtClean="0"/>
              <a:t>zygotene</a:t>
            </a:r>
            <a:r>
              <a:rPr lang="en-US" b="1" dirty="0" smtClean="0"/>
              <a:t> stage, the </a:t>
            </a:r>
            <a:r>
              <a:rPr lang="en-US" b="1" dirty="0" err="1" smtClean="0"/>
              <a:t>pachytene</a:t>
            </a:r>
            <a:r>
              <a:rPr lang="en-US" b="1" dirty="0" smtClean="0"/>
              <a:t> and the </a:t>
            </a:r>
            <a:r>
              <a:rPr lang="en-US" b="1" dirty="0" err="1" smtClean="0"/>
              <a:t>diplotene</a:t>
            </a:r>
            <a:r>
              <a:rPr lang="en-US" b="1" dirty="0" smtClean="0"/>
              <a:t> stage. 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357982"/>
          </a:xfrm>
        </p:spPr>
        <p:txBody>
          <a:bodyPr>
            <a:normAutofit fontScale="85000" lnSpcReduction="10000"/>
          </a:bodyPr>
          <a:lstStyle/>
          <a:p>
            <a:pPr algn="just" rtl="0">
              <a:buNone/>
            </a:pPr>
            <a:r>
              <a:rPr lang="en-US" b="1" dirty="0" err="1" smtClean="0">
                <a:solidFill>
                  <a:srgbClr val="EC0229"/>
                </a:solidFill>
              </a:rPr>
              <a:t>Sertoli</a:t>
            </a:r>
            <a:r>
              <a:rPr lang="en-US" b="1" dirty="0" smtClean="0">
                <a:solidFill>
                  <a:srgbClr val="EC0229"/>
                </a:solidFill>
              </a:rPr>
              <a:t> Cells (</a:t>
            </a:r>
            <a:r>
              <a:rPr lang="en-US" b="1" dirty="0" err="1" smtClean="0">
                <a:solidFill>
                  <a:srgbClr val="EC0229"/>
                </a:solidFill>
              </a:rPr>
              <a:t>sustentacular</a:t>
            </a:r>
            <a:r>
              <a:rPr lang="en-US" b="1" dirty="0" smtClean="0">
                <a:solidFill>
                  <a:srgbClr val="EC0229"/>
                </a:solidFill>
              </a:rPr>
              <a:t> cells).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These are large, tall, irregularly shaped cells extending from the basement membrane to the lumen of the tubule. </a:t>
            </a:r>
            <a:endParaRPr lang="en-GB" b="1" dirty="0" smtClean="0"/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They are scattered among the more numerous germinal cells. </a:t>
            </a:r>
            <a:endParaRPr lang="en-GB" b="1" dirty="0" smtClean="0"/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The nucleus usually lies at the base of the cell, near the basement membrane.</a:t>
            </a:r>
            <a:endParaRPr lang="en-GB" b="1" dirty="0" smtClean="0"/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It is a large, pale, ovoid or irregularly shaped structure containing a prominently stained nucleolus. </a:t>
            </a:r>
            <a:endParaRPr lang="en-GB" b="1" dirty="0" smtClean="0"/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Unlike the germinal cells, </a:t>
            </a:r>
            <a:r>
              <a:rPr lang="en-US" b="1" dirty="0" err="1" smtClean="0"/>
              <a:t>Sertoli</a:t>
            </a:r>
            <a:r>
              <a:rPr lang="en-US" b="1" dirty="0" smtClean="0"/>
              <a:t> cells apparently do not divide in the adult testis.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77500" lnSpcReduction="20000"/>
          </a:bodyPr>
          <a:lstStyle/>
          <a:p>
            <a:pPr algn="just" rtl="0">
              <a:buNone/>
            </a:pPr>
            <a:r>
              <a:rPr lang="en-US" sz="3600" b="1" dirty="0" smtClean="0">
                <a:solidFill>
                  <a:srgbClr val="EC0229"/>
                </a:solidFill>
              </a:rPr>
              <a:t>Role of </a:t>
            </a:r>
            <a:r>
              <a:rPr lang="en-US" sz="3600" b="1" dirty="0" err="1" smtClean="0">
                <a:solidFill>
                  <a:srgbClr val="EC0229"/>
                </a:solidFill>
              </a:rPr>
              <a:t>Sertoli</a:t>
            </a:r>
            <a:r>
              <a:rPr lang="en-US" sz="3600" b="1" dirty="0" smtClean="0">
                <a:solidFill>
                  <a:srgbClr val="EC0229"/>
                </a:solidFill>
              </a:rPr>
              <a:t> Cells</a:t>
            </a:r>
            <a:endParaRPr lang="en-GB" sz="3600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At all stages of differentiation, the </a:t>
            </a:r>
            <a:r>
              <a:rPr lang="en-US" b="1" dirty="0" err="1" smtClean="0"/>
              <a:t>spermatogenic</a:t>
            </a:r>
            <a:r>
              <a:rPr lang="en-US" b="1" dirty="0" smtClean="0"/>
              <a:t> cells are in close contact with </a:t>
            </a:r>
            <a:r>
              <a:rPr lang="en-US" b="1" dirty="0" err="1" smtClean="0"/>
              <a:t>Sertoli</a:t>
            </a:r>
            <a:r>
              <a:rPr lang="en-US" b="1" dirty="0" smtClean="0"/>
              <a:t> cells which are thought to provide structural and metabolic support to the developing sperm cells.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err="1" smtClean="0">
                <a:solidFill>
                  <a:srgbClr val="C704EE"/>
                </a:solidFill>
              </a:rPr>
              <a:t>Sertoli</a:t>
            </a:r>
            <a:r>
              <a:rPr lang="en-US" b="1" dirty="0" smtClean="0">
                <a:solidFill>
                  <a:srgbClr val="C704EE"/>
                </a:solidFill>
              </a:rPr>
              <a:t> cells serve a number of </a:t>
            </a:r>
            <a:r>
              <a:rPr lang="en-US" b="1" u="dbl" dirty="0" smtClean="0">
                <a:solidFill>
                  <a:srgbClr val="C704EE"/>
                </a:solidFill>
              </a:rPr>
              <a:t>functions</a:t>
            </a:r>
            <a:r>
              <a:rPr lang="en-US" b="1" dirty="0" smtClean="0">
                <a:solidFill>
                  <a:srgbClr val="C704EE"/>
                </a:solidFill>
              </a:rPr>
              <a:t> during spermatogenesis, they support the developing gametes in the following ways: </a:t>
            </a:r>
            <a:endParaRPr lang="en-GB" b="1" dirty="0" smtClean="0">
              <a:solidFill>
                <a:srgbClr val="C704EE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Maintain the environment necessary for development and maturation via the </a:t>
            </a:r>
            <a:r>
              <a:rPr lang="en-US" b="1" dirty="0" smtClean="0">
                <a:hlinkClick r:id="rId2"/>
              </a:rPr>
              <a:t>blood-testis barrier</a:t>
            </a:r>
            <a:r>
              <a:rPr lang="en-US" b="1" dirty="0" smtClean="0"/>
              <a:t>. This barrier prevents large macromolecules from being exchanged between the blood and upper epithelium of the </a:t>
            </a:r>
            <a:r>
              <a:rPr lang="en-US" b="1" dirty="0" err="1" smtClean="0"/>
              <a:t>seminiferous</a:t>
            </a:r>
            <a:r>
              <a:rPr lang="en-US" b="1" dirty="0" smtClean="0"/>
              <a:t> tubules. 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70000" lnSpcReduction="20000"/>
          </a:bodyPr>
          <a:lstStyle/>
          <a:p>
            <a:pPr lvl="0" algn="just" rtl="0">
              <a:lnSpc>
                <a:spcPct val="160000"/>
              </a:lnSpc>
            </a:pPr>
            <a:r>
              <a:rPr lang="en-US" sz="3300" b="1" dirty="0" smtClean="0"/>
              <a:t>Secrete substances initiating meiosis. </a:t>
            </a:r>
            <a:endParaRPr lang="en-GB" sz="33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3300" b="1" dirty="0" smtClean="0"/>
              <a:t>Secrete supporting testicular fluid. </a:t>
            </a:r>
            <a:endParaRPr lang="en-GB" sz="33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3300" b="1" dirty="0" smtClean="0"/>
              <a:t>Secrete </a:t>
            </a:r>
            <a:r>
              <a:rPr lang="en-US" sz="3300" b="1" dirty="0" smtClean="0">
                <a:hlinkClick r:id="rId2"/>
              </a:rPr>
              <a:t>androgen-binding protein</a:t>
            </a:r>
            <a:r>
              <a:rPr lang="en-US" sz="3300" b="1" dirty="0" smtClean="0"/>
              <a:t>, which concentrates </a:t>
            </a:r>
            <a:r>
              <a:rPr lang="en-US" sz="3300" b="1" dirty="0" smtClean="0">
                <a:hlinkClick r:id="rId3"/>
              </a:rPr>
              <a:t>testosterone</a:t>
            </a:r>
            <a:r>
              <a:rPr lang="en-US" sz="3300" b="1" dirty="0" smtClean="0"/>
              <a:t> in close proximity to the developing gametes. </a:t>
            </a:r>
            <a:endParaRPr lang="en-GB" sz="33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3300" b="1" dirty="0" smtClean="0"/>
              <a:t>Secrete hormones effecting pituitary gland control of spermatogenesis, particularly the polypeptide hormone, </a:t>
            </a:r>
            <a:r>
              <a:rPr lang="en-US" sz="3300" b="1" dirty="0" err="1" smtClean="0">
                <a:hlinkClick r:id="rId4"/>
              </a:rPr>
              <a:t>inhibin</a:t>
            </a:r>
            <a:r>
              <a:rPr lang="en-US" sz="3300" b="1" dirty="0" smtClean="0"/>
              <a:t>. </a:t>
            </a:r>
            <a:endParaRPr lang="en-GB" sz="33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3300" b="1" dirty="0" err="1" smtClean="0"/>
              <a:t>Phagocytose</a:t>
            </a:r>
            <a:r>
              <a:rPr lang="en-US" sz="3300" b="1" dirty="0" smtClean="0"/>
              <a:t> residual cytoplasm left over from </a:t>
            </a:r>
            <a:r>
              <a:rPr lang="en-US" sz="3300" b="1" dirty="0" err="1" smtClean="0"/>
              <a:t>spermiogenesis</a:t>
            </a:r>
            <a:r>
              <a:rPr lang="en-US" sz="3300" b="1" dirty="0" smtClean="0"/>
              <a:t>. </a:t>
            </a:r>
            <a:endParaRPr lang="en-GB" sz="33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3300" b="1" dirty="0" smtClean="0"/>
              <a:t>They release anti-</a:t>
            </a:r>
            <a:r>
              <a:rPr lang="en-US" sz="3300" b="1" dirty="0" err="1" smtClean="0"/>
              <a:t>Mulerian</a:t>
            </a:r>
            <a:r>
              <a:rPr lang="en-US" sz="3300" b="1" dirty="0" smtClean="0"/>
              <a:t> factor, which prevents formation of the </a:t>
            </a:r>
            <a:r>
              <a:rPr lang="en-US" sz="3300" b="1" dirty="0" err="1" smtClean="0"/>
              <a:t>Mulerian</a:t>
            </a:r>
            <a:r>
              <a:rPr lang="en-US" sz="3300" b="1" dirty="0" smtClean="0"/>
              <a:t> duct / oviduct.</a:t>
            </a:r>
            <a:endParaRPr lang="en-GB" sz="3300" b="1" dirty="0" smtClean="0"/>
          </a:p>
          <a:p>
            <a:pPr lvl="0" algn="just" rtl="0">
              <a:lnSpc>
                <a:spcPct val="160000"/>
              </a:lnSpc>
            </a:pPr>
            <a:r>
              <a:rPr lang="en-US" sz="3300" b="1" dirty="0" smtClean="0"/>
              <a:t>The </a:t>
            </a:r>
            <a:r>
              <a:rPr lang="en-US" sz="3300" b="1" dirty="0" err="1" smtClean="0"/>
              <a:t>Sertoli</a:t>
            </a:r>
            <a:r>
              <a:rPr lang="en-US" sz="3300" b="1" dirty="0" smtClean="0"/>
              <a:t> cells may regulate the release of mature sperm into the lumen of the </a:t>
            </a:r>
            <a:r>
              <a:rPr lang="en-US" sz="3300" b="1" dirty="0" err="1" smtClean="0"/>
              <a:t>seminiferous</a:t>
            </a:r>
            <a:r>
              <a:rPr lang="en-US" sz="3300" b="1" dirty="0" smtClean="0"/>
              <a:t> tubule.</a:t>
            </a:r>
            <a:endParaRPr lang="en-GB" sz="3300" b="1" dirty="0" smtClean="0"/>
          </a:p>
          <a:p>
            <a:pPr>
              <a:lnSpc>
                <a:spcPct val="160000"/>
              </a:lnSpc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71414"/>
            <a:ext cx="8643998" cy="6643710"/>
          </a:xfrm>
        </p:spPr>
        <p:txBody>
          <a:bodyPr>
            <a:normAutofit fontScale="77500" lnSpcReduction="20000"/>
          </a:bodyPr>
          <a:lstStyle/>
          <a:p>
            <a:pPr lvl="0" algn="just" rtl="0">
              <a:lnSpc>
                <a:spcPct val="160000"/>
              </a:lnSpc>
            </a:pPr>
            <a:r>
              <a:rPr lang="en-US" b="1" dirty="0" err="1" smtClean="0"/>
              <a:t>Sertoli</a:t>
            </a:r>
            <a:r>
              <a:rPr lang="en-US" b="1" dirty="0" smtClean="0"/>
              <a:t> cells divide during the </a:t>
            </a:r>
            <a:r>
              <a:rPr lang="en-US" b="1" dirty="0" err="1" smtClean="0"/>
              <a:t>prepuberal</a:t>
            </a:r>
            <a:r>
              <a:rPr lang="en-US" b="1" dirty="0" smtClean="0"/>
              <a:t> period until the blood testis barrier is established.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err="1" smtClean="0"/>
              <a:t>Sertoli</a:t>
            </a:r>
            <a:r>
              <a:rPr lang="en-US" b="1" dirty="0" smtClean="0"/>
              <a:t> cells coordinate germ cell proliferation and development, and determine adult testis size and sperm production.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evidence for production of sperm cells is compelling since under normal and pathological conditions, the number of </a:t>
            </a:r>
            <a:r>
              <a:rPr lang="en-US" b="1" dirty="0" err="1" smtClean="0"/>
              <a:t>Sertoli</a:t>
            </a:r>
            <a:r>
              <a:rPr lang="en-US" b="1" dirty="0" smtClean="0"/>
              <a:t> cells is correlated precisely with the number of sperm produced.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err="1" smtClean="0"/>
              <a:t>Sertoli</a:t>
            </a:r>
            <a:r>
              <a:rPr lang="en-US" b="1" dirty="0" smtClean="0"/>
              <a:t> cell secretion is influenced by the type of germ cells, which are present in the </a:t>
            </a:r>
            <a:r>
              <a:rPr lang="en-US" b="1" dirty="0" err="1" smtClean="0"/>
              <a:t>seminiferous</a:t>
            </a:r>
            <a:r>
              <a:rPr lang="en-US" b="1" dirty="0" smtClean="0"/>
              <a:t> epithelium.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16632"/>
            <a:ext cx="8715436" cy="6552728"/>
          </a:xfrm>
        </p:spPr>
        <p:txBody>
          <a:bodyPr>
            <a:normAutofit fontScale="70000" lnSpcReduction="20000"/>
          </a:bodyPr>
          <a:lstStyle/>
          <a:p>
            <a:pPr algn="just" rtl="0">
              <a:lnSpc>
                <a:spcPct val="170000"/>
              </a:lnSpc>
              <a:buNone/>
            </a:pPr>
            <a:r>
              <a:rPr lang="en-US" sz="3800" b="1" dirty="0" err="1" smtClean="0">
                <a:solidFill>
                  <a:srgbClr val="EC0229"/>
                </a:solidFill>
              </a:rPr>
              <a:t>Leydig</a:t>
            </a:r>
            <a:r>
              <a:rPr lang="en-US" sz="3800" b="1" dirty="0" smtClean="0">
                <a:solidFill>
                  <a:srgbClr val="EC0229"/>
                </a:solidFill>
              </a:rPr>
              <a:t> (interstitial) Cells </a:t>
            </a:r>
            <a:endParaRPr lang="en-GB" sz="3800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20000"/>
              </a:lnSpc>
            </a:pPr>
            <a:r>
              <a:rPr lang="en-US" sz="3400" b="1" dirty="0" err="1" smtClean="0"/>
              <a:t>Leydig</a:t>
            </a:r>
            <a:r>
              <a:rPr lang="en-US" sz="3400" b="1" dirty="0" smtClean="0"/>
              <a:t> (interstitial) cells are found in the parenchyma of the testes between the </a:t>
            </a:r>
            <a:r>
              <a:rPr lang="en-US" sz="3400" b="1" dirty="0" err="1" smtClean="0"/>
              <a:t>seminiferous</a:t>
            </a:r>
            <a:r>
              <a:rPr lang="en-US" sz="3400" b="1" dirty="0" smtClean="0"/>
              <a:t> tubules. </a:t>
            </a:r>
            <a:endParaRPr lang="en-GB" sz="3400" b="1" dirty="0" smtClean="0"/>
          </a:p>
          <a:p>
            <a:pPr lvl="0" algn="just" rtl="0">
              <a:lnSpc>
                <a:spcPct val="120000"/>
              </a:lnSpc>
            </a:pPr>
            <a:r>
              <a:rPr lang="en-US" sz="3400" b="1" dirty="0" smtClean="0">
                <a:solidFill>
                  <a:srgbClr val="EC0229"/>
                </a:solidFill>
              </a:rPr>
              <a:t>LH </a:t>
            </a:r>
            <a:r>
              <a:rPr lang="en-US" sz="3400" b="1" dirty="0" err="1" smtClean="0">
                <a:solidFill>
                  <a:srgbClr val="EC0229"/>
                </a:solidFill>
              </a:rPr>
              <a:t>timulates</a:t>
            </a:r>
            <a:r>
              <a:rPr lang="en-US" sz="3400" b="1" dirty="0" smtClean="0">
                <a:solidFill>
                  <a:srgbClr val="EC0229"/>
                </a:solidFill>
              </a:rPr>
              <a:t> </a:t>
            </a:r>
            <a:r>
              <a:rPr lang="en-US" sz="3400" b="1" dirty="0" err="1" smtClean="0">
                <a:solidFill>
                  <a:srgbClr val="EC0229"/>
                </a:solidFill>
              </a:rPr>
              <a:t>Leydig</a:t>
            </a:r>
            <a:r>
              <a:rPr lang="en-US" sz="3400" b="1" dirty="0" smtClean="0">
                <a:solidFill>
                  <a:srgbClr val="EC0229"/>
                </a:solidFill>
              </a:rPr>
              <a:t> cells to produce </a:t>
            </a:r>
            <a:r>
              <a:rPr lang="en-US" sz="3400" b="1" u="sng" dirty="0" smtClean="0">
                <a:solidFill>
                  <a:srgbClr val="EC0229"/>
                </a:solidFill>
              </a:rPr>
              <a:t>testosterone</a:t>
            </a:r>
            <a:r>
              <a:rPr lang="en-US" sz="3400" b="1" dirty="0" smtClean="0">
                <a:solidFill>
                  <a:srgbClr val="EC0229"/>
                </a:solidFill>
              </a:rPr>
              <a:t> and small quantities of the androgens and are also capable of producing </a:t>
            </a:r>
            <a:r>
              <a:rPr lang="en-US" sz="3400" b="1" dirty="0" err="1" smtClean="0">
                <a:solidFill>
                  <a:srgbClr val="EC0229"/>
                </a:solidFill>
                <a:hlinkClick r:id="rId2"/>
              </a:rPr>
              <a:t>estradiol</a:t>
            </a:r>
            <a:r>
              <a:rPr lang="en-US" sz="3400" b="1" dirty="0" smtClean="0">
                <a:solidFill>
                  <a:srgbClr val="EC0229"/>
                </a:solidFill>
              </a:rPr>
              <a:t>.</a:t>
            </a:r>
            <a:endParaRPr lang="en-GB" sz="3400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20000"/>
              </a:lnSpc>
            </a:pPr>
            <a:r>
              <a:rPr lang="en-US" sz="3400" b="1" dirty="0" smtClean="0"/>
              <a:t>Recent investigations elucidated that the </a:t>
            </a:r>
            <a:r>
              <a:rPr lang="en-US" sz="3400" b="1" dirty="0" err="1" smtClean="0"/>
              <a:t>Leydig</a:t>
            </a:r>
            <a:r>
              <a:rPr lang="en-US" sz="3400" b="1" dirty="0" smtClean="0"/>
              <a:t> cells possess </a:t>
            </a:r>
            <a:r>
              <a:rPr lang="en-US" sz="3400" b="1" dirty="0" err="1" smtClean="0"/>
              <a:t>neuroendocrine</a:t>
            </a:r>
            <a:r>
              <a:rPr lang="en-US" sz="3400" b="1" dirty="0" smtClean="0"/>
              <a:t> properties in addition to their endocrine functions. </a:t>
            </a:r>
            <a:endParaRPr lang="en-GB" sz="3400" b="1" dirty="0" smtClean="0"/>
          </a:p>
          <a:p>
            <a:pPr lvl="0" algn="just" rtl="0">
              <a:lnSpc>
                <a:spcPct val="120000"/>
              </a:lnSpc>
            </a:pPr>
            <a:r>
              <a:rPr lang="en-US" sz="3400" b="1" dirty="0" smtClean="0"/>
              <a:t>There is evidence that </a:t>
            </a:r>
            <a:r>
              <a:rPr lang="en-US" sz="3400" b="1" dirty="0" err="1" smtClean="0"/>
              <a:t>Leydig</a:t>
            </a:r>
            <a:r>
              <a:rPr lang="en-US" sz="3400" b="1" dirty="0" smtClean="0"/>
              <a:t> cells express serotonin, catecholamine synthesizing enzymes, different antigens characteristic for nerve cells as well as </a:t>
            </a:r>
            <a:r>
              <a:rPr lang="en-US" sz="3400" b="1" dirty="0" err="1" smtClean="0"/>
              <a:t>neurohormones</a:t>
            </a:r>
            <a:r>
              <a:rPr lang="en-US" sz="3400" b="1" dirty="0" smtClean="0"/>
              <a:t> and their receptors, </a:t>
            </a:r>
            <a:r>
              <a:rPr lang="en-US" sz="3400" b="1" dirty="0" err="1" smtClean="0"/>
              <a:t>neuropeptides</a:t>
            </a:r>
            <a:r>
              <a:rPr lang="en-US" sz="3400" b="1" dirty="0" smtClean="0"/>
              <a:t>, cell adhesion molecules, components of the NO/</a:t>
            </a:r>
            <a:r>
              <a:rPr lang="en-US" sz="3400" b="1" dirty="0" err="1" smtClean="0"/>
              <a:t>cGMP</a:t>
            </a:r>
            <a:r>
              <a:rPr lang="en-US" sz="3400" b="1" dirty="0" smtClean="0"/>
              <a:t>-system, components of the </a:t>
            </a:r>
            <a:r>
              <a:rPr lang="en-US" sz="3400" b="1" dirty="0" err="1" smtClean="0"/>
              <a:t>renin</a:t>
            </a:r>
            <a:r>
              <a:rPr lang="en-US" sz="3400" b="1" dirty="0" smtClean="0"/>
              <a:t>/</a:t>
            </a:r>
            <a:r>
              <a:rPr lang="en-US" sz="3400" b="1" dirty="0" err="1" smtClean="0"/>
              <a:t>angiotensin</a:t>
            </a:r>
            <a:r>
              <a:rPr lang="en-US" sz="3400" b="1" dirty="0" smtClean="0"/>
              <a:t> system, </a:t>
            </a:r>
            <a:r>
              <a:rPr lang="en-US" sz="3400" b="1" dirty="0" err="1" smtClean="0"/>
              <a:t>neurofilament</a:t>
            </a:r>
            <a:r>
              <a:rPr lang="en-US" sz="3400" b="1" dirty="0" smtClean="0"/>
              <a:t> proteins, synaptic and storage vesicle proteins, and numerous growth factors and their receptors.</a:t>
            </a:r>
            <a:endParaRPr lang="en-GB" sz="3400" b="1" dirty="0" smtClean="0"/>
          </a:p>
          <a:p>
            <a:pPr algn="just">
              <a:lnSpc>
                <a:spcPct val="170000"/>
              </a:lnSpc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rmAutofit fontScale="700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2902D0"/>
                </a:solidFill>
              </a:rPr>
              <a:t>Definition of </a:t>
            </a:r>
            <a:r>
              <a:rPr lang="en-US" b="1" dirty="0" err="1" smtClean="0">
                <a:solidFill>
                  <a:srgbClr val="2902D0"/>
                </a:solidFill>
              </a:rPr>
              <a:t>Gametogenesis</a:t>
            </a:r>
            <a:endParaRPr lang="en-GB" b="1" dirty="0" smtClean="0">
              <a:solidFill>
                <a:srgbClr val="2902D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Gametogenesis</a:t>
            </a:r>
            <a:r>
              <a:rPr lang="en-US" b="1" dirty="0" smtClean="0">
                <a:solidFill>
                  <a:srgbClr val="FF0000"/>
                </a:solidFill>
              </a:rPr>
              <a:t> is the production of gametes in animals of all kinds involves the transformation of what appear to be ordinary epithelial cells into highly differentiated sex cells, each prepared to mate with a cell of opposite type to form a new individual.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Gamete maturation is called </a:t>
            </a:r>
            <a:r>
              <a:rPr lang="en-US" b="1" dirty="0" smtClean="0">
                <a:solidFill>
                  <a:srgbClr val="FF0000"/>
                </a:solidFill>
              </a:rPr>
              <a:t>spermatogenesis</a:t>
            </a:r>
            <a:r>
              <a:rPr lang="en-US" b="1" dirty="0" smtClean="0"/>
              <a:t> in males and </a:t>
            </a:r>
            <a:r>
              <a:rPr lang="en-US" b="1" dirty="0" err="1" smtClean="0">
                <a:solidFill>
                  <a:srgbClr val="FF0000"/>
                </a:solidFill>
              </a:rPr>
              <a:t>oogenesis</a:t>
            </a:r>
            <a:r>
              <a:rPr lang="en-US" b="1" dirty="0" smtClean="0"/>
              <a:t> in females.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sequence of </a:t>
            </a:r>
            <a:r>
              <a:rPr lang="en-US" b="1" dirty="0" err="1" smtClean="0"/>
              <a:t>gametogenesis</a:t>
            </a:r>
            <a:r>
              <a:rPr lang="en-US" b="1" dirty="0" smtClean="0"/>
              <a:t> is the same, but the timing of events during meiosis differs in the two sexes. 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essential event in this conversion, in both males and females, is a reduction in the amount of chromatin present, so that the finished gamete contains only half as many chromosomes as all other cells of the body.</a:t>
            </a:r>
            <a:endParaRPr lang="en-GB" b="1" dirty="0" smtClean="0"/>
          </a:p>
          <a:p>
            <a:pPr algn="just" rtl="0">
              <a:lnSpc>
                <a:spcPct val="160000"/>
              </a:lnSpc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85000" lnSpcReduction="20000"/>
          </a:bodyPr>
          <a:lstStyle/>
          <a:p>
            <a:pPr lvl="0" algn="just" rtl="0">
              <a:lnSpc>
                <a:spcPct val="170000"/>
              </a:lnSpc>
            </a:pPr>
            <a:r>
              <a:rPr lang="en-US" b="1" dirty="0" smtClean="0"/>
              <a:t>Furthermore, </a:t>
            </a:r>
            <a:r>
              <a:rPr lang="en-US" b="1" dirty="0" err="1" smtClean="0"/>
              <a:t>Leydig</a:t>
            </a:r>
            <a:r>
              <a:rPr lang="en-US" b="1" dirty="0" smtClean="0"/>
              <a:t> cells possess antigens characteristic for </a:t>
            </a:r>
            <a:r>
              <a:rPr lang="en-US" b="1" dirty="0" err="1" smtClean="0"/>
              <a:t>glial</a:t>
            </a:r>
            <a:r>
              <a:rPr lang="en-US" b="1" dirty="0" smtClean="0"/>
              <a:t> cells such as </a:t>
            </a:r>
            <a:r>
              <a:rPr lang="en-US" b="1" dirty="0" err="1" smtClean="0"/>
              <a:t>astrocytes</a:t>
            </a:r>
            <a:r>
              <a:rPr lang="en-US" b="1" dirty="0" smtClean="0"/>
              <a:t>, </a:t>
            </a:r>
            <a:r>
              <a:rPr lang="en-US" b="1" dirty="0" err="1" smtClean="0"/>
              <a:t>oliogodendrocytes</a:t>
            </a:r>
            <a:r>
              <a:rPr lang="en-US" b="1" dirty="0" smtClean="0"/>
              <a:t> and Schwann cells.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All these features characterize the </a:t>
            </a:r>
            <a:r>
              <a:rPr lang="en-US" b="1" dirty="0" err="1" smtClean="0"/>
              <a:t>Leydig</a:t>
            </a:r>
            <a:r>
              <a:rPr lang="en-US" b="1" dirty="0" smtClean="0"/>
              <a:t> cells as non-dividing, post-mitotic </a:t>
            </a:r>
            <a:r>
              <a:rPr lang="en-US" b="1" dirty="0" err="1" smtClean="0"/>
              <a:t>neuroendocrine</a:t>
            </a:r>
            <a:r>
              <a:rPr lang="en-US" b="1" dirty="0" smtClean="0"/>
              <a:t> cells with </a:t>
            </a:r>
            <a:r>
              <a:rPr lang="en-US" b="1" dirty="0" err="1" smtClean="0"/>
              <a:t>pluripotent</a:t>
            </a:r>
            <a:r>
              <a:rPr lang="en-US" b="1" dirty="0" smtClean="0"/>
              <a:t> properties.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Some of the neural antigens are involved in </a:t>
            </a:r>
            <a:r>
              <a:rPr lang="en-US" b="1" dirty="0" err="1" smtClean="0"/>
              <a:t>autocrine</a:t>
            </a:r>
            <a:r>
              <a:rPr lang="en-US" b="1" dirty="0" smtClean="0"/>
              <a:t> and/or </a:t>
            </a:r>
            <a:r>
              <a:rPr lang="en-US" b="1" dirty="0" err="1" smtClean="0"/>
              <a:t>paracrine</a:t>
            </a:r>
            <a:r>
              <a:rPr lang="en-US" b="1" dirty="0" smtClean="0"/>
              <a:t> regulation mechanisms of the testes such as testosterone production and release, maintaining of the </a:t>
            </a:r>
            <a:r>
              <a:rPr lang="en-US" b="1" dirty="0" err="1" smtClean="0"/>
              <a:t>hypothalamo-hypophyseal-gonadal</a:t>
            </a:r>
            <a:r>
              <a:rPr lang="en-US" b="1" dirty="0" smtClean="0"/>
              <a:t> </a:t>
            </a:r>
            <a:r>
              <a:rPr lang="en-US" b="1" dirty="0" smtClean="0"/>
              <a:t>axis.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</p:spPr>
        <p:txBody>
          <a:bodyPr>
            <a:normAutofit fontScale="77500" lnSpcReduction="20000"/>
          </a:bodyPr>
          <a:lstStyle/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The local </a:t>
            </a:r>
            <a:r>
              <a:rPr lang="en-US" b="1" dirty="0" smtClean="0"/>
              <a:t>communication between the somatic cells of the organ (</a:t>
            </a:r>
            <a:r>
              <a:rPr lang="en-US" b="1" dirty="0" err="1" smtClean="0"/>
              <a:t>Leydig</a:t>
            </a:r>
            <a:r>
              <a:rPr lang="en-US" b="1" dirty="0" smtClean="0"/>
              <a:t> cells, </a:t>
            </a:r>
            <a:r>
              <a:rPr lang="en-US" b="1" dirty="0" err="1" smtClean="0"/>
              <a:t>peritubular</a:t>
            </a:r>
            <a:r>
              <a:rPr lang="en-US" b="1" dirty="0" smtClean="0"/>
              <a:t> cells, </a:t>
            </a:r>
            <a:r>
              <a:rPr lang="en-US" b="1" dirty="0" err="1" smtClean="0"/>
              <a:t>Sertoli</a:t>
            </a:r>
            <a:r>
              <a:rPr lang="en-US" b="1" dirty="0" smtClean="0"/>
              <a:t> cells), the regulation of blood flow in the testicular blood vessels and the permeability of hormones and nutritive substances, as well as the contractility of </a:t>
            </a:r>
            <a:r>
              <a:rPr lang="en-US" b="1" dirty="0" err="1" smtClean="0"/>
              <a:t>seminiferous</a:t>
            </a:r>
            <a:r>
              <a:rPr lang="en-US" b="1" dirty="0" smtClean="0"/>
              <a:t> tubules and of the testicular capsule (tunica </a:t>
            </a:r>
            <a:r>
              <a:rPr lang="en-US" b="1" dirty="0" err="1" smtClean="0"/>
              <a:t>albuginea</a:t>
            </a:r>
            <a:r>
              <a:rPr lang="en-US" b="1" dirty="0" smtClean="0"/>
              <a:t>).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Other substances discovered are seemingly rudiments that have been active during testis morphogenesis.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The </a:t>
            </a:r>
            <a:r>
              <a:rPr lang="en-US" b="1" dirty="0" err="1" smtClean="0"/>
              <a:t>Leydig</a:t>
            </a:r>
            <a:r>
              <a:rPr lang="en-US" b="1" dirty="0" smtClean="0"/>
              <a:t> cells now are considered a part of the general </a:t>
            </a:r>
            <a:r>
              <a:rPr lang="en-US" b="1" dirty="0" err="1" smtClean="0"/>
              <a:t>neuroendocrine</a:t>
            </a:r>
            <a:r>
              <a:rPr lang="en-US" b="1" dirty="0" smtClean="0"/>
              <a:t> cell system.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785942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>
                <a:solidFill>
                  <a:srgbClr val="EC0229"/>
                </a:solidFill>
              </a:rPr>
              <a:t>Stages of Spermatogenesis</a:t>
            </a:r>
            <a:br>
              <a:rPr lang="en-US" sz="2400" b="1" dirty="0" smtClean="0">
                <a:solidFill>
                  <a:srgbClr val="EC0229"/>
                </a:solidFill>
              </a:rPr>
            </a:br>
            <a:r>
              <a:rPr lang="en-US" sz="2400" dirty="0" smtClean="0"/>
              <a:t>The entire process can be broken up into several distinct stages, which are: </a:t>
            </a:r>
            <a:r>
              <a:rPr lang="en-US" sz="2400" b="1" dirty="0" smtClean="0"/>
              <a:t>multiplication, growth and maturation</a:t>
            </a:r>
            <a:r>
              <a:rPr lang="en-US" sz="2400" dirty="0" smtClean="0"/>
              <a:t>, each corresponding to a particular type of cell: 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14283" y="1857364"/>
          <a:ext cx="8786873" cy="4733948"/>
        </p:xfrm>
        <a:graphic>
          <a:graphicData uri="http://schemas.openxmlformats.org/drawingml/2006/table">
            <a:tbl>
              <a:tblPr/>
              <a:tblGrid>
                <a:gridCol w="1742850"/>
                <a:gridCol w="1897263"/>
                <a:gridCol w="1443201"/>
                <a:gridCol w="1452376"/>
                <a:gridCol w="2251183"/>
              </a:tblGrid>
              <a:tr h="98584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Stages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0" marR="190500" marT="9525" marB="9525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Cell type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Ploidy</a:t>
                      </a: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1800" b="1" u="none" strike="noStrike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3"/>
                        </a:rPr>
                        <a:t>chromosomes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4"/>
                        </a:rPr>
                        <a:t>Chromatids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Process</a:t>
                      </a:r>
                      <a:endParaRPr lang="en-GB" sz="18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pPr marL="0" indent="-114300" algn="just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Multiplication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0" marR="190500" marT="9525" marB="9525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5"/>
                        </a:rPr>
                        <a:t>Spermatogonium</a:t>
                      </a:r>
                      <a:r>
                        <a:rPr lang="en-US" sz="18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 (types A and B)</a:t>
                      </a:r>
                      <a:endParaRPr lang="en-GB" sz="18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diploid/46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2N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6"/>
                        </a:rPr>
                        <a:t>Spermatocytogenesis</a:t>
                      </a: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800" b="1" u="none" strike="noStrike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7"/>
                        </a:rPr>
                        <a:t>mitosis</a:t>
                      </a: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 rowSpan="2"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Growth</a:t>
                      </a:r>
                    </a:p>
                    <a:p>
                      <a:pPr algn="just" rtl="0"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Maturation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0" marR="190500" marT="9525" marB="9525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Primary </a:t>
                      </a:r>
                      <a:r>
                        <a:rPr lang="en-US" sz="1800" b="1" u="none" strike="noStrike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8"/>
                        </a:rPr>
                        <a:t>Spermatocyte</a:t>
                      </a:r>
                      <a:endParaRPr lang="en-GB" sz="18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diploid/46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4N</a:t>
                      </a:r>
                      <a:endParaRPr lang="en-GB" sz="18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9"/>
                        </a:rPr>
                        <a:t>Spermatidogenesis</a:t>
                      </a: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800" b="1" u="none" strike="noStrike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10"/>
                        </a:rPr>
                        <a:t>meiosis</a:t>
                      </a: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 I)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Secondary </a:t>
                      </a:r>
                      <a:r>
                        <a:rPr lang="en-US" sz="1800" b="1" u="none" strike="noStrike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8"/>
                        </a:rPr>
                        <a:t>Spermatocyte</a:t>
                      </a:r>
                      <a:endParaRPr lang="en-GB" sz="18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haploid/23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2N</a:t>
                      </a:r>
                      <a:endParaRPr lang="en-GB" sz="18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9"/>
                        </a:rPr>
                        <a:t>Spermatidogenesis</a:t>
                      </a: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800" b="1" u="none" strike="noStrike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10"/>
                        </a:rPr>
                        <a:t>meiosis</a:t>
                      </a: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 II)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 rowSpan="2"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0" marR="190500" marT="9525" marB="9525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11"/>
                        </a:rPr>
                        <a:t>Spermatid</a:t>
                      </a:r>
                      <a:endParaRPr lang="en-GB" sz="18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haploid/23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1N</a:t>
                      </a:r>
                      <a:endParaRPr lang="en-GB" sz="18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12"/>
                        </a:rPr>
                        <a:t>Spermiogenesis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  <a:hlinkClick r:id="rId13"/>
                        </a:rPr>
                        <a:t>Spermatozoon</a:t>
                      </a:r>
                      <a:endParaRPr lang="en-GB" sz="18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haploid/23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1N</a:t>
                      </a:r>
                      <a:endParaRPr lang="en-GB" sz="1800" b="1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2902D0"/>
                          </a:solidFill>
                          <a:latin typeface="Times New Roman"/>
                          <a:ea typeface="Times New Roman"/>
                        </a:rPr>
                        <a:t>Spermiation</a:t>
                      </a:r>
                      <a:endParaRPr lang="en-GB" sz="1800" b="1" dirty="0">
                        <a:solidFill>
                          <a:srgbClr val="2902D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EC0229"/>
                </a:solidFill>
              </a:rPr>
              <a:t>Multiplication or </a:t>
            </a:r>
            <a:r>
              <a:rPr lang="en-US" b="1" dirty="0" err="1" smtClean="0">
                <a:solidFill>
                  <a:srgbClr val="EC0229"/>
                </a:solidFill>
              </a:rPr>
              <a:t>Spermatocytogenesis</a:t>
            </a:r>
            <a:endParaRPr lang="en-GB" b="1" dirty="0" smtClean="0">
              <a:solidFill>
                <a:srgbClr val="EC0229"/>
              </a:solidFill>
            </a:endParaRPr>
          </a:p>
          <a:p>
            <a:pPr algn="just" rtl="0">
              <a:lnSpc>
                <a:spcPct val="160000"/>
              </a:lnSpc>
              <a:buNone/>
            </a:pPr>
            <a:r>
              <a:rPr lang="en-US" b="1" dirty="0" err="1" smtClean="0">
                <a:solidFill>
                  <a:srgbClr val="2902D0"/>
                </a:solidFill>
              </a:rPr>
              <a:t>Spermatogonia</a:t>
            </a:r>
            <a:endParaRPr lang="en-GB" b="1" dirty="0" smtClean="0">
              <a:solidFill>
                <a:srgbClr val="2902D0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After reaching the genital ridge, the PGCs divide to form type </a:t>
            </a:r>
            <a:r>
              <a:rPr lang="en-US" b="1" dirty="0" smtClean="0">
                <a:solidFill>
                  <a:srgbClr val="EC0229"/>
                </a:solidFill>
              </a:rPr>
              <a:t>A1 </a:t>
            </a:r>
            <a:r>
              <a:rPr lang="en-US" b="1" dirty="0" err="1" smtClean="0">
                <a:solidFill>
                  <a:srgbClr val="EC0229"/>
                </a:solidFill>
              </a:rPr>
              <a:t>spermatogonia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A1 </a:t>
            </a:r>
            <a:r>
              <a:rPr lang="en-US" b="1" dirty="0" err="1" smtClean="0"/>
              <a:t>spermatogonia</a:t>
            </a:r>
            <a:r>
              <a:rPr lang="en-US" b="1" dirty="0" smtClean="0"/>
              <a:t> are found adjacent to the outer basement membrane of the sex cords.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They are stem cells, and at maturity, they are thought to divide so as to make another type of </a:t>
            </a:r>
            <a:r>
              <a:rPr lang="en-US" b="1" dirty="0" err="1" smtClean="0"/>
              <a:t>spermatogonium</a:t>
            </a:r>
            <a:r>
              <a:rPr lang="en-US" b="1" dirty="0" smtClean="0"/>
              <a:t>, a paler type of cell called </a:t>
            </a:r>
            <a:r>
              <a:rPr lang="en-US" b="1" dirty="0" smtClean="0">
                <a:solidFill>
                  <a:srgbClr val="EC0229"/>
                </a:solidFill>
              </a:rPr>
              <a:t>A2 </a:t>
            </a:r>
            <a:r>
              <a:rPr lang="en-US" b="1" dirty="0" err="1" smtClean="0">
                <a:solidFill>
                  <a:srgbClr val="EC0229"/>
                </a:solidFill>
              </a:rPr>
              <a:t>spermatogonium</a:t>
            </a:r>
            <a:r>
              <a:rPr lang="en-US" b="1" dirty="0" smtClean="0"/>
              <a:t>.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 Thus, each type A1 </a:t>
            </a:r>
            <a:r>
              <a:rPr lang="en-US" b="1" dirty="0" err="1" smtClean="0"/>
              <a:t>spermatogonium</a:t>
            </a:r>
            <a:r>
              <a:rPr lang="en-US" b="1" dirty="0" smtClean="0"/>
              <a:t> is a stem cell capable of regenerating itself as well as producing a new cell type. 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357982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60000"/>
              </a:lnSpc>
            </a:pPr>
            <a:r>
              <a:rPr lang="en-US" b="1" dirty="0" smtClean="0"/>
              <a:t>A2 </a:t>
            </a:r>
            <a:r>
              <a:rPr lang="en-US" b="1" dirty="0" err="1" smtClean="0"/>
              <a:t>spermatogonia</a:t>
            </a:r>
            <a:r>
              <a:rPr lang="en-US" b="1" dirty="0" smtClean="0"/>
              <a:t> divide to produce the </a:t>
            </a:r>
            <a:r>
              <a:rPr lang="en-US" b="1" dirty="0" smtClean="0">
                <a:solidFill>
                  <a:srgbClr val="EC0229"/>
                </a:solidFill>
              </a:rPr>
              <a:t>A3 </a:t>
            </a:r>
            <a:r>
              <a:rPr lang="en-US" b="1" dirty="0" err="1" smtClean="0">
                <a:solidFill>
                  <a:srgbClr val="EC0229"/>
                </a:solidFill>
              </a:rPr>
              <a:t>spermatogonia</a:t>
            </a:r>
            <a:r>
              <a:rPr lang="en-US" b="1" dirty="0" smtClean="0"/>
              <a:t>, which then beget the type </a:t>
            </a:r>
            <a:r>
              <a:rPr lang="en-US" b="1" dirty="0" smtClean="0">
                <a:solidFill>
                  <a:srgbClr val="EC0229"/>
                </a:solidFill>
              </a:rPr>
              <a:t>A4 </a:t>
            </a:r>
            <a:r>
              <a:rPr lang="en-US" b="1" dirty="0" err="1" smtClean="0">
                <a:solidFill>
                  <a:srgbClr val="EC0229"/>
                </a:solidFill>
              </a:rPr>
              <a:t>spermatogonia</a:t>
            </a:r>
            <a:r>
              <a:rPr lang="en-US" b="1" dirty="0" smtClean="0">
                <a:solidFill>
                  <a:srgbClr val="EC0229"/>
                </a:solidFill>
              </a:rPr>
              <a:t>.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It is possible that each of the type A </a:t>
            </a:r>
            <a:r>
              <a:rPr lang="en-US" b="1" dirty="0" err="1" smtClean="0"/>
              <a:t>spermatogonia</a:t>
            </a:r>
            <a:r>
              <a:rPr lang="en-US" b="1" dirty="0" smtClean="0"/>
              <a:t> are stem cells, capable of self-renewal.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u="sng" dirty="0" smtClean="0">
                <a:solidFill>
                  <a:srgbClr val="EC0229"/>
                </a:solidFill>
              </a:rPr>
              <a:t>The A4 </a:t>
            </a:r>
            <a:r>
              <a:rPr lang="en-US" b="1" u="sng" dirty="0" err="1" smtClean="0">
                <a:solidFill>
                  <a:srgbClr val="EC0229"/>
                </a:solidFill>
              </a:rPr>
              <a:t>spermatogonium</a:t>
            </a:r>
            <a:r>
              <a:rPr lang="en-US" b="1" u="sng" dirty="0" smtClean="0">
                <a:solidFill>
                  <a:srgbClr val="EC0229"/>
                </a:solidFill>
              </a:rPr>
              <a:t> has three options: </a:t>
            </a:r>
            <a:endParaRPr lang="en-GB" b="1" u="sng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it can form another A4 </a:t>
            </a:r>
            <a:r>
              <a:rPr lang="en-US" b="1" dirty="0" err="1" smtClean="0">
                <a:solidFill>
                  <a:srgbClr val="EC0229"/>
                </a:solidFill>
              </a:rPr>
              <a:t>spermatogonium</a:t>
            </a:r>
            <a:r>
              <a:rPr lang="en-US" b="1" dirty="0" smtClean="0">
                <a:solidFill>
                  <a:srgbClr val="EC0229"/>
                </a:solidFill>
              </a:rPr>
              <a:t> (self-renewal);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it can undergo cell death (apoptosis); or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it can differentiate into the first committed stem cell type, the intermediate </a:t>
            </a:r>
            <a:r>
              <a:rPr lang="en-US" b="1" dirty="0" err="1" smtClean="0">
                <a:solidFill>
                  <a:srgbClr val="EC0229"/>
                </a:solidFill>
              </a:rPr>
              <a:t>spermatogonium</a:t>
            </a:r>
            <a:r>
              <a:rPr lang="en-US" b="1" dirty="0" smtClean="0">
                <a:solidFill>
                  <a:srgbClr val="EC0229"/>
                </a:solidFill>
              </a:rPr>
              <a:t> (Fig. 20).</a:t>
            </a:r>
            <a:endParaRPr lang="en-GB" b="1" dirty="0" smtClean="0">
              <a:solidFill>
                <a:srgbClr val="EC0229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4786346" cy="641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</p:spPr>
        <p:txBody>
          <a:bodyPr>
            <a:normAutofit fontScale="92500" lnSpcReduction="10000"/>
          </a:bodyPr>
          <a:lstStyle/>
          <a:p>
            <a:pPr lvl="0" algn="just" rtl="0">
              <a:lnSpc>
                <a:spcPct val="150000"/>
              </a:lnSpc>
            </a:pPr>
            <a:r>
              <a:rPr lang="en-US" b="1" dirty="0" smtClean="0"/>
              <a:t>Intermediate </a:t>
            </a:r>
            <a:r>
              <a:rPr lang="en-US" b="1" dirty="0" err="1" smtClean="0"/>
              <a:t>spermatogonia</a:t>
            </a:r>
            <a:r>
              <a:rPr lang="en-US" b="1" dirty="0" smtClean="0"/>
              <a:t> are committed to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  <a:buNone/>
            </a:pPr>
            <a:r>
              <a:rPr lang="en-US" b="1" dirty="0" smtClean="0"/>
              <a:t>    becoming spermatozoa, and they divide </a:t>
            </a:r>
            <a:r>
              <a:rPr lang="en-US" b="1" dirty="0" err="1" smtClean="0"/>
              <a:t>mitotically</a:t>
            </a:r>
            <a:r>
              <a:rPr lang="en-US" b="1" dirty="0" smtClean="0"/>
              <a:t> once to form the type </a:t>
            </a:r>
            <a:r>
              <a:rPr lang="en-US" b="1" dirty="0" smtClean="0">
                <a:solidFill>
                  <a:srgbClr val="EC0229"/>
                </a:solidFill>
              </a:rPr>
              <a:t>B </a:t>
            </a:r>
            <a:r>
              <a:rPr lang="en-US" b="1" dirty="0" err="1" smtClean="0">
                <a:solidFill>
                  <a:srgbClr val="EC0229"/>
                </a:solidFill>
              </a:rPr>
              <a:t>spermatogonia</a:t>
            </a:r>
            <a:r>
              <a:rPr lang="en-US" b="1" dirty="0" smtClean="0">
                <a:solidFill>
                  <a:srgbClr val="EC0229"/>
                </a:solidFill>
              </a:rPr>
              <a:t>.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These cells are the precursors of the </a:t>
            </a:r>
            <a:r>
              <a:rPr lang="en-US" b="1" dirty="0" err="1" smtClean="0">
                <a:solidFill>
                  <a:srgbClr val="EC0229"/>
                </a:solidFill>
              </a:rPr>
              <a:t>spermatocytes</a:t>
            </a:r>
            <a:r>
              <a:rPr lang="en-US" b="1" dirty="0" smtClean="0">
                <a:solidFill>
                  <a:srgbClr val="EC0229"/>
                </a:solidFill>
              </a:rPr>
              <a:t> and are the last cells of the line that undergo mitosis.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They divide once to generate the </a:t>
            </a:r>
            <a:r>
              <a:rPr lang="en-US" b="1" dirty="0" smtClean="0">
                <a:solidFill>
                  <a:srgbClr val="EC0229"/>
                </a:solidFill>
              </a:rPr>
              <a:t>primary </a:t>
            </a:r>
            <a:r>
              <a:rPr lang="en-US" b="1" dirty="0" err="1" smtClean="0">
                <a:solidFill>
                  <a:srgbClr val="EC0229"/>
                </a:solidFill>
              </a:rPr>
              <a:t>spermatocytes</a:t>
            </a:r>
            <a:r>
              <a:rPr lang="en-US" b="1" dirty="0" smtClean="0">
                <a:solidFill>
                  <a:srgbClr val="EC0229"/>
                </a:solidFill>
              </a:rPr>
              <a:t>- </a:t>
            </a:r>
            <a:r>
              <a:rPr lang="en-US" b="1" dirty="0" smtClean="0"/>
              <a:t>the cells that enter meiosis. 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71414"/>
            <a:ext cx="8715436" cy="6715148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70000"/>
              </a:lnSpc>
              <a:buNone/>
            </a:pPr>
            <a:r>
              <a:rPr lang="en-US" sz="4000" b="1" dirty="0" smtClean="0">
                <a:solidFill>
                  <a:srgbClr val="EC0229"/>
                </a:solidFill>
              </a:rPr>
              <a:t>Growth</a:t>
            </a:r>
            <a:endParaRPr lang="en-GB" sz="4000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A diploid </a:t>
            </a:r>
            <a:r>
              <a:rPr lang="en-US" b="1" dirty="0" err="1" smtClean="0">
                <a:hlinkClick r:id="rId2"/>
              </a:rPr>
              <a:t>spermatogonium</a:t>
            </a:r>
            <a:r>
              <a:rPr lang="en-US" b="1" dirty="0" smtClean="0"/>
              <a:t> divides </a:t>
            </a:r>
            <a:r>
              <a:rPr lang="en-US" b="1" dirty="0" err="1" smtClean="0">
                <a:hlinkClick r:id="rId3"/>
              </a:rPr>
              <a:t>mitotically</a:t>
            </a:r>
            <a:r>
              <a:rPr lang="en-US" b="1" dirty="0" smtClean="0"/>
              <a:t> to produce a diploid intermediate cell called a </a:t>
            </a:r>
            <a:r>
              <a:rPr lang="en-US" b="1" dirty="0" smtClean="0">
                <a:hlinkClick r:id="rId4"/>
              </a:rPr>
              <a:t>primary </a:t>
            </a:r>
            <a:r>
              <a:rPr lang="en-US" b="1" dirty="0" err="1" smtClean="0">
                <a:hlinkClick r:id="rId4"/>
              </a:rPr>
              <a:t>spermatocyte</a:t>
            </a:r>
            <a:r>
              <a:rPr lang="en-US" b="1" dirty="0" smtClean="0"/>
              <a:t>. Which lie above the </a:t>
            </a:r>
            <a:r>
              <a:rPr lang="en-US" b="1" dirty="0" err="1" smtClean="0"/>
              <a:t>spermatogonia</a:t>
            </a:r>
            <a:r>
              <a:rPr lang="en-US" b="1" dirty="0" smtClean="0"/>
              <a:t> and are closer to the lumen. They are large cells and their nuclei occupy most of the cytoplasm. </a:t>
            </a:r>
            <a:endParaRPr lang="en-GB" b="1" dirty="0" smtClean="0"/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Each primary </a:t>
            </a:r>
            <a:r>
              <a:rPr lang="en-US" b="1" dirty="0" err="1" smtClean="0"/>
              <a:t>spermatocyte</a:t>
            </a:r>
            <a:r>
              <a:rPr lang="en-US" b="1" dirty="0" smtClean="0"/>
              <a:t> duplicates its DNA and subsequently undergoes </a:t>
            </a:r>
            <a:r>
              <a:rPr lang="en-US" b="1" dirty="0" smtClean="0">
                <a:solidFill>
                  <a:srgbClr val="2902D0"/>
                </a:solidFill>
                <a:hlinkClick r:id="rId5"/>
              </a:rPr>
              <a:t>meiosis</a:t>
            </a:r>
            <a:r>
              <a:rPr lang="en-US" b="1" dirty="0" smtClean="0">
                <a:solidFill>
                  <a:srgbClr val="2902D0"/>
                </a:solidFill>
              </a:rPr>
              <a:t> I </a:t>
            </a:r>
            <a:r>
              <a:rPr lang="en-US" b="1" dirty="0" smtClean="0"/>
              <a:t>to produce two haploid </a:t>
            </a:r>
            <a:r>
              <a:rPr lang="en-US" b="1" dirty="0" smtClean="0">
                <a:hlinkClick r:id="rId4"/>
              </a:rPr>
              <a:t>secondary </a:t>
            </a:r>
            <a:r>
              <a:rPr lang="en-US" b="1" dirty="0" err="1" smtClean="0">
                <a:hlinkClick r:id="rId4"/>
              </a:rPr>
              <a:t>spermatocyte</a:t>
            </a:r>
            <a:r>
              <a:rPr lang="en-US" b="1" dirty="0" err="1" smtClean="0"/>
              <a:t>s</a:t>
            </a:r>
            <a:r>
              <a:rPr lang="en-US" b="1" dirty="0" smtClean="0"/>
              <a:t>.</a:t>
            </a:r>
            <a:endParaRPr lang="en-GB" b="1" dirty="0" smtClean="0"/>
          </a:p>
          <a:p>
            <a:pPr lvl="0" algn="just" rtl="0">
              <a:lnSpc>
                <a:spcPct val="120000"/>
              </a:lnSpc>
            </a:pPr>
            <a:r>
              <a:rPr lang="en-US" b="1" dirty="0" smtClean="0"/>
              <a:t>This division implicates </a:t>
            </a:r>
            <a:r>
              <a:rPr lang="en-US" b="1" dirty="0" smtClean="0">
                <a:solidFill>
                  <a:srgbClr val="C704EE"/>
                </a:solidFill>
              </a:rPr>
              <a:t>sources of genetic variation</a:t>
            </a:r>
            <a:r>
              <a:rPr lang="en-US" b="1" dirty="0" smtClean="0"/>
              <a:t>, such as random inclusion of either parental chromosomes, or </a:t>
            </a:r>
            <a:r>
              <a:rPr lang="en-US" b="1" dirty="0" smtClean="0">
                <a:hlinkClick r:id="rId6"/>
              </a:rPr>
              <a:t>chromosomal crossover</a:t>
            </a:r>
            <a:r>
              <a:rPr lang="en-US" b="1" dirty="0" smtClean="0"/>
              <a:t>, to increase the genetic variability of the gamete. </a:t>
            </a:r>
            <a:endParaRPr lang="en-GB" b="1" dirty="0" smtClean="0"/>
          </a:p>
          <a:p>
            <a:pPr lvl="0" algn="just" rtl="0">
              <a:lnSpc>
                <a:spcPct val="120000"/>
              </a:lnSpc>
            </a:pPr>
            <a:r>
              <a:rPr lang="en-US" b="1" dirty="0" smtClean="0">
                <a:hlinkClick r:id="rId4"/>
              </a:rPr>
              <a:t>Secondary </a:t>
            </a:r>
            <a:r>
              <a:rPr lang="en-US" b="1" dirty="0" err="1" smtClean="0">
                <a:hlinkClick r:id="rId4"/>
              </a:rPr>
              <a:t>spermatocyte</a:t>
            </a:r>
            <a:r>
              <a:rPr lang="en-US" b="1" dirty="0" err="1" smtClean="0">
                <a:solidFill>
                  <a:srgbClr val="2902D0"/>
                </a:solidFill>
              </a:rPr>
              <a:t>s</a:t>
            </a:r>
            <a:r>
              <a:rPr lang="en-US" b="1" dirty="0" smtClean="0"/>
              <a:t> lie above the primary </a:t>
            </a:r>
            <a:r>
              <a:rPr lang="en-US" b="1" dirty="0" err="1" smtClean="0"/>
              <a:t>spermatocytes</a:t>
            </a:r>
            <a:r>
              <a:rPr lang="en-US" b="1" dirty="0" smtClean="0"/>
              <a:t>. </a:t>
            </a:r>
            <a:endParaRPr lang="en-GB" b="1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77500" lnSpcReduction="20000"/>
          </a:bodyPr>
          <a:lstStyle/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They are about the size of </a:t>
            </a:r>
            <a:r>
              <a:rPr lang="en-US" b="1" dirty="0" err="1" smtClean="0"/>
              <a:t>spermatogonia</a:t>
            </a:r>
            <a:r>
              <a:rPr lang="en-US" b="1" dirty="0" smtClean="0"/>
              <a:t> and therefore are much smaller than the primary </a:t>
            </a:r>
            <a:r>
              <a:rPr lang="en-US" b="1" dirty="0" err="1" smtClean="0"/>
              <a:t>spermatocytes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Note:</a:t>
            </a:r>
            <a:r>
              <a:rPr lang="en-US" b="1" dirty="0" smtClean="0">
                <a:solidFill>
                  <a:srgbClr val="C704EE"/>
                </a:solidFill>
              </a:rPr>
              <a:t> Each cell division from a </a:t>
            </a:r>
            <a:r>
              <a:rPr lang="en-US" b="1" dirty="0" err="1" smtClean="0">
                <a:solidFill>
                  <a:srgbClr val="C704EE"/>
                </a:solidFill>
              </a:rPr>
              <a:t>spermatogonium</a:t>
            </a:r>
            <a:r>
              <a:rPr lang="en-US" b="1" dirty="0" smtClean="0">
                <a:solidFill>
                  <a:srgbClr val="C704EE"/>
                </a:solidFill>
              </a:rPr>
              <a:t> to a </a:t>
            </a:r>
            <a:r>
              <a:rPr lang="en-US" b="1" dirty="0" err="1" smtClean="0">
                <a:solidFill>
                  <a:srgbClr val="C704EE"/>
                </a:solidFill>
              </a:rPr>
              <a:t>spermatid</a:t>
            </a:r>
            <a:r>
              <a:rPr lang="en-US" b="1" dirty="0" smtClean="0">
                <a:solidFill>
                  <a:srgbClr val="C704EE"/>
                </a:solidFill>
              </a:rPr>
              <a:t> is incomplete; the cells remain connected to one another by bridges of cytoplasm to allow synchronous development. </a:t>
            </a:r>
            <a:endParaRPr lang="en-GB" b="1" dirty="0" smtClean="0">
              <a:solidFill>
                <a:srgbClr val="C704EE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It should also be noted that not all </a:t>
            </a:r>
            <a:r>
              <a:rPr lang="en-US" b="1" dirty="0" err="1" smtClean="0"/>
              <a:t>spermatogonia</a:t>
            </a:r>
            <a:r>
              <a:rPr lang="en-US" b="1" dirty="0" smtClean="0"/>
              <a:t> divide to produce </a:t>
            </a:r>
            <a:r>
              <a:rPr lang="en-US" b="1" dirty="0" err="1" smtClean="0"/>
              <a:t>spermatocytes</a:t>
            </a:r>
            <a:r>
              <a:rPr lang="en-US" b="1" dirty="0" smtClean="0"/>
              <a:t>, otherwise the supply would run out.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Instead, certain types of </a:t>
            </a:r>
            <a:r>
              <a:rPr lang="en-US" b="1" dirty="0" err="1" smtClean="0"/>
              <a:t>spermatogonia</a:t>
            </a:r>
            <a:r>
              <a:rPr lang="en-US" b="1" dirty="0" smtClean="0"/>
              <a:t> divide to produce copies of themselves, thereby ensuring a constant supply of </a:t>
            </a:r>
            <a:r>
              <a:rPr lang="en-US" b="1" dirty="0" err="1" smtClean="0"/>
              <a:t>gametogonia</a:t>
            </a:r>
            <a:r>
              <a:rPr lang="en-US" b="1" dirty="0" smtClean="0"/>
              <a:t> to fuel spermatogenesis.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EC0229"/>
                </a:solidFill>
              </a:rPr>
              <a:t>Maturation or </a:t>
            </a:r>
            <a:r>
              <a:rPr lang="en-US" b="1" dirty="0" err="1" smtClean="0">
                <a:solidFill>
                  <a:srgbClr val="EC0229"/>
                </a:solidFill>
              </a:rPr>
              <a:t>Spermatidogenesis</a:t>
            </a:r>
            <a:endParaRPr lang="en-GB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err="1" smtClean="0">
                <a:solidFill>
                  <a:srgbClr val="EC0229"/>
                </a:solidFill>
              </a:rPr>
              <a:t>Spermatidogenesis</a:t>
            </a:r>
            <a:r>
              <a:rPr lang="en-US" b="1" dirty="0" smtClean="0">
                <a:solidFill>
                  <a:srgbClr val="EC0229"/>
                </a:solidFill>
              </a:rPr>
              <a:t> is the creation of </a:t>
            </a:r>
            <a:r>
              <a:rPr lang="en-US" b="1" dirty="0" err="1" smtClean="0">
                <a:solidFill>
                  <a:srgbClr val="EC0229"/>
                </a:solidFill>
                <a:hlinkClick r:id="rId2"/>
              </a:rPr>
              <a:t>spermatids</a:t>
            </a:r>
            <a:r>
              <a:rPr lang="en-US" b="1" dirty="0" smtClean="0">
                <a:solidFill>
                  <a:srgbClr val="EC0229"/>
                </a:solidFill>
              </a:rPr>
              <a:t> from secondary </a:t>
            </a:r>
            <a:r>
              <a:rPr lang="en-US" b="1" dirty="0" err="1" smtClean="0">
                <a:solidFill>
                  <a:srgbClr val="EC0229"/>
                </a:solidFill>
              </a:rPr>
              <a:t>spermatocytes</a:t>
            </a:r>
            <a:r>
              <a:rPr lang="en-US" b="1" dirty="0" smtClean="0">
                <a:solidFill>
                  <a:srgbClr val="EC0229"/>
                </a:solidFill>
              </a:rPr>
              <a:t>.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Secondary </a:t>
            </a:r>
            <a:r>
              <a:rPr lang="en-US" b="1" dirty="0" err="1" smtClean="0"/>
              <a:t>spermatocytes</a:t>
            </a:r>
            <a:r>
              <a:rPr lang="en-US" b="1" dirty="0" smtClean="0"/>
              <a:t> produced earlier rapidly enter meiosis II and divide to produce haploid </a:t>
            </a:r>
            <a:r>
              <a:rPr lang="en-US" b="1" dirty="0" err="1" smtClean="0"/>
              <a:t>spermatids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</a:t>
            </a:r>
            <a:r>
              <a:rPr lang="en-US" b="1" dirty="0" err="1" smtClean="0"/>
              <a:t>spermatids</a:t>
            </a:r>
            <a:r>
              <a:rPr lang="en-US" b="1" dirty="0" smtClean="0"/>
              <a:t> usually lie near the lumen of the </a:t>
            </a:r>
            <a:r>
              <a:rPr lang="en-US" b="1" dirty="0" err="1" smtClean="0"/>
              <a:t>seminiferous</a:t>
            </a:r>
            <a:r>
              <a:rPr lang="en-US" b="1" dirty="0" smtClean="0"/>
              <a:t> tubule.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 </a:t>
            </a:r>
            <a:r>
              <a:rPr lang="en-US" b="1" dirty="0" err="1" smtClean="0"/>
              <a:t>spermatids</a:t>
            </a:r>
            <a:r>
              <a:rPr lang="en-US" b="1" dirty="0" smtClean="0"/>
              <a:t> do not divide but undergo metamorphic transformations, </a:t>
            </a:r>
            <a:r>
              <a:rPr lang="en-US" b="1" dirty="0" err="1" smtClean="0">
                <a:solidFill>
                  <a:srgbClr val="EC0229"/>
                </a:solidFill>
              </a:rPr>
              <a:t>spermiogenesis</a:t>
            </a:r>
            <a:r>
              <a:rPr lang="en-US" b="1" dirty="0" smtClean="0"/>
              <a:t>, where they transform into mature spermatozoa. </a:t>
            </a:r>
            <a:endParaRPr lang="en-GB" b="1" dirty="0" smtClean="0"/>
          </a:p>
          <a:p>
            <a:pPr rtl="0"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70000" lnSpcReduction="20000"/>
          </a:bodyPr>
          <a:lstStyle/>
          <a:p>
            <a:pPr algn="just" rtl="0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2902D0"/>
                </a:solidFill>
              </a:rPr>
              <a:t>The Origin of Primordial Germ Cells </a:t>
            </a:r>
            <a:endParaRPr lang="en-GB" b="1" dirty="0" smtClean="0">
              <a:solidFill>
                <a:srgbClr val="2902D0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Initially, gametes are derived from the </a:t>
            </a:r>
            <a:r>
              <a:rPr lang="en-US" b="1" u="heavy" dirty="0" smtClean="0">
                <a:solidFill>
                  <a:srgbClr val="FF0000"/>
                </a:solidFill>
              </a:rPr>
              <a:t>primordial germ cells (PGCs), </a:t>
            </a:r>
            <a:r>
              <a:rPr lang="en-US" b="1" dirty="0" smtClean="0">
                <a:solidFill>
                  <a:srgbClr val="FF0000"/>
                </a:solidFill>
              </a:rPr>
              <a:t>which enter the embryonic gonads (known as </a:t>
            </a:r>
            <a:r>
              <a:rPr lang="en-US" b="1" i="1" dirty="0" smtClean="0">
                <a:solidFill>
                  <a:srgbClr val="FF0000"/>
                </a:solidFill>
              </a:rPr>
              <a:t>genital ridge</a:t>
            </a:r>
            <a:r>
              <a:rPr lang="en-US" b="1" dirty="0" smtClean="0">
                <a:solidFill>
                  <a:srgbClr val="FF0000"/>
                </a:solidFill>
              </a:rPr>
              <a:t>) during embryonic development.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PGCs may arise at some distance from the presumptive gonads, to which they migrate and become established.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The formation of the germ line is dependent upon the presence of the </a:t>
            </a:r>
            <a:r>
              <a:rPr lang="en-US" b="1" u="sng" dirty="0" smtClean="0">
                <a:hlinkClick r:id="rId2"/>
              </a:rPr>
              <a:t>germ </a:t>
            </a:r>
            <a:r>
              <a:rPr lang="en-US" b="1" u="sng" dirty="0" err="1" smtClean="0">
                <a:hlinkClick r:id="rId2"/>
              </a:rPr>
              <a:t>plasm</a:t>
            </a:r>
            <a:r>
              <a:rPr lang="en-US" b="1" dirty="0" smtClean="0"/>
              <a:t>, in PGCs, which is a </a:t>
            </a:r>
            <a:r>
              <a:rPr lang="en-US" b="1" dirty="0" err="1" smtClean="0"/>
              <a:t>cytoplasmic</a:t>
            </a:r>
            <a:r>
              <a:rPr lang="en-US" b="1" dirty="0" smtClean="0"/>
              <a:t> component that causes these cells to become distinct from the somatic cells.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>
                <a:solidFill>
                  <a:srgbClr val="C704EE"/>
                </a:solidFill>
              </a:rPr>
              <a:t>Germ </a:t>
            </a:r>
            <a:r>
              <a:rPr lang="en-US" b="1" dirty="0" err="1" smtClean="0">
                <a:solidFill>
                  <a:srgbClr val="C704EE"/>
                </a:solidFill>
              </a:rPr>
              <a:t>plasm</a:t>
            </a:r>
            <a:r>
              <a:rPr lang="en-US" b="1" dirty="0" smtClean="0">
                <a:solidFill>
                  <a:srgbClr val="C704EE"/>
                </a:solidFill>
              </a:rPr>
              <a:t> can be identified morphologically by the presence of conspicuous membrane-unbound organelles with an electron-dense </a:t>
            </a:r>
            <a:r>
              <a:rPr lang="en-US" b="1" dirty="0" err="1" smtClean="0">
                <a:solidFill>
                  <a:srgbClr val="C704EE"/>
                </a:solidFill>
              </a:rPr>
              <a:t>granulofibrillar</a:t>
            </a:r>
            <a:r>
              <a:rPr lang="en-US" b="1" dirty="0" smtClean="0">
                <a:solidFill>
                  <a:srgbClr val="C704EE"/>
                </a:solidFill>
              </a:rPr>
              <a:t> appearance called germ granules.</a:t>
            </a:r>
            <a:endParaRPr lang="en-GB" b="1" dirty="0" smtClean="0">
              <a:solidFill>
                <a:srgbClr val="C704EE"/>
              </a:solidFill>
            </a:endParaRPr>
          </a:p>
          <a:p>
            <a:pPr algn="just" rtl="0">
              <a:lnSpc>
                <a:spcPct val="170000"/>
              </a:lnSpc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EC0229"/>
                </a:solidFill>
              </a:rPr>
              <a:t>Spermiogenesis</a:t>
            </a:r>
            <a:endParaRPr lang="en-GB" b="1" dirty="0" smtClean="0">
              <a:solidFill>
                <a:srgbClr val="EC0229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b="1" dirty="0" err="1" smtClean="0">
                <a:solidFill>
                  <a:srgbClr val="EC0229"/>
                </a:solidFill>
              </a:rPr>
              <a:t>Spermiogenesis</a:t>
            </a:r>
            <a:r>
              <a:rPr lang="en-US" b="1" dirty="0" smtClean="0">
                <a:solidFill>
                  <a:srgbClr val="EC0229"/>
                </a:solidFill>
              </a:rPr>
              <a:t> is the creation of spermatozoa from the </a:t>
            </a:r>
            <a:r>
              <a:rPr lang="en-US" b="1" dirty="0" err="1" smtClean="0">
                <a:solidFill>
                  <a:srgbClr val="EC0229"/>
                </a:solidFill>
              </a:rPr>
              <a:t>spermatids</a:t>
            </a:r>
            <a:r>
              <a:rPr lang="en-US" b="1" dirty="0" smtClean="0">
                <a:solidFill>
                  <a:srgbClr val="EC0229"/>
                </a:solidFill>
              </a:rPr>
              <a:t>. </a:t>
            </a:r>
            <a:endParaRPr lang="en-GB" b="1" dirty="0" smtClean="0">
              <a:solidFill>
                <a:srgbClr val="EC0229"/>
              </a:solidFill>
            </a:endParaRPr>
          </a:p>
          <a:p>
            <a:pPr algn="just" rtl="0">
              <a:lnSpc>
                <a:spcPct val="150000"/>
              </a:lnSpc>
              <a:buNone/>
            </a:pPr>
            <a:r>
              <a:rPr lang="en-US" b="1" dirty="0" smtClean="0"/>
              <a:t> </a:t>
            </a:r>
            <a:r>
              <a:rPr lang="en-US" b="1" dirty="0" smtClean="0">
                <a:solidFill>
                  <a:srgbClr val="EC0229"/>
                </a:solidFill>
              </a:rPr>
              <a:t>Events During </a:t>
            </a:r>
            <a:r>
              <a:rPr lang="en-US" b="1" dirty="0" err="1" smtClean="0">
                <a:solidFill>
                  <a:srgbClr val="EC0229"/>
                </a:solidFill>
              </a:rPr>
              <a:t>Spermiogenesis</a:t>
            </a:r>
            <a:endParaRPr lang="en-GB" b="1" dirty="0" smtClean="0">
              <a:solidFill>
                <a:srgbClr val="EC0229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The major events during </a:t>
            </a:r>
            <a:r>
              <a:rPr lang="en-US" b="1" dirty="0" err="1" smtClean="0">
                <a:solidFill>
                  <a:srgbClr val="EC0229"/>
                </a:solidFill>
              </a:rPr>
              <a:t>spermiogenesis</a:t>
            </a:r>
            <a:r>
              <a:rPr lang="en-US" b="1" dirty="0" smtClean="0">
                <a:solidFill>
                  <a:srgbClr val="EC0229"/>
                </a:solidFill>
              </a:rPr>
              <a:t> are: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i="1" u="heavy" dirty="0" smtClean="0">
                <a:solidFill>
                  <a:srgbClr val="EC0229"/>
                </a:solidFill>
              </a:rPr>
              <a:t>chromatin condensation or nuclear changes</a:t>
            </a:r>
            <a:r>
              <a:rPr lang="en-US" b="1" i="1" dirty="0" smtClean="0">
                <a:solidFill>
                  <a:srgbClr val="EC0229"/>
                </a:solidFill>
              </a:rPr>
              <a:t>.</a:t>
            </a:r>
            <a:r>
              <a:rPr lang="en-US" b="1" dirty="0" smtClean="0">
                <a:solidFill>
                  <a:srgbClr val="EC0229"/>
                </a:solidFill>
              </a:rPr>
              <a:t>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i="1" u="heavy" dirty="0" smtClean="0">
                <a:solidFill>
                  <a:srgbClr val="EC0229"/>
                </a:solidFill>
              </a:rPr>
              <a:t>morphological or </a:t>
            </a:r>
            <a:r>
              <a:rPr lang="en-US" b="1" i="1" u="heavy" dirty="0" err="1" smtClean="0">
                <a:solidFill>
                  <a:srgbClr val="EC0229"/>
                </a:solidFill>
              </a:rPr>
              <a:t>cytoplasmic</a:t>
            </a:r>
            <a:r>
              <a:rPr lang="en-US" b="1" i="1" u="heavy" dirty="0" smtClean="0">
                <a:solidFill>
                  <a:srgbClr val="EC0229"/>
                </a:solidFill>
              </a:rPr>
              <a:t> changes.</a:t>
            </a:r>
            <a:endParaRPr lang="en-GB" b="1" u="heavy" dirty="0" smtClean="0">
              <a:solidFill>
                <a:srgbClr val="EC0229"/>
              </a:solidFill>
            </a:endParaRPr>
          </a:p>
          <a:p>
            <a:pPr rtl="0"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Autofit/>
          </a:bodyPr>
          <a:lstStyle/>
          <a:p>
            <a:pPr algn="just" rtl="0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EC0229"/>
                </a:solidFill>
              </a:rPr>
              <a:t>Chromatin Condensation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/>
            <a:r>
              <a:rPr lang="en-US" b="1" dirty="0" smtClean="0"/>
              <a:t>Helps to streamline the cell by reducing volume, </a:t>
            </a:r>
            <a:endParaRPr lang="en-GB" b="1" dirty="0" smtClean="0"/>
          </a:p>
          <a:p>
            <a:pPr lvl="0" algn="just" rtl="0"/>
            <a:r>
              <a:rPr lang="en-US" b="1" dirty="0" smtClean="0"/>
              <a:t>It also may serve a protective function, </a:t>
            </a:r>
            <a:endParaRPr lang="en-GB" b="1" dirty="0" smtClean="0"/>
          </a:p>
          <a:p>
            <a:pPr lvl="0" algn="just" rtl="0"/>
            <a:r>
              <a:rPr lang="en-US" b="1" dirty="0" smtClean="0"/>
              <a:t>Reducing the susceptibility of the DNA to mutation or physical damage.</a:t>
            </a:r>
            <a:endParaRPr lang="en-GB" b="1" dirty="0" smtClean="0"/>
          </a:p>
          <a:p>
            <a:pPr lvl="0" algn="just" rtl="0"/>
            <a:r>
              <a:rPr lang="en-US" b="1" dirty="0" smtClean="0">
                <a:solidFill>
                  <a:srgbClr val="EC0229"/>
                </a:solidFill>
              </a:rPr>
              <a:t>Condensation is facilitated by formation of specific DNA-protein complexes.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/>
            <a:r>
              <a:rPr lang="en-US" b="1" dirty="0" smtClean="0">
                <a:solidFill>
                  <a:srgbClr val="EC0229"/>
                </a:solidFill>
              </a:rPr>
              <a:t>Proteins that may be involved include </a:t>
            </a:r>
            <a:r>
              <a:rPr lang="en-US" b="1" u="heavy" dirty="0" err="1" smtClean="0">
                <a:solidFill>
                  <a:srgbClr val="EC0229"/>
                </a:solidFill>
              </a:rPr>
              <a:t>protamines</a:t>
            </a:r>
            <a:r>
              <a:rPr lang="en-US" b="1" dirty="0" smtClean="0">
                <a:solidFill>
                  <a:srgbClr val="EC0229"/>
                </a:solidFill>
              </a:rPr>
              <a:t> (small, highly basic, </a:t>
            </a:r>
            <a:r>
              <a:rPr lang="en-US" b="1" dirty="0" err="1" smtClean="0">
                <a:solidFill>
                  <a:srgbClr val="EC0229"/>
                </a:solidFill>
              </a:rPr>
              <a:t>arginine</a:t>
            </a:r>
            <a:r>
              <a:rPr lang="en-US" b="1" dirty="0" smtClean="0">
                <a:solidFill>
                  <a:srgbClr val="EC0229"/>
                </a:solidFill>
              </a:rPr>
              <a:t>-rich proteins), </a:t>
            </a:r>
            <a:r>
              <a:rPr lang="en-US" b="1" u="heavy" dirty="0" err="1" smtClean="0">
                <a:solidFill>
                  <a:srgbClr val="EC0229"/>
                </a:solidFill>
              </a:rPr>
              <a:t>histone</a:t>
            </a:r>
            <a:r>
              <a:rPr lang="en-US" b="1" u="heavy" dirty="0" smtClean="0">
                <a:solidFill>
                  <a:srgbClr val="EC0229"/>
                </a:solidFill>
              </a:rPr>
              <a:t>-like proteins </a:t>
            </a:r>
            <a:r>
              <a:rPr lang="en-US" b="1" dirty="0" smtClean="0">
                <a:solidFill>
                  <a:srgbClr val="EC0229"/>
                </a:solidFill>
              </a:rPr>
              <a:t>or other </a:t>
            </a:r>
            <a:r>
              <a:rPr lang="en-US" b="1" u="heavy" dirty="0" smtClean="0">
                <a:solidFill>
                  <a:srgbClr val="EC0229"/>
                </a:solidFill>
              </a:rPr>
              <a:t>sperm-specific proteins.</a:t>
            </a:r>
            <a:endParaRPr lang="en-GB" b="1" u="heavy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70000"/>
              </a:lnSpc>
              <a:buNone/>
            </a:pPr>
            <a:endParaRPr lang="en-GB" sz="2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92500" lnSpcReduction="20000"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 smtClean="0"/>
              <a:t>Replacement may be gradual, with somatic </a:t>
            </a:r>
            <a:r>
              <a:rPr lang="en-US" b="1" dirty="0" err="1" smtClean="0"/>
              <a:t>histones</a:t>
            </a:r>
            <a:r>
              <a:rPr lang="en-US" b="1" dirty="0" smtClean="0"/>
              <a:t> being replaced by sperm-specific proteins, or it may involve discrete steps in which transitional proteins interact with the DNA after the </a:t>
            </a:r>
            <a:r>
              <a:rPr lang="en-US" b="1" dirty="0" err="1" smtClean="0"/>
              <a:t>histones</a:t>
            </a:r>
            <a:r>
              <a:rPr lang="en-US" b="1" dirty="0" smtClean="0"/>
              <a:t> are removed and before the </a:t>
            </a:r>
            <a:r>
              <a:rPr lang="en-US" b="1" dirty="0" err="1" smtClean="0"/>
              <a:t>protamines</a:t>
            </a:r>
            <a:r>
              <a:rPr lang="en-US" b="1" dirty="0" smtClean="0"/>
              <a:t> are added</a:t>
            </a:r>
          </a:p>
          <a:p>
            <a:pPr algn="just" rtl="0">
              <a:lnSpc>
                <a:spcPct val="150000"/>
              </a:lnSpc>
            </a:pPr>
            <a:r>
              <a:rPr lang="en-US" b="1" dirty="0" smtClean="0">
                <a:solidFill>
                  <a:srgbClr val="C704EE"/>
                </a:solidFill>
              </a:rPr>
              <a:t>In </a:t>
            </a:r>
            <a:r>
              <a:rPr lang="en-US" b="1" dirty="0" err="1" smtClean="0">
                <a:solidFill>
                  <a:srgbClr val="C704EE"/>
                </a:solidFill>
              </a:rPr>
              <a:t>salmonid</a:t>
            </a:r>
            <a:r>
              <a:rPr lang="en-US" b="1" dirty="0" smtClean="0">
                <a:solidFill>
                  <a:srgbClr val="C704EE"/>
                </a:solidFill>
              </a:rPr>
              <a:t> fishes, somatic </a:t>
            </a:r>
            <a:r>
              <a:rPr lang="en-US" b="1" dirty="0" err="1" smtClean="0">
                <a:solidFill>
                  <a:srgbClr val="C704EE"/>
                </a:solidFill>
              </a:rPr>
              <a:t>histones</a:t>
            </a:r>
            <a:r>
              <a:rPr lang="en-US" b="1" dirty="0" smtClean="0">
                <a:solidFill>
                  <a:srgbClr val="C704EE"/>
                </a:solidFill>
              </a:rPr>
              <a:t> become </a:t>
            </a:r>
            <a:r>
              <a:rPr lang="en-US" b="1" dirty="0" err="1" smtClean="0">
                <a:solidFill>
                  <a:srgbClr val="C704EE"/>
                </a:solidFill>
              </a:rPr>
              <a:t>hyperacetylated</a:t>
            </a:r>
            <a:r>
              <a:rPr lang="en-US" b="1" dirty="0" smtClean="0">
                <a:solidFill>
                  <a:srgbClr val="C704EE"/>
                </a:solidFill>
              </a:rPr>
              <a:t> or undergo similar modifications that reduce the binding between the </a:t>
            </a:r>
            <a:r>
              <a:rPr lang="en-US" b="1" dirty="0" err="1" smtClean="0">
                <a:solidFill>
                  <a:srgbClr val="C704EE"/>
                </a:solidFill>
              </a:rPr>
              <a:t>histones</a:t>
            </a:r>
            <a:r>
              <a:rPr lang="en-US" b="1" dirty="0" smtClean="0">
                <a:solidFill>
                  <a:srgbClr val="C704EE"/>
                </a:solidFill>
              </a:rPr>
              <a:t> and DNA</a:t>
            </a:r>
            <a:endParaRPr lang="en-GB" b="1" dirty="0">
              <a:solidFill>
                <a:srgbClr val="C704E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142852"/>
            <a:ext cx="8929718" cy="6526508"/>
          </a:xfrm>
        </p:spPr>
        <p:txBody>
          <a:bodyPr>
            <a:noAutofit/>
          </a:bodyPr>
          <a:lstStyle/>
          <a:p>
            <a:pPr lvl="0" algn="just" rtl="0"/>
            <a:r>
              <a:rPr lang="en-US" sz="2400" b="1" dirty="0" smtClean="0">
                <a:solidFill>
                  <a:srgbClr val="EC0229"/>
                </a:solidFill>
              </a:rPr>
              <a:t>In mammals, somatic </a:t>
            </a:r>
            <a:r>
              <a:rPr lang="en-US" sz="2400" b="1" dirty="0" err="1" smtClean="0">
                <a:solidFill>
                  <a:srgbClr val="EC0229"/>
                </a:solidFill>
              </a:rPr>
              <a:t>histones</a:t>
            </a:r>
            <a:r>
              <a:rPr lang="en-US" sz="2400" b="1" dirty="0" smtClean="0">
                <a:solidFill>
                  <a:srgbClr val="EC0229"/>
                </a:solidFill>
              </a:rPr>
              <a:t> are removed by. protease digestion</a:t>
            </a:r>
          </a:p>
          <a:p>
            <a:pPr lvl="0" algn="just" rtl="0"/>
            <a:r>
              <a:rPr lang="en-US" sz="2400" b="1" dirty="0" smtClean="0">
                <a:solidFill>
                  <a:srgbClr val="EC0229"/>
                </a:solidFill>
              </a:rPr>
              <a:t> </a:t>
            </a:r>
            <a:r>
              <a:rPr lang="en-US" sz="2400" b="1" u="heavy" dirty="0" smtClean="0">
                <a:solidFill>
                  <a:srgbClr val="EC0229"/>
                </a:solidFill>
              </a:rPr>
              <a:t>Remodeling of the chromatin in mammals is a two-step process</a:t>
            </a:r>
            <a:r>
              <a:rPr lang="en-US" sz="2400" b="1" dirty="0" smtClean="0">
                <a:solidFill>
                  <a:srgbClr val="EC0229"/>
                </a:solidFill>
              </a:rPr>
              <a:t>. </a:t>
            </a:r>
            <a:endParaRPr lang="en-GB" sz="2400" b="1" dirty="0" smtClean="0">
              <a:solidFill>
                <a:srgbClr val="EC0229"/>
              </a:solidFill>
            </a:endParaRPr>
          </a:p>
          <a:p>
            <a:pPr lvl="0" algn="just" rtl="0"/>
            <a:r>
              <a:rPr lang="en-US" sz="2400" b="1" dirty="0" smtClean="0">
                <a:solidFill>
                  <a:srgbClr val="EC0229"/>
                </a:solidFill>
              </a:rPr>
              <a:t>In the first step, the </a:t>
            </a:r>
            <a:r>
              <a:rPr lang="en-US" sz="2400" b="1" dirty="0" err="1" smtClean="0">
                <a:solidFill>
                  <a:srgbClr val="EC0229"/>
                </a:solidFill>
              </a:rPr>
              <a:t>histones</a:t>
            </a:r>
            <a:r>
              <a:rPr lang="en-US" sz="2400" b="1" dirty="0" smtClean="0">
                <a:solidFill>
                  <a:srgbClr val="EC0229"/>
                </a:solidFill>
              </a:rPr>
              <a:t> are replaced by small, highly basic transition proteins. This eliminates </a:t>
            </a:r>
            <a:r>
              <a:rPr lang="en-US" sz="2400" b="1" dirty="0" err="1" smtClean="0">
                <a:solidFill>
                  <a:srgbClr val="EC0229"/>
                </a:solidFill>
              </a:rPr>
              <a:t>nucleosomes</a:t>
            </a:r>
            <a:r>
              <a:rPr lang="en-US" sz="2400" b="1" dirty="0" smtClean="0">
                <a:solidFill>
                  <a:srgbClr val="EC0229"/>
                </a:solidFill>
              </a:rPr>
              <a:t> and stops transcription. </a:t>
            </a:r>
            <a:endParaRPr lang="en-GB" sz="2400" b="1" dirty="0" smtClean="0">
              <a:solidFill>
                <a:srgbClr val="EC0229"/>
              </a:solidFill>
            </a:endParaRPr>
          </a:p>
          <a:p>
            <a:pPr lvl="0" algn="just" rtl="0"/>
            <a:r>
              <a:rPr lang="en-US" sz="2400" b="1" dirty="0" smtClean="0">
                <a:solidFill>
                  <a:srgbClr val="EC0229"/>
                </a:solidFill>
              </a:rPr>
              <a:t>The replacement of the transition proteins with </a:t>
            </a:r>
            <a:r>
              <a:rPr lang="en-US" sz="2400" b="1" dirty="0" err="1" smtClean="0">
                <a:solidFill>
                  <a:srgbClr val="EC0229"/>
                </a:solidFill>
              </a:rPr>
              <a:t>protamines</a:t>
            </a:r>
            <a:r>
              <a:rPr lang="en-US" sz="2400" b="1" dirty="0" smtClean="0">
                <a:solidFill>
                  <a:srgbClr val="EC0229"/>
                </a:solidFill>
              </a:rPr>
              <a:t> stabilizes and further compacts the chromatin via the formation of disulfide cross-bridges.</a:t>
            </a:r>
            <a:endParaRPr lang="en-GB" sz="2400" b="1" dirty="0" smtClean="0">
              <a:solidFill>
                <a:srgbClr val="EC0229"/>
              </a:solidFill>
            </a:endParaRPr>
          </a:p>
          <a:p>
            <a:pPr lvl="0" algn="just" rtl="0"/>
            <a:r>
              <a:rPr lang="en-US" sz="2400" b="1" dirty="0" smtClean="0"/>
              <a:t>The replacement of </a:t>
            </a:r>
            <a:r>
              <a:rPr lang="en-US" sz="2400" b="1" dirty="0" err="1" smtClean="0"/>
              <a:t>histones</a:t>
            </a:r>
            <a:r>
              <a:rPr lang="en-US" sz="2400" b="1" dirty="0" smtClean="0"/>
              <a:t> by sperm-specific proteins results in a termination of transcription. This has important consequences for gene expression during </a:t>
            </a:r>
            <a:r>
              <a:rPr lang="en-US" sz="2400" b="1" dirty="0" err="1" smtClean="0"/>
              <a:t>spermiogenesis</a:t>
            </a:r>
            <a:r>
              <a:rPr lang="en-US" sz="2400" b="1" dirty="0" smtClean="0"/>
              <a:t>. </a:t>
            </a:r>
            <a:endParaRPr lang="en-GB" sz="2400" b="1" dirty="0" smtClean="0"/>
          </a:p>
          <a:p>
            <a:pPr lvl="0" algn="just" rtl="0"/>
            <a:r>
              <a:rPr lang="en-US" sz="2400" b="1" dirty="0" smtClean="0"/>
              <a:t>In mammals and birds, some transcription has been detected after meiosis.</a:t>
            </a:r>
          </a:p>
          <a:p>
            <a:pPr lvl="0" algn="just" rtl="0"/>
            <a:r>
              <a:rPr lang="en-US" sz="2400" b="1" dirty="0" smtClean="0"/>
              <a:t> It is a generalized phenomenon that </a:t>
            </a:r>
            <a:r>
              <a:rPr lang="en-US" sz="2400" b="1" dirty="0" err="1" smtClean="0"/>
              <a:t>spermatids</a:t>
            </a:r>
            <a:r>
              <a:rPr lang="en-US" sz="2400" b="1" dirty="0" smtClean="0"/>
              <a:t> lack transcription.</a:t>
            </a:r>
          </a:p>
          <a:p>
            <a:endParaRPr lang="en-GB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6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Morphological Changes </a:t>
            </a:r>
            <a:r>
              <a:rPr lang="en-US" b="1" dirty="0" smtClean="0"/>
              <a:t>resulted in the transformation from spherical shaped </a:t>
            </a:r>
            <a:r>
              <a:rPr lang="en-US" b="1" dirty="0" err="1" smtClean="0"/>
              <a:t>spermatid</a:t>
            </a:r>
            <a:r>
              <a:rPr lang="en-US" b="1" dirty="0" smtClean="0"/>
              <a:t> into elongated sperm cell.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These morphological changes begin with the arrangement of Golgi apparatus at the anterior pole of </a:t>
            </a:r>
            <a:r>
              <a:rPr lang="en-US" b="1" dirty="0" err="1" smtClean="0"/>
              <a:t>spermatid</a:t>
            </a:r>
            <a:r>
              <a:rPr lang="en-US" b="1" dirty="0" smtClean="0"/>
              <a:t> cell and development of Golgi vacuole which contain Golgi granule.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At the opposite pole the mitochondria are arranged around the axial filament (Fig. 21) which originate at the periphery of the cell and migrated to this position with the newly divided </a:t>
            </a:r>
            <a:r>
              <a:rPr lang="en-US" b="1" dirty="0" err="1" smtClean="0"/>
              <a:t>centrioles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60000"/>
              </a:lnSpc>
            </a:pPr>
            <a:r>
              <a:rPr lang="en-US" b="1" dirty="0" smtClean="0"/>
              <a:t>After that the cytoplasm is streamed backward left a thin sheath around the nucleus and the developing flagellum. 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500858"/>
          </a:xfrm>
        </p:spPr>
        <p:txBody>
          <a:bodyPr>
            <a:normAutofit fontScale="92500" lnSpcReduction="20000"/>
          </a:bodyPr>
          <a:lstStyle/>
          <a:p>
            <a:pPr lvl="0" algn="just" rtl="0">
              <a:lnSpc>
                <a:spcPct val="170000"/>
              </a:lnSpc>
            </a:pPr>
            <a:r>
              <a:rPr lang="en-US" b="1" dirty="0" smtClean="0"/>
              <a:t>Golgi vacuole and granule are modified to </a:t>
            </a:r>
            <a:r>
              <a:rPr lang="en-US" b="1" dirty="0" err="1" smtClean="0"/>
              <a:t>acrosome</a:t>
            </a:r>
            <a:r>
              <a:rPr lang="en-US" b="1" dirty="0" smtClean="0"/>
              <a:t>, which has an outer membrane close to the plasma membrane and inner membrane close with nuclear membrane.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Maturation then takes place, which removes the remaining unnecessary </a:t>
            </a:r>
            <a:r>
              <a:rPr lang="en-US" b="1" dirty="0" smtClean="0">
                <a:hlinkClick r:id="rId2"/>
              </a:rPr>
              <a:t>cytoplasm</a:t>
            </a:r>
            <a:r>
              <a:rPr lang="en-US" b="1" dirty="0" smtClean="0"/>
              <a:t> and </a:t>
            </a:r>
            <a:r>
              <a:rPr lang="en-US" b="1" dirty="0" smtClean="0">
                <a:hlinkClick r:id="rId3"/>
              </a:rPr>
              <a:t>organelles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The excess cytoplasm, known as residual bodies, is </a:t>
            </a:r>
            <a:r>
              <a:rPr lang="en-US" b="1" dirty="0" err="1" smtClean="0">
                <a:hlinkClick r:id="rId4"/>
              </a:rPr>
              <a:t>phagocytosed</a:t>
            </a:r>
            <a:r>
              <a:rPr lang="en-US" b="1" dirty="0" smtClean="0"/>
              <a:t> by surrounding </a:t>
            </a:r>
            <a:r>
              <a:rPr lang="en-US" b="1" dirty="0" err="1" smtClean="0"/>
              <a:t>Sertoli</a:t>
            </a:r>
            <a:r>
              <a:rPr lang="en-US" b="1" dirty="0" smtClean="0"/>
              <a:t> cells in the </a:t>
            </a:r>
            <a:r>
              <a:rPr lang="en-US" b="1" dirty="0" smtClean="0">
                <a:hlinkClick r:id="rId5"/>
              </a:rPr>
              <a:t>testes</a:t>
            </a:r>
            <a:r>
              <a:rPr lang="en-US" b="1" dirty="0" smtClean="0"/>
              <a:t>. 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15106"/>
          </a:xfrm>
        </p:spPr>
        <p:txBody>
          <a:bodyPr>
            <a:normAutofit fontScale="77500" lnSpcReduction="20000"/>
          </a:bodyPr>
          <a:lstStyle/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The resulting spermatozoa are now mature but lack motility, rendering them sterile.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The mature spermatozoa are released from the protective </a:t>
            </a:r>
            <a:r>
              <a:rPr lang="en-US" b="1" dirty="0" err="1" smtClean="0">
                <a:hlinkClick r:id="rId2"/>
              </a:rPr>
              <a:t>Sertoli</a:t>
            </a:r>
            <a:r>
              <a:rPr lang="en-US" b="1" dirty="0" smtClean="0">
                <a:hlinkClick r:id="rId2"/>
              </a:rPr>
              <a:t> cells</a:t>
            </a:r>
            <a:r>
              <a:rPr lang="en-US" b="1" dirty="0" smtClean="0"/>
              <a:t> into the lumen of the </a:t>
            </a:r>
            <a:r>
              <a:rPr lang="en-US" b="1" dirty="0" err="1" smtClean="0">
                <a:hlinkClick r:id="rId3"/>
              </a:rPr>
              <a:t>seminiferous</a:t>
            </a:r>
            <a:r>
              <a:rPr lang="en-US" b="1" dirty="0" smtClean="0">
                <a:hlinkClick r:id="rId3"/>
              </a:rPr>
              <a:t> tubule</a:t>
            </a:r>
            <a:r>
              <a:rPr lang="en-US" b="1" dirty="0" smtClean="0"/>
              <a:t> in a process called </a:t>
            </a:r>
            <a:r>
              <a:rPr lang="en-US" b="1" dirty="0" err="1" smtClean="0">
                <a:solidFill>
                  <a:srgbClr val="EC0229"/>
                </a:solidFill>
              </a:rPr>
              <a:t>spermiation</a:t>
            </a:r>
            <a:r>
              <a:rPr lang="en-US" b="1" dirty="0" smtClean="0"/>
              <a:t>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The non-motile spermatozoa are transported to the </a:t>
            </a:r>
            <a:r>
              <a:rPr lang="en-US" b="1" dirty="0" err="1" smtClean="0">
                <a:hlinkClick r:id="rId4"/>
              </a:rPr>
              <a:t>epididymis</a:t>
            </a:r>
            <a:r>
              <a:rPr lang="en-US" b="1" dirty="0" smtClean="0"/>
              <a:t> in testicular fluid secreted by the </a:t>
            </a:r>
            <a:r>
              <a:rPr lang="en-US" b="1" dirty="0" err="1" smtClean="0"/>
              <a:t>Sertoli</a:t>
            </a:r>
            <a:r>
              <a:rPr lang="en-US" b="1" dirty="0" smtClean="0"/>
              <a:t> cells with the aid of </a:t>
            </a:r>
            <a:r>
              <a:rPr lang="en-US" b="1" dirty="0" smtClean="0">
                <a:hlinkClick r:id="rId5"/>
              </a:rPr>
              <a:t>peristaltic contraction</a:t>
            </a:r>
            <a:r>
              <a:rPr lang="en-US" b="1" dirty="0" smtClean="0"/>
              <a:t>. </a:t>
            </a:r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Whilst in the </a:t>
            </a:r>
            <a:r>
              <a:rPr lang="en-US" b="1" dirty="0" err="1" smtClean="0"/>
              <a:t>epididymis</a:t>
            </a:r>
            <a:r>
              <a:rPr lang="en-US" b="1" dirty="0" smtClean="0"/>
              <a:t> they acquire motility and become capable of </a:t>
            </a:r>
            <a:r>
              <a:rPr lang="en-US" b="1" dirty="0" err="1" smtClean="0"/>
              <a:t>fertilisation</a:t>
            </a:r>
            <a:r>
              <a:rPr lang="en-US" b="1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672"/>
            <a:ext cx="7000924" cy="650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92500" lnSpcReduction="20000"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EC0229"/>
                </a:solidFill>
              </a:rPr>
              <a:t>Sperm or Spermatozoon Structure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Sperm come in a variety of shapes and sizes.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The most elaborate sperm are found in species with internal fertilization.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The primary components of typical sperm are the </a:t>
            </a:r>
            <a:r>
              <a:rPr lang="en-US" b="1" dirty="0" smtClean="0">
                <a:solidFill>
                  <a:srgbClr val="EC0229"/>
                </a:solidFill>
              </a:rPr>
              <a:t>head</a:t>
            </a:r>
            <a:r>
              <a:rPr lang="en-US" b="1" dirty="0" smtClean="0"/>
              <a:t> (nucleus, </a:t>
            </a:r>
            <a:r>
              <a:rPr lang="en-US" b="1" dirty="0" err="1" smtClean="0"/>
              <a:t>acrosome</a:t>
            </a:r>
            <a:r>
              <a:rPr lang="en-US" b="1" dirty="0" smtClean="0"/>
              <a:t>), </a:t>
            </a:r>
            <a:r>
              <a:rPr lang="en-US" b="1" dirty="0" smtClean="0">
                <a:solidFill>
                  <a:srgbClr val="EC0229"/>
                </a:solidFill>
              </a:rPr>
              <a:t>neck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EC0229"/>
                </a:solidFill>
              </a:rPr>
              <a:t>tail</a:t>
            </a:r>
            <a:r>
              <a:rPr lang="en-US" b="1" dirty="0" smtClean="0"/>
              <a:t> or flagellum. We shall now examine mammalian sperm structure in detail. </a:t>
            </a:r>
            <a:endParaRPr lang="en-GB" b="1" dirty="0" smtClean="0"/>
          </a:p>
          <a:p>
            <a:pPr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Nucleus</a:t>
            </a:r>
            <a:r>
              <a:rPr lang="en-US" b="1" dirty="0" smtClean="0"/>
              <a:t> contain the haploid number of chromosome which transmitted to the offspring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85000" lnSpcReduction="10000"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The </a:t>
            </a:r>
            <a:r>
              <a:rPr lang="en-US" b="1" dirty="0" err="1" smtClean="0">
                <a:solidFill>
                  <a:srgbClr val="EC0229"/>
                </a:solidFill>
              </a:rPr>
              <a:t>acrosome</a:t>
            </a:r>
            <a:r>
              <a:rPr lang="en-US" b="1" dirty="0" smtClean="0">
                <a:solidFill>
                  <a:srgbClr val="EC0229"/>
                </a:solidFill>
              </a:rPr>
              <a:t> contains hydrolytic enzymes, which are released from the sperm during the </a:t>
            </a:r>
            <a:r>
              <a:rPr lang="en-US" b="1" dirty="0" err="1" smtClean="0">
                <a:solidFill>
                  <a:srgbClr val="EC0229"/>
                </a:solidFill>
              </a:rPr>
              <a:t>acrosome</a:t>
            </a:r>
            <a:r>
              <a:rPr lang="en-US" b="1" dirty="0" smtClean="0">
                <a:solidFill>
                  <a:srgbClr val="EC0229"/>
                </a:solidFill>
              </a:rPr>
              <a:t> reaction. 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This occurs in the immediate vicinity of the egg and causes the sperm plasma membrane and the outer </a:t>
            </a:r>
            <a:r>
              <a:rPr lang="en-US" b="1" dirty="0" err="1" smtClean="0"/>
              <a:t>acrosomal</a:t>
            </a:r>
            <a:r>
              <a:rPr lang="en-US" b="1" dirty="0" smtClean="0"/>
              <a:t> membrane to </a:t>
            </a:r>
            <a:r>
              <a:rPr lang="en-US" b="1" dirty="0" err="1" smtClean="0"/>
              <a:t>vesiculate</a:t>
            </a:r>
            <a:r>
              <a:rPr lang="en-US" b="1" dirty="0" smtClean="0"/>
              <a:t> and be shed, thus releasing the enzymes.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The posterior portion of the </a:t>
            </a:r>
            <a:r>
              <a:rPr lang="en-US" b="1" dirty="0" err="1" smtClean="0">
                <a:solidFill>
                  <a:srgbClr val="EC0229"/>
                </a:solidFill>
              </a:rPr>
              <a:t>acrosome</a:t>
            </a:r>
            <a:r>
              <a:rPr lang="en-US" b="1" dirty="0" smtClean="0">
                <a:solidFill>
                  <a:srgbClr val="EC0229"/>
                </a:solidFill>
              </a:rPr>
              <a:t> is the equatorial segment, which remains intact during the </a:t>
            </a:r>
            <a:r>
              <a:rPr lang="en-US" b="1" dirty="0" err="1" smtClean="0">
                <a:solidFill>
                  <a:srgbClr val="EC0229"/>
                </a:solidFill>
              </a:rPr>
              <a:t>acrosome</a:t>
            </a:r>
            <a:r>
              <a:rPr lang="en-US" b="1" dirty="0" smtClean="0">
                <a:solidFill>
                  <a:srgbClr val="EC0229"/>
                </a:solidFill>
              </a:rPr>
              <a:t> reaction and is the site of initial contact between the sperm and egg at fertilization.</a:t>
            </a:r>
            <a:endParaRPr lang="en-GB" b="1" dirty="0" smtClean="0">
              <a:solidFill>
                <a:srgbClr val="EC0229"/>
              </a:solidFill>
            </a:endParaRPr>
          </a:p>
          <a:p>
            <a:pPr algn="just">
              <a:lnSpc>
                <a:spcPct val="15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1"/>
            <a:ext cx="8643998" cy="4929222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902D0"/>
                </a:solidFill>
              </a:rPr>
              <a:t>Localization of PGCs in Some Vertebrates</a:t>
            </a:r>
            <a:endParaRPr lang="en-GB" dirty="0" smtClean="0">
              <a:solidFill>
                <a:srgbClr val="2902D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b="1" i="1" dirty="0" err="1" smtClean="0">
                <a:solidFill>
                  <a:srgbClr val="EC0229"/>
                </a:solidFill>
              </a:rPr>
              <a:t>Xenopus</a:t>
            </a:r>
            <a:r>
              <a:rPr lang="en-US" b="1" i="1" dirty="0" smtClean="0">
                <a:solidFill>
                  <a:srgbClr val="EC0229"/>
                </a:solidFill>
              </a:rPr>
              <a:t> </a:t>
            </a:r>
            <a:r>
              <a:rPr lang="en-US" b="1" dirty="0" smtClean="0">
                <a:solidFill>
                  <a:srgbClr val="EC0229"/>
                </a:solidFill>
              </a:rPr>
              <a:t>PGCs</a:t>
            </a:r>
            <a:r>
              <a:rPr lang="en-US" i="1" dirty="0" smtClean="0">
                <a:solidFill>
                  <a:srgbClr val="EC0229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are localized to the vegetal pole of the mature egg.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It is partitioned equally between the first four </a:t>
            </a:r>
            <a:r>
              <a:rPr lang="en-US" b="1" dirty="0" err="1" smtClean="0"/>
              <a:t>blastomeres</a:t>
            </a:r>
            <a:r>
              <a:rPr lang="en-US" b="1" dirty="0" smtClean="0"/>
              <a:t> and ingresses along the cleavage planes.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At the blastula stage, germinal </a:t>
            </a:r>
            <a:r>
              <a:rPr lang="en-US" b="1" dirty="0" err="1" smtClean="0"/>
              <a:t>plasm</a:t>
            </a:r>
            <a:r>
              <a:rPr lang="en-US" b="1" dirty="0" smtClean="0"/>
              <a:t> is found in about 20 cells that are positioned near the floor of the </a:t>
            </a:r>
            <a:r>
              <a:rPr lang="en-US" b="1" dirty="0" err="1" smtClean="0"/>
              <a:t>blastocoel</a:t>
            </a:r>
            <a:r>
              <a:rPr lang="en-US" b="1" dirty="0" smtClean="0"/>
              <a:t> (Fig. 12).</a:t>
            </a:r>
            <a:endParaRPr lang="en-GB" b="1" dirty="0"/>
          </a:p>
        </p:txBody>
      </p:sp>
      <p:pic>
        <p:nvPicPr>
          <p:cNvPr id="1026" name="Picture 2" descr="Untitled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714884"/>
            <a:ext cx="689801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85000" lnSpcReduction="10000"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The neck </a:t>
            </a:r>
            <a:r>
              <a:rPr lang="en-US" b="1" dirty="0" smtClean="0"/>
              <a:t>is the connecting piece between the head and tail; it contains two </a:t>
            </a:r>
            <a:r>
              <a:rPr lang="en-US" b="1" dirty="0" err="1" smtClean="0"/>
              <a:t>centrioles</a:t>
            </a:r>
            <a:r>
              <a:rPr lang="en-US" b="1" dirty="0" smtClean="0"/>
              <a:t>.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The two </a:t>
            </a:r>
            <a:r>
              <a:rPr lang="en-US" b="1" dirty="0" err="1" smtClean="0"/>
              <a:t>centrioles</a:t>
            </a:r>
            <a:r>
              <a:rPr lang="en-US" b="1" dirty="0" smtClean="0"/>
              <a:t> of the </a:t>
            </a:r>
            <a:r>
              <a:rPr lang="en-US" b="1" dirty="0" err="1" smtClean="0"/>
              <a:t>spermatid’s</a:t>
            </a:r>
            <a:r>
              <a:rPr lang="en-US" b="1" dirty="0" smtClean="0"/>
              <a:t> </a:t>
            </a:r>
            <a:r>
              <a:rPr lang="en-US" b="1" dirty="0" err="1" smtClean="0"/>
              <a:t>centrosome</a:t>
            </a:r>
            <a:r>
              <a:rPr lang="en-US" b="1" dirty="0" smtClean="0"/>
              <a:t> position themselves at the posterior pole of the sperm nucleus.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One of the two </a:t>
            </a:r>
            <a:r>
              <a:rPr lang="en-US" b="1" dirty="0" err="1" smtClean="0"/>
              <a:t>centrioles</a:t>
            </a:r>
            <a:r>
              <a:rPr lang="en-US" b="1" dirty="0" smtClean="0"/>
              <a:t> acts as a </a:t>
            </a:r>
            <a:r>
              <a:rPr lang="en-US" b="1" dirty="0" smtClean="0">
                <a:solidFill>
                  <a:srgbClr val="EC0229"/>
                </a:solidFill>
              </a:rPr>
              <a:t>microtubule-organizing center (MTOC),</a:t>
            </a:r>
            <a:r>
              <a:rPr lang="en-US" b="1" dirty="0" smtClean="0"/>
              <a:t> providing the </a:t>
            </a:r>
            <a:r>
              <a:rPr lang="en-US" b="1" dirty="0" err="1" smtClean="0"/>
              <a:t>microtubular</a:t>
            </a:r>
            <a:r>
              <a:rPr lang="en-US" b="1" dirty="0" smtClean="0"/>
              <a:t> core of the sperm tail (flagellum), while the other </a:t>
            </a:r>
            <a:r>
              <a:rPr lang="en-US" b="1" dirty="0" err="1" smtClean="0"/>
              <a:t>centriole</a:t>
            </a:r>
            <a:r>
              <a:rPr lang="en-US" b="1" dirty="0" smtClean="0"/>
              <a:t> persists as the </a:t>
            </a:r>
            <a:r>
              <a:rPr lang="en-US" b="1" dirty="0" err="1" smtClean="0"/>
              <a:t>centriole</a:t>
            </a:r>
            <a:r>
              <a:rPr lang="en-US" b="1" dirty="0" smtClean="0"/>
              <a:t> of the spermatozoon, destined to play an important role after fertilization.</a:t>
            </a:r>
            <a:endParaRPr lang="en-GB" b="1" dirty="0" smtClean="0"/>
          </a:p>
          <a:p>
            <a:pPr algn="just" rtl="0">
              <a:lnSpc>
                <a:spcPct val="150000"/>
              </a:lnSpc>
            </a:pPr>
            <a:endParaRPr lang="en-GB" b="1" dirty="0" smtClean="0"/>
          </a:p>
          <a:p>
            <a:pPr algn="just">
              <a:lnSpc>
                <a:spcPct val="150000"/>
              </a:lnSpc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The middle piece </a:t>
            </a:r>
            <a:r>
              <a:rPr lang="en-US" b="1" dirty="0" smtClean="0"/>
              <a:t>contains dense longitudinal fibers which surround the </a:t>
            </a:r>
            <a:r>
              <a:rPr lang="en-US" b="1" dirty="0" err="1" smtClean="0"/>
              <a:t>axoneme</a:t>
            </a:r>
            <a:r>
              <a:rPr lang="en-US" b="1" dirty="0" smtClean="0"/>
              <a:t> and also contribute to motor functions.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A helix of </a:t>
            </a:r>
            <a:r>
              <a:rPr lang="en-US" b="1" dirty="0" err="1" smtClean="0"/>
              <a:t>mitrochondria</a:t>
            </a:r>
            <a:r>
              <a:rPr lang="en-US" b="1" dirty="0" smtClean="0"/>
              <a:t>, lying end to end, forms a sheath just outside the longitudinal fibers and supplies the sperm with energy-rich ATP molecules.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At the lower end of the middle piece there is a ring of dense material, </a:t>
            </a:r>
            <a:r>
              <a:rPr lang="en-US" b="1" dirty="0" smtClean="0">
                <a:solidFill>
                  <a:srgbClr val="EC0229"/>
                </a:solidFill>
              </a:rPr>
              <a:t>the annulus</a:t>
            </a:r>
            <a:r>
              <a:rPr lang="en-US" b="1" dirty="0" smtClean="0"/>
              <a:t>, which is fused to the plasma membrane.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It forms a boundary between the middle and principal pieces Figure 21.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rmAutofit fontScale="92500" lnSpcReduction="10000"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The tail </a:t>
            </a:r>
            <a:r>
              <a:rPr lang="en-US" b="1" dirty="0" smtClean="0"/>
              <a:t>contains the motor apparatus of the sperm. </a:t>
            </a:r>
          </a:p>
          <a:p>
            <a:pPr algn="just" rtl="0">
              <a:lnSpc>
                <a:spcPct val="150000"/>
              </a:lnSpc>
            </a:pPr>
            <a:r>
              <a:rPr lang="en-US" b="1" dirty="0" smtClean="0"/>
              <a:t>It is divided into principal piece, and a terminal end piece.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The principal piece </a:t>
            </a:r>
            <a:r>
              <a:rPr lang="en-US" b="1" dirty="0" smtClean="0"/>
              <a:t>is a circumferential sheath of dense fibrils surrounding the </a:t>
            </a:r>
            <a:r>
              <a:rPr lang="en-US" b="1" dirty="0" err="1" smtClean="0"/>
              <a:t>axoneme</a:t>
            </a:r>
            <a:r>
              <a:rPr lang="en-US" b="1" dirty="0" smtClean="0"/>
              <a:t>. </a:t>
            </a:r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In addition, the longitudinal fibrils from the middle piece also extend into the principal piece. </a:t>
            </a:r>
            <a:endParaRPr lang="en-GB" b="1" dirty="0" smtClean="0"/>
          </a:p>
          <a:p>
            <a:pPr algn="just">
              <a:lnSpc>
                <a:spcPct val="150000"/>
              </a:lnSpc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92500" lnSpcReduction="10000"/>
          </a:bodyPr>
          <a:lstStyle/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The end piece </a:t>
            </a:r>
            <a:r>
              <a:rPr lang="en-US" b="1" dirty="0" smtClean="0"/>
              <a:t>is composed only of the </a:t>
            </a:r>
            <a:r>
              <a:rPr lang="en-US" b="1" dirty="0" err="1" smtClean="0"/>
              <a:t>axoneme</a:t>
            </a:r>
            <a:r>
              <a:rPr lang="en-US" b="1" dirty="0" smtClean="0"/>
              <a:t>, and near the end of the tail the doublets of microtubules separate into 18 singles.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The entire sperm is surrounded by a plasma membrane, and all but the end piece has a thin layer of peripheral cytoplasm.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Flagellum </a:t>
            </a:r>
            <a:r>
              <a:rPr lang="en-US" b="1" dirty="0" smtClean="0"/>
              <a:t>consists of two central microtubules surrounded by 9 microtubule doublets.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This structure is called the </a:t>
            </a:r>
            <a:r>
              <a:rPr lang="en-US" b="1" dirty="0" err="1" smtClean="0">
                <a:solidFill>
                  <a:srgbClr val="EC0229"/>
                </a:solidFill>
              </a:rPr>
              <a:t>axoneme</a:t>
            </a:r>
            <a:r>
              <a:rPr lang="en-US" b="1" dirty="0" smtClean="0"/>
              <a:t>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70000" lnSpcReduction="20000"/>
          </a:bodyPr>
          <a:lstStyle/>
          <a:p>
            <a:pPr algn="just" rtl="0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EC0229"/>
                </a:solidFill>
              </a:rPr>
              <a:t>The Mammalian Sperm Heads</a:t>
            </a:r>
            <a:endParaRPr lang="en-GB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Sperm of most mammalian species have a </a:t>
            </a:r>
            <a:r>
              <a:rPr lang="en-US" b="1" dirty="0" err="1" smtClean="0"/>
              <a:t>spatulate</a:t>
            </a:r>
            <a:r>
              <a:rPr lang="en-US" b="1" dirty="0" smtClean="0"/>
              <a:t> head (Fig. 22), with the nucleus and </a:t>
            </a:r>
            <a:r>
              <a:rPr lang="en-US" b="1" dirty="0" err="1" smtClean="0"/>
              <a:t>acrosome</a:t>
            </a:r>
            <a:r>
              <a:rPr lang="en-US" b="1" dirty="0" smtClean="0"/>
              <a:t> flattened in the plane of the anterior-posterior axis of the sperm and the </a:t>
            </a:r>
            <a:r>
              <a:rPr lang="en-US" b="1" dirty="0" err="1" smtClean="0"/>
              <a:t>acrosome</a:t>
            </a:r>
            <a:r>
              <a:rPr lang="en-US" b="1" dirty="0" smtClean="0"/>
              <a:t> and nucleus are symmetrical structures.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However, in the guinea pig and some other animals, the distal part of the principal piece bends out of the flattened plane of the sperm head.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In contrast, the sperm of some rodents have a </a:t>
            </a:r>
            <a:r>
              <a:rPr lang="en-US" b="1" dirty="0" err="1" smtClean="0"/>
              <a:t>falciform</a:t>
            </a:r>
            <a:r>
              <a:rPr lang="en-US" b="1" dirty="0" smtClean="0"/>
              <a:t> shaped head, with the </a:t>
            </a:r>
            <a:r>
              <a:rPr lang="en-US" b="1" dirty="0" err="1" smtClean="0"/>
              <a:t>acrosome</a:t>
            </a:r>
            <a:r>
              <a:rPr lang="en-US" b="1" dirty="0" smtClean="0"/>
              <a:t> overlying the convex margin of the nucleus. </a:t>
            </a:r>
            <a:endParaRPr lang="en-GB" b="1" dirty="0" smtClean="0"/>
          </a:p>
          <a:p>
            <a:pPr lvl="0" algn="just" rtl="0">
              <a:lnSpc>
                <a:spcPct val="170000"/>
              </a:lnSpc>
            </a:pPr>
            <a:r>
              <a:rPr lang="en-US" b="1" dirty="0" smtClean="0"/>
              <a:t>Although sperm are uniform in size and shape within most species, a third or more of human sperm are abnormal in size and shape.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8439"/>
            <a:ext cx="7000924" cy="571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143271"/>
          </a:xfrm>
        </p:spPr>
        <p:txBody>
          <a:bodyPr>
            <a:normAutofit fontScale="85000" lnSpcReduction="10000"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 smtClean="0">
                <a:solidFill>
                  <a:srgbClr val="EC0229"/>
                </a:solidFill>
              </a:rPr>
              <a:t>Chick PGCs </a:t>
            </a:r>
            <a:r>
              <a:rPr lang="en-US" b="1" dirty="0" smtClean="0"/>
              <a:t>are first detected at the </a:t>
            </a:r>
            <a:r>
              <a:rPr lang="en-US" b="1" dirty="0" err="1" smtClean="0"/>
              <a:t>blastodisc</a:t>
            </a:r>
            <a:r>
              <a:rPr lang="en-US" b="1" dirty="0" smtClean="0"/>
              <a:t> stage. </a:t>
            </a:r>
            <a:endParaRPr lang="en-GB" b="1" dirty="0" smtClean="0"/>
          </a:p>
          <a:p>
            <a:pPr lvl="0" algn="just" rtl="0">
              <a:lnSpc>
                <a:spcPct val="150000"/>
              </a:lnSpc>
            </a:pPr>
            <a:r>
              <a:rPr lang="en-US" b="1" dirty="0" smtClean="0"/>
              <a:t>They are mostly found in a region called the germinal crescent that is positioned </a:t>
            </a:r>
            <a:r>
              <a:rPr lang="en-US" b="1" dirty="0" err="1" smtClean="0"/>
              <a:t>anteriorly</a:t>
            </a:r>
            <a:r>
              <a:rPr lang="en-US" b="1" dirty="0" smtClean="0"/>
              <a:t> to the embryo proper (Fig. 13). </a:t>
            </a:r>
            <a:endParaRPr lang="en-GB" b="1" dirty="0" smtClean="0"/>
          </a:p>
          <a:p>
            <a:pPr algn="just">
              <a:lnSpc>
                <a:spcPct val="150000"/>
              </a:lnSpc>
            </a:pPr>
            <a:endParaRPr lang="en-GB" b="1" dirty="0"/>
          </a:p>
        </p:txBody>
      </p:sp>
      <p:pic>
        <p:nvPicPr>
          <p:cNvPr id="2050" name="Picture 2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078" y="2143116"/>
            <a:ext cx="4623508" cy="439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1"/>
            <a:ext cx="8572560" cy="2643205"/>
          </a:xfrm>
        </p:spPr>
        <p:txBody>
          <a:bodyPr/>
          <a:lstStyle/>
          <a:p>
            <a:pPr algn="just" rtl="0"/>
            <a:r>
              <a:rPr lang="en-US" b="1" dirty="0" smtClean="0">
                <a:solidFill>
                  <a:srgbClr val="FF0000"/>
                </a:solidFill>
              </a:rPr>
              <a:t>Mouse PGCs can be visualized at around day 7.5 post fertilization.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0" algn="just" rtl="0"/>
            <a:r>
              <a:rPr lang="en-US" b="1" dirty="0" smtClean="0"/>
              <a:t>They are found in the area of the </a:t>
            </a:r>
            <a:r>
              <a:rPr lang="en-US" b="1" dirty="0" err="1" smtClean="0"/>
              <a:t>epiblast</a:t>
            </a:r>
            <a:r>
              <a:rPr lang="en-US" b="1" dirty="0" smtClean="0"/>
              <a:t> that is proximal to the primitive streak (Fig. 14).</a:t>
            </a:r>
            <a:endParaRPr lang="en-GB" b="1" dirty="0" smtClean="0"/>
          </a:p>
          <a:p>
            <a:pPr algn="just" rtl="0"/>
            <a:endParaRPr lang="en-GB" dirty="0" smtClean="0"/>
          </a:p>
          <a:p>
            <a:pPr algn="just"/>
            <a:endParaRPr lang="en-GB" dirty="0"/>
          </a:p>
        </p:txBody>
      </p:sp>
      <p:pic>
        <p:nvPicPr>
          <p:cNvPr id="3074" name="Picture 2" descr="282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357430"/>
            <a:ext cx="459440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 fontScale="85000" lnSpcReduction="10000"/>
          </a:bodyPr>
          <a:lstStyle/>
          <a:p>
            <a:pPr algn="just" rtl="0">
              <a:lnSpc>
                <a:spcPct val="120000"/>
              </a:lnSpc>
              <a:buNone/>
            </a:pPr>
            <a:r>
              <a:rPr lang="en-US" sz="3400" b="1" dirty="0" smtClean="0">
                <a:solidFill>
                  <a:srgbClr val="EC0229"/>
                </a:solidFill>
              </a:rPr>
              <a:t>Mammalian PGCs Migration</a:t>
            </a:r>
            <a:endParaRPr lang="en-GB" sz="3400" b="1" dirty="0" smtClean="0">
              <a:solidFill>
                <a:srgbClr val="EC0229"/>
              </a:solidFill>
            </a:endParaRPr>
          </a:p>
          <a:p>
            <a:pPr lvl="0" algn="just" rtl="0">
              <a:lnSpc>
                <a:spcPct val="120000"/>
              </a:lnSpc>
            </a:pPr>
            <a:r>
              <a:rPr lang="en-US" sz="3400" b="1" dirty="0" smtClean="0">
                <a:solidFill>
                  <a:srgbClr val="FF0000"/>
                </a:solidFill>
              </a:rPr>
              <a:t>Mammalian PGCs lie in close proximity to the hindgut and are embedded in the </a:t>
            </a:r>
            <a:r>
              <a:rPr lang="en-US" sz="3400" b="1" dirty="0" err="1" smtClean="0">
                <a:solidFill>
                  <a:srgbClr val="FF0000"/>
                </a:solidFill>
              </a:rPr>
              <a:t>endodermal</a:t>
            </a:r>
            <a:r>
              <a:rPr lang="en-US" sz="3400" b="1" dirty="0" smtClean="0">
                <a:solidFill>
                  <a:srgbClr val="FF0000"/>
                </a:solidFill>
              </a:rPr>
              <a:t> gut wall as it forms.  </a:t>
            </a:r>
            <a:endParaRPr lang="en-GB" sz="3400" b="1" dirty="0" smtClean="0">
              <a:solidFill>
                <a:srgbClr val="FF0000"/>
              </a:solidFill>
            </a:endParaRPr>
          </a:p>
          <a:p>
            <a:pPr lvl="0" algn="just" rtl="0">
              <a:lnSpc>
                <a:spcPct val="120000"/>
              </a:lnSpc>
            </a:pPr>
            <a:r>
              <a:rPr lang="en-US" sz="3400" b="1" dirty="0" smtClean="0"/>
              <a:t>PGCs then actively migrate through the gut epithelial layer (Fig. 15). </a:t>
            </a:r>
            <a:endParaRPr lang="en-GB" sz="3400" b="1" dirty="0" smtClean="0"/>
          </a:p>
          <a:p>
            <a:pPr lvl="0" algn="just" rtl="0">
              <a:lnSpc>
                <a:spcPct val="120000"/>
              </a:lnSpc>
            </a:pPr>
            <a:r>
              <a:rPr lang="en-US" sz="3400" b="1" dirty="0" smtClean="0"/>
              <a:t>They develop large pseudopodia that scan in various directions until finding large intercellular spaces in the epithelial wall.</a:t>
            </a:r>
          </a:p>
          <a:p>
            <a:pPr lvl="0" algn="just" rtl="0">
              <a:lnSpc>
                <a:spcPct val="120000"/>
              </a:lnSpc>
            </a:pPr>
            <a:r>
              <a:rPr lang="en-US" sz="3400" b="1" dirty="0" smtClean="0"/>
              <a:t>Having left the gut wall, the mammalian PGCs also travel up into the dorsal mesentery, which connects the developing gut to the dorsal body wall. </a:t>
            </a:r>
            <a:endParaRPr lang="en-GB" sz="3400" b="1" dirty="0" smtClean="0"/>
          </a:p>
          <a:p>
            <a:pPr lvl="0" algn="just" rtl="0">
              <a:lnSpc>
                <a:spcPct val="170000"/>
              </a:lnSpc>
            </a:pPr>
            <a:endParaRPr lang="en-GB" b="1" dirty="0" smtClean="0"/>
          </a:p>
          <a:p>
            <a:pPr algn="just">
              <a:lnSpc>
                <a:spcPct val="170000"/>
              </a:lnSpc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20000"/>
              </a:lnSpc>
            </a:pPr>
            <a:r>
              <a:rPr lang="en-US" b="1" dirty="0" smtClean="0"/>
              <a:t>PGCs then split into two groups that migrate laterally to arrive to the somatic </a:t>
            </a:r>
            <a:r>
              <a:rPr lang="en-US" b="1" dirty="0" err="1" smtClean="0"/>
              <a:t>gonadal</a:t>
            </a:r>
            <a:r>
              <a:rPr lang="en-US" b="1" dirty="0" smtClean="0"/>
              <a:t> </a:t>
            </a:r>
            <a:r>
              <a:rPr lang="en-US" b="1" dirty="0" err="1" smtClean="0"/>
              <a:t>primordia</a:t>
            </a:r>
            <a:r>
              <a:rPr lang="en-US" b="1" dirty="0" smtClean="0"/>
              <a:t> (or </a:t>
            </a:r>
            <a:r>
              <a:rPr lang="en-US" b="1" dirty="0" smtClean="0">
                <a:solidFill>
                  <a:srgbClr val="EC0229"/>
                </a:solidFill>
              </a:rPr>
              <a:t>genital ridges</a:t>
            </a:r>
            <a:r>
              <a:rPr lang="en-US" b="1" dirty="0" smtClean="0"/>
              <a:t>), which develop on either side of the dorsal aorta. </a:t>
            </a:r>
            <a:endParaRPr lang="en-GB" b="1" dirty="0" smtClean="0"/>
          </a:p>
          <a:p>
            <a:pPr algn="just" rtl="0">
              <a:lnSpc>
                <a:spcPct val="120000"/>
              </a:lnSpc>
            </a:pPr>
            <a:r>
              <a:rPr lang="en-US" b="1" dirty="0" smtClean="0"/>
              <a:t>The steps of PGC migration in </a:t>
            </a:r>
            <a:r>
              <a:rPr lang="en-US" b="1" i="1" dirty="0" err="1" smtClean="0"/>
              <a:t>Xenopus</a:t>
            </a:r>
            <a:r>
              <a:rPr lang="en-US" b="1" i="1" dirty="0" smtClean="0"/>
              <a:t> </a:t>
            </a:r>
            <a:r>
              <a:rPr lang="en-US" b="1" dirty="0" smtClean="0"/>
              <a:t>closely resemble those described for mammalian PGCs.</a:t>
            </a:r>
            <a:endParaRPr lang="en-GB" b="1" dirty="0" smtClean="0"/>
          </a:p>
          <a:p>
            <a:pPr marL="360363" lvl="1" indent="-360363" algn="just" rtl="0"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When the PGCs become established in the gonad, they become </a:t>
            </a:r>
            <a:r>
              <a:rPr lang="en-US" sz="3200" b="1" u="heavy" dirty="0" smtClean="0">
                <a:solidFill>
                  <a:srgbClr val="FF0000"/>
                </a:solidFill>
              </a:rPr>
              <a:t>stem cells </a:t>
            </a:r>
            <a:r>
              <a:rPr lang="en-US" sz="3200" b="1" dirty="0" smtClean="0">
                <a:solidFill>
                  <a:srgbClr val="FF0000"/>
                </a:solidFill>
              </a:rPr>
              <a:t>that divide by mitosis to produce the supply of gametes that the organism requires for reproduction. 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marL="360363" lvl="1" indent="-360363" algn="just" rtl="0">
              <a:lnSpc>
                <a:spcPct val="120000"/>
              </a:lnSpc>
            </a:pPr>
            <a:r>
              <a:rPr lang="en-US" sz="3200" b="1" dirty="0" smtClean="0"/>
              <a:t>When they enter the gonads, the germ cells may associate with specific somatic cells that support, nurture and protect them. </a:t>
            </a:r>
            <a:endParaRPr lang="en-GB" sz="3200" b="1" dirty="0" smtClean="0"/>
          </a:p>
          <a:p>
            <a:pPr marL="360363" lvl="1" indent="-360363" algn="just" rtl="0">
              <a:lnSpc>
                <a:spcPct val="120000"/>
              </a:lnSpc>
            </a:pPr>
            <a:r>
              <a:rPr lang="en-US" sz="3200" b="1" dirty="0" smtClean="0"/>
              <a:t>In the female, these somatic cells are called </a:t>
            </a:r>
            <a:r>
              <a:rPr lang="en-US" sz="3200" b="1" dirty="0" smtClean="0">
                <a:solidFill>
                  <a:srgbClr val="EC0229"/>
                </a:solidFill>
              </a:rPr>
              <a:t>follicle cells</a:t>
            </a:r>
            <a:r>
              <a:rPr lang="en-US" sz="3200" b="1" dirty="0" smtClean="0"/>
              <a:t>. </a:t>
            </a:r>
            <a:endParaRPr lang="en-GB" sz="3200" b="1" dirty="0" smtClean="0"/>
          </a:p>
          <a:p>
            <a:pPr marL="360363" lvl="1" indent="-360363" algn="just" rtl="0">
              <a:lnSpc>
                <a:spcPct val="120000"/>
              </a:lnSpc>
            </a:pPr>
            <a:r>
              <a:rPr lang="en-US" sz="3200" b="1" dirty="0" smtClean="0"/>
              <a:t>In the male they are called </a:t>
            </a:r>
            <a:r>
              <a:rPr lang="en-US" sz="3200" b="1" dirty="0" err="1" smtClean="0">
                <a:solidFill>
                  <a:srgbClr val="EC0229"/>
                </a:solidFill>
              </a:rPr>
              <a:t>Sertoli</a:t>
            </a:r>
            <a:r>
              <a:rPr lang="en-US" sz="3200" b="1" dirty="0" smtClean="0">
                <a:solidFill>
                  <a:srgbClr val="EC0229"/>
                </a:solidFill>
              </a:rPr>
              <a:t> cells.                                                    </a:t>
            </a:r>
            <a:endParaRPr lang="en-GB" sz="3200" b="1" dirty="0" smtClean="0">
              <a:solidFill>
                <a:srgbClr val="EC0229"/>
              </a:solidFill>
            </a:endParaRPr>
          </a:p>
          <a:p>
            <a:pPr algn="just" rtl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3609</Words>
  <Application>Microsoft Office PowerPoint</Application>
  <PresentationFormat>عرض على الشاشة (3:4)‏</PresentationFormat>
  <Paragraphs>262</Paragraphs>
  <Slides>55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56" baseType="lpstr">
      <vt:lpstr>سمة Office</vt:lpstr>
      <vt:lpstr>   Gametogenesis  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From gametogonia, male and female gametes develop differently. However, by convention, the following pattern is common for both: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Stages of Spermatogenesis The entire process can be broken up into several distinct stages, which are: multiplication, growth and maturation, each corresponding to a particular type of cell:  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Gametogenesis   </dc:title>
  <dc:creator>HLove</dc:creator>
  <cp:lastModifiedBy>Dr hekmat</cp:lastModifiedBy>
  <cp:revision>38</cp:revision>
  <dcterms:created xsi:type="dcterms:W3CDTF">2018-02-06T18:52:32Z</dcterms:created>
  <dcterms:modified xsi:type="dcterms:W3CDTF">2019-03-02T20:05:16Z</dcterms:modified>
</cp:coreProperties>
</file>