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5"/>
  </p:notesMasterIdLst>
  <p:sldIdLst>
    <p:sldId id="256" r:id="rId2"/>
    <p:sldId id="642" r:id="rId3"/>
    <p:sldId id="794" r:id="rId4"/>
    <p:sldId id="643" r:id="rId5"/>
    <p:sldId id="644" r:id="rId6"/>
    <p:sldId id="645" r:id="rId7"/>
    <p:sldId id="646" r:id="rId8"/>
    <p:sldId id="647" r:id="rId9"/>
    <p:sldId id="648" r:id="rId10"/>
    <p:sldId id="649" r:id="rId11"/>
    <p:sldId id="650" r:id="rId12"/>
    <p:sldId id="651" r:id="rId13"/>
    <p:sldId id="652" r:id="rId14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buFont typeface="Wingdings" pitchFamily="2" charset="2"/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Wingdings" pitchFamily="2" charset="2"/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Wingdings" pitchFamily="2" charset="2"/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Wingdings" pitchFamily="2" charset="2"/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Wingdings" pitchFamily="2" charset="2"/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folHlink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CC"/>
    <a:srgbClr val="CC00CC"/>
    <a:srgbClr val="826900"/>
    <a:srgbClr val="00FF00"/>
    <a:srgbClr val="000000"/>
    <a:srgbClr val="CCFF33"/>
    <a:srgbClr val="FFFF00"/>
    <a:srgbClr val="00A4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8" autoAdjust="0"/>
    <p:restoredTop sz="87451" autoAdjust="0"/>
  </p:normalViewPr>
  <p:slideViewPr>
    <p:cSldViewPr>
      <p:cViewPr>
        <p:scale>
          <a:sx n="90" d="100"/>
          <a:sy n="90" d="100"/>
        </p:scale>
        <p:origin x="-1092" y="-180"/>
      </p:cViewPr>
      <p:guideLst>
        <p:guide orient="horz" pos="2160"/>
        <p:guide pos="312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48"/>
    </p:cViewPr>
  </p:sorterViewPr>
  <p:notesViewPr>
    <p:cSldViewPr>
      <p:cViewPr varScale="1">
        <p:scale>
          <a:sx n="26" d="100"/>
          <a:sy n="26" d="100"/>
        </p:scale>
        <p:origin x="-123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 u="none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 u="none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0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 u="none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 u="none"/>
            </a:lvl1pPr>
          </a:lstStyle>
          <a:p>
            <a:pPr>
              <a:defRPr/>
            </a:pPr>
            <a:fld id="{4CE4F095-F951-45A5-91E7-F484A614CD4C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942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2FB5B418-5F68-497F-9475-3429DB2A24CE}" type="slidenum">
              <a:rPr lang="ar-SA" altLang="en-US" sz="1200" u="none" smtClean="0"/>
              <a:pPr/>
              <a:t>1</a:t>
            </a:fld>
            <a:endParaRPr lang="en-GB" altLang="en-US" sz="1200" u="none" smtClean="0"/>
          </a:p>
        </p:txBody>
      </p:sp>
      <p:sp>
        <p:nvSpPr>
          <p:cNvPr id="342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4EEB494F-5840-4A24-823F-C8ADD4879083}" type="slidenum">
              <a:rPr lang="ar-SA" altLang="en-US" sz="1200" u="none" smtClean="0"/>
              <a:pPr/>
              <a:t>10</a:t>
            </a:fld>
            <a:endParaRPr lang="en-GB" altLang="en-US" sz="1200" u="none" smtClean="0"/>
          </a:p>
        </p:txBody>
      </p:sp>
      <p:sp>
        <p:nvSpPr>
          <p:cNvPr id="401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1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D5308D2B-B257-4ED0-93E8-557562F32505}" type="slidenum">
              <a:rPr lang="ar-SA" altLang="en-US" sz="1200" u="none" smtClean="0"/>
              <a:pPr/>
              <a:t>11</a:t>
            </a:fld>
            <a:endParaRPr lang="en-GB" altLang="en-US" sz="1200" u="none" smtClean="0"/>
          </a:p>
        </p:txBody>
      </p:sp>
      <p:sp>
        <p:nvSpPr>
          <p:cNvPr id="402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2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26758E09-FBD2-41D6-8EBB-83B179D330F8}" type="slidenum">
              <a:rPr lang="ar-SA" altLang="en-US" sz="1200" u="none" smtClean="0"/>
              <a:pPr/>
              <a:t>12</a:t>
            </a:fld>
            <a:endParaRPr lang="en-GB" altLang="en-US" sz="1200" u="none" smtClean="0"/>
          </a:p>
        </p:txBody>
      </p:sp>
      <p:sp>
        <p:nvSpPr>
          <p:cNvPr id="403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3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D1A3AECC-CADD-4CE0-BC33-DE98287A511B}" type="slidenum">
              <a:rPr lang="ar-SA" altLang="en-US" sz="1200" u="none" smtClean="0"/>
              <a:pPr/>
              <a:t>13</a:t>
            </a:fld>
            <a:endParaRPr lang="en-GB" altLang="en-US" sz="1200" u="none" smtClean="0"/>
          </a:p>
        </p:txBody>
      </p:sp>
      <p:sp>
        <p:nvSpPr>
          <p:cNvPr id="404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4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48BAECD8-DB0C-42D9-BE95-49B0025DFB1A}" type="slidenum">
              <a:rPr lang="ar-SA" altLang="en-US" sz="1200" u="none" smtClean="0"/>
              <a:pPr/>
              <a:t>2</a:t>
            </a:fld>
            <a:endParaRPr lang="en-GB" altLang="en-US" sz="1200" u="none" smtClean="0"/>
          </a:p>
        </p:txBody>
      </p:sp>
      <p:sp>
        <p:nvSpPr>
          <p:cNvPr id="394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42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48BAECD8-DB0C-42D9-BE95-49B0025DFB1A}" type="slidenum">
              <a:rPr lang="ar-SA" altLang="en-US" sz="1200" u="none" smtClean="0"/>
              <a:pPr/>
              <a:t>3</a:t>
            </a:fld>
            <a:endParaRPr lang="en-GB" altLang="en-US" sz="1200" u="none" smtClean="0"/>
          </a:p>
        </p:txBody>
      </p:sp>
      <p:sp>
        <p:nvSpPr>
          <p:cNvPr id="394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42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D7B55133-2D54-47F6-A47C-2B9FE9B47F25}" type="slidenum">
              <a:rPr lang="ar-SA" altLang="en-US" sz="1200" u="none" smtClean="0"/>
              <a:pPr/>
              <a:t>4</a:t>
            </a:fld>
            <a:endParaRPr lang="en-GB" altLang="en-US" sz="1200" u="none" smtClean="0"/>
          </a:p>
        </p:txBody>
      </p:sp>
      <p:sp>
        <p:nvSpPr>
          <p:cNvPr id="395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5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F2F14F7F-EB95-4A14-AAEA-64221B32038D}" type="slidenum">
              <a:rPr lang="ar-SA" altLang="en-US" sz="1200" u="none" smtClean="0"/>
              <a:pPr/>
              <a:t>5</a:t>
            </a:fld>
            <a:endParaRPr lang="en-GB" altLang="en-US" sz="1200" u="none" smtClean="0"/>
          </a:p>
        </p:txBody>
      </p:sp>
      <p:sp>
        <p:nvSpPr>
          <p:cNvPr id="396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62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0BD0A731-5882-4BA2-A6F6-2E9687A386D9}" type="slidenum">
              <a:rPr lang="ar-SA" altLang="en-US" sz="1200" u="none" smtClean="0"/>
              <a:pPr/>
              <a:t>6</a:t>
            </a:fld>
            <a:endParaRPr lang="en-GB" altLang="en-US" sz="1200" u="none" smtClean="0"/>
          </a:p>
        </p:txBody>
      </p:sp>
      <p:sp>
        <p:nvSpPr>
          <p:cNvPr id="397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7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ACC60CF3-7DF0-4CAB-83E3-0EEB823A9DE2}" type="slidenum">
              <a:rPr lang="ar-SA" altLang="en-US" sz="1200" u="none" smtClean="0"/>
              <a:pPr/>
              <a:t>7</a:t>
            </a:fld>
            <a:endParaRPr lang="en-GB" altLang="en-US" sz="1200" u="none" smtClean="0"/>
          </a:p>
        </p:txBody>
      </p:sp>
      <p:sp>
        <p:nvSpPr>
          <p:cNvPr id="398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8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C029157F-F659-48D9-9ED9-F1FD0E397FB5}" type="slidenum">
              <a:rPr lang="ar-SA" altLang="en-US" sz="1200" u="none" smtClean="0"/>
              <a:pPr/>
              <a:t>8</a:t>
            </a:fld>
            <a:endParaRPr lang="en-GB" altLang="en-US" sz="1200" u="none" smtClean="0"/>
          </a:p>
        </p:txBody>
      </p:sp>
      <p:sp>
        <p:nvSpPr>
          <p:cNvPr id="399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07204475-5ACF-4BB3-8E47-77508AB670C8}" type="slidenum">
              <a:rPr lang="ar-SA" altLang="en-US" sz="1200" u="none" smtClean="0"/>
              <a:pPr/>
              <a:t>9</a:t>
            </a:fld>
            <a:endParaRPr lang="en-GB" altLang="en-US" sz="1200" u="none" smtClean="0"/>
          </a:p>
        </p:txBody>
      </p:sp>
      <p:sp>
        <p:nvSpPr>
          <p:cNvPr id="400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0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759950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4" y="1604"/>
              <a:ext cx="450" cy="299"/>
              <a:chOff x="719" y="336"/>
              <a:chExt cx="626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19" y="336"/>
                <a:ext cx="385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9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5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996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73150" y="18288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996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073150" y="6248400"/>
            <a:ext cx="206375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714750" y="6248400"/>
            <a:ext cx="31369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248400"/>
            <a:ext cx="206375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9C9470D-1D3B-4C1B-A39D-BD27B3B4371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34064"/>
      </p:ext>
    </p:extLst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9FC47-B148-4232-8433-2ECC7BEA58B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88791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88250" y="617538"/>
            <a:ext cx="2112963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6188" y="617538"/>
            <a:ext cx="618966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01259-5EEA-4559-BD93-B4F4D510AD1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55295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73D3E-BA2B-4A10-A62F-FF8601BD059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14474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88675-5357-4116-8363-33BBC2E4838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04757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1113" y="2017713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7363" y="2017713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B98FE-5BD3-48B0-9BAF-B965888B33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5015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8F96C-81CF-47DB-88F3-00636AF154E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81436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96E4A-4989-4C3E-B881-939B721A3B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44373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B00E6-EEF7-49C1-B13F-ADE9280CB3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66043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B9E50-BE5B-478A-84F9-5864D0AF15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11148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81D50-98BC-4B4D-A11F-C15CEB9CB1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70998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52438" y="1098550"/>
            <a:ext cx="474662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kumimoji="1" lang="en-US" altLang="en-US" sz="2400" u="none" smtClean="0"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66775" y="1098550"/>
            <a:ext cx="355600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kumimoji="1" lang="en-US" altLang="en-US" sz="2400" u="none" smtClean="0"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85788" y="1520825"/>
            <a:ext cx="458787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kumimoji="1" lang="en-US" altLang="en-US" sz="2400" u="none" smtClean="0"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87425" y="1520825"/>
            <a:ext cx="398463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kumimoji="1" lang="en-US" altLang="en-US" sz="2400" u="none" smtClean="0"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38113" y="1447800"/>
            <a:ext cx="606425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kumimoji="1" lang="en-US" altLang="en-US" sz="2400" u="none" smtClean="0"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825500" y="990600"/>
            <a:ext cx="34925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kumimoji="1" lang="en-US" altLang="en-US" sz="2400" u="none" smtClean="0"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79425" y="1781175"/>
            <a:ext cx="89122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kumimoji="1" lang="en-US" altLang="en-US" sz="2400" u="none" smtClean="0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46188" y="617538"/>
            <a:ext cx="84439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1113" y="2017713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</a:p>
          <a:p>
            <a:pPr lvl="1"/>
            <a:r>
              <a:rPr lang="ar-SA" altLang="en-US" smtClean="0"/>
              <a:t>المستوى الثاني</a:t>
            </a:r>
          </a:p>
          <a:p>
            <a:pPr lvl="2"/>
            <a:r>
              <a:rPr lang="ar-SA" altLang="en-US" smtClean="0"/>
              <a:t>المستوى الثالث</a:t>
            </a:r>
          </a:p>
          <a:p>
            <a:pPr lvl="3"/>
            <a:r>
              <a:rPr lang="ar-SA" altLang="en-US" smtClean="0"/>
              <a:t>المستوى الرابع</a:t>
            </a:r>
          </a:p>
          <a:p>
            <a:pPr lvl="4"/>
            <a:r>
              <a:rPr lang="ar-SA" altLang="en-US" smtClean="0"/>
              <a:t>المستوى الخامس</a:t>
            </a:r>
          </a:p>
        </p:txBody>
      </p:sp>
      <p:sp>
        <p:nvSpPr>
          <p:cNvPr id="1986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3246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400" u="none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86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2200" y="63246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None/>
              <a:defRPr sz="1400" u="none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86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46950" y="63246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40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69884F90-F66D-4BB9-B9C2-BD7199C2260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ransition>
    <p:cut/>
  </p:transition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Tahoma" pitchFamily="34" charset="0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Tahoma" pitchFamily="34" charset="0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457200"/>
            <a:ext cx="99060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4400" b="1" u="none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Microbial </a:t>
            </a:r>
            <a:r>
              <a:rPr lang="en-US" sz="4400" b="1" u="none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Enzymes </a:t>
            </a:r>
            <a:endParaRPr lang="en-US" altLang="en-US" sz="4400" b="1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b="1" u="none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b="1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 b="1" u="none" baseline="300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altLang="en-US" sz="2800" b="1" u="none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Year </a:t>
            </a:r>
            <a:r>
              <a:rPr lang="en-US" altLang="en-US" sz="2800" b="1" u="none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Students</a:t>
            </a: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Microbiology/Chemistry</a:t>
            </a:r>
            <a:endParaRPr lang="en-US" altLang="en-US" sz="2800" u="none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Prof. Dr. </a:t>
            </a:r>
            <a:r>
              <a:rPr lang="en-US" altLang="en-US" sz="2800" b="1" u="none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Mamdouh</a:t>
            </a:r>
            <a:r>
              <a:rPr lang="en-US" altLang="en-US" sz="2800" b="1" u="none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none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Nemat</a:t>
            </a:r>
            <a:r>
              <a:rPr lang="en-US" altLang="en-US" sz="2800" b="1" u="none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none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Alla</a:t>
            </a:r>
            <a:endParaRPr lang="en-US" altLang="en-US" sz="2800" b="1" u="none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ChangeArrowheads="1"/>
          </p:cNvSpPr>
          <p:nvPr/>
        </p:nvSpPr>
        <p:spPr bwMode="auto">
          <a:xfrm>
            <a:off x="2286000" y="685800"/>
            <a:ext cx="601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Eadie-Hofstee plot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2055813" y="1484313"/>
            <a:ext cx="0" cy="4522787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 flipH="1">
            <a:off x="2055813" y="6007100"/>
            <a:ext cx="66960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flipH="1" flipV="1">
            <a:off x="2055813" y="2884488"/>
            <a:ext cx="4337050" cy="3122612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96439" y="2623344"/>
            <a:ext cx="1282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Vmax2</a:t>
            </a:r>
            <a:endParaRPr lang="en-GB" altLang="en-US" sz="2800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256463" y="6045200"/>
            <a:ext cx="1962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Vmax/Km1</a:t>
            </a:r>
            <a:endParaRPr lang="en-GB" altLang="en-US" sz="2800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608513" y="3222625"/>
            <a:ext cx="1827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Slop = Km</a:t>
            </a:r>
            <a:endParaRPr lang="en-GB" altLang="en-US" sz="2800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829050" y="6062663"/>
            <a:ext cx="10842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 / [S]</a:t>
            </a:r>
            <a:endParaRPr lang="en-GB" altLang="en-US" sz="2800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1554163" y="3902075"/>
            <a:ext cx="363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GB" altLang="en-US" sz="2800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>
            <a:cxnSpLocks noChangeShapeType="1"/>
          </p:cNvCxnSpPr>
          <p:nvPr/>
        </p:nvCxnSpPr>
        <p:spPr bwMode="auto">
          <a:xfrm flipH="1" flipV="1">
            <a:off x="2055813" y="1989138"/>
            <a:ext cx="5634037" cy="4017962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295900" y="6038850"/>
            <a:ext cx="1960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Vmax/Km2</a:t>
            </a:r>
            <a:endParaRPr lang="en-GB" altLang="en-US" sz="2800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637088" y="4959350"/>
            <a:ext cx="5286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endParaRPr lang="en-GB" altLang="en-US" sz="2800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170613" y="4435475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-I</a:t>
            </a:r>
            <a:endParaRPr lang="en-GB" altLang="en-US" sz="2800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925513" y="1727200"/>
            <a:ext cx="128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Vmax1</a:t>
            </a:r>
            <a:endParaRPr lang="en-GB" altLang="en-US" sz="2800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9" grpId="0"/>
      <p:bldP spid="31" grpId="0"/>
      <p:bldP spid="32" grpId="0"/>
      <p:bldP spid="35" grpId="0"/>
      <p:bldP spid="36" grpId="0"/>
      <p:bldP spid="37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ChangeArrowheads="1"/>
          </p:cNvSpPr>
          <p:nvPr/>
        </p:nvSpPr>
        <p:spPr bwMode="auto">
          <a:xfrm>
            <a:off x="2286000" y="685800"/>
            <a:ext cx="601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Hanes plot</a:t>
            </a:r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3368675" y="1778000"/>
            <a:ext cx="0" cy="424815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 flipH="1">
            <a:off x="704850" y="6007100"/>
            <a:ext cx="8047038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flipH="1">
            <a:off x="1568450" y="1778000"/>
            <a:ext cx="4500563" cy="422910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68675" y="4478138"/>
            <a:ext cx="19605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Km/Vmax1</a:t>
            </a:r>
            <a:endParaRPr lang="en-GB" altLang="en-US" sz="2800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011238" y="6007100"/>
            <a:ext cx="882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-Km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638800" y="3205163"/>
            <a:ext cx="26257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Slop = 1/Vmax1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745163" y="6026150"/>
            <a:ext cx="625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[S]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481263" y="2100263"/>
            <a:ext cx="9032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[S]/v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 flipH="1">
            <a:off x="1568450" y="1816100"/>
            <a:ext cx="5726113" cy="419100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2563" y="3951421"/>
            <a:ext cx="1960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Km/Vmax2</a:t>
            </a:r>
            <a:endParaRPr lang="en-GB" altLang="en-US" sz="2800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072313" y="2068513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-I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767263" y="2098675"/>
            <a:ext cx="5286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246563" y="1304925"/>
            <a:ext cx="26257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Slop = 1/Vmax2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5" grpId="0"/>
      <p:bldP spid="16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ChangeArrowheads="1"/>
          </p:cNvSpPr>
          <p:nvPr/>
        </p:nvSpPr>
        <p:spPr bwMode="auto">
          <a:xfrm>
            <a:off x="803275" y="242888"/>
            <a:ext cx="9132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Cornish-Bowden plot</a:t>
            </a:r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4286250" y="1209675"/>
            <a:ext cx="0" cy="4816475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 flipH="1">
            <a:off x="128588" y="5972175"/>
            <a:ext cx="9577387" cy="4445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flipH="1">
            <a:off x="1476375" y="2349500"/>
            <a:ext cx="5921375" cy="365760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016750" y="6003925"/>
            <a:ext cx="942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Km1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89275" y="2043113"/>
            <a:ext cx="1376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Vmax2</a:t>
            </a:r>
            <a:endParaRPr lang="en-GB" altLang="en-US" sz="2800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232400" y="6003925"/>
            <a:ext cx="625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[S]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80662" y="948531"/>
            <a:ext cx="3651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GB" altLang="en-US" sz="2800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flipH="1">
            <a:off x="803275" y="2349500"/>
            <a:ext cx="6594475" cy="367665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 flipH="1">
            <a:off x="2268538" y="2349500"/>
            <a:ext cx="5129212" cy="3667125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flipH="1">
            <a:off x="3000375" y="2349500"/>
            <a:ext cx="4400550" cy="364490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 flipH="1">
            <a:off x="3621088" y="2349500"/>
            <a:ext cx="3776662" cy="3622675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>
            <a:off x="7397750" y="1679575"/>
            <a:ext cx="0" cy="4357688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 flipH="1">
            <a:off x="4289425" y="2328863"/>
            <a:ext cx="310832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 flipH="1">
            <a:off x="920750" y="1679575"/>
            <a:ext cx="6477000" cy="429260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29"/>
          <p:cNvCxnSpPr>
            <a:cxnSpLocks noChangeShapeType="1"/>
          </p:cNvCxnSpPr>
          <p:nvPr/>
        </p:nvCxnSpPr>
        <p:spPr bwMode="auto">
          <a:xfrm flipH="1">
            <a:off x="1457325" y="1679575"/>
            <a:ext cx="5943600" cy="4373563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 flipH="1">
            <a:off x="2255838" y="1679575"/>
            <a:ext cx="5141912" cy="4341813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37"/>
          <p:cNvCxnSpPr>
            <a:cxnSpLocks noChangeShapeType="1"/>
          </p:cNvCxnSpPr>
          <p:nvPr/>
        </p:nvCxnSpPr>
        <p:spPr bwMode="auto">
          <a:xfrm flipH="1">
            <a:off x="3089275" y="1679575"/>
            <a:ext cx="4308475" cy="4289425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38"/>
          <p:cNvCxnSpPr>
            <a:cxnSpLocks noChangeShapeType="1"/>
          </p:cNvCxnSpPr>
          <p:nvPr/>
        </p:nvCxnSpPr>
        <p:spPr bwMode="auto">
          <a:xfrm flipH="1">
            <a:off x="3635375" y="1679575"/>
            <a:ext cx="3762375" cy="4300538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486525" y="3138488"/>
            <a:ext cx="53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180138" y="1703388"/>
            <a:ext cx="444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-I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Straight Connector 49"/>
          <p:cNvCxnSpPr>
            <a:cxnSpLocks noChangeShapeType="1"/>
          </p:cNvCxnSpPr>
          <p:nvPr/>
        </p:nvCxnSpPr>
        <p:spPr bwMode="auto">
          <a:xfrm flipH="1">
            <a:off x="4259263" y="1679575"/>
            <a:ext cx="310832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3017838" y="1419225"/>
            <a:ext cx="1282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Vmax1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42" grpId="0"/>
      <p:bldP spid="43" grpId="0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6130" name="Group 2"/>
          <p:cNvGraphicFramePr>
            <a:graphicFrameLocks noGrp="1"/>
          </p:cNvGraphicFramePr>
          <p:nvPr/>
        </p:nvGraphicFramePr>
        <p:xfrm>
          <a:off x="381000" y="2819400"/>
          <a:ext cx="9296400" cy="2584504"/>
        </p:xfrm>
        <a:graphic>
          <a:graphicData uri="http://schemas.openxmlformats.org/drawingml/2006/table">
            <a:tbl>
              <a:tblPr rtl="1"/>
              <a:tblGrid>
                <a:gridCol w="2008187"/>
                <a:gridCol w="2305050"/>
                <a:gridCol w="4983163"/>
              </a:tblGrid>
              <a:tr h="5181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Km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Vmax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increased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unchanged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Competitive inhibitors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unchanged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decreased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Non-competitive inhibitors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151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increased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decreased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Un-competitive inhibitors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0" y="457200"/>
            <a:ext cx="9906000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4400" b="1" u="none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Microbial </a:t>
            </a:r>
            <a:r>
              <a:rPr lang="en-US" sz="4400" b="1" u="none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Enzymes </a:t>
            </a:r>
            <a:endParaRPr lang="en-US" altLang="en-US" sz="4400" b="1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b="1" u="none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b="1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 u="none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Lecture 7</a:t>
            </a:r>
            <a:endParaRPr lang="en-US" altLang="en-US" sz="2800" b="1" u="none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193675" y="0"/>
            <a:ext cx="7391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Effects of inhibitors on kinetic parameters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1- Competitive inhibitors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 Vmax unchanged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 Km increased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5899150" y="900113"/>
            <a:ext cx="3783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Michaelis-Menten plot</a:t>
            </a:r>
            <a:endParaRPr lang="en-US" altLang="en-US" sz="2800" b="1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2439988" y="1800225"/>
            <a:ext cx="23812" cy="4518025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flipH="1">
            <a:off x="2463800" y="6302375"/>
            <a:ext cx="7218363" cy="3175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94063" y="6373813"/>
            <a:ext cx="942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Km2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073775" y="6348413"/>
            <a:ext cx="625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[S]</a:t>
            </a:r>
            <a:endParaRPr lang="en-GB" altLang="en-US" sz="2800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4863" y="2587625"/>
            <a:ext cx="36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>
            <a:off x="3513138" y="4244975"/>
            <a:ext cx="0" cy="2128838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 flipH="1">
            <a:off x="2463800" y="2060575"/>
            <a:ext cx="7196138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Freeform 29"/>
          <p:cNvSpPr>
            <a:spLocks/>
          </p:cNvSpPr>
          <p:nvPr/>
        </p:nvSpPr>
        <p:spPr bwMode="auto">
          <a:xfrm>
            <a:off x="2487613" y="2225675"/>
            <a:ext cx="6799262" cy="4073525"/>
          </a:xfrm>
          <a:custGeom>
            <a:avLst/>
            <a:gdLst>
              <a:gd name="T0" fmla="*/ 0 w 6799811"/>
              <a:gd name="T1" fmla="*/ 4074681 h 4073236"/>
              <a:gd name="T2" fmla="*/ 465322 w 6799811"/>
              <a:gd name="T3" fmla="*/ 1929238 h 4073236"/>
              <a:gd name="T4" fmla="*/ 2010870 w 6799811"/>
              <a:gd name="T5" fmla="*/ 465678 h 4073236"/>
              <a:gd name="T6" fmla="*/ 6797066 w 6799811"/>
              <a:gd name="T7" fmla="*/ 0 h 40732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799811" h="4073236">
                <a:moveTo>
                  <a:pt x="0" y="4073236"/>
                </a:moveTo>
                <a:cubicBezTo>
                  <a:pt x="65116" y="3301538"/>
                  <a:pt x="130232" y="2529840"/>
                  <a:pt x="465512" y="1928553"/>
                </a:cubicBezTo>
                <a:cubicBezTo>
                  <a:pt x="800792" y="1327266"/>
                  <a:pt x="955964" y="786938"/>
                  <a:pt x="2011680" y="465513"/>
                </a:cubicBezTo>
                <a:cubicBezTo>
                  <a:pt x="3067396" y="144088"/>
                  <a:pt x="4933603" y="72044"/>
                  <a:pt x="6799811" y="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2536825" y="2259013"/>
            <a:ext cx="6850063" cy="4022725"/>
          </a:xfrm>
          <a:custGeom>
            <a:avLst/>
            <a:gdLst>
              <a:gd name="T0" fmla="*/ 0 w 6849687"/>
              <a:gd name="T1" fmla="*/ 4020185 h 4023360"/>
              <a:gd name="T2" fmla="*/ 299338 w 6849687"/>
              <a:gd name="T3" fmla="*/ 2923770 h 4023360"/>
              <a:gd name="T4" fmla="*/ 1629740 w 6849687"/>
              <a:gd name="T5" fmla="*/ 1328986 h 4023360"/>
              <a:gd name="T6" fmla="*/ 3974574 w 6849687"/>
              <a:gd name="T7" fmla="*/ 465147 h 4023360"/>
              <a:gd name="T8" fmla="*/ 6851567 w 6849687"/>
              <a:gd name="T9" fmla="*/ 0 h 4023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849687" h="4023360">
                <a:moveTo>
                  <a:pt x="0" y="4023360"/>
                </a:moveTo>
                <a:cubicBezTo>
                  <a:pt x="13854" y="3699163"/>
                  <a:pt x="27709" y="3374967"/>
                  <a:pt x="299258" y="2926080"/>
                </a:cubicBezTo>
                <a:cubicBezTo>
                  <a:pt x="570807" y="2477193"/>
                  <a:pt x="1016924" y="1740131"/>
                  <a:pt x="1629295" y="1330036"/>
                </a:cubicBezTo>
                <a:cubicBezTo>
                  <a:pt x="2241666" y="919941"/>
                  <a:pt x="3103419" y="687185"/>
                  <a:pt x="3973484" y="465512"/>
                </a:cubicBezTo>
                <a:cubicBezTo>
                  <a:pt x="4843549" y="243839"/>
                  <a:pt x="5846618" y="121919"/>
                  <a:pt x="6849687" y="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38" name="Straight Connector 37"/>
          <p:cNvCxnSpPr>
            <a:cxnSpLocks noChangeShapeType="1"/>
          </p:cNvCxnSpPr>
          <p:nvPr/>
        </p:nvCxnSpPr>
        <p:spPr bwMode="auto">
          <a:xfrm flipH="1">
            <a:off x="2463800" y="4244975"/>
            <a:ext cx="1049338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40"/>
          <p:cNvCxnSpPr>
            <a:cxnSpLocks noChangeShapeType="1"/>
          </p:cNvCxnSpPr>
          <p:nvPr/>
        </p:nvCxnSpPr>
        <p:spPr bwMode="auto">
          <a:xfrm>
            <a:off x="2989263" y="4219575"/>
            <a:ext cx="0" cy="2128838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432050" y="6348413"/>
            <a:ext cx="942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Km1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122363" y="3844925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Vmax/2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513138" y="2325688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-I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5240338" y="3111500"/>
            <a:ext cx="5302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1328738" y="1773238"/>
            <a:ext cx="11033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Vmax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45607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/>
      <p:bldP spid="62468" grpId="0"/>
      <p:bldP spid="9" grpId="0"/>
      <p:bldP spid="11" grpId="0"/>
      <p:bldP spid="12" grpId="0"/>
      <p:bldP spid="30" grpId="0" animBg="1"/>
      <p:bldP spid="32" grpId="0" animBg="1"/>
      <p:bldP spid="43" grpId="0"/>
      <p:bldP spid="44" grpId="0"/>
      <p:bldP spid="45" grpId="0"/>
      <p:bldP spid="46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ChangeArrowheads="1"/>
          </p:cNvSpPr>
          <p:nvPr/>
        </p:nvSpPr>
        <p:spPr bwMode="auto">
          <a:xfrm>
            <a:off x="1639888" y="179388"/>
            <a:ext cx="6019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Lineweaver-Burk plot</a:t>
            </a:r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3513138" y="1758950"/>
            <a:ext cx="0" cy="424815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H="1">
            <a:off x="488950" y="6007100"/>
            <a:ext cx="8262938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 flipV="1">
            <a:off x="1149350" y="1428750"/>
            <a:ext cx="5256212" cy="457835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575050" y="3883025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1/Vmax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77838" y="5965825"/>
            <a:ext cx="1343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-1/Km1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133975" y="2584450"/>
            <a:ext cx="284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Slop = Km/Vmax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410200" y="5991225"/>
            <a:ext cx="9048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1/[S]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865438" y="2062163"/>
            <a:ext cx="6429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1/v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 flipV="1">
            <a:off x="2403475" y="981075"/>
            <a:ext cx="2730500" cy="5026025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893888" y="5965825"/>
            <a:ext cx="1341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-1/Km2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6092825" y="1554163"/>
            <a:ext cx="444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-I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911725" y="1300163"/>
            <a:ext cx="5286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ChangeArrowheads="1"/>
          </p:cNvSpPr>
          <p:nvPr/>
        </p:nvSpPr>
        <p:spPr bwMode="auto">
          <a:xfrm>
            <a:off x="2286000" y="685800"/>
            <a:ext cx="601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Eadie-Hofstee plot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2055813" y="1758950"/>
            <a:ext cx="0" cy="424815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 flipH="1">
            <a:off x="2055813" y="6007100"/>
            <a:ext cx="66960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flipH="1" flipV="1">
            <a:off x="2055813" y="2622550"/>
            <a:ext cx="4337050" cy="338455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925513" y="2362200"/>
            <a:ext cx="11033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Vmax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256463" y="6045200"/>
            <a:ext cx="1962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Vmax/Km1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737100" y="3689350"/>
            <a:ext cx="2006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Slop = Km1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829050" y="6062663"/>
            <a:ext cx="10842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 / [S]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1554163" y="3902075"/>
            <a:ext cx="363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>
            <a:cxnSpLocks noChangeShapeType="1"/>
            <a:endCxn id="17" idx="3"/>
          </p:cNvCxnSpPr>
          <p:nvPr/>
        </p:nvCxnSpPr>
        <p:spPr bwMode="auto">
          <a:xfrm flipH="1" flipV="1">
            <a:off x="2028825" y="2622550"/>
            <a:ext cx="5948363" cy="338455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578100" y="4427538"/>
            <a:ext cx="2006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Slop = Km2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295900" y="6038850"/>
            <a:ext cx="1960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Vmax/Km2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637088" y="4959350"/>
            <a:ext cx="5286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170613" y="4435475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-I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9" grpId="0"/>
      <p:bldP spid="31" grpId="0"/>
      <p:bldP spid="32" grpId="0"/>
      <p:bldP spid="34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ChangeArrowheads="1"/>
          </p:cNvSpPr>
          <p:nvPr/>
        </p:nvSpPr>
        <p:spPr bwMode="auto">
          <a:xfrm>
            <a:off x="2286000" y="685800"/>
            <a:ext cx="601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Hanes plot</a:t>
            </a:r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3368675" y="1778000"/>
            <a:ext cx="0" cy="424815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 flipH="1">
            <a:off x="704850" y="6007100"/>
            <a:ext cx="8047038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flipH="1">
            <a:off x="938213" y="1778000"/>
            <a:ext cx="5130800" cy="422910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84563" y="4899025"/>
            <a:ext cx="19605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Km1/Vmax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8938" y="6045200"/>
            <a:ext cx="1063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-Km2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70600" y="3182938"/>
            <a:ext cx="24479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Slop = 1/Vmax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745163" y="6026150"/>
            <a:ext cx="625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[S]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481263" y="2100263"/>
            <a:ext cx="9032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[S]/v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 flipH="1">
            <a:off x="2162175" y="1816100"/>
            <a:ext cx="5132388" cy="422910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2563" y="3630613"/>
            <a:ext cx="1960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Km2/Vmax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754188" y="6007100"/>
            <a:ext cx="1063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-Km1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072313" y="2068513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-I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108575" y="1770063"/>
            <a:ext cx="53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ChangeArrowheads="1"/>
          </p:cNvSpPr>
          <p:nvPr/>
        </p:nvSpPr>
        <p:spPr bwMode="auto">
          <a:xfrm>
            <a:off x="803275" y="242888"/>
            <a:ext cx="9132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Cornish-Bowden plot</a:t>
            </a:r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4286250" y="1209675"/>
            <a:ext cx="0" cy="4816475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 flipH="1">
            <a:off x="128588" y="5972175"/>
            <a:ext cx="9577387" cy="4445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flipH="1">
            <a:off x="1476375" y="2349500"/>
            <a:ext cx="5921375" cy="365760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016750" y="6003925"/>
            <a:ext cx="942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Km1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182938" y="2043113"/>
            <a:ext cx="1103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Vmax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232400" y="6003925"/>
            <a:ext cx="625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[S]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89375" y="1157288"/>
            <a:ext cx="3651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flipH="1">
            <a:off x="803275" y="2349500"/>
            <a:ext cx="6594475" cy="367665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 flipH="1">
            <a:off x="2268538" y="2349500"/>
            <a:ext cx="5129212" cy="3667125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flipH="1">
            <a:off x="3000375" y="2349500"/>
            <a:ext cx="4400550" cy="364490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 flipH="1">
            <a:off x="3621088" y="2349500"/>
            <a:ext cx="3776662" cy="3622675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>
            <a:off x="7397750" y="2328863"/>
            <a:ext cx="0" cy="370840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 flipH="1">
            <a:off x="4289425" y="2305050"/>
            <a:ext cx="4335463" cy="23813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>
            <a:off x="8624888" y="2263775"/>
            <a:ext cx="0" cy="370840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 flipH="1">
            <a:off x="920750" y="2268538"/>
            <a:ext cx="7715250" cy="3703637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29"/>
          <p:cNvCxnSpPr>
            <a:cxnSpLocks noChangeShapeType="1"/>
          </p:cNvCxnSpPr>
          <p:nvPr/>
        </p:nvCxnSpPr>
        <p:spPr bwMode="auto">
          <a:xfrm flipH="1">
            <a:off x="1457325" y="2305050"/>
            <a:ext cx="7178675" cy="3748088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 flipH="1">
            <a:off x="2255838" y="2263775"/>
            <a:ext cx="6369050" cy="3757613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37"/>
          <p:cNvCxnSpPr>
            <a:cxnSpLocks noChangeShapeType="1"/>
          </p:cNvCxnSpPr>
          <p:nvPr/>
        </p:nvCxnSpPr>
        <p:spPr bwMode="auto">
          <a:xfrm flipH="1">
            <a:off x="3089275" y="2349500"/>
            <a:ext cx="5535613" cy="361950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38"/>
          <p:cNvCxnSpPr>
            <a:cxnSpLocks noChangeShapeType="1"/>
          </p:cNvCxnSpPr>
          <p:nvPr/>
        </p:nvCxnSpPr>
        <p:spPr bwMode="auto">
          <a:xfrm flipH="1">
            <a:off x="3635375" y="2263775"/>
            <a:ext cx="5000625" cy="3716338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8164513" y="5972175"/>
            <a:ext cx="942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Km2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7175500" y="1679575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-I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8413750" y="1679575"/>
            <a:ext cx="53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40" grpId="0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193675" y="0"/>
            <a:ext cx="7391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2- Non-competitive inhibitors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 Vmax decreased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 Km unchanged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5899150" y="900113"/>
            <a:ext cx="3783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Michaelis-Menten plot</a:t>
            </a:r>
            <a:endParaRPr lang="en-US" altLang="en-US" sz="2800" b="1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2439988" y="1800225"/>
            <a:ext cx="23812" cy="4518025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flipH="1">
            <a:off x="2463800" y="6302375"/>
            <a:ext cx="7218363" cy="3175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073775" y="6348413"/>
            <a:ext cx="625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[S]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68513" y="138271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GB" altLang="en-US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 flipH="1">
            <a:off x="2463800" y="2060575"/>
            <a:ext cx="7196138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Freeform 29"/>
          <p:cNvSpPr>
            <a:spLocks/>
          </p:cNvSpPr>
          <p:nvPr/>
        </p:nvSpPr>
        <p:spPr bwMode="auto">
          <a:xfrm>
            <a:off x="2487613" y="2225675"/>
            <a:ext cx="6799262" cy="4073525"/>
          </a:xfrm>
          <a:custGeom>
            <a:avLst/>
            <a:gdLst>
              <a:gd name="T0" fmla="*/ 0 w 6799811"/>
              <a:gd name="T1" fmla="*/ 4074681 h 4073236"/>
              <a:gd name="T2" fmla="*/ 465322 w 6799811"/>
              <a:gd name="T3" fmla="*/ 1929238 h 4073236"/>
              <a:gd name="T4" fmla="*/ 2010870 w 6799811"/>
              <a:gd name="T5" fmla="*/ 465678 h 4073236"/>
              <a:gd name="T6" fmla="*/ 6797066 w 6799811"/>
              <a:gd name="T7" fmla="*/ 0 h 40732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799811" h="4073236">
                <a:moveTo>
                  <a:pt x="0" y="4073236"/>
                </a:moveTo>
                <a:cubicBezTo>
                  <a:pt x="65116" y="3301538"/>
                  <a:pt x="130232" y="2529840"/>
                  <a:pt x="465512" y="1928553"/>
                </a:cubicBezTo>
                <a:cubicBezTo>
                  <a:pt x="800792" y="1327266"/>
                  <a:pt x="955964" y="786938"/>
                  <a:pt x="2011680" y="465513"/>
                </a:cubicBezTo>
                <a:cubicBezTo>
                  <a:pt x="3067396" y="144088"/>
                  <a:pt x="4933603" y="72044"/>
                  <a:pt x="6799811" y="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38" name="Straight Connector 37"/>
          <p:cNvCxnSpPr>
            <a:cxnSpLocks noChangeShapeType="1"/>
          </p:cNvCxnSpPr>
          <p:nvPr/>
        </p:nvCxnSpPr>
        <p:spPr bwMode="auto">
          <a:xfrm flipH="1">
            <a:off x="2419350" y="4594225"/>
            <a:ext cx="569913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40"/>
          <p:cNvCxnSpPr>
            <a:cxnSpLocks noChangeShapeType="1"/>
          </p:cNvCxnSpPr>
          <p:nvPr/>
        </p:nvCxnSpPr>
        <p:spPr bwMode="auto">
          <a:xfrm>
            <a:off x="2989263" y="4219575"/>
            <a:ext cx="0" cy="2128838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432050" y="6348413"/>
            <a:ext cx="763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Km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919163" y="3821113"/>
            <a:ext cx="1562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Vmax1/2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889375" y="2295525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-I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 flipH="1">
            <a:off x="5164138" y="3521075"/>
            <a:ext cx="6873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1304384" y="1773238"/>
            <a:ext cx="1282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Vmax1</a:t>
            </a:r>
            <a:endParaRPr lang="en-GB" altLang="en-US" sz="2800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H="1">
            <a:off x="2452688" y="2997200"/>
            <a:ext cx="719455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181100" y="2735263"/>
            <a:ext cx="128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Vmax2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925513" y="4352925"/>
            <a:ext cx="1562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Vmax2/2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 flipH="1" flipV="1">
            <a:off x="2432050" y="4232275"/>
            <a:ext cx="525463" cy="30163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Freeform 14"/>
          <p:cNvSpPr>
            <a:spLocks/>
          </p:cNvSpPr>
          <p:nvPr/>
        </p:nvSpPr>
        <p:spPr bwMode="auto">
          <a:xfrm>
            <a:off x="2543175" y="3141663"/>
            <a:ext cx="6616700" cy="3159125"/>
          </a:xfrm>
          <a:custGeom>
            <a:avLst/>
            <a:gdLst>
              <a:gd name="T0" fmla="*/ 0 w 6616930"/>
              <a:gd name="T1" fmla="*/ 3160281 h 3158836"/>
              <a:gd name="T2" fmla="*/ 398940 w 6616930"/>
              <a:gd name="T3" fmla="*/ 1363912 h 3158836"/>
              <a:gd name="T4" fmla="*/ 1113710 w 6616930"/>
              <a:gd name="T5" fmla="*/ 615422 h 3158836"/>
              <a:gd name="T6" fmla="*/ 3324510 w 6616930"/>
              <a:gd name="T7" fmla="*/ 266127 h 3158836"/>
              <a:gd name="T8" fmla="*/ 6615780 w 6616930"/>
              <a:gd name="T9" fmla="*/ 0 h 3158836"/>
              <a:gd name="T10" fmla="*/ 6615780 w 6616930"/>
              <a:gd name="T11" fmla="*/ 0 h 31588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616930" h="3158836">
                <a:moveTo>
                  <a:pt x="0" y="3158836"/>
                </a:moveTo>
                <a:cubicBezTo>
                  <a:pt x="106679" y="2473036"/>
                  <a:pt x="213359" y="1787236"/>
                  <a:pt x="399010" y="1363287"/>
                </a:cubicBezTo>
                <a:cubicBezTo>
                  <a:pt x="584661" y="939338"/>
                  <a:pt x="626225" y="798022"/>
                  <a:pt x="1113905" y="615142"/>
                </a:cubicBezTo>
                <a:cubicBezTo>
                  <a:pt x="1601585" y="432262"/>
                  <a:pt x="2407919" y="368531"/>
                  <a:pt x="3325090" y="266007"/>
                </a:cubicBezTo>
                <a:cubicBezTo>
                  <a:pt x="4242261" y="163483"/>
                  <a:pt x="6616930" y="0"/>
                  <a:pt x="6616930" y="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/>
      <p:bldP spid="62468" grpId="0"/>
      <p:bldP spid="11" grpId="0"/>
      <p:bldP spid="12" grpId="0"/>
      <p:bldP spid="30" grpId="0" animBg="1"/>
      <p:bldP spid="43" grpId="0"/>
      <p:bldP spid="44" grpId="0"/>
      <p:bldP spid="45" grpId="0"/>
      <p:bldP spid="46" grpId="0"/>
      <p:bldP spid="47" grpId="0"/>
      <p:bldP spid="22" grpId="0"/>
      <p:bldP spid="23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ChangeArrowheads="1"/>
          </p:cNvSpPr>
          <p:nvPr/>
        </p:nvSpPr>
        <p:spPr bwMode="auto">
          <a:xfrm>
            <a:off x="1639888" y="179388"/>
            <a:ext cx="6019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Lineweaver-Burk plot</a:t>
            </a:r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3513138" y="1758950"/>
            <a:ext cx="0" cy="424815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H="1">
            <a:off x="488950" y="6007100"/>
            <a:ext cx="8262938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 flipV="1">
            <a:off x="1147763" y="1404938"/>
            <a:ext cx="5256212" cy="457835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453749" y="3694113"/>
            <a:ext cx="1560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1/Vmax1</a:t>
            </a:r>
            <a:endParaRPr lang="en-GB" altLang="en-US" sz="2800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77838" y="5965825"/>
            <a:ext cx="1162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-1/Km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133975" y="2584450"/>
            <a:ext cx="284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Slop = Km/Vmax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410200" y="5991225"/>
            <a:ext cx="9048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1/[S]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846388" y="1404938"/>
            <a:ext cx="642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1/v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 flipV="1">
            <a:off x="1149350" y="981075"/>
            <a:ext cx="3984625" cy="498475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6092825" y="1554163"/>
            <a:ext cx="444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-I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911725" y="1300163"/>
            <a:ext cx="5286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951038" y="2708920"/>
            <a:ext cx="1562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1/Vmax2</a:t>
            </a:r>
            <a:endParaRPr lang="en-GB" altLang="en-US" sz="2800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31" grpId="0"/>
      <p:bldP spid="32" grpId="0"/>
      <p:bldP spid="16" grpId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>
            <a:tab pos="457200" algn="l"/>
          </a:tabLst>
          <a:defRPr kumimoji="0" lang="en-GB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>
            <a:tab pos="457200" algn="l"/>
          </a:tabLst>
          <a:defRPr kumimoji="0" lang="en-GB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Designs\Factory.pot</Template>
  <TotalTime>9805</TotalTime>
  <Words>247</Words>
  <Application>Microsoft Office PowerPoint</Application>
  <PresentationFormat>A4 Paper (210x297 mm)</PresentationFormat>
  <Paragraphs>140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Blends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Authorised User</dc:creator>
  <cp:lastModifiedBy>User</cp:lastModifiedBy>
  <cp:revision>506</cp:revision>
  <dcterms:created xsi:type="dcterms:W3CDTF">2002-01-10T19:04:06Z</dcterms:created>
  <dcterms:modified xsi:type="dcterms:W3CDTF">2020-03-16T19:56:11Z</dcterms:modified>
</cp:coreProperties>
</file>