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67" r:id="rId2"/>
    <p:sldId id="368" r:id="rId3"/>
    <p:sldId id="468" r:id="rId4"/>
    <p:sldId id="369" r:id="rId5"/>
    <p:sldId id="370" r:id="rId6"/>
    <p:sldId id="629" r:id="rId7"/>
    <p:sldId id="371" r:id="rId8"/>
    <p:sldId id="416" r:id="rId9"/>
    <p:sldId id="417" r:id="rId10"/>
    <p:sldId id="418" r:id="rId11"/>
    <p:sldId id="419" r:id="rId12"/>
    <p:sldId id="630" r:id="rId13"/>
    <p:sldId id="631" r:id="rId14"/>
    <p:sldId id="632" r:id="rId15"/>
    <p:sldId id="420" r:id="rId16"/>
    <p:sldId id="469" r:id="rId17"/>
    <p:sldId id="421" r:id="rId18"/>
    <p:sldId id="422" r:id="rId19"/>
    <p:sldId id="423" r:id="rId20"/>
    <p:sldId id="424" r:id="rId21"/>
    <p:sldId id="425" r:id="rId22"/>
    <p:sldId id="426" r:id="rId23"/>
    <p:sldId id="427" r:id="rId24"/>
    <p:sldId id="428"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D2D677-C384-4489-A47E-E8EBA51BDC8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ACD8E7E-7055-458A-8AE8-63B2990F428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A7C02FA-FF24-4BE4-87D0-01EDE484CF16}"/>
              </a:ext>
            </a:extLst>
          </p:cNvPr>
          <p:cNvSpPr>
            <a:spLocks noGrp="1"/>
          </p:cNvSpPr>
          <p:nvPr>
            <p:ph type="dt" sz="half" idx="10"/>
          </p:nvPr>
        </p:nvSpPr>
        <p:spPr/>
        <p:txBody>
          <a:bodyPr/>
          <a:lstStyle/>
          <a:p>
            <a:fld id="{79230E0F-F892-4042-B572-BBE68C8F6E58}" type="datetimeFigureOut">
              <a:rPr lang="en-US" smtClean="0"/>
              <a:t>3/16/2020</a:t>
            </a:fld>
            <a:endParaRPr lang="en-US"/>
          </a:p>
        </p:txBody>
      </p:sp>
      <p:sp>
        <p:nvSpPr>
          <p:cNvPr id="5" name="Footer Placeholder 4">
            <a:extLst>
              <a:ext uri="{FF2B5EF4-FFF2-40B4-BE49-F238E27FC236}">
                <a16:creationId xmlns:a16="http://schemas.microsoft.com/office/drawing/2014/main" id="{F4CAFBA5-ACD3-4A21-8642-5EB81894D1F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132D678-F987-49D0-AF01-A62BC162978D}"/>
              </a:ext>
            </a:extLst>
          </p:cNvPr>
          <p:cNvSpPr>
            <a:spLocks noGrp="1"/>
          </p:cNvSpPr>
          <p:nvPr>
            <p:ph type="sldNum" sz="quarter" idx="12"/>
          </p:nvPr>
        </p:nvSpPr>
        <p:spPr/>
        <p:txBody>
          <a:bodyPr/>
          <a:lstStyle/>
          <a:p>
            <a:fld id="{268FFCCC-6C55-47FA-AB0E-CB6F88C010AA}" type="slidenum">
              <a:rPr lang="en-US" smtClean="0"/>
              <a:t>‹#›</a:t>
            </a:fld>
            <a:endParaRPr lang="en-US"/>
          </a:p>
        </p:txBody>
      </p:sp>
    </p:spTree>
    <p:extLst>
      <p:ext uri="{BB962C8B-B14F-4D97-AF65-F5344CB8AC3E}">
        <p14:creationId xmlns:p14="http://schemas.microsoft.com/office/powerpoint/2010/main" val="27180928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B10D4-48CC-4126-83FE-A624A4A8C3D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4601D68-7C0A-4DE5-AC14-8E5BB1B4CD6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F6794D6-4951-458F-BBAF-C1BD0FAF885C}"/>
              </a:ext>
            </a:extLst>
          </p:cNvPr>
          <p:cNvSpPr>
            <a:spLocks noGrp="1"/>
          </p:cNvSpPr>
          <p:nvPr>
            <p:ph type="dt" sz="half" idx="10"/>
          </p:nvPr>
        </p:nvSpPr>
        <p:spPr/>
        <p:txBody>
          <a:bodyPr/>
          <a:lstStyle/>
          <a:p>
            <a:fld id="{79230E0F-F892-4042-B572-BBE68C8F6E58}" type="datetimeFigureOut">
              <a:rPr lang="en-US" smtClean="0"/>
              <a:t>3/16/2020</a:t>
            </a:fld>
            <a:endParaRPr lang="en-US"/>
          </a:p>
        </p:txBody>
      </p:sp>
      <p:sp>
        <p:nvSpPr>
          <p:cNvPr id="5" name="Footer Placeholder 4">
            <a:extLst>
              <a:ext uri="{FF2B5EF4-FFF2-40B4-BE49-F238E27FC236}">
                <a16:creationId xmlns:a16="http://schemas.microsoft.com/office/drawing/2014/main" id="{B2F261BF-794D-434E-ABA1-98DFF90AF6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E3D465F-5444-469C-82A2-49F65231EB76}"/>
              </a:ext>
            </a:extLst>
          </p:cNvPr>
          <p:cNvSpPr>
            <a:spLocks noGrp="1"/>
          </p:cNvSpPr>
          <p:nvPr>
            <p:ph type="sldNum" sz="quarter" idx="12"/>
          </p:nvPr>
        </p:nvSpPr>
        <p:spPr/>
        <p:txBody>
          <a:bodyPr/>
          <a:lstStyle/>
          <a:p>
            <a:fld id="{268FFCCC-6C55-47FA-AB0E-CB6F88C010AA}" type="slidenum">
              <a:rPr lang="en-US" smtClean="0"/>
              <a:t>‹#›</a:t>
            </a:fld>
            <a:endParaRPr lang="en-US"/>
          </a:p>
        </p:txBody>
      </p:sp>
    </p:spTree>
    <p:extLst>
      <p:ext uri="{BB962C8B-B14F-4D97-AF65-F5344CB8AC3E}">
        <p14:creationId xmlns:p14="http://schemas.microsoft.com/office/powerpoint/2010/main" val="5281965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3C61773-80B7-40CC-8F23-0FE6F914928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3FF79FE-4265-4123-A0D4-4D7F74CBF11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1EDA460-0C88-402B-BC38-1EA43913AE78}"/>
              </a:ext>
            </a:extLst>
          </p:cNvPr>
          <p:cNvSpPr>
            <a:spLocks noGrp="1"/>
          </p:cNvSpPr>
          <p:nvPr>
            <p:ph type="dt" sz="half" idx="10"/>
          </p:nvPr>
        </p:nvSpPr>
        <p:spPr/>
        <p:txBody>
          <a:bodyPr/>
          <a:lstStyle/>
          <a:p>
            <a:fld id="{79230E0F-F892-4042-B572-BBE68C8F6E58}" type="datetimeFigureOut">
              <a:rPr lang="en-US" smtClean="0"/>
              <a:t>3/16/2020</a:t>
            </a:fld>
            <a:endParaRPr lang="en-US"/>
          </a:p>
        </p:txBody>
      </p:sp>
      <p:sp>
        <p:nvSpPr>
          <p:cNvPr id="5" name="Footer Placeholder 4">
            <a:extLst>
              <a:ext uri="{FF2B5EF4-FFF2-40B4-BE49-F238E27FC236}">
                <a16:creationId xmlns:a16="http://schemas.microsoft.com/office/drawing/2014/main" id="{FA7A2246-B8A4-49FC-B3EB-D86B3B74B7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FB03FB-0614-4005-8AB6-14A2B02FEB3F}"/>
              </a:ext>
            </a:extLst>
          </p:cNvPr>
          <p:cNvSpPr>
            <a:spLocks noGrp="1"/>
          </p:cNvSpPr>
          <p:nvPr>
            <p:ph type="sldNum" sz="quarter" idx="12"/>
          </p:nvPr>
        </p:nvSpPr>
        <p:spPr/>
        <p:txBody>
          <a:bodyPr/>
          <a:lstStyle/>
          <a:p>
            <a:fld id="{268FFCCC-6C55-47FA-AB0E-CB6F88C010AA}" type="slidenum">
              <a:rPr lang="en-US" smtClean="0"/>
              <a:t>‹#›</a:t>
            </a:fld>
            <a:endParaRPr lang="en-US"/>
          </a:p>
        </p:txBody>
      </p:sp>
    </p:spTree>
    <p:extLst>
      <p:ext uri="{BB962C8B-B14F-4D97-AF65-F5344CB8AC3E}">
        <p14:creationId xmlns:p14="http://schemas.microsoft.com/office/powerpoint/2010/main" val="27930967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924DED-3437-490B-8504-2D30C20C9D4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9BE41E7-1253-4EF9-BC8C-1BDEACD9C43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9CED77E-4896-4B66-A74B-197EFD6786E9}"/>
              </a:ext>
            </a:extLst>
          </p:cNvPr>
          <p:cNvSpPr>
            <a:spLocks noGrp="1"/>
          </p:cNvSpPr>
          <p:nvPr>
            <p:ph type="dt" sz="half" idx="10"/>
          </p:nvPr>
        </p:nvSpPr>
        <p:spPr/>
        <p:txBody>
          <a:bodyPr/>
          <a:lstStyle/>
          <a:p>
            <a:fld id="{79230E0F-F892-4042-B572-BBE68C8F6E58}" type="datetimeFigureOut">
              <a:rPr lang="en-US" smtClean="0"/>
              <a:t>3/16/2020</a:t>
            </a:fld>
            <a:endParaRPr lang="en-US"/>
          </a:p>
        </p:txBody>
      </p:sp>
      <p:sp>
        <p:nvSpPr>
          <p:cNvPr id="5" name="Footer Placeholder 4">
            <a:extLst>
              <a:ext uri="{FF2B5EF4-FFF2-40B4-BE49-F238E27FC236}">
                <a16:creationId xmlns:a16="http://schemas.microsoft.com/office/drawing/2014/main" id="{6E7B0257-861F-4C22-BD6B-99B1BCDF9C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B02652-65A2-414E-BBC8-49143D0B211D}"/>
              </a:ext>
            </a:extLst>
          </p:cNvPr>
          <p:cNvSpPr>
            <a:spLocks noGrp="1"/>
          </p:cNvSpPr>
          <p:nvPr>
            <p:ph type="sldNum" sz="quarter" idx="12"/>
          </p:nvPr>
        </p:nvSpPr>
        <p:spPr/>
        <p:txBody>
          <a:bodyPr/>
          <a:lstStyle/>
          <a:p>
            <a:fld id="{268FFCCC-6C55-47FA-AB0E-CB6F88C010AA}" type="slidenum">
              <a:rPr lang="en-US" smtClean="0"/>
              <a:t>‹#›</a:t>
            </a:fld>
            <a:endParaRPr lang="en-US"/>
          </a:p>
        </p:txBody>
      </p:sp>
    </p:spTree>
    <p:extLst>
      <p:ext uri="{BB962C8B-B14F-4D97-AF65-F5344CB8AC3E}">
        <p14:creationId xmlns:p14="http://schemas.microsoft.com/office/powerpoint/2010/main" val="24155696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611F5C-D650-4F7A-A795-9D0330A29AA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17FF98B-3C58-4943-84F1-076FF8E0532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FD68E46-F7A6-4BE9-8F4C-A71BE5365FE9}"/>
              </a:ext>
            </a:extLst>
          </p:cNvPr>
          <p:cNvSpPr>
            <a:spLocks noGrp="1"/>
          </p:cNvSpPr>
          <p:nvPr>
            <p:ph type="dt" sz="half" idx="10"/>
          </p:nvPr>
        </p:nvSpPr>
        <p:spPr/>
        <p:txBody>
          <a:bodyPr/>
          <a:lstStyle/>
          <a:p>
            <a:fld id="{79230E0F-F892-4042-B572-BBE68C8F6E58}" type="datetimeFigureOut">
              <a:rPr lang="en-US" smtClean="0"/>
              <a:t>3/16/2020</a:t>
            </a:fld>
            <a:endParaRPr lang="en-US"/>
          </a:p>
        </p:txBody>
      </p:sp>
      <p:sp>
        <p:nvSpPr>
          <p:cNvPr id="5" name="Footer Placeholder 4">
            <a:extLst>
              <a:ext uri="{FF2B5EF4-FFF2-40B4-BE49-F238E27FC236}">
                <a16:creationId xmlns:a16="http://schemas.microsoft.com/office/drawing/2014/main" id="{2B96812D-CF19-44D0-A8BC-E842F88EBE0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A36C78D-A872-460A-B4A0-C11475DDA52D}"/>
              </a:ext>
            </a:extLst>
          </p:cNvPr>
          <p:cNvSpPr>
            <a:spLocks noGrp="1"/>
          </p:cNvSpPr>
          <p:nvPr>
            <p:ph type="sldNum" sz="quarter" idx="12"/>
          </p:nvPr>
        </p:nvSpPr>
        <p:spPr/>
        <p:txBody>
          <a:bodyPr/>
          <a:lstStyle/>
          <a:p>
            <a:fld id="{268FFCCC-6C55-47FA-AB0E-CB6F88C010AA}" type="slidenum">
              <a:rPr lang="en-US" smtClean="0"/>
              <a:t>‹#›</a:t>
            </a:fld>
            <a:endParaRPr lang="en-US"/>
          </a:p>
        </p:txBody>
      </p:sp>
    </p:spTree>
    <p:extLst>
      <p:ext uri="{BB962C8B-B14F-4D97-AF65-F5344CB8AC3E}">
        <p14:creationId xmlns:p14="http://schemas.microsoft.com/office/powerpoint/2010/main" val="10721209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F57BB4-02A3-4C2E-B7C5-A9D23405B65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CB3993B-BAB0-424D-BBB7-E6D5264EF46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50CDAEE-A04D-425A-BFF9-44F7D45EDE7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B520C68-4F88-4F17-A6F9-DCEA4EEF956C}"/>
              </a:ext>
            </a:extLst>
          </p:cNvPr>
          <p:cNvSpPr>
            <a:spLocks noGrp="1"/>
          </p:cNvSpPr>
          <p:nvPr>
            <p:ph type="dt" sz="half" idx="10"/>
          </p:nvPr>
        </p:nvSpPr>
        <p:spPr/>
        <p:txBody>
          <a:bodyPr/>
          <a:lstStyle/>
          <a:p>
            <a:fld id="{79230E0F-F892-4042-B572-BBE68C8F6E58}" type="datetimeFigureOut">
              <a:rPr lang="en-US" smtClean="0"/>
              <a:t>3/16/2020</a:t>
            </a:fld>
            <a:endParaRPr lang="en-US"/>
          </a:p>
        </p:txBody>
      </p:sp>
      <p:sp>
        <p:nvSpPr>
          <p:cNvPr id="6" name="Footer Placeholder 5">
            <a:extLst>
              <a:ext uri="{FF2B5EF4-FFF2-40B4-BE49-F238E27FC236}">
                <a16:creationId xmlns:a16="http://schemas.microsoft.com/office/drawing/2014/main" id="{EC72949A-D4AE-4328-8F2F-9556B4A5761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1EC2CA9-1EA1-4D80-A1D3-EDC97FFD3CEB}"/>
              </a:ext>
            </a:extLst>
          </p:cNvPr>
          <p:cNvSpPr>
            <a:spLocks noGrp="1"/>
          </p:cNvSpPr>
          <p:nvPr>
            <p:ph type="sldNum" sz="quarter" idx="12"/>
          </p:nvPr>
        </p:nvSpPr>
        <p:spPr/>
        <p:txBody>
          <a:bodyPr/>
          <a:lstStyle/>
          <a:p>
            <a:fld id="{268FFCCC-6C55-47FA-AB0E-CB6F88C010AA}" type="slidenum">
              <a:rPr lang="en-US" smtClean="0"/>
              <a:t>‹#›</a:t>
            </a:fld>
            <a:endParaRPr lang="en-US"/>
          </a:p>
        </p:txBody>
      </p:sp>
    </p:spTree>
    <p:extLst>
      <p:ext uri="{BB962C8B-B14F-4D97-AF65-F5344CB8AC3E}">
        <p14:creationId xmlns:p14="http://schemas.microsoft.com/office/powerpoint/2010/main" val="25067281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95F2E-CC3D-42AE-B5C9-F9F44114143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479AF86-A48D-4811-BDCF-5ABE839CDE2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86ECED5-C3A7-4F86-948E-0BC42A4418B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E92B89B-01D8-4CE0-95F6-6C50DA44654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52228D6-F776-41FE-B699-6A6E200ACF7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8FCECCE-7EA9-4A65-A5B2-4264B55D5E90}"/>
              </a:ext>
            </a:extLst>
          </p:cNvPr>
          <p:cNvSpPr>
            <a:spLocks noGrp="1"/>
          </p:cNvSpPr>
          <p:nvPr>
            <p:ph type="dt" sz="half" idx="10"/>
          </p:nvPr>
        </p:nvSpPr>
        <p:spPr/>
        <p:txBody>
          <a:bodyPr/>
          <a:lstStyle/>
          <a:p>
            <a:fld id="{79230E0F-F892-4042-B572-BBE68C8F6E58}" type="datetimeFigureOut">
              <a:rPr lang="en-US" smtClean="0"/>
              <a:t>3/16/2020</a:t>
            </a:fld>
            <a:endParaRPr lang="en-US"/>
          </a:p>
        </p:txBody>
      </p:sp>
      <p:sp>
        <p:nvSpPr>
          <p:cNvPr id="8" name="Footer Placeholder 7">
            <a:extLst>
              <a:ext uri="{FF2B5EF4-FFF2-40B4-BE49-F238E27FC236}">
                <a16:creationId xmlns:a16="http://schemas.microsoft.com/office/drawing/2014/main" id="{156CF8CC-723E-41C1-8984-3FD69FF16E7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9B3B68F-7B67-4FD1-87A4-D315CC9BBF51}"/>
              </a:ext>
            </a:extLst>
          </p:cNvPr>
          <p:cNvSpPr>
            <a:spLocks noGrp="1"/>
          </p:cNvSpPr>
          <p:nvPr>
            <p:ph type="sldNum" sz="quarter" idx="12"/>
          </p:nvPr>
        </p:nvSpPr>
        <p:spPr/>
        <p:txBody>
          <a:bodyPr/>
          <a:lstStyle/>
          <a:p>
            <a:fld id="{268FFCCC-6C55-47FA-AB0E-CB6F88C010AA}" type="slidenum">
              <a:rPr lang="en-US" smtClean="0"/>
              <a:t>‹#›</a:t>
            </a:fld>
            <a:endParaRPr lang="en-US"/>
          </a:p>
        </p:txBody>
      </p:sp>
    </p:spTree>
    <p:extLst>
      <p:ext uri="{BB962C8B-B14F-4D97-AF65-F5344CB8AC3E}">
        <p14:creationId xmlns:p14="http://schemas.microsoft.com/office/powerpoint/2010/main" val="8835973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DF90F6-BA80-44FD-9083-6F18B5B41C7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49A44D2-8B1E-4F95-9EAC-F1F1F6B76304}"/>
              </a:ext>
            </a:extLst>
          </p:cNvPr>
          <p:cNvSpPr>
            <a:spLocks noGrp="1"/>
          </p:cNvSpPr>
          <p:nvPr>
            <p:ph type="dt" sz="half" idx="10"/>
          </p:nvPr>
        </p:nvSpPr>
        <p:spPr/>
        <p:txBody>
          <a:bodyPr/>
          <a:lstStyle/>
          <a:p>
            <a:fld id="{79230E0F-F892-4042-B572-BBE68C8F6E58}" type="datetimeFigureOut">
              <a:rPr lang="en-US" smtClean="0"/>
              <a:t>3/16/2020</a:t>
            </a:fld>
            <a:endParaRPr lang="en-US"/>
          </a:p>
        </p:txBody>
      </p:sp>
      <p:sp>
        <p:nvSpPr>
          <p:cNvPr id="4" name="Footer Placeholder 3">
            <a:extLst>
              <a:ext uri="{FF2B5EF4-FFF2-40B4-BE49-F238E27FC236}">
                <a16:creationId xmlns:a16="http://schemas.microsoft.com/office/drawing/2014/main" id="{FD208D44-FC8B-4D4E-A1A9-9DB946A64B1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205BCC3-4C1C-420E-8D1C-8866990D63C3}"/>
              </a:ext>
            </a:extLst>
          </p:cNvPr>
          <p:cNvSpPr>
            <a:spLocks noGrp="1"/>
          </p:cNvSpPr>
          <p:nvPr>
            <p:ph type="sldNum" sz="quarter" idx="12"/>
          </p:nvPr>
        </p:nvSpPr>
        <p:spPr/>
        <p:txBody>
          <a:bodyPr/>
          <a:lstStyle/>
          <a:p>
            <a:fld id="{268FFCCC-6C55-47FA-AB0E-CB6F88C010AA}" type="slidenum">
              <a:rPr lang="en-US" smtClean="0"/>
              <a:t>‹#›</a:t>
            </a:fld>
            <a:endParaRPr lang="en-US"/>
          </a:p>
        </p:txBody>
      </p:sp>
    </p:spTree>
    <p:extLst>
      <p:ext uri="{BB962C8B-B14F-4D97-AF65-F5344CB8AC3E}">
        <p14:creationId xmlns:p14="http://schemas.microsoft.com/office/powerpoint/2010/main" val="17302687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2111874-2FFC-4836-9332-0CF9A5311B32}"/>
              </a:ext>
            </a:extLst>
          </p:cNvPr>
          <p:cNvSpPr>
            <a:spLocks noGrp="1"/>
          </p:cNvSpPr>
          <p:nvPr>
            <p:ph type="dt" sz="half" idx="10"/>
          </p:nvPr>
        </p:nvSpPr>
        <p:spPr/>
        <p:txBody>
          <a:bodyPr/>
          <a:lstStyle/>
          <a:p>
            <a:fld id="{79230E0F-F892-4042-B572-BBE68C8F6E58}" type="datetimeFigureOut">
              <a:rPr lang="en-US" smtClean="0"/>
              <a:t>3/16/2020</a:t>
            </a:fld>
            <a:endParaRPr lang="en-US"/>
          </a:p>
        </p:txBody>
      </p:sp>
      <p:sp>
        <p:nvSpPr>
          <p:cNvPr id="3" name="Footer Placeholder 2">
            <a:extLst>
              <a:ext uri="{FF2B5EF4-FFF2-40B4-BE49-F238E27FC236}">
                <a16:creationId xmlns:a16="http://schemas.microsoft.com/office/drawing/2014/main" id="{418DCB08-2D94-4BBA-A3C3-1728CC46AF8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FD3E50F-73E7-44DF-8A27-0DEF87C32C3E}"/>
              </a:ext>
            </a:extLst>
          </p:cNvPr>
          <p:cNvSpPr>
            <a:spLocks noGrp="1"/>
          </p:cNvSpPr>
          <p:nvPr>
            <p:ph type="sldNum" sz="quarter" idx="12"/>
          </p:nvPr>
        </p:nvSpPr>
        <p:spPr/>
        <p:txBody>
          <a:bodyPr/>
          <a:lstStyle/>
          <a:p>
            <a:fld id="{268FFCCC-6C55-47FA-AB0E-CB6F88C010AA}" type="slidenum">
              <a:rPr lang="en-US" smtClean="0"/>
              <a:t>‹#›</a:t>
            </a:fld>
            <a:endParaRPr lang="en-US"/>
          </a:p>
        </p:txBody>
      </p:sp>
    </p:spTree>
    <p:extLst>
      <p:ext uri="{BB962C8B-B14F-4D97-AF65-F5344CB8AC3E}">
        <p14:creationId xmlns:p14="http://schemas.microsoft.com/office/powerpoint/2010/main" val="18763073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A8757-9973-4B35-877F-E29634FAACF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8D4F0E4-EC5E-428F-A32A-09506C936A7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077CE66-7058-46E6-9FC5-E4B4827AA0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70429FD-8DB8-44A6-A3BE-7A9AF5D732F0}"/>
              </a:ext>
            </a:extLst>
          </p:cNvPr>
          <p:cNvSpPr>
            <a:spLocks noGrp="1"/>
          </p:cNvSpPr>
          <p:nvPr>
            <p:ph type="dt" sz="half" idx="10"/>
          </p:nvPr>
        </p:nvSpPr>
        <p:spPr/>
        <p:txBody>
          <a:bodyPr/>
          <a:lstStyle/>
          <a:p>
            <a:fld id="{79230E0F-F892-4042-B572-BBE68C8F6E58}" type="datetimeFigureOut">
              <a:rPr lang="en-US" smtClean="0"/>
              <a:t>3/16/2020</a:t>
            </a:fld>
            <a:endParaRPr lang="en-US"/>
          </a:p>
        </p:txBody>
      </p:sp>
      <p:sp>
        <p:nvSpPr>
          <p:cNvPr id="6" name="Footer Placeholder 5">
            <a:extLst>
              <a:ext uri="{FF2B5EF4-FFF2-40B4-BE49-F238E27FC236}">
                <a16:creationId xmlns:a16="http://schemas.microsoft.com/office/drawing/2014/main" id="{ECAACBC8-19ED-4BEA-80F9-3EE5D452F4F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AA02133-5ED3-4F97-AB96-F5D80C271B67}"/>
              </a:ext>
            </a:extLst>
          </p:cNvPr>
          <p:cNvSpPr>
            <a:spLocks noGrp="1"/>
          </p:cNvSpPr>
          <p:nvPr>
            <p:ph type="sldNum" sz="quarter" idx="12"/>
          </p:nvPr>
        </p:nvSpPr>
        <p:spPr/>
        <p:txBody>
          <a:bodyPr/>
          <a:lstStyle/>
          <a:p>
            <a:fld id="{268FFCCC-6C55-47FA-AB0E-CB6F88C010AA}" type="slidenum">
              <a:rPr lang="en-US" smtClean="0"/>
              <a:t>‹#›</a:t>
            </a:fld>
            <a:endParaRPr lang="en-US"/>
          </a:p>
        </p:txBody>
      </p:sp>
    </p:spTree>
    <p:extLst>
      <p:ext uri="{BB962C8B-B14F-4D97-AF65-F5344CB8AC3E}">
        <p14:creationId xmlns:p14="http://schemas.microsoft.com/office/powerpoint/2010/main" val="29142904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AAF997-2488-4990-B089-71D1939F9C5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72CBB56-6CAB-4933-A684-70D73B85E53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CD5724B-F2A4-4C67-B4B4-33FF794635F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69A43CB-109B-4652-BD81-E4B4B525F409}"/>
              </a:ext>
            </a:extLst>
          </p:cNvPr>
          <p:cNvSpPr>
            <a:spLocks noGrp="1"/>
          </p:cNvSpPr>
          <p:nvPr>
            <p:ph type="dt" sz="half" idx="10"/>
          </p:nvPr>
        </p:nvSpPr>
        <p:spPr/>
        <p:txBody>
          <a:bodyPr/>
          <a:lstStyle/>
          <a:p>
            <a:fld id="{79230E0F-F892-4042-B572-BBE68C8F6E58}" type="datetimeFigureOut">
              <a:rPr lang="en-US" smtClean="0"/>
              <a:t>3/16/2020</a:t>
            </a:fld>
            <a:endParaRPr lang="en-US"/>
          </a:p>
        </p:txBody>
      </p:sp>
      <p:sp>
        <p:nvSpPr>
          <p:cNvPr id="6" name="Footer Placeholder 5">
            <a:extLst>
              <a:ext uri="{FF2B5EF4-FFF2-40B4-BE49-F238E27FC236}">
                <a16:creationId xmlns:a16="http://schemas.microsoft.com/office/drawing/2014/main" id="{ED7635A2-D5E5-4E67-9199-94E58B06A27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5AD1C68-F431-455F-BFAB-5D80D7A10872}"/>
              </a:ext>
            </a:extLst>
          </p:cNvPr>
          <p:cNvSpPr>
            <a:spLocks noGrp="1"/>
          </p:cNvSpPr>
          <p:nvPr>
            <p:ph type="sldNum" sz="quarter" idx="12"/>
          </p:nvPr>
        </p:nvSpPr>
        <p:spPr/>
        <p:txBody>
          <a:bodyPr/>
          <a:lstStyle/>
          <a:p>
            <a:fld id="{268FFCCC-6C55-47FA-AB0E-CB6F88C010AA}" type="slidenum">
              <a:rPr lang="en-US" smtClean="0"/>
              <a:t>‹#›</a:t>
            </a:fld>
            <a:endParaRPr lang="en-US"/>
          </a:p>
        </p:txBody>
      </p:sp>
    </p:spTree>
    <p:extLst>
      <p:ext uri="{BB962C8B-B14F-4D97-AF65-F5344CB8AC3E}">
        <p14:creationId xmlns:p14="http://schemas.microsoft.com/office/powerpoint/2010/main" val="9906151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5DABC51-9D42-4338-BAE8-7BDA47C97CE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417CED2-8928-4B47-B996-429AD7218A2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0D3EE91-6032-41A3-8E07-B72CAC03E95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230E0F-F892-4042-B572-BBE68C8F6E58}" type="datetimeFigureOut">
              <a:rPr lang="en-US" smtClean="0"/>
              <a:t>3/16/2020</a:t>
            </a:fld>
            <a:endParaRPr lang="en-US"/>
          </a:p>
        </p:txBody>
      </p:sp>
      <p:sp>
        <p:nvSpPr>
          <p:cNvPr id="5" name="Footer Placeholder 4">
            <a:extLst>
              <a:ext uri="{FF2B5EF4-FFF2-40B4-BE49-F238E27FC236}">
                <a16:creationId xmlns:a16="http://schemas.microsoft.com/office/drawing/2014/main" id="{ACB7A397-9548-49DC-B5B3-B0D1C97DF33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06EC822-206D-4E21-B932-AAD95BB153F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8FFCCC-6C55-47FA-AB0E-CB6F88C010AA}" type="slidenum">
              <a:rPr lang="en-US" smtClean="0"/>
              <a:t>‹#›</a:t>
            </a:fld>
            <a:endParaRPr lang="en-US"/>
          </a:p>
        </p:txBody>
      </p:sp>
    </p:spTree>
    <p:extLst>
      <p:ext uri="{BB962C8B-B14F-4D97-AF65-F5344CB8AC3E}">
        <p14:creationId xmlns:p14="http://schemas.microsoft.com/office/powerpoint/2010/main" val="26941131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image" Target="../media/image9.jpeg"/><Relationship Id="rId4" Type="http://schemas.openxmlformats.org/officeDocument/2006/relationships/image" Target="../media/image8.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2">
            <a:extLst>
              <a:ext uri="{FF2B5EF4-FFF2-40B4-BE49-F238E27FC236}">
                <a16:creationId xmlns:a16="http://schemas.microsoft.com/office/drawing/2014/main" id="{04DEDD40-28CE-41EB-BDC9-4457E27B6180}"/>
              </a:ext>
            </a:extLst>
          </p:cNvPr>
          <p:cNvSpPr>
            <a:spLocks noGrp="1" noRot="1"/>
          </p:cNvSpPr>
          <p:nvPr>
            <p:ph type="title"/>
          </p:nvPr>
        </p:nvSpPr>
        <p:spPr>
          <a:xfrm>
            <a:off x="2057400" y="-1143000"/>
            <a:ext cx="8229600" cy="1143000"/>
          </a:xfrm>
        </p:spPr>
        <p:txBody>
          <a:bodyPr/>
          <a:lstStyle/>
          <a:p>
            <a:pPr eaLnBrk="1" hangingPunct="1"/>
            <a:endParaRPr lang="en-US" altLang="ar-EG"/>
          </a:p>
        </p:txBody>
      </p:sp>
      <p:sp>
        <p:nvSpPr>
          <p:cNvPr id="154627" name="Rectangle 3">
            <a:extLst>
              <a:ext uri="{FF2B5EF4-FFF2-40B4-BE49-F238E27FC236}">
                <a16:creationId xmlns:a16="http://schemas.microsoft.com/office/drawing/2014/main" id="{270E45C3-C9CE-4E9C-9D06-A66A2EC28969}"/>
              </a:ext>
            </a:extLst>
          </p:cNvPr>
          <p:cNvSpPr>
            <a:spLocks noGrp="1" noChangeArrowheads="1"/>
          </p:cNvSpPr>
          <p:nvPr>
            <p:ph idx="1"/>
          </p:nvPr>
        </p:nvSpPr>
        <p:spPr>
          <a:xfrm>
            <a:off x="1981200" y="304800"/>
            <a:ext cx="8534400" cy="6172200"/>
          </a:xfrm>
        </p:spPr>
        <p:txBody>
          <a:bodyPr rtlCol="0">
            <a:normAutofit fontScale="92500" lnSpcReduction="10000"/>
          </a:bodyPr>
          <a:lstStyle/>
          <a:p>
            <a:pPr marL="577850" indent="-577850">
              <a:buNone/>
              <a:defRPr/>
            </a:pPr>
            <a:r>
              <a:rPr lang="en-US" altLang="ar-EG" b="1" dirty="0">
                <a:solidFill>
                  <a:srgbClr val="009900"/>
                </a:solidFill>
                <a:latin typeface="Times New Roman" panose="02020603050405020304" pitchFamily="18" charset="0"/>
                <a:cs typeface="Times New Roman" panose="02020603050405020304" pitchFamily="18" charset="0"/>
              </a:rPr>
              <a:t>Alterations in Rhizosphere Microflora</a:t>
            </a:r>
            <a:endParaRPr lang="en-US" altLang="ar-EG" dirty="0">
              <a:solidFill>
                <a:srgbClr val="009900"/>
              </a:solidFill>
              <a:latin typeface="Times New Roman" panose="02020603050405020304" pitchFamily="18" charset="0"/>
              <a:cs typeface="Times New Roman" panose="02020603050405020304" pitchFamily="18" charset="0"/>
            </a:endParaRPr>
          </a:p>
          <a:p>
            <a:pPr marL="577850" indent="-577850">
              <a:buNone/>
              <a:defRPr/>
            </a:pPr>
            <a:endParaRPr lang="en-US" altLang="ar-EG" b="1" dirty="0">
              <a:solidFill>
                <a:schemeClr val="hlink"/>
              </a:solidFill>
              <a:latin typeface="Times New Roman" panose="02020603050405020304" pitchFamily="18" charset="0"/>
              <a:cs typeface="Times New Roman" panose="02020603050405020304" pitchFamily="18" charset="0"/>
            </a:endParaRPr>
          </a:p>
          <a:p>
            <a:pPr marL="577850" indent="-577850">
              <a:buNone/>
              <a:defRPr/>
            </a:pPr>
            <a:r>
              <a:rPr lang="en-US" altLang="ar-EG" b="1" dirty="0">
                <a:solidFill>
                  <a:schemeClr val="hlink"/>
                </a:solidFill>
                <a:latin typeface="Times New Roman" panose="02020603050405020304" pitchFamily="18" charset="0"/>
                <a:cs typeface="Times New Roman" panose="02020603050405020304" pitchFamily="18" charset="0"/>
              </a:rPr>
              <a:t>Foliar application of various chemicals leads to alterations in the rhizosphere micro flora by changing the pattern of root exudates. </a:t>
            </a:r>
          </a:p>
          <a:p>
            <a:pPr marL="577850" indent="-577850">
              <a:buNone/>
              <a:defRPr/>
            </a:pPr>
            <a:r>
              <a:rPr lang="en-US" altLang="ar-EG" b="1" dirty="0">
                <a:solidFill>
                  <a:schemeClr val="hlink"/>
                </a:solidFill>
                <a:latin typeface="Times New Roman" panose="02020603050405020304" pitchFamily="18" charset="0"/>
                <a:cs typeface="Times New Roman" panose="02020603050405020304" pitchFamily="18" charset="0"/>
              </a:rPr>
              <a:t>The pattern of the rhizosphere microflora i.e. numbers and species composition can be changed by various factors, such as:</a:t>
            </a:r>
          </a:p>
          <a:p>
            <a:pPr marL="577850" indent="-577850">
              <a:buNone/>
              <a:defRPr/>
            </a:pPr>
            <a:r>
              <a:rPr lang="en-US" altLang="ar-EG" b="1" dirty="0">
                <a:solidFill>
                  <a:schemeClr val="hlink"/>
                </a:solidFill>
                <a:latin typeface="Times New Roman" panose="02020603050405020304" pitchFamily="18" charset="0"/>
                <a:cs typeface="Times New Roman" panose="02020603050405020304" pitchFamily="18" charset="0"/>
              </a:rPr>
              <a:t> </a:t>
            </a:r>
          </a:p>
          <a:p>
            <a:pPr marL="577850" indent="-577850">
              <a:buNone/>
              <a:defRPr/>
            </a:pPr>
            <a:r>
              <a:rPr lang="en-US" altLang="ar-EG" b="1" dirty="0">
                <a:solidFill>
                  <a:schemeClr val="hlink"/>
                </a:solidFill>
                <a:latin typeface="Times New Roman" panose="02020603050405020304" pitchFamily="18" charset="0"/>
                <a:cs typeface="Times New Roman" panose="02020603050405020304" pitchFamily="18" charset="0"/>
              </a:rPr>
              <a:t>(!)Soil amendments, </a:t>
            </a:r>
          </a:p>
          <a:p>
            <a:pPr marL="577850" indent="-577850">
              <a:buNone/>
              <a:defRPr/>
            </a:pPr>
            <a:r>
              <a:rPr lang="en-US" altLang="ar-EG" b="1" dirty="0">
                <a:solidFill>
                  <a:schemeClr val="hlink"/>
                </a:solidFill>
                <a:latin typeface="Times New Roman" panose="02020603050405020304" pitchFamily="18" charset="0"/>
                <a:cs typeface="Times New Roman" panose="02020603050405020304" pitchFamily="18" charset="0"/>
              </a:rPr>
              <a:t>(ii) Foliar application of fertilizers / nutrients, </a:t>
            </a:r>
          </a:p>
          <a:p>
            <a:pPr marL="577850" indent="-577850">
              <a:buNone/>
              <a:defRPr/>
            </a:pPr>
            <a:r>
              <a:rPr lang="en-US" altLang="ar-EG" b="1" dirty="0">
                <a:solidFill>
                  <a:schemeClr val="hlink"/>
                </a:solidFill>
                <a:latin typeface="Times New Roman" panose="02020603050405020304" pitchFamily="18" charset="0"/>
                <a:cs typeface="Times New Roman" panose="02020603050405020304" pitchFamily="18" charset="0"/>
              </a:rPr>
              <a:t>    fungicides, insecticides and hormones and       </a:t>
            </a:r>
          </a:p>
          <a:p>
            <a:pPr marL="577850" indent="-577850">
              <a:buNone/>
              <a:defRPr/>
            </a:pPr>
            <a:r>
              <a:rPr lang="en-US" altLang="ar-EG" b="1" dirty="0">
                <a:solidFill>
                  <a:schemeClr val="hlink"/>
                </a:solidFill>
                <a:latin typeface="Times New Roman" panose="02020603050405020304" pitchFamily="18" charset="0"/>
                <a:cs typeface="Times New Roman" panose="02020603050405020304" pitchFamily="18" charset="0"/>
              </a:rPr>
              <a:t>(iii) Bacterization / microbial seed inoculants.</a:t>
            </a:r>
            <a:br>
              <a:rPr lang="en-US" altLang="ar-EG" b="1" dirty="0">
                <a:solidFill>
                  <a:schemeClr val="accent2"/>
                </a:solidFill>
                <a:latin typeface="Times New Roman" panose="02020603050405020304" pitchFamily="18" charset="0"/>
                <a:cs typeface="Times New Roman" panose="02020603050405020304" pitchFamily="18" charset="0"/>
              </a:rPr>
            </a:br>
            <a:br>
              <a:rPr lang="en-US" altLang="ar-EG" dirty="0">
                <a:latin typeface="Times New Roman" panose="02020603050405020304" pitchFamily="18" charset="0"/>
                <a:cs typeface="Times New Roman" panose="02020603050405020304" pitchFamily="18" charset="0"/>
              </a:rPr>
            </a:br>
            <a:endParaRPr lang="en-US" altLang="ar-EG"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Rectangle 2">
            <a:extLst>
              <a:ext uri="{FF2B5EF4-FFF2-40B4-BE49-F238E27FC236}">
                <a16:creationId xmlns:a16="http://schemas.microsoft.com/office/drawing/2014/main" id="{EE8DC967-830D-4204-ACDF-40A60FA5AE1C}"/>
              </a:ext>
            </a:extLst>
          </p:cNvPr>
          <p:cNvSpPr>
            <a:spLocks noGrp="1" noRot="1" noChangeArrowheads="1"/>
          </p:cNvSpPr>
          <p:nvPr>
            <p:ph type="title"/>
          </p:nvPr>
        </p:nvSpPr>
        <p:spPr>
          <a:xfrm>
            <a:off x="1981200" y="-685800"/>
            <a:ext cx="8229600" cy="304800"/>
          </a:xfrm>
        </p:spPr>
        <p:txBody>
          <a:bodyPr rtlCol="0">
            <a:normAutofit fontScale="90000"/>
          </a:bodyPr>
          <a:lstStyle/>
          <a:p>
            <a:pPr>
              <a:defRPr/>
            </a:pPr>
            <a:endParaRPr lang="en-US" altLang="ar-EG" sz="4000"/>
          </a:p>
        </p:txBody>
      </p:sp>
      <p:sp>
        <p:nvSpPr>
          <p:cNvPr id="202755" name="Rectangle 3">
            <a:extLst>
              <a:ext uri="{FF2B5EF4-FFF2-40B4-BE49-F238E27FC236}">
                <a16:creationId xmlns:a16="http://schemas.microsoft.com/office/drawing/2014/main" id="{DD6F63C6-D9A9-4F6B-A2DC-6E8809CD203F}"/>
              </a:ext>
            </a:extLst>
          </p:cNvPr>
          <p:cNvSpPr>
            <a:spLocks noGrp="1" noChangeArrowheads="1"/>
          </p:cNvSpPr>
          <p:nvPr>
            <p:ph idx="1"/>
          </p:nvPr>
        </p:nvSpPr>
        <p:spPr>
          <a:xfrm>
            <a:off x="1981200" y="228600"/>
            <a:ext cx="8686800" cy="6096000"/>
          </a:xfrm>
        </p:spPr>
        <p:txBody>
          <a:bodyPr/>
          <a:lstStyle/>
          <a:p>
            <a:pPr eaLnBrk="1" hangingPunct="1">
              <a:buFont typeface="Wingdings" panose="05000000000000000000" pitchFamily="2" charset="2"/>
              <a:buNone/>
            </a:pPr>
            <a:r>
              <a:rPr lang="en-US" altLang="ar-EG" b="1">
                <a:solidFill>
                  <a:srgbClr val="009900"/>
                </a:solidFill>
                <a:latin typeface="Times New Roman" panose="02020603050405020304" pitchFamily="18" charset="0"/>
                <a:cs typeface="Times New Roman" panose="02020603050405020304" pitchFamily="18" charset="0"/>
              </a:rPr>
              <a:t>B. Antagonistic interactions in rhizosphere</a:t>
            </a:r>
            <a:r>
              <a:rPr lang="en-US" altLang="ar-EG" b="1">
                <a:latin typeface="Times New Roman" panose="02020603050405020304" pitchFamily="18" charset="0"/>
                <a:cs typeface="Times New Roman" panose="02020603050405020304" pitchFamily="18" charset="0"/>
              </a:rPr>
              <a:t>:</a:t>
            </a:r>
            <a:endParaRPr lang="en-US" altLang="ar-EG">
              <a:latin typeface="Times New Roman" panose="02020603050405020304" pitchFamily="18" charset="0"/>
              <a:cs typeface="Times New Roman" panose="02020603050405020304" pitchFamily="18" charset="0"/>
            </a:endParaRPr>
          </a:p>
          <a:p>
            <a:pPr eaLnBrk="1" hangingPunct="1">
              <a:buFont typeface="Wingdings" panose="05000000000000000000" pitchFamily="2" charset="2"/>
              <a:buNone/>
            </a:pPr>
            <a:r>
              <a:rPr lang="en-US" altLang="ar-EG">
                <a:latin typeface="Times New Roman" panose="02020603050405020304" pitchFamily="18" charset="0"/>
                <a:cs typeface="Times New Roman" panose="02020603050405020304" pitchFamily="18" charset="0"/>
              </a:rPr>
              <a:t> </a:t>
            </a:r>
          </a:p>
          <a:p>
            <a:pPr eaLnBrk="1" hangingPunct="1">
              <a:buFont typeface="Wingdings" panose="05000000000000000000" pitchFamily="2" charset="2"/>
              <a:buNone/>
            </a:pPr>
            <a:r>
              <a:rPr lang="en-US" altLang="ar-EG" b="1">
                <a:solidFill>
                  <a:schemeClr val="hlink"/>
                </a:solidFill>
                <a:latin typeface="Times New Roman" panose="02020603050405020304" pitchFamily="18" charset="0"/>
                <a:cs typeface="Times New Roman" panose="02020603050405020304" pitchFamily="18" charset="0"/>
              </a:rPr>
              <a:t>The biochemical qualities of root exudates and the presence of antagonistic microorganisms, plays important role in encouraging or inhibiting the soil borne plant pathogens in the rhizosphere region. </a:t>
            </a:r>
          </a:p>
          <a:p>
            <a:pPr eaLnBrk="1" hangingPunct="1">
              <a:buFont typeface="Wingdings" panose="05000000000000000000" pitchFamily="2" charset="2"/>
              <a:buNone/>
            </a:pPr>
            <a:r>
              <a:rPr lang="en-US" altLang="ar-EG" b="1">
                <a:solidFill>
                  <a:schemeClr val="hlink"/>
                </a:solidFill>
                <a:latin typeface="Times New Roman" panose="02020603050405020304" pitchFamily="18" charset="0"/>
                <a:cs typeface="Times New Roman" panose="02020603050405020304" pitchFamily="18" charset="0"/>
              </a:rPr>
              <a:t>Several mutualistic, communalistic, competitive and antagonistic interactions exist in the rhizosphere. </a:t>
            </a:r>
          </a:p>
          <a:p>
            <a:pPr eaLnBrk="1" hangingPunct="1">
              <a:buFont typeface="Wingdings" panose="05000000000000000000" pitchFamily="2" charset="2"/>
              <a:buNone/>
            </a:pPr>
            <a:endParaRPr lang="en-US" altLang="ar-EG" b="1">
              <a:solidFill>
                <a:schemeClr val="hlink"/>
              </a:solidFill>
              <a:latin typeface="Times New Roman" panose="02020603050405020304" pitchFamily="18" charset="0"/>
              <a:cs typeface="Times New Roman" panose="02020603050405020304" pitchFamily="18" charset="0"/>
            </a:endParaRPr>
          </a:p>
          <a:p>
            <a:pPr eaLnBrk="1" hangingPunct="1">
              <a:buFont typeface="Wingdings" panose="05000000000000000000" pitchFamily="2" charset="2"/>
              <a:buNone/>
            </a:pPr>
            <a:r>
              <a:rPr lang="en-US" altLang="ar-EG" b="1">
                <a:solidFill>
                  <a:schemeClr val="hlink"/>
                </a:solidFill>
                <a:latin typeface="Times New Roman" panose="02020603050405020304" pitchFamily="18" charset="0"/>
                <a:cs typeface="Times New Roman" panose="02020603050405020304" pitchFamily="18" charset="0"/>
              </a:rPr>
              <a:t>The number and qualities of antagonistic microorganisms in the rhizosphere could be increased through artificial means such as fertilizer application, organic amendments, foliar spraying of chemicals.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0" name="Rectangle 2">
            <a:extLst>
              <a:ext uri="{FF2B5EF4-FFF2-40B4-BE49-F238E27FC236}">
                <a16:creationId xmlns:a16="http://schemas.microsoft.com/office/drawing/2014/main" id="{3F92AACF-2149-4172-9E9B-8386CA1561E9}"/>
              </a:ext>
            </a:extLst>
          </p:cNvPr>
          <p:cNvSpPr>
            <a:spLocks noGrp="1" noRot="1" noChangeArrowheads="1"/>
          </p:cNvSpPr>
          <p:nvPr>
            <p:ph type="title"/>
          </p:nvPr>
        </p:nvSpPr>
        <p:spPr>
          <a:xfrm>
            <a:off x="1981200" y="-304800"/>
            <a:ext cx="8229600" cy="152400"/>
          </a:xfrm>
        </p:spPr>
        <p:txBody>
          <a:bodyPr rtlCol="0">
            <a:normAutofit fontScale="90000"/>
          </a:bodyPr>
          <a:lstStyle/>
          <a:p>
            <a:pPr>
              <a:defRPr/>
            </a:pPr>
            <a:endParaRPr lang="en-US" altLang="ar-EG" sz="4000" dirty="0"/>
          </a:p>
        </p:txBody>
      </p:sp>
      <p:sp>
        <p:nvSpPr>
          <p:cNvPr id="203779" name="Rectangle 3">
            <a:extLst>
              <a:ext uri="{FF2B5EF4-FFF2-40B4-BE49-F238E27FC236}">
                <a16:creationId xmlns:a16="http://schemas.microsoft.com/office/drawing/2014/main" id="{69F56C95-107D-4705-9062-E560BB26F420}"/>
              </a:ext>
            </a:extLst>
          </p:cNvPr>
          <p:cNvSpPr>
            <a:spLocks noGrp="1" noChangeArrowheads="1"/>
          </p:cNvSpPr>
          <p:nvPr>
            <p:ph idx="1"/>
          </p:nvPr>
        </p:nvSpPr>
        <p:spPr>
          <a:xfrm>
            <a:off x="1981200" y="152400"/>
            <a:ext cx="8382000" cy="6172200"/>
          </a:xfrm>
        </p:spPr>
        <p:txBody>
          <a:bodyPr/>
          <a:lstStyle/>
          <a:p>
            <a:pPr eaLnBrk="1" hangingPunct="1">
              <a:buFont typeface="Wingdings" panose="05000000000000000000" pitchFamily="2" charset="2"/>
              <a:buNone/>
            </a:pPr>
            <a:r>
              <a:rPr lang="en-US" altLang="ar-EG" b="1" dirty="0">
                <a:solidFill>
                  <a:schemeClr val="hlink"/>
                </a:solidFill>
                <a:latin typeface="Times New Roman" panose="02020603050405020304" pitchFamily="18" charset="0"/>
                <a:cs typeface="Times New Roman" panose="02020603050405020304" pitchFamily="18" charset="0"/>
              </a:rPr>
              <a:t>Antagonistic microorganisms in the rhizosphere play an important role in controlling some of the soil borne plant pathogens.</a:t>
            </a:r>
          </a:p>
          <a:p>
            <a:pPr>
              <a:lnSpc>
                <a:spcPct val="150000"/>
              </a:lnSpc>
              <a:spcBef>
                <a:spcPts val="0"/>
              </a:spcBef>
              <a:buNone/>
            </a:pPr>
            <a:endParaRPr lang="en-US" altLang="ar-EG" b="1" dirty="0">
              <a:solidFill>
                <a:schemeClr val="hlink"/>
              </a:solidFill>
              <a:latin typeface="Times New Roman" panose="02020603050405020304" pitchFamily="18" charset="0"/>
              <a:cs typeface="Times New Roman" panose="02020603050405020304" pitchFamily="18" charset="0"/>
            </a:endParaRPr>
          </a:p>
          <a:p>
            <a:pPr>
              <a:lnSpc>
                <a:spcPct val="150000"/>
              </a:lnSpc>
              <a:spcBef>
                <a:spcPts val="0"/>
              </a:spcBef>
              <a:buNone/>
            </a:pPr>
            <a:r>
              <a:rPr lang="en-US" altLang="ar-EG" b="1" dirty="0">
                <a:solidFill>
                  <a:schemeClr val="hlink"/>
                </a:solidFill>
                <a:latin typeface="Times New Roman" panose="02020603050405020304" pitchFamily="18" charset="0"/>
                <a:cs typeface="Times New Roman" panose="02020603050405020304" pitchFamily="18" charset="0"/>
              </a:rPr>
              <a:t> </a:t>
            </a:r>
            <a:r>
              <a:rPr lang="en-US" b="1" dirty="0"/>
              <a:t>Stanier et al (1966) discovered the bacterial strain </a:t>
            </a:r>
            <a:r>
              <a:rPr lang="en-US" b="1" i="1" dirty="0"/>
              <a:t>Pseudomonas fluorescens </a:t>
            </a:r>
            <a:r>
              <a:rPr lang="en-US" b="1" dirty="0"/>
              <a:t>and the fluorescent pigments of this species in biological control of root pathogens. Strains of </a:t>
            </a:r>
            <a:r>
              <a:rPr lang="en-US" b="1" i="1" dirty="0"/>
              <a:t>P.  fluorescence </a:t>
            </a:r>
            <a:r>
              <a:rPr lang="en-US" b="1" dirty="0"/>
              <a:t>are collectively called as "Fluorescent Pseudomonads". </a:t>
            </a:r>
            <a:endParaRPr lang="en-US" altLang="ar-EG" b="1"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0BB10A8-1863-4E70-9D21-6B690A8DF05A}"/>
              </a:ext>
            </a:extLst>
          </p:cNvPr>
          <p:cNvSpPr/>
          <p:nvPr/>
        </p:nvSpPr>
        <p:spPr>
          <a:xfrm>
            <a:off x="1828800" y="533400"/>
            <a:ext cx="8610600" cy="6093976"/>
          </a:xfrm>
          <a:prstGeom prst="rect">
            <a:avLst/>
          </a:prstGeom>
        </p:spPr>
        <p:txBody>
          <a:bodyPr wrap="square">
            <a:spAutoFit/>
          </a:bodyPr>
          <a:lstStyle/>
          <a:p>
            <a:pPr eaLnBrk="1" hangingPunct="1">
              <a:lnSpc>
                <a:spcPct val="150000"/>
              </a:lnSpc>
              <a:buFont typeface="Wingdings" panose="05000000000000000000" pitchFamily="2" charset="2"/>
              <a:buNone/>
            </a:pPr>
            <a:r>
              <a:rPr lang="en-US" sz="2800" b="1" dirty="0"/>
              <a:t>They produce variety of biologically active compounds such as plant growth substances, cyanides, antibiotics and iron chelating substances called "Siderophores" </a:t>
            </a:r>
            <a:r>
              <a:rPr lang="en-US" sz="2800" b="1" dirty="0" err="1"/>
              <a:t>Rovira</a:t>
            </a:r>
            <a:r>
              <a:rPr lang="en-US" sz="2800" b="1" dirty="0"/>
              <a:t> and Campbell (1975), showed that bacterial strains of </a:t>
            </a:r>
            <a:r>
              <a:rPr lang="en-US" sz="2800" b="1" i="1" dirty="0"/>
              <a:t>P fluorescens </a:t>
            </a:r>
            <a:r>
              <a:rPr lang="en-US" sz="2800" b="1" dirty="0"/>
              <a:t>could lyse the hyphae of </a:t>
            </a:r>
            <a:r>
              <a:rPr lang="en-US" sz="2800" b="1" i="1" dirty="0" err="1"/>
              <a:t>Gaumannomyces</a:t>
            </a:r>
            <a:r>
              <a:rPr lang="en-US" sz="2800" b="1" i="1" dirty="0"/>
              <a:t> graminis var. </a:t>
            </a:r>
            <a:r>
              <a:rPr lang="en-US" sz="2800" b="1" i="1" dirty="0" err="1"/>
              <a:t>Tritici</a:t>
            </a:r>
            <a:r>
              <a:rPr lang="en-US" sz="2800" b="1" i="1" dirty="0"/>
              <a:t>, </a:t>
            </a:r>
            <a:r>
              <a:rPr lang="en-US" sz="2800" b="1" dirty="0"/>
              <a:t>the causative agent of take-all disease of wheat. </a:t>
            </a:r>
            <a:endParaRPr lang="en-US" altLang="ar-EG" sz="2800" b="1" dirty="0">
              <a:cs typeface="Times New Roman" panose="02020603050405020304" pitchFamily="18" charset="0"/>
            </a:endParaRPr>
          </a:p>
          <a:p>
            <a:pPr eaLnBrk="1" hangingPunct="1">
              <a:lnSpc>
                <a:spcPct val="150000"/>
              </a:lnSpc>
              <a:buFont typeface="Wingdings" panose="05000000000000000000" pitchFamily="2" charset="2"/>
              <a:buNone/>
            </a:pPr>
            <a:endParaRPr lang="en-US" altLang="ar-EG" sz="2800" b="1" dirty="0">
              <a:cs typeface="Times New Roman" panose="02020603050405020304" pitchFamily="18" charset="0"/>
            </a:endParaRPr>
          </a:p>
          <a:p>
            <a:pPr eaLnBrk="1" hangingPunct="1">
              <a:buFont typeface="Wingdings" panose="05000000000000000000" pitchFamily="2" charset="2"/>
              <a:buNone/>
            </a:pPr>
            <a:endParaRPr lang="en-US" altLang="ar-EG" b="1" dirty="0">
              <a:solidFill>
                <a:schemeClr val="hlink"/>
              </a:solidFill>
              <a:latin typeface="Times New Roman" panose="02020603050405020304" pitchFamily="18" charset="0"/>
              <a:cs typeface="Times New Roman" panose="02020603050405020304" pitchFamily="18" charset="0"/>
            </a:endParaRPr>
          </a:p>
          <a:p>
            <a:pPr eaLnBrk="1" hangingPunct="1">
              <a:buFont typeface="Wingdings" panose="05000000000000000000" pitchFamily="2" charset="2"/>
              <a:buNone/>
            </a:pPr>
            <a:endParaRPr lang="en-US" altLang="ar-EG" b="1" dirty="0">
              <a:solidFill>
                <a:schemeClr val="hlink"/>
              </a:solidFill>
              <a:latin typeface="Times New Roman" panose="02020603050405020304" pitchFamily="18" charset="0"/>
              <a:cs typeface="Times New Roman" panose="02020603050405020304" pitchFamily="18" charset="0"/>
            </a:endParaRPr>
          </a:p>
          <a:p>
            <a:pPr eaLnBrk="1" hangingPunct="1">
              <a:buFont typeface="Wingdings" panose="05000000000000000000" pitchFamily="2" charset="2"/>
              <a:buNone/>
            </a:pPr>
            <a:endParaRPr lang="en-US" altLang="ar-EG" b="1" dirty="0">
              <a:solidFill>
                <a:schemeClr val="hlin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701143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3CEEB6C-B364-4FDA-A8F9-05AEDF299091}"/>
              </a:ext>
            </a:extLst>
          </p:cNvPr>
          <p:cNvSpPr/>
          <p:nvPr/>
        </p:nvSpPr>
        <p:spPr>
          <a:xfrm>
            <a:off x="1905000" y="152400"/>
            <a:ext cx="8534400" cy="6488828"/>
          </a:xfrm>
          <a:prstGeom prst="rect">
            <a:avLst/>
          </a:prstGeom>
        </p:spPr>
        <p:txBody>
          <a:bodyPr wrap="square">
            <a:spAutoFit/>
          </a:bodyPr>
          <a:lstStyle/>
          <a:p>
            <a:pPr>
              <a:lnSpc>
                <a:spcPct val="150000"/>
              </a:lnSpc>
            </a:pPr>
            <a:r>
              <a:rPr lang="en-US" sz="2800" b="1" dirty="0">
                <a:solidFill>
                  <a:srgbClr val="000000"/>
                </a:solidFill>
                <a:latin typeface="Times New Roman" panose="02020603050405020304" pitchFamily="18" charset="0"/>
                <a:ea typeface="Times New Roman" panose="02020603050405020304" pitchFamily="18" charset="0"/>
              </a:rPr>
              <a:t>Fluorescent pseudomonads </a:t>
            </a:r>
            <a:r>
              <a:rPr lang="en-US" sz="2800" b="1" i="1" dirty="0">
                <a:solidFill>
                  <a:srgbClr val="000000"/>
                </a:solidFill>
                <a:latin typeface="Times New Roman" panose="02020603050405020304" pitchFamily="18" charset="0"/>
                <a:ea typeface="Times New Roman" panose="02020603050405020304" pitchFamily="18" charset="0"/>
              </a:rPr>
              <a:t>(P. fluorescens, P. putida) </a:t>
            </a:r>
            <a:r>
              <a:rPr lang="en-US" sz="2800" b="1" dirty="0">
                <a:solidFill>
                  <a:srgbClr val="000000"/>
                </a:solidFill>
                <a:latin typeface="Times New Roman" panose="02020603050405020304" pitchFamily="18" charset="0"/>
                <a:ea typeface="Times New Roman" panose="02020603050405020304" pitchFamily="18" charset="0"/>
              </a:rPr>
              <a:t>are known to produce iron chelating substances called Siderophores. These are low molecular weight, extra cellular, iron-binding agents produced by pseudomonads in response to low iron stress or when Fe3 is in short supply. </a:t>
            </a:r>
            <a:r>
              <a:rPr lang="en-US" sz="2800" b="1" dirty="0">
                <a:solidFill>
                  <a:srgbClr val="002060"/>
                </a:solidFill>
              </a:rPr>
              <a:t>Thus, iron stress triggers the formation of iron-binding ligands called siderophores. Siderophores contains the pigments Pyoverdine (Fluorescent) and Pyocyanin (non-Fluorescent) having iron chelating properties. </a:t>
            </a:r>
          </a:p>
        </p:txBody>
      </p:sp>
    </p:spTree>
    <p:extLst>
      <p:ext uri="{BB962C8B-B14F-4D97-AF65-F5344CB8AC3E}">
        <p14:creationId xmlns:p14="http://schemas.microsoft.com/office/powerpoint/2010/main" val="16721329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2AA4890-E774-4C6D-BC3D-8F5175040936}"/>
              </a:ext>
            </a:extLst>
          </p:cNvPr>
          <p:cNvSpPr/>
          <p:nvPr/>
        </p:nvSpPr>
        <p:spPr>
          <a:xfrm>
            <a:off x="1981200" y="381001"/>
            <a:ext cx="8229600" cy="5831853"/>
          </a:xfrm>
          <a:prstGeom prst="rect">
            <a:avLst/>
          </a:prstGeom>
        </p:spPr>
        <p:txBody>
          <a:bodyPr wrap="square">
            <a:spAutoFit/>
          </a:bodyPr>
          <a:lstStyle/>
          <a:p>
            <a:pPr>
              <a:lnSpc>
                <a:spcPct val="150000"/>
              </a:lnSpc>
            </a:pPr>
            <a:r>
              <a:rPr lang="en-US" sz="2800" b="1" dirty="0">
                <a:solidFill>
                  <a:srgbClr val="0000FF"/>
                </a:solidFill>
                <a:latin typeface="Times New Roman" panose="02020603050405020304" pitchFamily="18" charset="0"/>
                <a:ea typeface="Times New Roman" panose="02020603050405020304" pitchFamily="18" charset="0"/>
              </a:rPr>
              <a:t>Another pigment "Pseudobactin" is a fluorescent chelator of iron which is known to promote plant growth and inhibition of pathogenic bacteria in the rhizosphere. An antibiotic called "Pyrrolnitrin" reduces damping-off disease in cotton caused by </a:t>
            </a:r>
            <a:r>
              <a:rPr lang="en-US" sz="2800" b="1" i="1" dirty="0">
                <a:solidFill>
                  <a:srgbClr val="0000FF"/>
                </a:solidFill>
                <a:latin typeface="Times New Roman" panose="02020603050405020304" pitchFamily="18" charset="0"/>
                <a:ea typeface="Times New Roman" panose="02020603050405020304" pitchFamily="18" charset="0"/>
              </a:rPr>
              <a:t>Rhizoctonia solani. </a:t>
            </a:r>
            <a:r>
              <a:rPr lang="en-US" sz="2800" b="1" dirty="0">
                <a:solidFill>
                  <a:srgbClr val="0000FF"/>
                </a:solidFill>
                <a:latin typeface="Times New Roman" panose="02020603050405020304" pitchFamily="18" charset="0"/>
                <a:ea typeface="Times New Roman" panose="02020603050405020304" pitchFamily="18" charset="0"/>
              </a:rPr>
              <a:t>Several species of </a:t>
            </a:r>
            <a:r>
              <a:rPr lang="en-US" sz="2800" b="1" i="1" dirty="0">
                <a:solidFill>
                  <a:srgbClr val="0000FF"/>
                </a:solidFill>
                <a:latin typeface="Times New Roman" panose="02020603050405020304" pitchFamily="18" charset="0"/>
                <a:ea typeface="Times New Roman" panose="02020603050405020304" pitchFamily="18" charset="0"/>
              </a:rPr>
              <a:t>Bacillus </a:t>
            </a:r>
            <a:r>
              <a:rPr lang="en-US" sz="2800" b="1" dirty="0">
                <a:solidFill>
                  <a:srgbClr val="0000FF"/>
                </a:solidFill>
                <a:latin typeface="Times New Roman" panose="02020603050405020304" pitchFamily="18" charset="0"/>
                <a:ea typeface="Times New Roman" panose="02020603050405020304" pitchFamily="18" charset="0"/>
              </a:rPr>
              <a:t>are known to cause </a:t>
            </a:r>
            <a:r>
              <a:rPr lang="en-US" sz="2800" b="1" dirty="0" err="1">
                <a:solidFill>
                  <a:srgbClr val="0000FF"/>
                </a:solidFill>
                <a:latin typeface="Times New Roman" panose="02020603050405020304" pitchFamily="18" charset="0"/>
                <a:ea typeface="Times New Roman" panose="02020603050405020304" pitchFamily="18" charset="0"/>
              </a:rPr>
              <a:t>mycolysis</a:t>
            </a:r>
            <a:r>
              <a:rPr lang="en-US" sz="2800" b="1" dirty="0">
                <a:solidFill>
                  <a:srgbClr val="0000FF"/>
                </a:solidFill>
                <a:latin typeface="Times New Roman" panose="02020603050405020304" pitchFamily="18" charset="0"/>
                <a:ea typeface="Times New Roman" panose="02020603050405020304" pitchFamily="18" charset="0"/>
              </a:rPr>
              <a:t> in the rhizosphere. </a:t>
            </a:r>
            <a:r>
              <a:rPr lang="en-US" sz="2800" b="1" i="1" dirty="0">
                <a:solidFill>
                  <a:srgbClr val="0000FF"/>
                </a:solidFill>
                <a:latin typeface="Times New Roman" panose="02020603050405020304" pitchFamily="18" charset="0"/>
                <a:ea typeface="Times New Roman" panose="02020603050405020304" pitchFamily="18" charset="0"/>
              </a:rPr>
              <a:t>e.g. Fusarium oxysporum </a:t>
            </a:r>
            <a:r>
              <a:rPr lang="en-US" sz="2800" b="1" dirty="0">
                <a:solidFill>
                  <a:srgbClr val="0000FF"/>
                </a:solidFill>
                <a:latin typeface="Times New Roman" panose="02020603050405020304" pitchFamily="18" charset="0"/>
                <a:ea typeface="Times New Roman" panose="02020603050405020304" pitchFamily="18" charset="0"/>
              </a:rPr>
              <a:t>hyphae are known to undergo lyses in soil due to these bacterial metabolites.</a:t>
            </a:r>
          </a:p>
        </p:txBody>
      </p:sp>
    </p:spTree>
    <p:extLst>
      <p:ext uri="{BB962C8B-B14F-4D97-AF65-F5344CB8AC3E}">
        <p14:creationId xmlns:p14="http://schemas.microsoft.com/office/powerpoint/2010/main" val="18843412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Rectangle 2">
            <a:extLst>
              <a:ext uri="{FF2B5EF4-FFF2-40B4-BE49-F238E27FC236}">
                <a16:creationId xmlns:a16="http://schemas.microsoft.com/office/drawing/2014/main" id="{4C75A7EB-A0D2-4EA7-9F21-B0B7AFC37432}"/>
              </a:ext>
            </a:extLst>
          </p:cNvPr>
          <p:cNvSpPr>
            <a:spLocks noGrp="1" noRot="1"/>
          </p:cNvSpPr>
          <p:nvPr>
            <p:ph type="title"/>
          </p:nvPr>
        </p:nvSpPr>
        <p:spPr>
          <a:xfrm>
            <a:off x="2057400" y="-1371600"/>
            <a:ext cx="8229600" cy="1066800"/>
          </a:xfrm>
        </p:spPr>
        <p:txBody>
          <a:bodyPr/>
          <a:lstStyle/>
          <a:p>
            <a:pPr eaLnBrk="1" hangingPunct="1"/>
            <a:endParaRPr lang="en-US" altLang="ar-EG"/>
          </a:p>
        </p:txBody>
      </p:sp>
      <p:sp>
        <p:nvSpPr>
          <p:cNvPr id="204803" name="Rectangle 3">
            <a:extLst>
              <a:ext uri="{FF2B5EF4-FFF2-40B4-BE49-F238E27FC236}">
                <a16:creationId xmlns:a16="http://schemas.microsoft.com/office/drawing/2014/main" id="{B757DCDF-DFB8-45E2-8AD0-6D8129A6B914}"/>
              </a:ext>
            </a:extLst>
          </p:cNvPr>
          <p:cNvSpPr>
            <a:spLocks noGrp="1" noChangeArrowheads="1"/>
          </p:cNvSpPr>
          <p:nvPr>
            <p:ph idx="1"/>
          </p:nvPr>
        </p:nvSpPr>
        <p:spPr>
          <a:xfrm>
            <a:off x="1981200" y="228601"/>
            <a:ext cx="8229600" cy="5897563"/>
          </a:xfrm>
        </p:spPr>
        <p:txBody>
          <a:bodyPr/>
          <a:lstStyle/>
          <a:p>
            <a:pPr eaLnBrk="1" hangingPunct="1">
              <a:lnSpc>
                <a:spcPct val="80000"/>
              </a:lnSpc>
              <a:buFont typeface="Wingdings" panose="05000000000000000000" pitchFamily="2" charset="2"/>
              <a:buNone/>
            </a:pPr>
            <a:r>
              <a:rPr lang="en-US" altLang="ar-EG" b="1">
                <a:solidFill>
                  <a:schemeClr val="hlink"/>
                </a:solidFill>
                <a:latin typeface="Times New Roman" panose="02020603050405020304" pitchFamily="18" charset="0"/>
                <a:cs typeface="Times New Roman" panose="02020603050405020304" pitchFamily="18" charset="0"/>
              </a:rPr>
              <a:t>The successful antagonists among fungi are </a:t>
            </a:r>
            <a:r>
              <a:rPr lang="en-US" altLang="ar-EG" b="1" i="1">
                <a:solidFill>
                  <a:schemeClr val="hlink"/>
                </a:solidFill>
                <a:latin typeface="Times New Roman" panose="02020603050405020304" pitchFamily="18" charset="0"/>
                <a:cs typeface="Times New Roman" panose="02020603050405020304" pitchFamily="18" charset="0"/>
              </a:rPr>
              <a:t>Trichoderma </a:t>
            </a:r>
            <a:r>
              <a:rPr lang="en-US" altLang="ar-EG" b="1">
                <a:solidFill>
                  <a:schemeClr val="hlink"/>
                </a:solidFill>
                <a:latin typeface="Times New Roman" panose="02020603050405020304" pitchFamily="18" charset="0"/>
                <a:cs typeface="Times New Roman" panose="02020603050405020304" pitchFamily="18" charset="0"/>
              </a:rPr>
              <a:t>sp (T. viride and </a:t>
            </a:r>
            <a:r>
              <a:rPr lang="en-US" altLang="ar-EG" b="1" i="1">
                <a:solidFill>
                  <a:schemeClr val="hlink"/>
                </a:solidFill>
                <a:latin typeface="Times New Roman" panose="02020603050405020304" pitchFamily="18" charset="0"/>
                <a:cs typeface="Times New Roman" panose="02020603050405020304" pitchFamily="18" charset="0"/>
              </a:rPr>
              <a:t>T. harzianum, T. hamatum) </a:t>
            </a:r>
            <a:r>
              <a:rPr lang="en-US" altLang="ar-EG" b="1">
                <a:solidFill>
                  <a:schemeClr val="hlink"/>
                </a:solidFill>
                <a:latin typeface="Times New Roman" panose="02020603050405020304" pitchFamily="18" charset="0"/>
                <a:cs typeface="Times New Roman" panose="02020603050405020304" pitchFamily="18" charset="0"/>
              </a:rPr>
              <a:t>and </a:t>
            </a:r>
            <a:r>
              <a:rPr lang="en-US" altLang="ar-EG" b="1" i="1">
                <a:solidFill>
                  <a:schemeClr val="hlink"/>
                </a:solidFill>
                <a:latin typeface="Times New Roman" panose="02020603050405020304" pitchFamily="18" charset="0"/>
                <a:cs typeface="Times New Roman" panose="02020603050405020304" pitchFamily="18" charset="0"/>
              </a:rPr>
              <a:t>Gliocladium virens </a:t>
            </a:r>
            <a:r>
              <a:rPr lang="en-US" altLang="ar-EG" b="1">
                <a:solidFill>
                  <a:schemeClr val="hlink"/>
                </a:solidFill>
                <a:latin typeface="Times New Roman" panose="02020603050405020304" pitchFamily="18" charset="0"/>
                <a:cs typeface="Times New Roman" panose="02020603050405020304" pitchFamily="18" charset="0"/>
              </a:rPr>
              <a:t>which parasitize, lyse or kill the phytopathogenic fungi in the soil.</a:t>
            </a:r>
          </a:p>
          <a:p>
            <a:pPr eaLnBrk="1" hangingPunct="1">
              <a:lnSpc>
                <a:spcPct val="80000"/>
              </a:lnSpc>
              <a:buFont typeface="Wingdings" panose="05000000000000000000" pitchFamily="2" charset="2"/>
              <a:buNone/>
            </a:pPr>
            <a:endParaRPr lang="en-US" altLang="ar-EG" b="1">
              <a:solidFill>
                <a:schemeClr val="hlink"/>
              </a:solidFill>
              <a:latin typeface="Times New Roman" panose="02020603050405020304" pitchFamily="18" charset="0"/>
              <a:cs typeface="Times New Roman" panose="02020603050405020304" pitchFamily="18" charset="0"/>
            </a:endParaRPr>
          </a:p>
          <a:p>
            <a:pPr eaLnBrk="1" hangingPunct="1">
              <a:lnSpc>
                <a:spcPct val="80000"/>
              </a:lnSpc>
              <a:buFont typeface="Wingdings" panose="05000000000000000000" pitchFamily="2" charset="2"/>
              <a:buNone/>
            </a:pPr>
            <a:r>
              <a:rPr lang="en-US" altLang="ar-EG" b="1">
                <a:solidFill>
                  <a:schemeClr val="hlink"/>
                </a:solidFill>
                <a:latin typeface="Times New Roman" panose="02020603050405020304" pitchFamily="18" charset="0"/>
                <a:cs typeface="Times New Roman" panose="02020603050405020304" pitchFamily="18" charset="0"/>
              </a:rPr>
              <a:t>Antifungal and antibacterial actinomycetes in the rhizosphere play an important role in controlling pathogenic fungi and bacteria, for example </a:t>
            </a:r>
            <a:r>
              <a:rPr lang="en-US" altLang="ar-EG" b="1" i="1">
                <a:solidFill>
                  <a:schemeClr val="hlink"/>
                </a:solidFill>
                <a:latin typeface="Times New Roman" panose="02020603050405020304" pitchFamily="18" charset="0"/>
                <a:cs typeface="Times New Roman" panose="02020603050405020304" pitchFamily="18" charset="0"/>
              </a:rPr>
              <a:t>Micromonospora globosa </a:t>
            </a:r>
            <a:r>
              <a:rPr lang="en-US" altLang="ar-EG" b="1">
                <a:solidFill>
                  <a:schemeClr val="hlink"/>
                </a:solidFill>
                <a:latin typeface="Times New Roman" panose="02020603050405020304" pitchFamily="18" charset="0"/>
                <a:cs typeface="Times New Roman" panose="02020603050405020304" pitchFamily="18" charset="0"/>
              </a:rPr>
              <a:t>is a potent antagonist of </a:t>
            </a:r>
            <a:r>
              <a:rPr lang="en-US" altLang="ar-EG" b="1" i="1">
                <a:solidFill>
                  <a:schemeClr val="hlink"/>
                </a:solidFill>
                <a:latin typeface="Times New Roman" panose="02020603050405020304" pitchFamily="18" charset="0"/>
                <a:cs typeface="Times New Roman" panose="02020603050405020304" pitchFamily="18" charset="0"/>
              </a:rPr>
              <a:t>Fusarium udum </a:t>
            </a:r>
            <a:r>
              <a:rPr lang="en-US" altLang="ar-EG" b="1">
                <a:solidFill>
                  <a:schemeClr val="hlink"/>
                </a:solidFill>
                <a:latin typeface="Times New Roman" panose="02020603050405020304" pitchFamily="18" charset="0"/>
                <a:cs typeface="Times New Roman" panose="02020603050405020304" pitchFamily="18" charset="0"/>
              </a:rPr>
              <a:t>causing wilt of pigeon pea. </a:t>
            </a:r>
          </a:p>
          <a:p>
            <a:pPr eaLnBrk="1" hangingPunct="1">
              <a:lnSpc>
                <a:spcPct val="80000"/>
              </a:lnSpc>
              <a:buFont typeface="Wingdings" panose="05000000000000000000" pitchFamily="2" charset="2"/>
              <a:buNone/>
            </a:pPr>
            <a:endParaRPr lang="en-US" altLang="ar-EG" b="1">
              <a:solidFill>
                <a:schemeClr val="hlink"/>
              </a:solidFill>
              <a:latin typeface="Times New Roman" panose="02020603050405020304" pitchFamily="18" charset="0"/>
              <a:cs typeface="Times New Roman" panose="02020603050405020304" pitchFamily="18" charset="0"/>
            </a:endParaRPr>
          </a:p>
          <a:p>
            <a:pPr eaLnBrk="1" hangingPunct="1">
              <a:lnSpc>
                <a:spcPct val="80000"/>
              </a:lnSpc>
              <a:buFont typeface="Wingdings" panose="05000000000000000000" pitchFamily="2" charset="2"/>
              <a:buNone/>
            </a:pPr>
            <a:r>
              <a:rPr lang="en-US" altLang="ar-EG" b="1">
                <a:solidFill>
                  <a:schemeClr val="hlink"/>
                </a:solidFill>
                <a:latin typeface="Times New Roman" panose="02020603050405020304" pitchFamily="18" charset="0"/>
                <a:cs typeface="Times New Roman" panose="02020603050405020304" pitchFamily="18" charset="0"/>
              </a:rPr>
              <a:t>Amoebae are also known to play an antagonistic role in controlling soil fungi, e.g. control of take-all disease of wheat caused by </a:t>
            </a:r>
            <a:r>
              <a:rPr lang="en-US" altLang="ar-EG" b="1" i="1">
                <a:solidFill>
                  <a:schemeClr val="hlink"/>
                </a:solidFill>
                <a:latin typeface="Times New Roman" panose="02020603050405020304" pitchFamily="18" charset="0"/>
                <a:cs typeface="Times New Roman" panose="02020603050405020304" pitchFamily="18" charset="0"/>
              </a:rPr>
              <a:t>Gaumannomyces graminis </a:t>
            </a:r>
            <a:r>
              <a:rPr lang="en-US" altLang="ar-EG" b="1">
                <a:solidFill>
                  <a:schemeClr val="hlink"/>
                </a:solidFill>
                <a:latin typeface="Times New Roman" panose="02020603050405020304" pitchFamily="18" charset="0"/>
                <a:cs typeface="Times New Roman" panose="02020603050405020304" pitchFamily="18" charset="0"/>
              </a:rPr>
              <a:t>through the use of Myxamoebae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194" name="Rectangle 2">
            <a:extLst>
              <a:ext uri="{FF2B5EF4-FFF2-40B4-BE49-F238E27FC236}">
                <a16:creationId xmlns:a16="http://schemas.microsoft.com/office/drawing/2014/main" id="{A6CA7DC3-5831-4E2B-815B-091A781306EB}"/>
              </a:ext>
            </a:extLst>
          </p:cNvPr>
          <p:cNvSpPr>
            <a:spLocks noGrp="1" noRot="1" noChangeArrowheads="1"/>
          </p:cNvSpPr>
          <p:nvPr>
            <p:ph type="title"/>
          </p:nvPr>
        </p:nvSpPr>
        <p:spPr>
          <a:xfrm>
            <a:off x="2057400" y="-1143000"/>
            <a:ext cx="8229600" cy="609600"/>
          </a:xfrm>
        </p:spPr>
        <p:txBody>
          <a:bodyPr rtlCol="0">
            <a:normAutofit fontScale="90000"/>
          </a:bodyPr>
          <a:lstStyle/>
          <a:p>
            <a:pPr>
              <a:defRPr/>
            </a:pPr>
            <a:endParaRPr lang="en-US" altLang="ar-EG" sz="4000"/>
          </a:p>
        </p:txBody>
      </p:sp>
      <p:sp>
        <p:nvSpPr>
          <p:cNvPr id="205827" name="Rectangle 3">
            <a:extLst>
              <a:ext uri="{FF2B5EF4-FFF2-40B4-BE49-F238E27FC236}">
                <a16:creationId xmlns:a16="http://schemas.microsoft.com/office/drawing/2014/main" id="{07E1FFB2-1192-4481-A050-C25FDCD96DCE}"/>
              </a:ext>
            </a:extLst>
          </p:cNvPr>
          <p:cNvSpPr>
            <a:spLocks noGrp="1" noChangeArrowheads="1"/>
          </p:cNvSpPr>
          <p:nvPr>
            <p:ph idx="1"/>
          </p:nvPr>
        </p:nvSpPr>
        <p:spPr>
          <a:xfrm>
            <a:off x="1981200" y="228601"/>
            <a:ext cx="8229600" cy="5897563"/>
          </a:xfrm>
        </p:spPr>
        <p:txBody>
          <a:bodyPr/>
          <a:lstStyle/>
          <a:p>
            <a:pPr eaLnBrk="1" hangingPunct="1">
              <a:buFont typeface="Wingdings" panose="05000000000000000000" pitchFamily="2" charset="2"/>
              <a:buNone/>
            </a:pPr>
            <a:endParaRPr lang="en-US" altLang="ar-EG"/>
          </a:p>
        </p:txBody>
      </p:sp>
      <p:pic>
        <p:nvPicPr>
          <p:cNvPr id="205828" name="Picture 5" descr="thumbnail">
            <a:extLst>
              <a:ext uri="{FF2B5EF4-FFF2-40B4-BE49-F238E27FC236}">
                <a16:creationId xmlns:a16="http://schemas.microsoft.com/office/drawing/2014/main" id="{0693419B-35A8-4201-BD59-3B44F9CC68A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09800" y="685800"/>
            <a:ext cx="2857500"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829" name="Picture 7" descr="thumbnail">
            <a:extLst>
              <a:ext uri="{FF2B5EF4-FFF2-40B4-BE49-F238E27FC236}">
                <a16:creationId xmlns:a16="http://schemas.microsoft.com/office/drawing/2014/main" id="{E1A0C1B9-4357-4A6C-BFA8-068CD8864C5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39000" y="381000"/>
            <a:ext cx="2895600"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830" name="Picture 9" descr="thumbnail">
            <a:extLst>
              <a:ext uri="{FF2B5EF4-FFF2-40B4-BE49-F238E27FC236}">
                <a16:creationId xmlns:a16="http://schemas.microsoft.com/office/drawing/2014/main" id="{2F4F61A5-8CA1-484D-90B6-7FC457FF212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62200" y="3429000"/>
            <a:ext cx="28575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831" name="Picture 11" descr="thumbnail">
            <a:extLst>
              <a:ext uri="{FF2B5EF4-FFF2-40B4-BE49-F238E27FC236}">
                <a16:creationId xmlns:a16="http://schemas.microsoft.com/office/drawing/2014/main" id="{373BF507-4B19-46C4-924E-3C263F4BAA1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86600" y="3200401"/>
            <a:ext cx="2857500" cy="263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Rectangle 2">
            <a:extLst>
              <a:ext uri="{FF2B5EF4-FFF2-40B4-BE49-F238E27FC236}">
                <a16:creationId xmlns:a16="http://schemas.microsoft.com/office/drawing/2014/main" id="{D1F9E461-D10F-4800-A5CC-5FFBC110AFBE}"/>
              </a:ext>
            </a:extLst>
          </p:cNvPr>
          <p:cNvSpPr>
            <a:spLocks noGrp="1" noRot="1"/>
          </p:cNvSpPr>
          <p:nvPr>
            <p:ph type="title"/>
          </p:nvPr>
        </p:nvSpPr>
        <p:spPr>
          <a:xfrm>
            <a:off x="2057400" y="-2057400"/>
            <a:ext cx="8229600" cy="1143000"/>
          </a:xfrm>
        </p:spPr>
        <p:txBody>
          <a:bodyPr/>
          <a:lstStyle/>
          <a:p>
            <a:pPr eaLnBrk="1" hangingPunct="1"/>
            <a:endParaRPr lang="en-US" altLang="ar-EG"/>
          </a:p>
        </p:txBody>
      </p:sp>
      <p:sp>
        <p:nvSpPr>
          <p:cNvPr id="206851" name="Rectangle 3">
            <a:extLst>
              <a:ext uri="{FF2B5EF4-FFF2-40B4-BE49-F238E27FC236}">
                <a16:creationId xmlns:a16="http://schemas.microsoft.com/office/drawing/2014/main" id="{62BF9EBD-2946-4A81-A189-D057C9E58B18}"/>
              </a:ext>
            </a:extLst>
          </p:cNvPr>
          <p:cNvSpPr>
            <a:spLocks noGrp="1" noChangeArrowheads="1"/>
          </p:cNvSpPr>
          <p:nvPr>
            <p:ph idx="1"/>
          </p:nvPr>
        </p:nvSpPr>
        <p:spPr>
          <a:xfrm>
            <a:off x="1981200" y="152401"/>
            <a:ext cx="8229600" cy="5973763"/>
          </a:xfrm>
        </p:spPr>
        <p:txBody>
          <a:bodyPr/>
          <a:lstStyle/>
          <a:p>
            <a:pPr eaLnBrk="1" hangingPunct="1">
              <a:buFont typeface="Wingdings" panose="05000000000000000000" pitchFamily="2" charset="2"/>
              <a:buNone/>
            </a:pPr>
            <a:r>
              <a:rPr lang="en-US" altLang="ar-EG" b="1">
                <a:solidFill>
                  <a:srgbClr val="009900"/>
                </a:solidFill>
                <a:latin typeface="Times New Roman" panose="02020603050405020304" pitchFamily="18" charset="0"/>
                <a:cs typeface="Times New Roman" panose="02020603050405020304" pitchFamily="18" charset="0"/>
              </a:rPr>
              <a:t>Rhizosphere in relation to Plant Pathogens</a:t>
            </a:r>
          </a:p>
          <a:p>
            <a:pPr eaLnBrk="1" hangingPunct="1">
              <a:buFont typeface="Wingdings" panose="05000000000000000000" pitchFamily="2" charset="2"/>
              <a:buNone/>
            </a:pPr>
            <a:r>
              <a:rPr lang="en-US" altLang="ar-EG" b="1">
                <a:solidFill>
                  <a:schemeClr val="hlink"/>
                </a:solidFill>
                <a:latin typeface="Times New Roman" panose="02020603050405020304" pitchFamily="18" charset="0"/>
                <a:cs typeface="Times New Roman" panose="02020603050405020304" pitchFamily="18" charset="0"/>
              </a:rPr>
              <a:t>Plant root exudates influence pathogenic fungi, bacteria and nematodes in various ways. The effect may be in the form of attraction of fungal zoospores, or bacterial cells towards the roots; stimulation of germination of dormant spores and hatching of cysts of nematodes. Root exudates may contain inhibitory substances preventing the establishment of pathogens. </a:t>
            </a:r>
          </a:p>
          <a:p>
            <a:pPr eaLnBrk="1" hangingPunct="1">
              <a:buFont typeface="Wingdings" panose="05000000000000000000" pitchFamily="2" charset="2"/>
              <a:buNone/>
            </a:pPr>
            <a:endParaRPr lang="en-US" altLang="ar-EG" b="1">
              <a:solidFill>
                <a:schemeClr val="hlink"/>
              </a:solidFill>
              <a:latin typeface="Times New Roman" panose="02020603050405020304" pitchFamily="18" charset="0"/>
              <a:cs typeface="Times New Roman" panose="02020603050405020304" pitchFamily="18" charset="0"/>
            </a:endParaRPr>
          </a:p>
          <a:p>
            <a:pPr eaLnBrk="1" hangingPunct="1">
              <a:buFont typeface="Wingdings" panose="05000000000000000000" pitchFamily="2" charset="2"/>
              <a:buNone/>
            </a:pPr>
            <a:r>
              <a:rPr lang="en-US" altLang="ar-EG" b="1">
                <a:solidFill>
                  <a:schemeClr val="hlink"/>
                </a:solidFill>
                <a:latin typeface="Times New Roman" panose="02020603050405020304" pitchFamily="18" charset="0"/>
                <a:cs typeface="Times New Roman" panose="02020603050405020304" pitchFamily="18" charset="0"/>
              </a:rPr>
              <a:t>The balance between the rhizosphere micro flora and plant pathogens and soil micro flora and plant pathogens is important in host-pathogenic relationship</a:t>
            </a:r>
            <a:r>
              <a:rPr lang="en-US" altLang="ar-EG" b="1">
                <a:solidFill>
                  <a:schemeClr val="accent2"/>
                </a:solidFill>
                <a:latin typeface="Times New Roman" panose="02020603050405020304" pitchFamily="18" charset="0"/>
                <a:cs typeface="Times New Roman" panose="02020603050405020304" pitchFamily="18" charset="0"/>
              </a:rPr>
              <a:t>.</a:t>
            </a:r>
            <a:r>
              <a:rPr lang="en-US" altLang="ar-EG"/>
              <a:t>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Rectangle 2">
            <a:extLst>
              <a:ext uri="{FF2B5EF4-FFF2-40B4-BE49-F238E27FC236}">
                <a16:creationId xmlns:a16="http://schemas.microsoft.com/office/drawing/2014/main" id="{7079E03F-9B49-46DF-90CC-DEF6C30B7EFF}"/>
              </a:ext>
            </a:extLst>
          </p:cNvPr>
          <p:cNvSpPr>
            <a:spLocks noGrp="1" noRot="1" noChangeArrowheads="1"/>
          </p:cNvSpPr>
          <p:nvPr>
            <p:ph type="title"/>
          </p:nvPr>
        </p:nvSpPr>
        <p:spPr>
          <a:xfrm>
            <a:off x="1981200" y="-1295400"/>
            <a:ext cx="8229600" cy="152400"/>
          </a:xfrm>
        </p:spPr>
        <p:txBody>
          <a:bodyPr rtlCol="0">
            <a:normAutofit fontScale="90000"/>
          </a:bodyPr>
          <a:lstStyle/>
          <a:p>
            <a:pPr>
              <a:defRPr/>
            </a:pPr>
            <a:endParaRPr lang="en-US" altLang="ar-EG" sz="4000"/>
          </a:p>
        </p:txBody>
      </p:sp>
      <p:sp>
        <p:nvSpPr>
          <p:cNvPr id="207875" name="Rectangle 3">
            <a:extLst>
              <a:ext uri="{FF2B5EF4-FFF2-40B4-BE49-F238E27FC236}">
                <a16:creationId xmlns:a16="http://schemas.microsoft.com/office/drawing/2014/main" id="{49883CB4-1530-41CF-8E8D-664E09EDDD80}"/>
              </a:ext>
            </a:extLst>
          </p:cNvPr>
          <p:cNvSpPr>
            <a:spLocks noGrp="1" noChangeArrowheads="1"/>
          </p:cNvSpPr>
          <p:nvPr>
            <p:ph idx="1"/>
          </p:nvPr>
        </p:nvSpPr>
        <p:spPr>
          <a:xfrm>
            <a:off x="1981200" y="228601"/>
            <a:ext cx="8229600" cy="5897563"/>
          </a:xfrm>
        </p:spPr>
        <p:txBody>
          <a:bodyPr/>
          <a:lstStyle/>
          <a:p>
            <a:pPr eaLnBrk="1" hangingPunct="1">
              <a:buFont typeface="Wingdings" panose="05000000000000000000" pitchFamily="2" charset="2"/>
              <a:buNone/>
            </a:pPr>
            <a:r>
              <a:rPr lang="en-US" altLang="ar-EG"/>
              <a:t> </a:t>
            </a:r>
            <a:r>
              <a:rPr lang="en-US" altLang="ar-EG" sz="3000" b="1">
                <a:solidFill>
                  <a:schemeClr val="hlink"/>
                </a:solidFill>
                <a:latin typeface="Times New Roman" panose="02020603050405020304" pitchFamily="18" charset="0"/>
                <a:cs typeface="Times New Roman" panose="02020603050405020304" pitchFamily="18" charset="0"/>
              </a:rPr>
              <a:t>In this context, the biochemical qualities of root exudates and the presence of antagonistic micro-organisms plays an important role in the proliferation and survival of root infecting pathogens in soil either through soil fungi stasis, inhibition or antibiosis of pathogens in the rhizosphere.</a:t>
            </a:r>
          </a:p>
          <a:p>
            <a:pPr eaLnBrk="1" hangingPunct="1">
              <a:buFont typeface="Wingdings" panose="05000000000000000000" pitchFamily="2" charset="2"/>
              <a:buNone/>
            </a:pPr>
            <a:endParaRPr lang="en-US" altLang="ar-EG" sz="3000" b="1">
              <a:solidFill>
                <a:schemeClr val="hlink"/>
              </a:solidFill>
              <a:latin typeface="Times New Roman" panose="02020603050405020304" pitchFamily="18" charset="0"/>
              <a:cs typeface="Times New Roman" panose="02020603050405020304" pitchFamily="18" charset="0"/>
            </a:endParaRPr>
          </a:p>
          <a:p>
            <a:pPr eaLnBrk="1" hangingPunct="1">
              <a:buFont typeface="Wingdings" panose="05000000000000000000" pitchFamily="2" charset="2"/>
              <a:buNone/>
            </a:pPr>
            <a:r>
              <a:rPr lang="en-US" altLang="ar-EG" sz="3000" b="1">
                <a:solidFill>
                  <a:schemeClr val="hlink"/>
                </a:solidFill>
                <a:latin typeface="Times New Roman" panose="02020603050405020304" pitchFamily="18" charset="0"/>
                <a:cs typeface="Times New Roman" panose="02020603050405020304" pitchFamily="18" charset="0"/>
              </a:rPr>
              <a:t> Some of the most common interactions between plant roots and plant pathogenic microorganisms in the rhizosphere are discussed herewith.</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Rectangle 2">
            <a:extLst>
              <a:ext uri="{FF2B5EF4-FFF2-40B4-BE49-F238E27FC236}">
                <a16:creationId xmlns:a16="http://schemas.microsoft.com/office/drawing/2014/main" id="{A7D46225-BFEC-4DDF-A36A-F9B19CBBF7AF}"/>
              </a:ext>
            </a:extLst>
          </p:cNvPr>
          <p:cNvSpPr>
            <a:spLocks noGrp="1" noRot="1"/>
          </p:cNvSpPr>
          <p:nvPr>
            <p:ph type="title"/>
          </p:nvPr>
        </p:nvSpPr>
        <p:spPr>
          <a:xfrm>
            <a:off x="2057400" y="-1143000"/>
            <a:ext cx="8229600" cy="685800"/>
          </a:xfrm>
        </p:spPr>
        <p:txBody>
          <a:bodyPr/>
          <a:lstStyle/>
          <a:p>
            <a:pPr eaLnBrk="1" hangingPunct="1"/>
            <a:endParaRPr lang="en-US" altLang="ar-EG" sz="4000"/>
          </a:p>
        </p:txBody>
      </p:sp>
      <p:sp>
        <p:nvSpPr>
          <p:cNvPr id="208899" name="Rectangle 3">
            <a:extLst>
              <a:ext uri="{FF2B5EF4-FFF2-40B4-BE49-F238E27FC236}">
                <a16:creationId xmlns:a16="http://schemas.microsoft.com/office/drawing/2014/main" id="{5EF50B67-F94A-4BF6-BB38-ADCB664E9588}"/>
              </a:ext>
            </a:extLst>
          </p:cNvPr>
          <p:cNvSpPr>
            <a:spLocks noGrp="1" noChangeArrowheads="1"/>
          </p:cNvSpPr>
          <p:nvPr>
            <p:ph idx="1"/>
          </p:nvPr>
        </p:nvSpPr>
        <p:spPr>
          <a:xfrm>
            <a:off x="1981200" y="228600"/>
            <a:ext cx="8534400" cy="6248400"/>
          </a:xfrm>
        </p:spPr>
        <p:txBody>
          <a:bodyPr/>
          <a:lstStyle/>
          <a:p>
            <a:pPr marL="609600" indent="-609600">
              <a:buNone/>
            </a:pPr>
            <a:r>
              <a:rPr lang="en-US" altLang="ar-EG" b="1">
                <a:solidFill>
                  <a:srgbClr val="009900"/>
                </a:solidFill>
                <a:latin typeface="Times New Roman" panose="02020603050405020304" pitchFamily="18" charset="0"/>
                <a:cs typeface="Times New Roman" panose="02020603050405020304" pitchFamily="18" charset="0"/>
              </a:rPr>
              <a:t>A. Zoospore attraction:</a:t>
            </a:r>
            <a:r>
              <a:rPr lang="en-US" altLang="ar-EG">
                <a:latin typeface="Times New Roman" panose="02020603050405020304" pitchFamily="18" charset="0"/>
                <a:cs typeface="Times New Roman" panose="02020603050405020304" pitchFamily="18" charset="0"/>
              </a:rPr>
              <a:t> </a:t>
            </a:r>
          </a:p>
          <a:p>
            <a:pPr marL="609600" indent="-609600">
              <a:buNone/>
            </a:pPr>
            <a:r>
              <a:rPr lang="en-US" altLang="ar-EG">
                <a:solidFill>
                  <a:schemeClr val="hlink"/>
                </a:solidFill>
                <a:latin typeface="Times New Roman" panose="02020603050405020304" pitchFamily="18" charset="0"/>
                <a:cs typeface="Times New Roman" panose="02020603050405020304" pitchFamily="18" charset="0"/>
              </a:rPr>
              <a:t>Amino acids, organic acids and sugars in the root exudates stimulate the movement and attraction of zoospores towards root of the plants. </a:t>
            </a:r>
          </a:p>
          <a:p>
            <a:pPr marL="609600" indent="-609600">
              <a:buNone/>
            </a:pPr>
            <a:r>
              <a:rPr lang="en-US" altLang="ar-EG">
                <a:solidFill>
                  <a:schemeClr val="hlink"/>
                </a:solidFill>
                <a:latin typeface="Times New Roman" panose="02020603050405020304" pitchFamily="18" charset="0"/>
                <a:cs typeface="Times New Roman" panose="02020603050405020304" pitchFamily="18" charset="0"/>
              </a:rPr>
              <a:t>For example attraction of zoospores has been reported in </a:t>
            </a:r>
            <a:r>
              <a:rPr lang="en-US" altLang="ar-EG" i="1">
                <a:solidFill>
                  <a:schemeClr val="hlink"/>
                </a:solidFill>
                <a:latin typeface="Times New Roman" panose="02020603050405020304" pitchFamily="18" charset="0"/>
                <a:cs typeface="Times New Roman" panose="02020603050405020304" pitchFamily="18" charset="0"/>
              </a:rPr>
              <a:t>Phytophthora citrophthora </a:t>
            </a:r>
            <a:r>
              <a:rPr lang="en-US" altLang="ar-EG">
                <a:solidFill>
                  <a:schemeClr val="hlink"/>
                </a:solidFill>
                <a:latin typeface="Times New Roman" panose="02020603050405020304" pitchFamily="18" charset="0"/>
                <a:cs typeface="Times New Roman" panose="02020603050405020304" pitchFamily="18" charset="0"/>
              </a:rPr>
              <a:t>(Citrus roots), </a:t>
            </a:r>
          </a:p>
          <a:p>
            <a:pPr marL="609600" indent="-609600">
              <a:buNone/>
            </a:pPr>
            <a:r>
              <a:rPr lang="en-US" altLang="ar-EG" b="1">
                <a:solidFill>
                  <a:srgbClr val="009900"/>
                </a:solidFill>
                <a:latin typeface="Times New Roman" panose="02020603050405020304" pitchFamily="18" charset="0"/>
                <a:cs typeface="Times New Roman" panose="02020603050405020304" pitchFamily="18" charset="0"/>
              </a:rPr>
              <a:t>B. Spore germination:</a:t>
            </a:r>
            <a:r>
              <a:rPr lang="en-US" altLang="ar-EG">
                <a:latin typeface="Times New Roman" panose="02020603050405020304" pitchFamily="18" charset="0"/>
                <a:cs typeface="Times New Roman" panose="02020603050405020304" pitchFamily="18" charset="0"/>
              </a:rPr>
              <a:t> </a:t>
            </a:r>
          </a:p>
          <a:p>
            <a:pPr marL="609600" indent="-609600">
              <a:buNone/>
            </a:pPr>
            <a:r>
              <a:rPr lang="en-US" altLang="ar-EG">
                <a:solidFill>
                  <a:schemeClr val="hlink"/>
                </a:solidFill>
                <a:latin typeface="Times New Roman" panose="02020603050405020304" pitchFamily="18" charset="0"/>
                <a:cs typeface="Times New Roman" panose="02020603050405020304" pitchFamily="18" charset="0"/>
              </a:rPr>
              <a:t>The spores or conidia of many pathogenic fungi such as </a:t>
            </a:r>
            <a:r>
              <a:rPr lang="en-US" altLang="ar-EG" i="1">
                <a:solidFill>
                  <a:schemeClr val="hlink"/>
                </a:solidFill>
                <a:latin typeface="Times New Roman" panose="02020603050405020304" pitchFamily="18" charset="0"/>
                <a:cs typeface="Times New Roman" panose="02020603050405020304" pitchFamily="18" charset="0"/>
              </a:rPr>
              <a:t>Rhizoctonia, Fusarium, Sclerotium, Pythium, Phytophthora</a:t>
            </a:r>
            <a:r>
              <a:rPr lang="en-US" altLang="ar-EG">
                <a:solidFill>
                  <a:schemeClr val="hlink"/>
                </a:solidFill>
                <a:latin typeface="Times New Roman" panose="02020603050405020304" pitchFamily="18" charset="0"/>
                <a:cs typeface="Times New Roman" panose="02020603050405020304" pitchFamily="18" charset="0"/>
              </a:rPr>
              <a:t> have been stimulated to germinate by the root exudates of susceptible cultivars of the host plants.</a:t>
            </a:r>
            <a:r>
              <a:rPr lang="en-US" altLang="ar-EG">
                <a:solidFill>
                  <a:schemeClr val="accent2"/>
                </a:solidFill>
                <a:latin typeface="Times New Roman" panose="02020603050405020304" pitchFamily="18" charset="0"/>
                <a:cs typeface="Times New Roman" panose="02020603050405020304" pitchFamily="18" charset="0"/>
              </a:rPr>
              <a:t> </a:t>
            </a:r>
            <a:endParaRPr lang="en-US" altLang="ar-EG">
              <a:solidFill>
                <a:schemeClr val="accent2"/>
              </a:solidFill>
            </a:endParaRPr>
          </a:p>
          <a:p>
            <a:pPr marL="609600" indent="-609600">
              <a:buNone/>
            </a:pPr>
            <a:endParaRPr lang="en-US" altLang="ar-EG">
              <a:solidFill>
                <a:schemeClr val="accent2"/>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2">
            <a:extLst>
              <a:ext uri="{FF2B5EF4-FFF2-40B4-BE49-F238E27FC236}">
                <a16:creationId xmlns:a16="http://schemas.microsoft.com/office/drawing/2014/main" id="{04DAC748-B8C6-435B-B306-5C39FF0F8147}"/>
              </a:ext>
            </a:extLst>
          </p:cNvPr>
          <p:cNvSpPr>
            <a:spLocks noGrp="1" noRot="1"/>
          </p:cNvSpPr>
          <p:nvPr>
            <p:ph type="title"/>
          </p:nvPr>
        </p:nvSpPr>
        <p:spPr>
          <a:xfrm>
            <a:off x="2133600" y="-1752600"/>
            <a:ext cx="8229600" cy="1143000"/>
          </a:xfrm>
        </p:spPr>
        <p:txBody>
          <a:bodyPr/>
          <a:lstStyle/>
          <a:p>
            <a:pPr eaLnBrk="1" hangingPunct="1"/>
            <a:endParaRPr lang="en-US" altLang="ar-EG"/>
          </a:p>
        </p:txBody>
      </p:sp>
      <p:sp>
        <p:nvSpPr>
          <p:cNvPr id="194563" name="Rectangle 3">
            <a:extLst>
              <a:ext uri="{FF2B5EF4-FFF2-40B4-BE49-F238E27FC236}">
                <a16:creationId xmlns:a16="http://schemas.microsoft.com/office/drawing/2014/main" id="{A55D923B-79F7-4C35-BC76-E76CBCF94FDF}"/>
              </a:ext>
            </a:extLst>
          </p:cNvPr>
          <p:cNvSpPr>
            <a:spLocks noGrp="1" noChangeArrowheads="1"/>
          </p:cNvSpPr>
          <p:nvPr>
            <p:ph idx="1"/>
          </p:nvPr>
        </p:nvSpPr>
        <p:spPr>
          <a:xfrm>
            <a:off x="1981200" y="228601"/>
            <a:ext cx="8229600" cy="5897563"/>
          </a:xfrm>
        </p:spPr>
        <p:txBody>
          <a:bodyPr/>
          <a:lstStyle/>
          <a:p>
            <a:pPr eaLnBrk="1" hangingPunct="1">
              <a:buFont typeface="Wingdings" panose="05000000000000000000" pitchFamily="2" charset="2"/>
              <a:buNone/>
            </a:pPr>
            <a:r>
              <a:rPr lang="en-US" altLang="ar-EG" sz="2400" b="1">
                <a:solidFill>
                  <a:srgbClr val="009900"/>
                </a:solidFill>
                <a:latin typeface="Times New Roman" panose="02020603050405020304" pitchFamily="18" charset="0"/>
                <a:cs typeface="Times New Roman" panose="02020603050405020304" pitchFamily="18" charset="0"/>
              </a:rPr>
              <a:t>A. </a:t>
            </a:r>
            <a:r>
              <a:rPr lang="en-US" altLang="ar-EG" b="1">
                <a:solidFill>
                  <a:srgbClr val="FF0000"/>
                </a:solidFill>
                <a:latin typeface="Times New Roman" panose="02020603050405020304" pitchFamily="18" charset="0"/>
                <a:cs typeface="Times New Roman" panose="02020603050405020304" pitchFamily="18" charset="0"/>
              </a:rPr>
              <a:t>Soil amendments:</a:t>
            </a:r>
            <a:br>
              <a:rPr lang="en-US" altLang="ar-EG" b="1">
                <a:solidFill>
                  <a:srgbClr val="FF0000"/>
                </a:solidFill>
                <a:latin typeface="Times New Roman" panose="02020603050405020304" pitchFamily="18" charset="0"/>
                <a:cs typeface="Times New Roman" panose="02020603050405020304" pitchFamily="18" charset="0"/>
              </a:rPr>
            </a:br>
            <a:br>
              <a:rPr lang="en-US" altLang="ar-EG" b="1">
                <a:solidFill>
                  <a:srgbClr val="FF0000"/>
                </a:solidFill>
                <a:latin typeface="Times New Roman" panose="02020603050405020304" pitchFamily="18" charset="0"/>
                <a:cs typeface="Times New Roman" panose="02020603050405020304" pitchFamily="18" charset="0"/>
              </a:rPr>
            </a:br>
            <a:r>
              <a:rPr lang="en-US" altLang="ar-EG" sz="3000" b="1">
                <a:solidFill>
                  <a:schemeClr val="hlink"/>
                </a:solidFill>
                <a:latin typeface="Times New Roman" panose="02020603050405020304" pitchFamily="18" charset="0"/>
                <a:cs typeface="Times New Roman" panose="02020603050405020304" pitchFamily="18" charset="0"/>
              </a:rPr>
              <a:t>Soil amendments with inorganic and organic fertilizers can alter the rhizosphere microflora and an understanding of the type of changes in the micro flora can be useful in the indirect control of pathogens.</a:t>
            </a:r>
          </a:p>
          <a:p>
            <a:pPr eaLnBrk="1" hangingPunct="1">
              <a:buFont typeface="Wingdings" panose="05000000000000000000" pitchFamily="2" charset="2"/>
              <a:buNone/>
            </a:pPr>
            <a:r>
              <a:rPr lang="en-US" altLang="ar-EG" sz="3000" b="1">
                <a:solidFill>
                  <a:schemeClr val="hlink"/>
                </a:solidFill>
                <a:latin typeface="Times New Roman" panose="02020603050405020304" pitchFamily="18" charset="0"/>
                <a:cs typeface="Times New Roman" panose="02020603050405020304" pitchFamily="18" charset="0"/>
              </a:rPr>
              <a:t> </a:t>
            </a:r>
          </a:p>
          <a:p>
            <a:pPr eaLnBrk="1" hangingPunct="1">
              <a:buFont typeface="Wingdings" panose="05000000000000000000" pitchFamily="2" charset="2"/>
              <a:buNone/>
            </a:pPr>
            <a:r>
              <a:rPr lang="en-US" altLang="ar-EG" sz="3000" b="1">
                <a:solidFill>
                  <a:schemeClr val="hlink"/>
                </a:solidFill>
                <a:latin typeface="Times New Roman" panose="02020603050405020304" pitchFamily="18" charset="0"/>
                <a:cs typeface="Times New Roman" panose="02020603050405020304" pitchFamily="18" charset="0"/>
              </a:rPr>
              <a:t>Amendment of soil with castor and bean leaves stimulate the activity of </a:t>
            </a:r>
            <a:r>
              <a:rPr lang="en-US" altLang="ar-EG" sz="3000" b="1" i="1">
                <a:solidFill>
                  <a:schemeClr val="hlink"/>
                </a:solidFill>
                <a:latin typeface="Times New Roman" panose="02020603050405020304" pitchFamily="18" charset="0"/>
                <a:cs typeface="Times New Roman" panose="02020603050405020304" pitchFamily="18" charset="0"/>
              </a:rPr>
              <a:t>Trichoderma viride </a:t>
            </a:r>
            <a:r>
              <a:rPr lang="en-US" altLang="ar-EG" sz="3000" b="1">
                <a:solidFill>
                  <a:schemeClr val="hlink"/>
                </a:solidFill>
                <a:latin typeface="Times New Roman" panose="02020603050405020304" pitchFamily="18" charset="0"/>
                <a:cs typeface="Times New Roman" panose="02020603050405020304" pitchFamily="18" charset="0"/>
              </a:rPr>
              <a:t>and </a:t>
            </a:r>
            <a:r>
              <a:rPr lang="en-US" altLang="ar-EG" sz="3000" b="1" i="1">
                <a:solidFill>
                  <a:schemeClr val="hlink"/>
                </a:solidFill>
                <a:latin typeface="Times New Roman" panose="02020603050405020304" pitchFamily="18" charset="0"/>
                <a:cs typeface="Times New Roman" panose="02020603050405020304" pitchFamily="18" charset="0"/>
              </a:rPr>
              <a:t>Penicillium </a:t>
            </a:r>
            <a:r>
              <a:rPr lang="en-US" altLang="ar-EG" sz="3000" b="1">
                <a:solidFill>
                  <a:schemeClr val="hlink"/>
                </a:solidFill>
                <a:latin typeface="Times New Roman" panose="02020603050405020304" pitchFamily="18" charset="0"/>
                <a:cs typeface="Times New Roman" panose="02020603050405020304" pitchFamily="18" charset="0"/>
              </a:rPr>
              <a:t>in the rhizosphere leading to the control of </a:t>
            </a:r>
            <a:r>
              <a:rPr lang="en-US" altLang="ar-EG" sz="3000" b="1" i="1">
                <a:solidFill>
                  <a:schemeClr val="hlink"/>
                </a:solidFill>
                <a:latin typeface="Times New Roman" panose="02020603050405020304" pitchFamily="18" charset="0"/>
                <a:cs typeface="Times New Roman" panose="02020603050405020304" pitchFamily="18" charset="0"/>
              </a:rPr>
              <a:t>Sclerotium rolfsii.</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2" name="Rectangle 2">
            <a:extLst>
              <a:ext uri="{FF2B5EF4-FFF2-40B4-BE49-F238E27FC236}">
                <a16:creationId xmlns:a16="http://schemas.microsoft.com/office/drawing/2014/main" id="{709170B9-815C-48BA-8628-1E0436EAA9CD}"/>
              </a:ext>
            </a:extLst>
          </p:cNvPr>
          <p:cNvSpPr>
            <a:spLocks noGrp="1" noRot="1"/>
          </p:cNvSpPr>
          <p:nvPr>
            <p:ph type="title"/>
          </p:nvPr>
        </p:nvSpPr>
        <p:spPr>
          <a:xfrm>
            <a:off x="2209800" y="-1295400"/>
            <a:ext cx="8229600" cy="1143000"/>
          </a:xfrm>
        </p:spPr>
        <p:txBody>
          <a:bodyPr/>
          <a:lstStyle/>
          <a:p>
            <a:pPr eaLnBrk="1" hangingPunct="1"/>
            <a:endParaRPr lang="en-US" altLang="ar-EG"/>
          </a:p>
        </p:txBody>
      </p:sp>
      <p:sp>
        <p:nvSpPr>
          <p:cNvPr id="209923" name="Rectangle 3">
            <a:extLst>
              <a:ext uri="{FF2B5EF4-FFF2-40B4-BE49-F238E27FC236}">
                <a16:creationId xmlns:a16="http://schemas.microsoft.com/office/drawing/2014/main" id="{F8AC31E9-4680-4724-9B13-4F6E9232858C}"/>
              </a:ext>
            </a:extLst>
          </p:cNvPr>
          <p:cNvSpPr>
            <a:spLocks noGrp="1" noChangeArrowheads="1"/>
          </p:cNvSpPr>
          <p:nvPr>
            <p:ph idx="1"/>
          </p:nvPr>
        </p:nvSpPr>
        <p:spPr>
          <a:xfrm>
            <a:off x="1981200" y="228600"/>
            <a:ext cx="8458200" cy="6248400"/>
          </a:xfrm>
        </p:spPr>
        <p:txBody>
          <a:bodyPr/>
          <a:lstStyle/>
          <a:p>
            <a:pPr>
              <a:lnSpc>
                <a:spcPct val="150000"/>
              </a:lnSpc>
              <a:spcBef>
                <a:spcPts val="0"/>
              </a:spcBef>
              <a:buNone/>
            </a:pPr>
            <a:r>
              <a:rPr lang="en-US" altLang="ar-EG" b="1" dirty="0">
                <a:solidFill>
                  <a:schemeClr val="hlink"/>
                </a:solidFill>
                <a:latin typeface="Times New Roman" panose="02020603050405020304" pitchFamily="18" charset="0"/>
                <a:cs typeface="Times New Roman" panose="02020603050405020304" pitchFamily="18" charset="0"/>
              </a:rPr>
              <a:t>This stimulus to germination is especially important to those plant pathogens which are not vigorous competitors and remain in resting stage due to shortage of nutrients or fungi stasis. </a:t>
            </a:r>
          </a:p>
          <a:p>
            <a:pPr>
              <a:lnSpc>
                <a:spcPct val="150000"/>
              </a:lnSpc>
              <a:spcBef>
                <a:spcPts val="0"/>
              </a:spcBef>
              <a:buNone/>
            </a:pPr>
            <a:endParaRPr lang="en-US" altLang="ar-EG" b="1" dirty="0">
              <a:solidFill>
                <a:schemeClr val="hlink"/>
              </a:solidFill>
              <a:latin typeface="Times New Roman" panose="02020603050405020304" pitchFamily="18" charset="0"/>
              <a:cs typeface="Times New Roman" panose="02020603050405020304" pitchFamily="18" charset="0"/>
            </a:endParaRPr>
          </a:p>
          <a:p>
            <a:pPr>
              <a:lnSpc>
                <a:spcPct val="150000"/>
              </a:lnSpc>
              <a:spcBef>
                <a:spcPts val="0"/>
              </a:spcBef>
              <a:buNone/>
            </a:pPr>
            <a:r>
              <a:rPr lang="en-US" altLang="ar-EG" b="1" dirty="0">
                <a:solidFill>
                  <a:schemeClr val="hlink"/>
                </a:solidFill>
                <a:latin typeface="Times New Roman" panose="02020603050405020304" pitchFamily="18" charset="0"/>
                <a:cs typeface="Times New Roman" panose="02020603050405020304" pitchFamily="18" charset="0"/>
              </a:rPr>
              <a:t>The quantity and quality of microorganisms present in the rhizosphere of disease resistant crop varieties are significantly different from those of susceptible varieties</a:t>
            </a:r>
            <a:r>
              <a:rPr lang="en-US" altLang="ar-EG" dirty="0">
                <a:solidFill>
                  <a:schemeClr val="hlink"/>
                </a:solidFill>
                <a:latin typeface="Times New Roman" panose="02020603050405020304" pitchFamily="18" charset="0"/>
                <a:cs typeface="Times New Roman" panose="02020603050405020304" pitchFamily="18" charset="0"/>
              </a:rPr>
              <a: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Rectangle 2">
            <a:extLst>
              <a:ext uri="{FF2B5EF4-FFF2-40B4-BE49-F238E27FC236}">
                <a16:creationId xmlns:a16="http://schemas.microsoft.com/office/drawing/2014/main" id="{95C37C72-A07C-4A39-88C0-97A7458081F9}"/>
              </a:ext>
            </a:extLst>
          </p:cNvPr>
          <p:cNvSpPr>
            <a:spLocks noGrp="1" noRot="1"/>
          </p:cNvSpPr>
          <p:nvPr>
            <p:ph type="title"/>
          </p:nvPr>
        </p:nvSpPr>
        <p:spPr>
          <a:xfrm>
            <a:off x="2133600" y="-1905000"/>
            <a:ext cx="8229600" cy="1143000"/>
          </a:xfrm>
        </p:spPr>
        <p:txBody>
          <a:bodyPr/>
          <a:lstStyle/>
          <a:p>
            <a:pPr eaLnBrk="1" hangingPunct="1"/>
            <a:endParaRPr lang="en-US" altLang="ar-EG"/>
          </a:p>
        </p:txBody>
      </p:sp>
      <p:sp>
        <p:nvSpPr>
          <p:cNvPr id="210947" name="Rectangle 3">
            <a:extLst>
              <a:ext uri="{FF2B5EF4-FFF2-40B4-BE49-F238E27FC236}">
                <a16:creationId xmlns:a16="http://schemas.microsoft.com/office/drawing/2014/main" id="{AB2207A8-9CC5-41CB-9B34-0CC3E1B3BBE3}"/>
              </a:ext>
            </a:extLst>
          </p:cNvPr>
          <p:cNvSpPr>
            <a:spLocks noGrp="1" noChangeArrowheads="1"/>
          </p:cNvSpPr>
          <p:nvPr>
            <p:ph idx="1"/>
          </p:nvPr>
        </p:nvSpPr>
        <p:spPr>
          <a:xfrm>
            <a:off x="1981200" y="304800"/>
            <a:ext cx="8534400" cy="6172200"/>
          </a:xfrm>
        </p:spPr>
        <p:txBody>
          <a:bodyPr/>
          <a:lstStyle/>
          <a:p>
            <a:pPr>
              <a:lnSpc>
                <a:spcPct val="150000"/>
              </a:lnSpc>
              <a:spcBef>
                <a:spcPts val="0"/>
              </a:spcBef>
              <a:buNone/>
            </a:pPr>
            <a:r>
              <a:rPr lang="en-US" altLang="ar-EG" b="1" dirty="0">
                <a:solidFill>
                  <a:srgbClr val="0000FF"/>
                </a:solidFill>
                <a:latin typeface="Times New Roman" panose="02020603050405020304" pitchFamily="18" charset="0"/>
                <a:cs typeface="Times New Roman" panose="02020603050405020304" pitchFamily="18" charset="0"/>
              </a:rPr>
              <a:t>C. </a:t>
            </a:r>
            <a:r>
              <a:rPr lang="en-US" altLang="ar-EG" b="1" dirty="0">
                <a:latin typeface="Times New Roman" panose="02020603050405020304" pitchFamily="18" charset="0"/>
                <a:cs typeface="Times New Roman" panose="02020603050405020304" pitchFamily="18" charset="0"/>
              </a:rPr>
              <a:t>Changes in morphology and physiology of host plant: </a:t>
            </a:r>
          </a:p>
          <a:p>
            <a:pPr>
              <a:lnSpc>
                <a:spcPct val="150000"/>
              </a:lnSpc>
              <a:spcBef>
                <a:spcPts val="0"/>
              </a:spcBef>
              <a:buNone/>
            </a:pPr>
            <a:r>
              <a:rPr lang="en-US" altLang="ar-EG" b="1" dirty="0">
                <a:solidFill>
                  <a:srgbClr val="0000FF"/>
                </a:solidFill>
                <a:latin typeface="Times New Roman" panose="02020603050405020304" pitchFamily="18" charset="0"/>
                <a:cs typeface="Times New Roman" panose="02020603050405020304" pitchFamily="18" charset="0"/>
              </a:rPr>
              <a:t>Changes in the physiology and morphology of host plant influence the rhizosphere microflora through root exudations. </a:t>
            </a:r>
          </a:p>
          <a:p>
            <a:pPr>
              <a:lnSpc>
                <a:spcPct val="150000"/>
              </a:lnSpc>
              <a:spcBef>
                <a:spcPts val="0"/>
              </a:spcBef>
              <a:buNone/>
            </a:pPr>
            <a:r>
              <a:rPr lang="en-US" altLang="ar-EG" b="1" dirty="0">
                <a:solidFill>
                  <a:srgbClr val="0000FF"/>
                </a:solidFill>
                <a:latin typeface="Times New Roman" panose="02020603050405020304" pitchFamily="18" charset="0"/>
                <a:cs typeface="Times New Roman" panose="02020603050405020304" pitchFamily="18" charset="0"/>
              </a:rPr>
              <a:t>Systemic virus diseases cause marked changes in the plant morphology and physiology to drastically alter the rhizosphere microflora.</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8" name="Rectangle 2">
            <a:extLst>
              <a:ext uri="{FF2B5EF4-FFF2-40B4-BE49-F238E27FC236}">
                <a16:creationId xmlns:a16="http://schemas.microsoft.com/office/drawing/2014/main" id="{3EBBFBEE-CCBE-4D7D-933D-BCD6EEF71569}"/>
              </a:ext>
            </a:extLst>
          </p:cNvPr>
          <p:cNvSpPr>
            <a:spLocks noGrp="1" noRot="1" noChangeArrowheads="1"/>
          </p:cNvSpPr>
          <p:nvPr>
            <p:ph type="title"/>
          </p:nvPr>
        </p:nvSpPr>
        <p:spPr>
          <a:xfrm>
            <a:off x="2057400" y="-1143000"/>
            <a:ext cx="8229600" cy="533400"/>
          </a:xfrm>
        </p:spPr>
        <p:txBody>
          <a:bodyPr rtlCol="0">
            <a:normAutofit fontScale="90000"/>
          </a:bodyPr>
          <a:lstStyle/>
          <a:p>
            <a:pPr>
              <a:defRPr/>
            </a:pPr>
            <a:endParaRPr lang="en-US" altLang="ar-EG" sz="4000"/>
          </a:p>
        </p:txBody>
      </p:sp>
      <p:sp>
        <p:nvSpPr>
          <p:cNvPr id="211971" name="Rectangle 3">
            <a:extLst>
              <a:ext uri="{FF2B5EF4-FFF2-40B4-BE49-F238E27FC236}">
                <a16:creationId xmlns:a16="http://schemas.microsoft.com/office/drawing/2014/main" id="{4B54F41B-7B56-4153-AE11-360744761C1B}"/>
              </a:ext>
            </a:extLst>
          </p:cNvPr>
          <p:cNvSpPr>
            <a:spLocks noGrp="1" noChangeArrowheads="1"/>
          </p:cNvSpPr>
          <p:nvPr>
            <p:ph idx="1"/>
          </p:nvPr>
        </p:nvSpPr>
        <p:spPr>
          <a:xfrm>
            <a:off x="1981200" y="228600"/>
            <a:ext cx="8229600" cy="6324600"/>
          </a:xfrm>
        </p:spPr>
        <p:txBody>
          <a:bodyPr/>
          <a:lstStyle/>
          <a:p>
            <a:pPr eaLnBrk="1" hangingPunct="1">
              <a:buFont typeface="Wingdings" panose="05000000000000000000" pitchFamily="2" charset="2"/>
              <a:buNone/>
            </a:pPr>
            <a:r>
              <a:rPr lang="en-US" altLang="ar-EG" b="1" dirty="0">
                <a:latin typeface="Times New Roman" panose="02020603050405020304" pitchFamily="18" charset="0"/>
                <a:cs typeface="Times New Roman" panose="02020603050405020304" pitchFamily="18" charset="0"/>
              </a:rPr>
              <a:t>D. Increase in antagonists activity:</a:t>
            </a:r>
            <a:r>
              <a:rPr lang="en-US" altLang="ar-EG" dirty="0">
                <a:latin typeface="Times New Roman" panose="02020603050405020304" pitchFamily="18" charset="0"/>
                <a:cs typeface="Times New Roman" panose="02020603050405020304" pitchFamily="18" charset="0"/>
              </a:rPr>
              <a:t> </a:t>
            </a:r>
          </a:p>
          <a:p>
            <a:pPr eaLnBrk="1" hangingPunct="1">
              <a:buFont typeface="Wingdings" panose="05000000000000000000" pitchFamily="2" charset="2"/>
              <a:buNone/>
            </a:pPr>
            <a:r>
              <a:rPr lang="en-US" altLang="ar-EG" b="1" dirty="0">
                <a:solidFill>
                  <a:schemeClr val="hlink"/>
                </a:solidFill>
                <a:latin typeface="Times New Roman" panose="02020603050405020304" pitchFamily="18" charset="0"/>
                <a:cs typeface="Times New Roman" panose="02020603050405020304" pitchFamily="18" charset="0"/>
              </a:rPr>
              <a:t>Root exudates provide a food base for the growth of antagonistic organisms which plays an important role in controlling some of the soil borne plant pathogens. </a:t>
            </a:r>
          </a:p>
          <a:p>
            <a:pPr eaLnBrk="1" hangingPunct="1">
              <a:buFont typeface="Wingdings" panose="05000000000000000000" pitchFamily="2" charset="2"/>
              <a:buNone/>
            </a:pPr>
            <a:r>
              <a:rPr lang="en-US" altLang="ar-EG" b="1" dirty="0">
                <a:solidFill>
                  <a:schemeClr val="hlink"/>
                </a:solidFill>
                <a:latin typeface="Times New Roman" panose="02020603050405020304" pitchFamily="18" charset="0"/>
                <a:cs typeface="Times New Roman" panose="02020603050405020304" pitchFamily="18" charset="0"/>
              </a:rPr>
              <a:t>Generally, rhizosphere of the resistant plant varieties harbored more number of </a:t>
            </a:r>
            <a:r>
              <a:rPr lang="en-US" altLang="ar-EG" b="1" i="1" dirty="0">
                <a:solidFill>
                  <a:schemeClr val="hlink"/>
                </a:solidFill>
                <a:latin typeface="Times New Roman" panose="02020603050405020304" pitchFamily="18" charset="0"/>
                <a:cs typeface="Times New Roman" panose="02020603050405020304" pitchFamily="18" charset="0"/>
              </a:rPr>
              <a:t>Streptomyces </a:t>
            </a:r>
            <a:r>
              <a:rPr lang="en-US" altLang="ar-EG" b="1" dirty="0">
                <a:solidFill>
                  <a:schemeClr val="hlink"/>
                </a:solidFill>
                <a:latin typeface="Times New Roman" panose="02020603050405020304" pitchFamily="18" charset="0"/>
                <a:cs typeface="Times New Roman" panose="02020603050405020304" pitchFamily="18" charset="0"/>
              </a:rPr>
              <a:t>and </a:t>
            </a:r>
            <a:r>
              <a:rPr lang="en-US" altLang="ar-EG" b="1" i="1" dirty="0">
                <a:solidFill>
                  <a:schemeClr val="hlink"/>
                </a:solidFill>
                <a:latin typeface="Times New Roman" panose="02020603050405020304" pitchFamily="18" charset="0"/>
                <a:cs typeface="Times New Roman" panose="02020603050405020304" pitchFamily="18" charset="0"/>
              </a:rPr>
              <a:t>Trichoderma </a:t>
            </a:r>
            <a:r>
              <a:rPr lang="en-US" altLang="ar-EG" b="1" dirty="0">
                <a:solidFill>
                  <a:schemeClr val="hlink"/>
                </a:solidFill>
                <a:latin typeface="Times New Roman" panose="02020603050405020304" pitchFamily="18" charset="0"/>
                <a:cs typeface="Times New Roman" panose="02020603050405020304" pitchFamily="18" charset="0"/>
              </a:rPr>
              <a:t>than that of susceptible varieties. </a:t>
            </a:r>
          </a:p>
          <a:p>
            <a:pPr eaLnBrk="1" hangingPunct="1">
              <a:buFont typeface="Wingdings" panose="05000000000000000000" pitchFamily="2" charset="2"/>
              <a:buNone/>
            </a:pPr>
            <a:endParaRPr lang="en-US" altLang="ar-EG" b="1" dirty="0">
              <a:solidFill>
                <a:schemeClr val="hlink"/>
              </a:solidFill>
              <a:latin typeface="Times New Roman" panose="02020603050405020304" pitchFamily="18" charset="0"/>
              <a:cs typeface="Times New Roman" panose="02020603050405020304" pitchFamily="18" charset="0"/>
            </a:endParaRPr>
          </a:p>
          <a:p>
            <a:pPr eaLnBrk="1" hangingPunct="1">
              <a:buFont typeface="Wingdings" panose="05000000000000000000" pitchFamily="2" charset="2"/>
              <a:buNone/>
            </a:pPr>
            <a:r>
              <a:rPr lang="en-US" altLang="ar-EG" b="1" dirty="0">
                <a:solidFill>
                  <a:schemeClr val="hlink"/>
                </a:solidFill>
                <a:latin typeface="Times New Roman" panose="02020603050405020304" pitchFamily="18" charset="0"/>
                <a:cs typeface="Times New Roman" panose="02020603050405020304" pitchFamily="18" charset="0"/>
              </a:rPr>
              <a:t>High density of </a:t>
            </a:r>
            <a:r>
              <a:rPr lang="en-US" altLang="ar-EG" b="1" i="1" dirty="0">
                <a:solidFill>
                  <a:schemeClr val="hlink"/>
                </a:solidFill>
                <a:latin typeface="Times New Roman" panose="02020603050405020304" pitchFamily="18" charset="0"/>
                <a:cs typeface="Times New Roman" panose="02020603050405020304" pitchFamily="18" charset="0"/>
              </a:rPr>
              <a:t>Trichoderma viride </a:t>
            </a:r>
            <a:r>
              <a:rPr lang="en-US" altLang="ar-EG" b="1" dirty="0">
                <a:solidFill>
                  <a:schemeClr val="hlink"/>
                </a:solidFill>
                <a:latin typeface="Times New Roman" panose="02020603050405020304" pitchFamily="18" charset="0"/>
                <a:cs typeface="Times New Roman" panose="02020603050405020304" pitchFamily="18" charset="0"/>
              </a:rPr>
              <a:t>in the rhizosphere of Tomato varieties resistant to </a:t>
            </a:r>
            <a:r>
              <a:rPr lang="en-US" altLang="ar-EG" b="1" i="1" dirty="0">
                <a:solidFill>
                  <a:schemeClr val="hlink"/>
                </a:solidFill>
                <a:latin typeface="Times New Roman" panose="02020603050405020304" pitchFamily="18" charset="0"/>
                <a:cs typeface="Times New Roman" panose="02020603050405020304" pitchFamily="18" charset="0"/>
              </a:rPr>
              <a:t>Verticillium </a:t>
            </a:r>
            <a:r>
              <a:rPr lang="en-US" altLang="ar-EG" b="1" dirty="0">
                <a:solidFill>
                  <a:schemeClr val="hlink"/>
                </a:solidFill>
                <a:latin typeface="Times New Roman" panose="02020603050405020304" pitchFamily="18" charset="0"/>
                <a:cs typeface="Times New Roman" panose="02020603050405020304" pitchFamily="18" charset="0"/>
              </a:rPr>
              <a:t>wilt has been reported with its ability to reduce the severity of wilt in susceptible plants.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Rectangle 2">
            <a:extLst>
              <a:ext uri="{FF2B5EF4-FFF2-40B4-BE49-F238E27FC236}">
                <a16:creationId xmlns:a16="http://schemas.microsoft.com/office/drawing/2014/main" id="{D872BF05-9495-45EE-B53F-4BADE39C8BF4}"/>
              </a:ext>
            </a:extLst>
          </p:cNvPr>
          <p:cNvSpPr>
            <a:spLocks noGrp="1" noRot="1" noChangeArrowheads="1"/>
          </p:cNvSpPr>
          <p:nvPr>
            <p:ph type="title"/>
          </p:nvPr>
        </p:nvSpPr>
        <p:spPr>
          <a:xfrm>
            <a:off x="1981200" y="-1143000"/>
            <a:ext cx="8229600" cy="609600"/>
          </a:xfrm>
        </p:spPr>
        <p:txBody>
          <a:bodyPr rtlCol="0">
            <a:normAutofit fontScale="90000"/>
          </a:bodyPr>
          <a:lstStyle/>
          <a:p>
            <a:pPr>
              <a:defRPr/>
            </a:pPr>
            <a:endParaRPr lang="en-US" altLang="ar-EG" sz="4000"/>
          </a:p>
        </p:txBody>
      </p:sp>
      <p:sp>
        <p:nvSpPr>
          <p:cNvPr id="212995" name="Rectangle 3">
            <a:extLst>
              <a:ext uri="{FF2B5EF4-FFF2-40B4-BE49-F238E27FC236}">
                <a16:creationId xmlns:a16="http://schemas.microsoft.com/office/drawing/2014/main" id="{656841D5-9F91-40C3-9E42-BB4BD6EEF962}"/>
              </a:ext>
            </a:extLst>
          </p:cNvPr>
          <p:cNvSpPr>
            <a:spLocks noGrp="1" noChangeArrowheads="1"/>
          </p:cNvSpPr>
          <p:nvPr>
            <p:ph idx="1"/>
          </p:nvPr>
        </p:nvSpPr>
        <p:spPr>
          <a:xfrm>
            <a:off x="1981200" y="0"/>
            <a:ext cx="8458200" cy="6248400"/>
          </a:xfrm>
        </p:spPr>
        <p:txBody>
          <a:bodyPr>
            <a:normAutofit fontScale="92500" lnSpcReduction="20000"/>
          </a:bodyPr>
          <a:lstStyle/>
          <a:p>
            <a:pPr eaLnBrk="1" hangingPunct="1">
              <a:buFont typeface="Wingdings" panose="05000000000000000000" pitchFamily="2" charset="2"/>
              <a:buNone/>
            </a:pPr>
            <a:r>
              <a:rPr lang="en-US" altLang="ar-EG" b="1" dirty="0">
                <a:latin typeface="Times New Roman" panose="02020603050405020304" pitchFamily="18" charset="0"/>
                <a:cs typeface="Times New Roman" panose="02020603050405020304" pitchFamily="18" charset="0"/>
              </a:rPr>
              <a:t>E. Inhibition of pathogen: </a:t>
            </a:r>
          </a:p>
          <a:p>
            <a:pPr>
              <a:lnSpc>
                <a:spcPct val="150000"/>
              </a:lnSpc>
              <a:spcBef>
                <a:spcPts val="0"/>
              </a:spcBef>
              <a:buNone/>
            </a:pPr>
            <a:r>
              <a:rPr lang="en-US" altLang="ar-EG" sz="2300" b="1" dirty="0">
                <a:solidFill>
                  <a:srgbClr val="0000FF"/>
                </a:solidFill>
                <a:cs typeface="Times New Roman" panose="02020603050405020304" pitchFamily="18" charset="0"/>
              </a:rPr>
              <a:t>Root exudates containing toxic substances such as glycosides and hydrocyanic acid may inhibit the growth of pathogens in the rhizosphere.</a:t>
            </a:r>
          </a:p>
          <a:p>
            <a:pPr>
              <a:lnSpc>
                <a:spcPct val="150000"/>
              </a:lnSpc>
              <a:spcBef>
                <a:spcPts val="0"/>
              </a:spcBef>
              <a:buNone/>
            </a:pPr>
            <a:r>
              <a:rPr lang="en-US" altLang="ar-EG" sz="2300" b="1" dirty="0">
                <a:solidFill>
                  <a:srgbClr val="0000FF"/>
                </a:solidFill>
                <a:cs typeface="Times New Roman" panose="02020603050405020304" pitchFamily="18" charset="0"/>
              </a:rPr>
              <a:t>It has been reported that root exudates from resistant varieties of Flax excrete a glucoside which on hydrolysis produces hydrocyanic acid that inhibits </a:t>
            </a:r>
            <a:r>
              <a:rPr lang="en-US" altLang="ar-EG" sz="2300" b="1" i="1" dirty="0">
                <a:solidFill>
                  <a:srgbClr val="0000FF"/>
                </a:solidFill>
                <a:cs typeface="Times New Roman" panose="02020603050405020304" pitchFamily="18" charset="0"/>
              </a:rPr>
              <a:t>Fusarium oxysporum</a:t>
            </a:r>
            <a:r>
              <a:rPr lang="en-US" altLang="ar-EG" sz="2300" b="1" dirty="0">
                <a:solidFill>
                  <a:srgbClr val="0000FF"/>
                </a:solidFill>
                <a:cs typeface="Times New Roman" panose="02020603050405020304" pitchFamily="18" charset="0"/>
              </a:rPr>
              <a:t>, the flax root pathogen.</a:t>
            </a:r>
            <a:r>
              <a:rPr lang="en-US" sz="2300" b="1" dirty="0">
                <a:solidFill>
                  <a:srgbClr val="0000FF"/>
                </a:solidFill>
              </a:rPr>
              <a:t> </a:t>
            </a:r>
          </a:p>
          <a:p>
            <a:pPr>
              <a:lnSpc>
                <a:spcPct val="150000"/>
              </a:lnSpc>
              <a:spcBef>
                <a:spcPts val="0"/>
              </a:spcBef>
              <a:buNone/>
            </a:pPr>
            <a:r>
              <a:rPr lang="en-US" sz="2300" b="1" dirty="0">
                <a:solidFill>
                  <a:srgbClr val="0000FF"/>
                </a:solidFill>
              </a:rPr>
              <a:t>Exudates of resistant pea reduce the germination of spores of </a:t>
            </a:r>
            <a:r>
              <a:rPr lang="en-US" sz="2300" b="1" i="1" dirty="0">
                <a:solidFill>
                  <a:srgbClr val="0000FF"/>
                </a:solidFill>
              </a:rPr>
              <a:t>Fusarium oxysporum</a:t>
            </a:r>
            <a:r>
              <a:rPr lang="en-US" sz="2300" b="1" dirty="0">
                <a:solidFill>
                  <a:srgbClr val="0000FF"/>
                </a:solidFill>
              </a:rPr>
              <a:t>. In this light, the rhizosphere may be considered as a microbiological buffer zone in which the micro flora serves to protect the plants against the attack of the pathogens.</a:t>
            </a:r>
          </a:p>
          <a:p>
            <a:pPr>
              <a:lnSpc>
                <a:spcPct val="150000"/>
              </a:lnSpc>
              <a:spcBef>
                <a:spcPts val="0"/>
              </a:spcBef>
              <a:buNone/>
            </a:pPr>
            <a:endParaRPr lang="en-US" sz="2400" b="1" dirty="0">
              <a:solidFill>
                <a:srgbClr val="0000FF"/>
              </a:solidFill>
            </a:endParaRPr>
          </a:p>
          <a:p>
            <a:pPr>
              <a:lnSpc>
                <a:spcPct val="150000"/>
              </a:lnSpc>
              <a:spcBef>
                <a:spcPts val="0"/>
              </a:spcBef>
              <a:buNone/>
            </a:pPr>
            <a:endParaRPr lang="en-US" altLang="ar-EG" sz="2400" b="1" dirty="0">
              <a:solidFill>
                <a:srgbClr val="0000FF"/>
              </a:solidFill>
              <a:cs typeface="Times New Roman" panose="02020603050405020304" pitchFamily="18" charset="0"/>
            </a:endParaRPr>
          </a:p>
          <a:p>
            <a:pPr>
              <a:lnSpc>
                <a:spcPct val="150000"/>
              </a:lnSpc>
              <a:spcBef>
                <a:spcPts val="0"/>
              </a:spcBef>
              <a:buNone/>
            </a:pPr>
            <a:r>
              <a:rPr lang="en-US" altLang="ar-EG" b="1" dirty="0">
                <a:solidFill>
                  <a:schemeClr val="hlink"/>
                </a:solidFill>
                <a:latin typeface="Times New Roman" panose="02020603050405020304" pitchFamily="18" charset="0"/>
                <a:cs typeface="Times New Roman" panose="02020603050405020304" pitchFamily="18" charset="0"/>
              </a:rPr>
              <a:t> </a:t>
            </a:r>
            <a:endParaRPr lang="en-US" altLang="ar-EG" b="1"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Rectangle 2">
            <a:extLst>
              <a:ext uri="{FF2B5EF4-FFF2-40B4-BE49-F238E27FC236}">
                <a16:creationId xmlns:a16="http://schemas.microsoft.com/office/drawing/2014/main" id="{67B0D18D-F4B9-40DB-A878-71B6953F152E}"/>
              </a:ext>
            </a:extLst>
          </p:cNvPr>
          <p:cNvSpPr>
            <a:spLocks noGrp="1" noRot="1"/>
          </p:cNvSpPr>
          <p:nvPr>
            <p:ph type="title"/>
          </p:nvPr>
        </p:nvSpPr>
        <p:spPr>
          <a:xfrm>
            <a:off x="1981200" y="-1295400"/>
            <a:ext cx="8229600" cy="838200"/>
          </a:xfrm>
        </p:spPr>
        <p:txBody>
          <a:bodyPr/>
          <a:lstStyle/>
          <a:p>
            <a:pPr eaLnBrk="1" hangingPunct="1"/>
            <a:endParaRPr lang="en-US" altLang="ar-EG"/>
          </a:p>
        </p:txBody>
      </p:sp>
      <p:sp>
        <p:nvSpPr>
          <p:cNvPr id="214019" name="Rectangle 3">
            <a:extLst>
              <a:ext uri="{FF2B5EF4-FFF2-40B4-BE49-F238E27FC236}">
                <a16:creationId xmlns:a16="http://schemas.microsoft.com/office/drawing/2014/main" id="{4562053F-2126-4ED3-AA48-7ADA82C5580E}"/>
              </a:ext>
            </a:extLst>
          </p:cNvPr>
          <p:cNvSpPr>
            <a:spLocks noGrp="1" noChangeArrowheads="1"/>
          </p:cNvSpPr>
          <p:nvPr>
            <p:ph idx="1"/>
          </p:nvPr>
        </p:nvSpPr>
        <p:spPr>
          <a:xfrm>
            <a:off x="1981200" y="228601"/>
            <a:ext cx="8229600" cy="5897563"/>
          </a:xfrm>
        </p:spPr>
        <p:txBody>
          <a:bodyPr/>
          <a:lstStyle/>
          <a:p>
            <a:pPr eaLnBrk="1" hangingPunct="1">
              <a:buFont typeface="Wingdings" panose="05000000000000000000" pitchFamily="2" charset="2"/>
              <a:buNone/>
            </a:pPr>
            <a:r>
              <a:rPr lang="en-US" altLang="ar-EG" b="1" dirty="0">
                <a:latin typeface="Times New Roman" panose="02020603050405020304" pitchFamily="18" charset="0"/>
                <a:cs typeface="Times New Roman" panose="02020603050405020304" pitchFamily="18" charset="0"/>
              </a:rPr>
              <a:t>F. Attraction of bacteria and nematodes: </a:t>
            </a:r>
          </a:p>
          <a:p>
            <a:pPr>
              <a:lnSpc>
                <a:spcPct val="150000"/>
              </a:lnSpc>
              <a:spcBef>
                <a:spcPts val="0"/>
              </a:spcBef>
              <a:buNone/>
            </a:pPr>
            <a:r>
              <a:rPr lang="en-US" altLang="ar-EG" sz="2600" b="1" dirty="0">
                <a:solidFill>
                  <a:srgbClr val="0000FF"/>
                </a:solidFill>
                <a:latin typeface="Times New Roman" panose="02020603050405020304" pitchFamily="18" charset="0"/>
                <a:cs typeface="Times New Roman" panose="02020603050405020304" pitchFamily="18" charset="0"/>
              </a:rPr>
              <a:t>Root exudates attracts phytopathogenic bacteria and fungi in the rhizosphere for example </a:t>
            </a:r>
            <a:r>
              <a:rPr lang="en-US" altLang="ar-EG" sz="2600" b="1" i="1" dirty="0">
                <a:solidFill>
                  <a:srgbClr val="0000FF"/>
                </a:solidFill>
                <a:latin typeface="Times New Roman" panose="02020603050405020304" pitchFamily="18" charset="0"/>
                <a:cs typeface="Times New Roman" panose="02020603050405020304" pitchFamily="18" charset="0"/>
              </a:rPr>
              <a:t>Agrobacterium tumefaciens</a:t>
            </a:r>
            <a:r>
              <a:rPr lang="en-US" altLang="ar-EG" sz="2600" b="1" dirty="0">
                <a:solidFill>
                  <a:srgbClr val="0000FF"/>
                </a:solidFill>
                <a:latin typeface="Times New Roman" panose="02020603050405020304" pitchFamily="18" charset="0"/>
                <a:cs typeface="Times New Roman" panose="02020603050405020304" pitchFamily="18" charset="0"/>
              </a:rPr>
              <a:t> have been reported to be attracted to the roots of the host plants like peas, maize, onion, tobacco, tomato and cucumber.</a:t>
            </a:r>
          </a:p>
          <a:p>
            <a:pPr>
              <a:lnSpc>
                <a:spcPct val="150000"/>
              </a:lnSpc>
              <a:spcBef>
                <a:spcPts val="0"/>
              </a:spcBef>
              <a:buNone/>
            </a:pPr>
            <a:r>
              <a:rPr lang="en-US" sz="2600" b="1" dirty="0">
                <a:solidFill>
                  <a:srgbClr val="0000FF"/>
                </a:solidFill>
              </a:rPr>
              <a:t>Host root exudates also influence phytopathogenic nematodes in two ways: (</a:t>
            </a:r>
            <a:r>
              <a:rPr lang="en-US" sz="2600" b="1" dirty="0" err="1">
                <a:solidFill>
                  <a:srgbClr val="0000FF"/>
                </a:solidFill>
              </a:rPr>
              <a:t>i</a:t>
            </a:r>
            <a:r>
              <a:rPr lang="en-US" sz="2600" b="1" dirty="0">
                <a:solidFill>
                  <a:srgbClr val="0000FF"/>
                </a:solidFill>
              </a:rPr>
              <a:t>) though stimulation of egg-hatching process and (ii) attraction of larvae towards plant roots. </a:t>
            </a:r>
          </a:p>
          <a:p>
            <a:pPr eaLnBrk="1" hangingPunct="1">
              <a:buFont typeface="Wingdings" panose="05000000000000000000" pitchFamily="2" charset="2"/>
              <a:buNone/>
            </a:pPr>
            <a:endParaRPr lang="en-US" altLang="ar-EG" dirty="0">
              <a:solidFill>
                <a:schemeClr val="hlink"/>
              </a:solidFill>
              <a:latin typeface="Times New Roman" panose="02020603050405020304" pitchFamily="18" charset="0"/>
              <a:cs typeface="Times New Roman" panose="02020603050405020304" pitchFamily="18" charset="0"/>
            </a:endParaRPr>
          </a:p>
          <a:p>
            <a:pPr eaLnBrk="1" hangingPunct="1">
              <a:buFont typeface="Wingdings" panose="05000000000000000000" pitchFamily="2" charset="2"/>
              <a:buNone/>
            </a:pPr>
            <a:endParaRPr lang="en-US" altLang="ar-EG" dirty="0">
              <a:solidFill>
                <a:schemeClr val="hlink"/>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3170" name="Rectangle 2">
            <a:extLst>
              <a:ext uri="{FF2B5EF4-FFF2-40B4-BE49-F238E27FC236}">
                <a16:creationId xmlns:a16="http://schemas.microsoft.com/office/drawing/2014/main" id="{3A5F6781-ACFC-4273-A10B-2774C31B109E}"/>
              </a:ext>
            </a:extLst>
          </p:cNvPr>
          <p:cNvSpPr>
            <a:spLocks noGrp="1" noRot="1" noChangeArrowheads="1"/>
          </p:cNvSpPr>
          <p:nvPr>
            <p:ph type="title"/>
          </p:nvPr>
        </p:nvSpPr>
        <p:spPr>
          <a:xfrm>
            <a:off x="1981200" y="-304800"/>
            <a:ext cx="8229600" cy="152400"/>
          </a:xfrm>
        </p:spPr>
        <p:txBody>
          <a:bodyPr rtlCol="0">
            <a:normAutofit fontScale="90000"/>
          </a:bodyPr>
          <a:lstStyle/>
          <a:p>
            <a:pPr>
              <a:defRPr/>
            </a:pPr>
            <a:endParaRPr lang="en-US" altLang="ar-EG" sz="4000"/>
          </a:p>
        </p:txBody>
      </p:sp>
      <p:sp>
        <p:nvSpPr>
          <p:cNvPr id="195587" name="Rectangle 3">
            <a:extLst>
              <a:ext uri="{FF2B5EF4-FFF2-40B4-BE49-F238E27FC236}">
                <a16:creationId xmlns:a16="http://schemas.microsoft.com/office/drawing/2014/main" id="{6C8CC99F-6CAB-40B0-AED0-4B12F3CDA051}"/>
              </a:ext>
            </a:extLst>
          </p:cNvPr>
          <p:cNvSpPr>
            <a:spLocks noGrp="1" noChangeArrowheads="1"/>
          </p:cNvSpPr>
          <p:nvPr>
            <p:ph idx="1"/>
          </p:nvPr>
        </p:nvSpPr>
        <p:spPr>
          <a:xfrm>
            <a:off x="1981200" y="228600"/>
            <a:ext cx="8229600" cy="6172200"/>
          </a:xfrm>
        </p:spPr>
        <p:txBody>
          <a:bodyPr/>
          <a:lstStyle/>
          <a:p>
            <a:pPr eaLnBrk="1" hangingPunct="1"/>
            <a:endParaRPr lang="en-US" altLang="ar-EG"/>
          </a:p>
        </p:txBody>
      </p:sp>
      <p:pic>
        <p:nvPicPr>
          <p:cNvPr id="195588" name="Picture 5" descr="thumbnail">
            <a:extLst>
              <a:ext uri="{FF2B5EF4-FFF2-40B4-BE49-F238E27FC236}">
                <a16:creationId xmlns:a16="http://schemas.microsoft.com/office/drawing/2014/main" id="{DCE26911-41E6-4C19-9DF2-0C23AEE1D41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2200" y="533400"/>
            <a:ext cx="2514600" cy="188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5589" name="Picture 7" descr="thumbnail">
            <a:extLst>
              <a:ext uri="{FF2B5EF4-FFF2-40B4-BE49-F238E27FC236}">
                <a16:creationId xmlns:a16="http://schemas.microsoft.com/office/drawing/2014/main" id="{1259FFCB-DCD3-4AB3-B196-F3BAFA25620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15200" y="304801"/>
            <a:ext cx="2857500" cy="2143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5590" name="Picture 9" descr="thumbnail">
            <a:extLst>
              <a:ext uri="{FF2B5EF4-FFF2-40B4-BE49-F238E27FC236}">
                <a16:creationId xmlns:a16="http://schemas.microsoft.com/office/drawing/2014/main" id="{7D9C3465-D697-4856-BEE8-4192EF9DFFF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38400" y="3657600"/>
            <a:ext cx="24384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5591" name="Picture 11" descr="thumbnail">
            <a:extLst>
              <a:ext uri="{FF2B5EF4-FFF2-40B4-BE49-F238E27FC236}">
                <a16:creationId xmlns:a16="http://schemas.microsoft.com/office/drawing/2014/main" id="{F6F69E0D-EE21-4DFC-AFB4-6BAA48DB35A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162800" y="3200400"/>
            <a:ext cx="28575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5592" name="Text Box 12">
            <a:extLst>
              <a:ext uri="{FF2B5EF4-FFF2-40B4-BE49-F238E27FC236}">
                <a16:creationId xmlns:a16="http://schemas.microsoft.com/office/drawing/2014/main" id="{08B6081A-90A7-4FFD-95EC-195820F3CF6C}"/>
              </a:ext>
            </a:extLst>
          </p:cNvPr>
          <p:cNvSpPr txBox="1">
            <a:spLocks noChangeArrowheads="1"/>
          </p:cNvSpPr>
          <p:nvPr/>
        </p:nvSpPr>
        <p:spPr bwMode="auto">
          <a:xfrm>
            <a:off x="2209800" y="2563813"/>
            <a:ext cx="27432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Garamond" panose="02020404030301010803" pitchFamily="18" charset="0"/>
                <a:cs typeface="Arial" panose="020B0604020202020204" pitchFamily="34" charset="0"/>
              </a:defRPr>
            </a:lvl1pPr>
            <a:lvl2pPr marL="742950" indent="-285750">
              <a:defRPr>
                <a:solidFill>
                  <a:schemeClr val="tx1"/>
                </a:solidFill>
                <a:latin typeface="Garamond" panose="02020404030301010803" pitchFamily="18" charset="0"/>
                <a:cs typeface="Arial" panose="020B0604020202020204" pitchFamily="34" charset="0"/>
              </a:defRPr>
            </a:lvl2pPr>
            <a:lvl3pPr marL="1143000" indent="-228600">
              <a:defRPr>
                <a:solidFill>
                  <a:schemeClr val="tx1"/>
                </a:solidFill>
                <a:latin typeface="Garamond" panose="02020404030301010803" pitchFamily="18" charset="0"/>
                <a:cs typeface="Arial" panose="020B0604020202020204" pitchFamily="34" charset="0"/>
              </a:defRPr>
            </a:lvl3pPr>
            <a:lvl4pPr marL="1600200" indent="-228600">
              <a:defRPr>
                <a:solidFill>
                  <a:schemeClr val="tx1"/>
                </a:solidFill>
                <a:latin typeface="Garamond" panose="02020404030301010803" pitchFamily="18" charset="0"/>
                <a:cs typeface="Arial" panose="020B0604020202020204" pitchFamily="34" charset="0"/>
              </a:defRPr>
            </a:lvl4pPr>
            <a:lvl5pPr marL="2057400" indent="-22860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1" eaLnBrk="1" hangingPunct="1"/>
            <a:r>
              <a:rPr lang="en-US" altLang="ar-EG" b="1" i="1">
                <a:solidFill>
                  <a:schemeClr val="accent2"/>
                </a:solidFill>
                <a:latin typeface="Times New Roman" panose="02020603050405020304" pitchFamily="18" charset="0"/>
                <a:cs typeface="Times New Roman" panose="02020603050405020304" pitchFamily="18" charset="0"/>
              </a:rPr>
              <a:t>Trichoderma viride</a:t>
            </a:r>
          </a:p>
        </p:txBody>
      </p:sp>
      <p:sp>
        <p:nvSpPr>
          <p:cNvPr id="195593" name="Text Box 13">
            <a:extLst>
              <a:ext uri="{FF2B5EF4-FFF2-40B4-BE49-F238E27FC236}">
                <a16:creationId xmlns:a16="http://schemas.microsoft.com/office/drawing/2014/main" id="{8952CB68-BEFC-49E1-BF6C-67B613F9B791}"/>
              </a:ext>
            </a:extLst>
          </p:cNvPr>
          <p:cNvSpPr txBox="1">
            <a:spLocks noChangeArrowheads="1"/>
          </p:cNvSpPr>
          <p:nvPr/>
        </p:nvSpPr>
        <p:spPr bwMode="auto">
          <a:xfrm>
            <a:off x="7391400" y="2563813"/>
            <a:ext cx="25146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Garamond" panose="02020404030301010803" pitchFamily="18" charset="0"/>
                <a:cs typeface="Arial" panose="020B0604020202020204" pitchFamily="34" charset="0"/>
              </a:defRPr>
            </a:lvl1pPr>
            <a:lvl2pPr marL="742950" indent="-285750">
              <a:defRPr>
                <a:solidFill>
                  <a:schemeClr val="tx1"/>
                </a:solidFill>
                <a:latin typeface="Garamond" panose="02020404030301010803" pitchFamily="18" charset="0"/>
                <a:cs typeface="Arial" panose="020B0604020202020204" pitchFamily="34" charset="0"/>
              </a:defRPr>
            </a:lvl2pPr>
            <a:lvl3pPr marL="1143000" indent="-228600">
              <a:defRPr>
                <a:solidFill>
                  <a:schemeClr val="tx1"/>
                </a:solidFill>
                <a:latin typeface="Garamond" panose="02020404030301010803" pitchFamily="18" charset="0"/>
                <a:cs typeface="Arial" panose="020B0604020202020204" pitchFamily="34" charset="0"/>
              </a:defRPr>
            </a:lvl3pPr>
            <a:lvl4pPr marL="1600200" indent="-228600">
              <a:defRPr>
                <a:solidFill>
                  <a:schemeClr val="tx1"/>
                </a:solidFill>
                <a:latin typeface="Garamond" panose="02020404030301010803" pitchFamily="18" charset="0"/>
                <a:cs typeface="Arial" panose="020B0604020202020204" pitchFamily="34" charset="0"/>
              </a:defRPr>
            </a:lvl4pPr>
            <a:lvl5pPr marL="2057400" indent="-22860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rtl="1" eaLnBrk="1" hangingPunct="1"/>
            <a:r>
              <a:rPr lang="en-US" altLang="ar-EG" b="1" i="1">
                <a:solidFill>
                  <a:schemeClr val="accent2"/>
                </a:solidFill>
              </a:rPr>
              <a:t>Trichoderma viride</a:t>
            </a:r>
          </a:p>
        </p:txBody>
      </p:sp>
      <p:sp>
        <p:nvSpPr>
          <p:cNvPr id="195594" name="Text Box 14">
            <a:extLst>
              <a:ext uri="{FF2B5EF4-FFF2-40B4-BE49-F238E27FC236}">
                <a16:creationId xmlns:a16="http://schemas.microsoft.com/office/drawing/2014/main" id="{74CED444-F5B7-478D-9E4D-3A4A65E2FFD0}"/>
              </a:ext>
            </a:extLst>
          </p:cNvPr>
          <p:cNvSpPr txBox="1">
            <a:spLocks noChangeArrowheads="1"/>
          </p:cNvSpPr>
          <p:nvPr/>
        </p:nvSpPr>
        <p:spPr bwMode="auto">
          <a:xfrm>
            <a:off x="2362200" y="5715001"/>
            <a:ext cx="2362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Garamond" panose="02020404030301010803" pitchFamily="18" charset="0"/>
                <a:cs typeface="Arial" panose="020B0604020202020204" pitchFamily="34" charset="0"/>
              </a:defRPr>
            </a:lvl1pPr>
            <a:lvl2pPr marL="742950" indent="-285750">
              <a:defRPr>
                <a:solidFill>
                  <a:schemeClr val="tx1"/>
                </a:solidFill>
                <a:latin typeface="Garamond" panose="02020404030301010803" pitchFamily="18" charset="0"/>
                <a:cs typeface="Arial" panose="020B0604020202020204" pitchFamily="34" charset="0"/>
              </a:defRPr>
            </a:lvl2pPr>
            <a:lvl3pPr marL="1143000" indent="-228600">
              <a:defRPr>
                <a:solidFill>
                  <a:schemeClr val="tx1"/>
                </a:solidFill>
                <a:latin typeface="Garamond" panose="02020404030301010803" pitchFamily="18" charset="0"/>
                <a:cs typeface="Arial" panose="020B0604020202020204" pitchFamily="34" charset="0"/>
              </a:defRPr>
            </a:lvl3pPr>
            <a:lvl4pPr marL="1600200" indent="-228600">
              <a:defRPr>
                <a:solidFill>
                  <a:schemeClr val="tx1"/>
                </a:solidFill>
                <a:latin typeface="Garamond" panose="02020404030301010803" pitchFamily="18" charset="0"/>
                <a:cs typeface="Arial" panose="020B0604020202020204" pitchFamily="34" charset="0"/>
              </a:defRPr>
            </a:lvl4pPr>
            <a:lvl5pPr marL="2057400" indent="-22860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1" eaLnBrk="1" hangingPunct="1"/>
            <a:r>
              <a:rPr lang="en-US" altLang="ar-EG" b="1" i="1">
                <a:solidFill>
                  <a:schemeClr val="accent2"/>
                </a:solidFill>
                <a:latin typeface="Times New Roman" panose="02020603050405020304" pitchFamily="18" charset="0"/>
                <a:cs typeface="Times New Roman" panose="02020603050405020304" pitchFamily="18" charset="0"/>
              </a:rPr>
              <a:t>Penicillium</a:t>
            </a:r>
          </a:p>
        </p:txBody>
      </p:sp>
      <p:sp>
        <p:nvSpPr>
          <p:cNvPr id="195595" name="Text Box 15">
            <a:extLst>
              <a:ext uri="{FF2B5EF4-FFF2-40B4-BE49-F238E27FC236}">
                <a16:creationId xmlns:a16="http://schemas.microsoft.com/office/drawing/2014/main" id="{334C2567-41EA-48D9-ADFC-7BC6C97CDB93}"/>
              </a:ext>
            </a:extLst>
          </p:cNvPr>
          <p:cNvSpPr txBox="1">
            <a:spLocks noChangeArrowheads="1"/>
          </p:cNvSpPr>
          <p:nvPr/>
        </p:nvSpPr>
        <p:spPr bwMode="auto">
          <a:xfrm>
            <a:off x="7086600" y="5764213"/>
            <a:ext cx="28956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Garamond" panose="02020404030301010803" pitchFamily="18" charset="0"/>
                <a:cs typeface="Arial" panose="020B0604020202020204" pitchFamily="34" charset="0"/>
              </a:defRPr>
            </a:lvl1pPr>
            <a:lvl2pPr marL="742950" indent="-285750">
              <a:defRPr>
                <a:solidFill>
                  <a:schemeClr val="tx1"/>
                </a:solidFill>
                <a:latin typeface="Garamond" panose="02020404030301010803" pitchFamily="18" charset="0"/>
                <a:cs typeface="Arial" panose="020B0604020202020204" pitchFamily="34" charset="0"/>
              </a:defRPr>
            </a:lvl2pPr>
            <a:lvl3pPr marL="1143000" indent="-228600">
              <a:defRPr>
                <a:solidFill>
                  <a:schemeClr val="tx1"/>
                </a:solidFill>
                <a:latin typeface="Garamond" panose="02020404030301010803" pitchFamily="18" charset="0"/>
                <a:cs typeface="Arial" panose="020B0604020202020204" pitchFamily="34" charset="0"/>
              </a:defRPr>
            </a:lvl3pPr>
            <a:lvl4pPr marL="1600200" indent="-228600">
              <a:defRPr>
                <a:solidFill>
                  <a:schemeClr val="tx1"/>
                </a:solidFill>
                <a:latin typeface="Garamond" panose="02020404030301010803" pitchFamily="18" charset="0"/>
                <a:cs typeface="Arial" panose="020B0604020202020204" pitchFamily="34" charset="0"/>
              </a:defRPr>
            </a:lvl4pPr>
            <a:lvl5pPr marL="2057400" indent="-22860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1" eaLnBrk="1" hangingPunct="1"/>
            <a:r>
              <a:rPr lang="en-US" altLang="ar-EG" b="1" i="1">
                <a:solidFill>
                  <a:schemeClr val="accent2"/>
                </a:solidFill>
                <a:latin typeface="Times New Roman" panose="02020603050405020304" pitchFamily="18" charset="0"/>
                <a:cs typeface="Times New Roman" panose="02020603050405020304" pitchFamily="18" charset="0"/>
              </a:rPr>
              <a:t>Sclerotium rolfsii</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Rectangle 2">
            <a:extLst>
              <a:ext uri="{FF2B5EF4-FFF2-40B4-BE49-F238E27FC236}">
                <a16:creationId xmlns:a16="http://schemas.microsoft.com/office/drawing/2014/main" id="{752F9E29-E1DD-49F3-BE71-EC6922049B2E}"/>
              </a:ext>
            </a:extLst>
          </p:cNvPr>
          <p:cNvSpPr>
            <a:spLocks noGrp="1" noRot="1"/>
          </p:cNvSpPr>
          <p:nvPr>
            <p:ph type="title"/>
          </p:nvPr>
        </p:nvSpPr>
        <p:spPr>
          <a:xfrm>
            <a:off x="2057400" y="-1295400"/>
            <a:ext cx="8229600" cy="1143000"/>
          </a:xfrm>
        </p:spPr>
        <p:txBody>
          <a:bodyPr/>
          <a:lstStyle/>
          <a:p>
            <a:pPr eaLnBrk="1" hangingPunct="1"/>
            <a:endParaRPr lang="en-US" altLang="ar-EG"/>
          </a:p>
        </p:txBody>
      </p:sp>
      <p:sp>
        <p:nvSpPr>
          <p:cNvPr id="196611" name="Rectangle 3">
            <a:extLst>
              <a:ext uri="{FF2B5EF4-FFF2-40B4-BE49-F238E27FC236}">
                <a16:creationId xmlns:a16="http://schemas.microsoft.com/office/drawing/2014/main" id="{FB67483A-263D-4020-A395-0B985B3FA103}"/>
              </a:ext>
            </a:extLst>
          </p:cNvPr>
          <p:cNvSpPr>
            <a:spLocks noGrp="1" noChangeArrowheads="1"/>
          </p:cNvSpPr>
          <p:nvPr>
            <p:ph idx="1"/>
          </p:nvPr>
        </p:nvSpPr>
        <p:spPr>
          <a:xfrm>
            <a:off x="1981200" y="304800"/>
            <a:ext cx="8458200" cy="6019800"/>
          </a:xfrm>
        </p:spPr>
        <p:txBody>
          <a:bodyPr/>
          <a:lstStyle/>
          <a:p>
            <a:pPr eaLnBrk="1" hangingPunct="1">
              <a:lnSpc>
                <a:spcPct val="80000"/>
              </a:lnSpc>
              <a:buFont typeface="Wingdings" panose="05000000000000000000" pitchFamily="2" charset="2"/>
              <a:buNone/>
            </a:pPr>
            <a:r>
              <a:rPr lang="en-US" altLang="ar-EG" b="1">
                <a:solidFill>
                  <a:srgbClr val="009900"/>
                </a:solidFill>
                <a:latin typeface="Times New Roman" panose="02020603050405020304" pitchFamily="18" charset="0"/>
                <a:cs typeface="Times New Roman" panose="02020603050405020304" pitchFamily="18" charset="0"/>
              </a:rPr>
              <a:t>B. Foliar application of fertilizers and agrochemicals</a:t>
            </a:r>
            <a:r>
              <a:rPr lang="en-US" altLang="ar-EG">
                <a:solidFill>
                  <a:srgbClr val="009900"/>
                </a:solidFill>
                <a:latin typeface="Times New Roman" panose="02020603050405020304" pitchFamily="18" charset="0"/>
                <a:cs typeface="Times New Roman" panose="02020603050405020304" pitchFamily="18" charset="0"/>
              </a:rPr>
              <a:t>:</a:t>
            </a:r>
            <a:br>
              <a:rPr lang="en-US" altLang="ar-EG">
                <a:solidFill>
                  <a:srgbClr val="009900"/>
                </a:solidFill>
                <a:latin typeface="Times New Roman" panose="02020603050405020304" pitchFamily="18" charset="0"/>
                <a:cs typeface="Times New Roman" panose="02020603050405020304" pitchFamily="18" charset="0"/>
              </a:rPr>
            </a:br>
            <a:br>
              <a:rPr lang="en-US" altLang="ar-EG">
                <a:latin typeface="Times New Roman" panose="02020603050405020304" pitchFamily="18" charset="0"/>
                <a:cs typeface="Times New Roman" panose="02020603050405020304" pitchFamily="18" charset="0"/>
              </a:rPr>
            </a:br>
            <a:r>
              <a:rPr lang="en-US" altLang="ar-EG" b="1">
                <a:solidFill>
                  <a:schemeClr val="hlink"/>
                </a:solidFill>
                <a:latin typeface="Times New Roman" panose="02020603050405020304" pitchFamily="18" charset="0"/>
                <a:cs typeface="Times New Roman" panose="02020603050405020304" pitchFamily="18" charset="0"/>
              </a:rPr>
              <a:t>Translocation of photosynthetic from leaves to roots takes place as a part of the normal metabolic activity in plants. </a:t>
            </a:r>
          </a:p>
          <a:p>
            <a:pPr eaLnBrk="1" hangingPunct="1">
              <a:lnSpc>
                <a:spcPct val="80000"/>
              </a:lnSpc>
              <a:buFont typeface="Wingdings" panose="05000000000000000000" pitchFamily="2" charset="2"/>
              <a:buNone/>
            </a:pPr>
            <a:r>
              <a:rPr lang="en-US" altLang="ar-EG" b="1">
                <a:solidFill>
                  <a:schemeClr val="hlink"/>
                </a:solidFill>
                <a:latin typeface="Times New Roman" panose="02020603050405020304" pitchFamily="18" charset="0"/>
                <a:cs typeface="Times New Roman" panose="02020603050405020304" pitchFamily="18" charset="0"/>
              </a:rPr>
              <a:t>Therefore, organic substances, including plant protection chemicals (fungicides, insecticides), growth regulators and plant nutrients applied to leaves get absorbed into the leaf tissue and further get translocated to roots along with photosynthesis.</a:t>
            </a:r>
          </a:p>
          <a:p>
            <a:pPr eaLnBrk="1" hangingPunct="1">
              <a:lnSpc>
                <a:spcPct val="80000"/>
              </a:lnSpc>
              <a:buFont typeface="Wingdings" panose="05000000000000000000" pitchFamily="2" charset="2"/>
              <a:buNone/>
            </a:pPr>
            <a:endParaRPr lang="en-US" altLang="ar-EG" b="1">
              <a:solidFill>
                <a:schemeClr val="hlink"/>
              </a:solidFill>
              <a:latin typeface="Times New Roman" panose="02020603050405020304" pitchFamily="18" charset="0"/>
              <a:cs typeface="Times New Roman" panose="02020603050405020304" pitchFamily="18" charset="0"/>
            </a:endParaRPr>
          </a:p>
          <a:p>
            <a:pPr eaLnBrk="1" hangingPunct="1">
              <a:lnSpc>
                <a:spcPct val="80000"/>
              </a:lnSpc>
              <a:buFont typeface="Wingdings" panose="05000000000000000000" pitchFamily="2" charset="2"/>
              <a:buNone/>
            </a:pPr>
            <a:r>
              <a:rPr lang="en-US" altLang="ar-EG" b="1">
                <a:solidFill>
                  <a:schemeClr val="hlink"/>
                </a:solidFill>
                <a:latin typeface="Times New Roman" panose="02020603050405020304" pitchFamily="18" charset="0"/>
                <a:cs typeface="Times New Roman" panose="02020603050405020304" pitchFamily="18" charset="0"/>
              </a:rPr>
              <a:t>Foliar application with various chemicals cause marked alterations in the number and kind of microorganisms in the rhizosphere of several cereals and leguminous crop plants.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Rectangle 2">
            <a:extLst>
              <a:ext uri="{FF2B5EF4-FFF2-40B4-BE49-F238E27FC236}">
                <a16:creationId xmlns:a16="http://schemas.microsoft.com/office/drawing/2014/main" id="{E7C8E27E-C3B6-4BED-BDF2-6007E6085CDC}"/>
              </a:ext>
            </a:extLst>
          </p:cNvPr>
          <p:cNvSpPr>
            <a:spLocks noGrp="1" noRot="1"/>
          </p:cNvSpPr>
          <p:nvPr>
            <p:ph type="title"/>
          </p:nvPr>
        </p:nvSpPr>
        <p:spPr>
          <a:xfrm>
            <a:off x="1981200" y="-1752600"/>
            <a:ext cx="8229600" cy="1143000"/>
          </a:xfrm>
        </p:spPr>
        <p:txBody>
          <a:bodyPr/>
          <a:lstStyle/>
          <a:p>
            <a:pPr eaLnBrk="1" hangingPunct="1"/>
            <a:endParaRPr lang="en-US" altLang="ar-EG"/>
          </a:p>
        </p:txBody>
      </p:sp>
      <p:sp>
        <p:nvSpPr>
          <p:cNvPr id="197635" name="Rectangle 3">
            <a:extLst>
              <a:ext uri="{FF2B5EF4-FFF2-40B4-BE49-F238E27FC236}">
                <a16:creationId xmlns:a16="http://schemas.microsoft.com/office/drawing/2014/main" id="{5E3B3D6F-5B20-43C9-87BC-14D7552364F9}"/>
              </a:ext>
            </a:extLst>
          </p:cNvPr>
          <p:cNvSpPr>
            <a:spLocks noGrp="1" noChangeArrowheads="1"/>
          </p:cNvSpPr>
          <p:nvPr>
            <p:ph idx="1"/>
          </p:nvPr>
        </p:nvSpPr>
        <p:spPr>
          <a:xfrm>
            <a:off x="1981200" y="152400"/>
            <a:ext cx="8458200" cy="6477000"/>
          </a:xfrm>
        </p:spPr>
        <p:txBody>
          <a:bodyPr/>
          <a:lstStyle/>
          <a:p>
            <a:pPr eaLnBrk="1" hangingPunct="1">
              <a:buFont typeface="Wingdings" panose="05000000000000000000" pitchFamily="2" charset="2"/>
              <a:buNone/>
            </a:pPr>
            <a:r>
              <a:rPr lang="en-US" altLang="ar-EG" sz="2400" b="1">
                <a:solidFill>
                  <a:schemeClr val="hlink"/>
                </a:solidFill>
                <a:latin typeface="Times New Roman" panose="02020603050405020304" pitchFamily="18" charset="0"/>
                <a:cs typeface="Times New Roman" panose="02020603050405020304" pitchFamily="18" charset="0"/>
              </a:rPr>
              <a:t>Thus, such an approach can be used as a new tool in the biological control of root diseases, stimulation of activity of nitrogen-fixing bacteria.</a:t>
            </a:r>
          </a:p>
          <a:p>
            <a:pPr eaLnBrk="1" hangingPunct="1">
              <a:buFont typeface="Wingdings" panose="05000000000000000000" pitchFamily="2" charset="2"/>
              <a:buNone/>
            </a:pPr>
            <a:endParaRPr lang="en-US" altLang="ar-EG" sz="2400" b="1">
              <a:solidFill>
                <a:schemeClr val="accent2"/>
              </a:solidFill>
            </a:endParaRPr>
          </a:p>
          <a:p>
            <a:pPr eaLnBrk="1" hangingPunct="1">
              <a:buFont typeface="Wingdings" panose="05000000000000000000" pitchFamily="2" charset="2"/>
              <a:buNone/>
            </a:pPr>
            <a:r>
              <a:rPr lang="en-US" altLang="ar-EG" sz="2400" b="1">
                <a:solidFill>
                  <a:srgbClr val="009900"/>
                </a:solidFill>
                <a:latin typeface="Times New Roman" panose="02020603050405020304" pitchFamily="18" charset="0"/>
                <a:cs typeface="Times New Roman" panose="02020603050405020304" pitchFamily="18" charset="0"/>
              </a:rPr>
              <a:t>C. </a:t>
            </a:r>
            <a:r>
              <a:rPr lang="en-US" altLang="ar-EG" sz="2400" b="1">
                <a:solidFill>
                  <a:srgbClr val="C00000"/>
                </a:solidFill>
                <a:latin typeface="Times New Roman" panose="02020603050405020304" pitchFamily="18" charset="0"/>
                <a:cs typeface="Times New Roman" panose="02020603050405020304" pitchFamily="18" charset="0"/>
              </a:rPr>
              <a:t>Seed treatment with bio inoculants:</a:t>
            </a:r>
            <a:br>
              <a:rPr lang="en-US" altLang="ar-EG" sz="2400" b="1">
                <a:solidFill>
                  <a:srgbClr val="C00000"/>
                </a:solidFill>
                <a:latin typeface="Times New Roman" panose="02020603050405020304" pitchFamily="18" charset="0"/>
                <a:cs typeface="Times New Roman" panose="02020603050405020304" pitchFamily="18" charset="0"/>
              </a:rPr>
            </a:br>
            <a:br>
              <a:rPr lang="en-US" altLang="ar-EG" sz="2400" b="1">
                <a:solidFill>
                  <a:srgbClr val="C00000"/>
                </a:solidFill>
                <a:latin typeface="Times New Roman" panose="02020603050405020304" pitchFamily="18" charset="0"/>
                <a:cs typeface="Times New Roman" panose="02020603050405020304" pitchFamily="18" charset="0"/>
              </a:rPr>
            </a:br>
            <a:r>
              <a:rPr lang="en-US" altLang="ar-EG" sz="2400" b="1">
                <a:solidFill>
                  <a:schemeClr val="hlink"/>
                </a:solidFill>
                <a:latin typeface="Times New Roman" panose="02020603050405020304" pitchFamily="18" charset="0"/>
                <a:cs typeface="Times New Roman" panose="02020603050405020304" pitchFamily="18" charset="0"/>
              </a:rPr>
              <a:t>Bio inoculants such as </a:t>
            </a:r>
            <a:r>
              <a:rPr lang="en-US" altLang="ar-EG" sz="2400" b="1" i="1">
                <a:solidFill>
                  <a:schemeClr val="hlink"/>
                </a:solidFill>
                <a:latin typeface="Times New Roman" panose="02020603050405020304" pitchFamily="18" charset="0"/>
                <a:cs typeface="Times New Roman" panose="02020603050405020304" pitchFamily="18" charset="0"/>
              </a:rPr>
              <a:t>Azotobacter , Azospirillum, Rhizobium or </a:t>
            </a:r>
            <a:r>
              <a:rPr lang="en-US" altLang="ar-EG" sz="2400" b="1">
                <a:solidFill>
                  <a:schemeClr val="hlink"/>
                </a:solidFill>
                <a:latin typeface="Times New Roman" panose="02020603050405020304" pitchFamily="18" charset="0"/>
                <a:cs typeface="Times New Roman" panose="02020603050405020304" pitchFamily="18" charset="0"/>
              </a:rPr>
              <a:t>P -solubilizing microorganisms (e.g. </a:t>
            </a:r>
            <a:r>
              <a:rPr lang="en-US" altLang="ar-EG" sz="2400" b="1" i="1">
                <a:solidFill>
                  <a:schemeClr val="hlink"/>
                </a:solidFill>
                <a:latin typeface="Times New Roman" panose="02020603050405020304" pitchFamily="18" charset="0"/>
                <a:cs typeface="Times New Roman" panose="02020603050405020304" pitchFamily="18" charset="0"/>
              </a:rPr>
              <a:t>Bacillus polymyxa, Azotobacter, Aspergillus niger, Penicillium digitatum</a:t>
            </a:r>
            <a:r>
              <a:rPr lang="en-US" altLang="ar-EG" sz="2400" b="1">
                <a:solidFill>
                  <a:schemeClr val="hlink"/>
                </a:solidFill>
                <a:latin typeface="Times New Roman" panose="02020603050405020304" pitchFamily="18" charset="0"/>
                <a:cs typeface="Times New Roman" panose="02020603050405020304" pitchFamily="18" charset="0"/>
              </a:rPr>
              <a:t>.) </a:t>
            </a:r>
          </a:p>
          <a:p>
            <a:pPr eaLnBrk="1" hangingPunct="1">
              <a:buFont typeface="Wingdings" panose="05000000000000000000" pitchFamily="2" charset="2"/>
              <a:buNone/>
            </a:pPr>
            <a:endParaRPr lang="en-US" altLang="ar-EG" sz="2400" b="1">
              <a:solidFill>
                <a:schemeClr val="hlink"/>
              </a:solidFill>
              <a:latin typeface="Times New Roman" panose="02020603050405020304" pitchFamily="18" charset="0"/>
              <a:cs typeface="Times New Roman" panose="02020603050405020304" pitchFamily="18" charset="0"/>
            </a:endParaRPr>
          </a:p>
          <a:p>
            <a:pPr eaLnBrk="1" hangingPunct="1">
              <a:buFont typeface="Wingdings" panose="05000000000000000000" pitchFamily="2" charset="2"/>
              <a:buNone/>
            </a:pPr>
            <a:r>
              <a:rPr lang="en-US" altLang="ar-EG" sz="2400" b="1">
                <a:solidFill>
                  <a:schemeClr val="hlink"/>
                </a:solidFill>
                <a:latin typeface="Times New Roman" panose="02020603050405020304" pitchFamily="18" charset="0"/>
                <a:cs typeface="Times New Roman" panose="02020603050405020304" pitchFamily="18" charset="0"/>
              </a:rPr>
              <a:t>When applied to the seed / soil helps in the establishment of beneficial microorganisms in the rhizosphere region which will further benefit in plant growth, </a:t>
            </a:r>
          </a:p>
          <a:p>
            <a:pPr eaLnBrk="1" hangingPunct="1">
              <a:buFont typeface="Wingdings" panose="05000000000000000000" pitchFamily="2" charset="2"/>
              <a:buNone/>
            </a:pPr>
            <a:r>
              <a:rPr lang="en-US" altLang="ar-EG" sz="2400" b="1">
                <a:solidFill>
                  <a:schemeClr val="hlink"/>
                </a:solidFill>
                <a:latin typeface="Times New Roman" panose="02020603050405020304" pitchFamily="18" charset="0"/>
                <a:cs typeface="Times New Roman" panose="02020603050405020304" pitchFamily="18" charset="0"/>
              </a:rPr>
              <a:t>encourage inhibition of plant pathogenic organisms in the root vicinity and enrich the soil with added microbial bio-mass.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8658" name="Picture 2">
            <a:extLst>
              <a:ext uri="{FF2B5EF4-FFF2-40B4-BE49-F238E27FC236}">
                <a16:creationId xmlns:a16="http://schemas.microsoft.com/office/drawing/2014/main" id="{A19B85E0-A40A-4E7D-B297-3188D3A333A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09800" y="127000"/>
            <a:ext cx="7391400" cy="642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Rectangle 2">
            <a:extLst>
              <a:ext uri="{FF2B5EF4-FFF2-40B4-BE49-F238E27FC236}">
                <a16:creationId xmlns:a16="http://schemas.microsoft.com/office/drawing/2014/main" id="{50C9AA6B-9A12-405F-AC02-EA85DC90CFC5}"/>
              </a:ext>
            </a:extLst>
          </p:cNvPr>
          <p:cNvSpPr>
            <a:spLocks noGrp="1" noRot="1"/>
          </p:cNvSpPr>
          <p:nvPr>
            <p:ph type="title"/>
          </p:nvPr>
        </p:nvSpPr>
        <p:spPr>
          <a:xfrm>
            <a:off x="2057400" y="-1905000"/>
            <a:ext cx="8229600" cy="1143000"/>
          </a:xfrm>
        </p:spPr>
        <p:txBody>
          <a:bodyPr/>
          <a:lstStyle/>
          <a:p>
            <a:pPr eaLnBrk="1" hangingPunct="1"/>
            <a:endParaRPr lang="en-US" altLang="ar-EG"/>
          </a:p>
        </p:txBody>
      </p:sp>
      <p:sp>
        <p:nvSpPr>
          <p:cNvPr id="199683" name="Rectangle 3">
            <a:extLst>
              <a:ext uri="{FF2B5EF4-FFF2-40B4-BE49-F238E27FC236}">
                <a16:creationId xmlns:a16="http://schemas.microsoft.com/office/drawing/2014/main" id="{F160D35B-9DDC-47F8-A53E-4B81C58FB5C3}"/>
              </a:ext>
            </a:extLst>
          </p:cNvPr>
          <p:cNvSpPr>
            <a:spLocks noGrp="1" noChangeArrowheads="1"/>
          </p:cNvSpPr>
          <p:nvPr>
            <p:ph idx="1"/>
          </p:nvPr>
        </p:nvSpPr>
        <p:spPr>
          <a:xfrm>
            <a:off x="1981200" y="228600"/>
            <a:ext cx="8534400" cy="6172200"/>
          </a:xfrm>
        </p:spPr>
        <p:txBody>
          <a:bodyPr/>
          <a:lstStyle/>
          <a:p>
            <a:pPr eaLnBrk="1" hangingPunct="1">
              <a:buFont typeface="Wingdings" panose="05000000000000000000" pitchFamily="2" charset="2"/>
              <a:buNone/>
            </a:pPr>
            <a:r>
              <a:rPr lang="en-US" altLang="ar-EG" b="1">
                <a:solidFill>
                  <a:srgbClr val="009900"/>
                </a:solidFill>
                <a:latin typeface="Times New Roman" panose="02020603050405020304" pitchFamily="18" charset="0"/>
                <a:cs typeface="Times New Roman" panose="02020603050405020304" pitchFamily="18" charset="0"/>
              </a:rPr>
              <a:t>Associative and Antagonistic activities in the Rhizosphere</a:t>
            </a:r>
            <a:r>
              <a:rPr lang="en-US" altLang="ar-EG" b="1">
                <a:solidFill>
                  <a:schemeClr val="accent2"/>
                </a:solidFill>
                <a:latin typeface="Times New Roman" panose="02020603050405020304" pitchFamily="18" charset="0"/>
                <a:cs typeface="Times New Roman" panose="02020603050405020304" pitchFamily="18" charset="0"/>
              </a:rPr>
              <a:t> </a:t>
            </a:r>
          </a:p>
          <a:p>
            <a:pPr eaLnBrk="1" hangingPunct="1">
              <a:buFont typeface="Wingdings" panose="05000000000000000000" pitchFamily="2" charset="2"/>
              <a:buNone/>
            </a:pPr>
            <a:endParaRPr lang="en-US" altLang="ar-EG" b="1">
              <a:solidFill>
                <a:schemeClr val="hlink"/>
              </a:solidFill>
              <a:latin typeface="Times New Roman" panose="02020603050405020304" pitchFamily="18" charset="0"/>
              <a:cs typeface="Times New Roman" panose="02020603050405020304" pitchFamily="18" charset="0"/>
            </a:endParaRPr>
          </a:p>
          <a:p>
            <a:pPr eaLnBrk="1" hangingPunct="1">
              <a:buFont typeface="Wingdings" panose="05000000000000000000" pitchFamily="2" charset="2"/>
              <a:buNone/>
            </a:pPr>
            <a:r>
              <a:rPr lang="en-US" altLang="ar-EG" b="1">
                <a:solidFill>
                  <a:schemeClr val="hlink"/>
                </a:solidFill>
                <a:latin typeface="Times New Roman" panose="02020603050405020304" pitchFamily="18" charset="0"/>
                <a:cs typeface="Times New Roman" panose="02020603050405020304" pitchFamily="18" charset="0"/>
              </a:rPr>
              <a:t>The composition of microflora of any habitat (soil / rhizosphere) is governed by the biological equilibrium created by the associations and interactions of all individuals found in the community. </a:t>
            </a:r>
          </a:p>
          <a:p>
            <a:pPr eaLnBrk="1" hangingPunct="1">
              <a:buFont typeface="Wingdings" panose="05000000000000000000" pitchFamily="2" charset="2"/>
              <a:buNone/>
            </a:pPr>
            <a:endParaRPr lang="en-US" altLang="ar-EG" b="1">
              <a:solidFill>
                <a:schemeClr val="hlink"/>
              </a:solidFill>
              <a:latin typeface="Times New Roman" panose="02020603050405020304" pitchFamily="18" charset="0"/>
              <a:cs typeface="Times New Roman" panose="02020603050405020304" pitchFamily="18" charset="0"/>
            </a:endParaRPr>
          </a:p>
          <a:p>
            <a:pPr eaLnBrk="1" hangingPunct="1">
              <a:buFont typeface="Wingdings" panose="05000000000000000000" pitchFamily="2" charset="2"/>
              <a:buNone/>
            </a:pPr>
            <a:r>
              <a:rPr lang="en-US" altLang="ar-EG" b="1">
                <a:solidFill>
                  <a:schemeClr val="hlink"/>
                </a:solidFill>
                <a:latin typeface="Times New Roman" panose="02020603050405020304" pitchFamily="18" charset="0"/>
                <a:cs typeface="Times New Roman" panose="02020603050405020304" pitchFamily="18" charset="0"/>
              </a:rPr>
              <a:t>In soil and rhizosphere region, many microorganisms live in close proximity and their interactions with each other may be associative or antagonistic.</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2">
            <a:extLst>
              <a:ext uri="{FF2B5EF4-FFF2-40B4-BE49-F238E27FC236}">
                <a16:creationId xmlns:a16="http://schemas.microsoft.com/office/drawing/2014/main" id="{84307E28-0309-491B-8DFC-622273C7A335}"/>
              </a:ext>
            </a:extLst>
          </p:cNvPr>
          <p:cNvSpPr>
            <a:spLocks noGrp="1" noRot="1"/>
          </p:cNvSpPr>
          <p:nvPr>
            <p:ph type="title"/>
          </p:nvPr>
        </p:nvSpPr>
        <p:spPr>
          <a:xfrm>
            <a:off x="2057400" y="-1752600"/>
            <a:ext cx="8229600" cy="1143000"/>
          </a:xfrm>
        </p:spPr>
        <p:txBody>
          <a:bodyPr/>
          <a:lstStyle/>
          <a:p>
            <a:pPr eaLnBrk="1" hangingPunct="1"/>
            <a:endParaRPr lang="en-US" altLang="ar-EG"/>
          </a:p>
        </p:txBody>
      </p:sp>
      <p:sp>
        <p:nvSpPr>
          <p:cNvPr id="200707" name="Rectangle 3">
            <a:extLst>
              <a:ext uri="{FF2B5EF4-FFF2-40B4-BE49-F238E27FC236}">
                <a16:creationId xmlns:a16="http://schemas.microsoft.com/office/drawing/2014/main" id="{5FBC6681-D594-448C-B842-9D5624227537}"/>
              </a:ext>
            </a:extLst>
          </p:cNvPr>
          <p:cNvSpPr>
            <a:spLocks noGrp="1" noChangeArrowheads="1"/>
          </p:cNvSpPr>
          <p:nvPr>
            <p:ph idx="1"/>
          </p:nvPr>
        </p:nvSpPr>
        <p:spPr>
          <a:xfrm>
            <a:off x="1981200" y="228600"/>
            <a:ext cx="8686800" cy="6400800"/>
          </a:xfrm>
        </p:spPr>
        <p:txBody>
          <a:bodyPr/>
          <a:lstStyle/>
          <a:p>
            <a:pPr eaLnBrk="1" hangingPunct="1">
              <a:buFont typeface="Arial" panose="020B0604020202020204" pitchFamily="34" charset="0"/>
              <a:buNone/>
            </a:pPr>
            <a:r>
              <a:rPr lang="en-US" altLang="en-US" sz="2400" b="1">
                <a:latin typeface="Times New Roman" panose="02020603050405020304" pitchFamily="18" charset="0"/>
                <a:cs typeface="Times New Roman" panose="02020603050405020304" pitchFamily="18" charset="0"/>
              </a:rPr>
              <a:t>A. </a:t>
            </a:r>
            <a:r>
              <a:rPr lang="en-US" altLang="en-US" sz="2400" b="1">
                <a:solidFill>
                  <a:srgbClr val="C00000"/>
                </a:solidFill>
                <a:latin typeface="Times New Roman" panose="02020603050405020304" pitchFamily="18" charset="0"/>
                <a:cs typeface="Times New Roman" panose="02020603050405020304" pitchFamily="18" charset="0"/>
              </a:rPr>
              <a:t>Associative interactions / activities in rhizosphere: </a:t>
            </a:r>
          </a:p>
          <a:p>
            <a:pPr eaLnBrk="1" hangingPunct="1">
              <a:buFont typeface="Wingdings" panose="05000000000000000000" pitchFamily="2" charset="2"/>
              <a:buNone/>
            </a:pPr>
            <a:endParaRPr lang="en-US" altLang="ar-EG" sz="2400" b="1">
              <a:solidFill>
                <a:schemeClr val="hlink"/>
              </a:solidFill>
              <a:latin typeface="Times New Roman" panose="02020603050405020304" pitchFamily="18" charset="0"/>
              <a:cs typeface="Times New Roman" panose="02020603050405020304" pitchFamily="18" charset="0"/>
            </a:endParaRPr>
          </a:p>
          <a:p>
            <a:pPr eaLnBrk="1" hangingPunct="1">
              <a:buFont typeface="Wingdings" panose="05000000000000000000" pitchFamily="2" charset="2"/>
              <a:buNone/>
            </a:pPr>
            <a:r>
              <a:rPr lang="en-US" altLang="ar-EG" b="1">
                <a:solidFill>
                  <a:schemeClr val="hlink"/>
                </a:solidFill>
                <a:latin typeface="Times New Roman" panose="02020603050405020304" pitchFamily="18" charset="0"/>
                <a:cs typeface="Times New Roman" panose="02020603050405020304" pitchFamily="18" charset="0"/>
              </a:rPr>
              <a:t>The dependence of one microorganism upon another for extra-cellular products (e.g. amino acids &amp; growth promoting substances) can be regarded as an associative activity in rhizosphere. </a:t>
            </a:r>
          </a:p>
          <a:p>
            <a:pPr eaLnBrk="1" hangingPunct="1">
              <a:buFont typeface="Wingdings" panose="05000000000000000000" pitchFamily="2" charset="2"/>
              <a:buNone/>
            </a:pPr>
            <a:r>
              <a:rPr lang="en-US" altLang="ar-EG" b="1">
                <a:solidFill>
                  <a:schemeClr val="hlink"/>
                </a:solidFill>
                <a:latin typeface="Times New Roman" panose="02020603050405020304" pitchFamily="18" charset="0"/>
                <a:cs typeface="Times New Roman" panose="02020603050405020304" pitchFamily="18" charset="0"/>
              </a:rPr>
              <a:t>There is an increase in the exudation of amino acids, organic acids and monosaccharide by plant roots in the presence of microorganisms. </a:t>
            </a:r>
          </a:p>
          <a:p>
            <a:pPr eaLnBrk="1" hangingPunct="1">
              <a:buFont typeface="Wingdings" panose="05000000000000000000" pitchFamily="2" charset="2"/>
              <a:buNone/>
            </a:pPr>
            <a:r>
              <a:rPr lang="en-US" altLang="ar-EG" b="1">
                <a:solidFill>
                  <a:schemeClr val="hlink"/>
                </a:solidFill>
                <a:latin typeface="Times New Roman" panose="02020603050405020304" pitchFamily="18" charset="0"/>
                <a:cs typeface="Times New Roman" panose="02020603050405020304" pitchFamily="18" charset="0"/>
              </a:rPr>
              <a:t>Gibberellins and gibberellins- like substances are known to be produced by bacterial genera viz </a:t>
            </a:r>
            <a:r>
              <a:rPr lang="en-US" altLang="ar-EG" b="1" i="1">
                <a:solidFill>
                  <a:schemeClr val="hlink"/>
                </a:solidFill>
                <a:latin typeface="Times New Roman" panose="02020603050405020304" pitchFamily="18" charset="0"/>
                <a:cs typeface="Times New Roman" panose="02020603050405020304" pitchFamily="18" charset="0"/>
              </a:rPr>
              <a:t>Azotobacter, Arthrobacter, Pseudomonas, </a:t>
            </a:r>
            <a:r>
              <a:rPr lang="en-US" altLang="ar-EG" b="1">
                <a:solidFill>
                  <a:schemeClr val="hlink"/>
                </a:solidFill>
                <a:latin typeface="Times New Roman" panose="02020603050405020304" pitchFamily="18" charset="0"/>
                <a:cs typeface="Times New Roman" panose="02020603050405020304" pitchFamily="18" charset="0"/>
              </a:rPr>
              <a:t>and </a:t>
            </a:r>
            <a:r>
              <a:rPr lang="en-US" altLang="ar-EG" b="1" i="1">
                <a:solidFill>
                  <a:schemeClr val="hlink"/>
                </a:solidFill>
                <a:latin typeface="Times New Roman" panose="02020603050405020304" pitchFamily="18" charset="0"/>
                <a:cs typeface="Times New Roman" panose="02020603050405020304" pitchFamily="18" charset="0"/>
              </a:rPr>
              <a:t>Agrobacterium </a:t>
            </a:r>
            <a:r>
              <a:rPr lang="en-US" altLang="ar-EG" b="1">
                <a:solidFill>
                  <a:schemeClr val="hlink"/>
                </a:solidFill>
                <a:latin typeface="Times New Roman" panose="02020603050405020304" pitchFamily="18" charset="0"/>
                <a:cs typeface="Times New Roman" panose="02020603050405020304" pitchFamily="18" charset="0"/>
              </a:rPr>
              <a:t>which are commonly found in the rhizosphere.</a:t>
            </a:r>
            <a:r>
              <a:rPr lang="en-US" altLang="ar-EG" b="1">
                <a:latin typeface="Times New Roman" panose="02020603050405020304" pitchFamily="18" charset="0"/>
                <a:cs typeface="Times New Roman" panose="02020603050405020304" pitchFamily="18" charset="0"/>
              </a:rPr>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2">
            <a:extLst>
              <a:ext uri="{FF2B5EF4-FFF2-40B4-BE49-F238E27FC236}">
                <a16:creationId xmlns:a16="http://schemas.microsoft.com/office/drawing/2014/main" id="{D9F9E323-18DE-44B8-908C-F3187D1F30BA}"/>
              </a:ext>
            </a:extLst>
          </p:cNvPr>
          <p:cNvSpPr>
            <a:spLocks noGrp="1" noRot="1"/>
          </p:cNvSpPr>
          <p:nvPr>
            <p:ph type="title"/>
          </p:nvPr>
        </p:nvSpPr>
        <p:spPr>
          <a:xfrm>
            <a:off x="2057400" y="-1676400"/>
            <a:ext cx="8229600" cy="1143000"/>
          </a:xfrm>
        </p:spPr>
        <p:txBody>
          <a:bodyPr/>
          <a:lstStyle/>
          <a:p>
            <a:pPr eaLnBrk="1" hangingPunct="1"/>
            <a:endParaRPr lang="en-US" altLang="ar-EG"/>
          </a:p>
        </p:txBody>
      </p:sp>
      <p:sp>
        <p:nvSpPr>
          <p:cNvPr id="201731" name="Rectangle 3">
            <a:extLst>
              <a:ext uri="{FF2B5EF4-FFF2-40B4-BE49-F238E27FC236}">
                <a16:creationId xmlns:a16="http://schemas.microsoft.com/office/drawing/2014/main" id="{E6ECB506-65DC-464F-96D9-C9CE080A77E8}"/>
              </a:ext>
            </a:extLst>
          </p:cNvPr>
          <p:cNvSpPr>
            <a:spLocks noGrp="1" noChangeArrowheads="1"/>
          </p:cNvSpPr>
          <p:nvPr>
            <p:ph idx="1"/>
          </p:nvPr>
        </p:nvSpPr>
        <p:spPr>
          <a:xfrm>
            <a:off x="1981200" y="228600"/>
            <a:ext cx="8382000" cy="6324600"/>
          </a:xfrm>
        </p:spPr>
        <p:txBody>
          <a:bodyPr/>
          <a:lstStyle/>
          <a:p>
            <a:pPr eaLnBrk="1" hangingPunct="1">
              <a:buFont typeface="Wingdings" panose="05000000000000000000" pitchFamily="2" charset="2"/>
              <a:buNone/>
            </a:pPr>
            <a:r>
              <a:rPr lang="en-US" altLang="ar-EG" b="1">
                <a:solidFill>
                  <a:schemeClr val="hlink"/>
                </a:solidFill>
                <a:latin typeface="Times New Roman" panose="02020603050405020304" pitchFamily="18" charset="0"/>
                <a:cs typeface="Times New Roman" panose="02020603050405020304" pitchFamily="18" charset="0"/>
              </a:rPr>
              <a:t>Microorganisms also influence root hair development, mucilage secretion and lateral root development. </a:t>
            </a:r>
          </a:p>
          <a:p>
            <a:pPr eaLnBrk="1" hangingPunct="1">
              <a:buFont typeface="Wingdings" panose="05000000000000000000" pitchFamily="2" charset="2"/>
              <a:buNone/>
            </a:pPr>
            <a:r>
              <a:rPr lang="en-US" altLang="ar-EG" b="1">
                <a:solidFill>
                  <a:schemeClr val="hlink"/>
                </a:solidFill>
                <a:latin typeface="Times New Roman" panose="02020603050405020304" pitchFamily="18" charset="0"/>
                <a:cs typeface="Times New Roman" panose="02020603050405020304" pitchFamily="18" charset="0"/>
              </a:rPr>
              <a:t>Fungi inhabiting the root surface facilitate the absorption of nutrient by the roots.</a:t>
            </a:r>
          </a:p>
          <a:p>
            <a:pPr eaLnBrk="1" hangingPunct="1">
              <a:buFont typeface="Wingdings" panose="05000000000000000000" pitchFamily="2" charset="2"/>
              <a:buNone/>
            </a:pPr>
            <a:endParaRPr lang="en-US" altLang="ar-EG" b="1">
              <a:solidFill>
                <a:schemeClr val="hlink"/>
              </a:solidFill>
              <a:latin typeface="Times New Roman" panose="02020603050405020304" pitchFamily="18" charset="0"/>
              <a:cs typeface="Times New Roman" panose="02020603050405020304" pitchFamily="18" charset="0"/>
            </a:endParaRPr>
          </a:p>
          <a:p>
            <a:pPr eaLnBrk="1" hangingPunct="1">
              <a:buFont typeface="Wingdings" panose="05000000000000000000" pitchFamily="2" charset="2"/>
              <a:buNone/>
            </a:pPr>
            <a:r>
              <a:rPr lang="en-US" altLang="ar-EG" b="1">
                <a:solidFill>
                  <a:schemeClr val="hlink"/>
                </a:solidFill>
                <a:latin typeface="Times New Roman" panose="02020603050405020304" pitchFamily="18" charset="0"/>
                <a:cs typeface="Times New Roman" panose="02020603050405020304" pitchFamily="18" charset="0"/>
              </a:rPr>
              <a:t>Mycorrhiza is one of the best known symbiotic interactions which exist between the roots of higher plants and fungi. </a:t>
            </a:r>
          </a:p>
          <a:p>
            <a:pPr eaLnBrk="1" hangingPunct="1">
              <a:buFont typeface="Wingdings" panose="05000000000000000000" pitchFamily="2" charset="2"/>
              <a:buNone/>
            </a:pPr>
            <a:endParaRPr lang="en-US" altLang="ar-EG" b="1">
              <a:solidFill>
                <a:schemeClr val="hlink"/>
              </a:solidFill>
              <a:latin typeface="Times New Roman" panose="02020603050405020304" pitchFamily="18" charset="0"/>
              <a:cs typeface="Times New Roman" panose="02020603050405020304" pitchFamily="18" charset="0"/>
            </a:endParaRPr>
          </a:p>
          <a:p>
            <a:pPr eaLnBrk="1" hangingPunct="1">
              <a:buFont typeface="Wingdings" panose="05000000000000000000" pitchFamily="2" charset="2"/>
              <a:buNone/>
            </a:pPr>
            <a:r>
              <a:rPr lang="en-US" altLang="ar-EG" b="1">
                <a:solidFill>
                  <a:schemeClr val="hlink"/>
                </a:solidFill>
                <a:latin typeface="Times New Roman" panose="02020603050405020304" pitchFamily="18" charset="0"/>
                <a:cs typeface="Times New Roman" panose="02020603050405020304" pitchFamily="18" charset="0"/>
              </a:rPr>
              <a:t>This mycorrhizal association has been found to improve plant growth through better uptake of phosphorus and zinc from soil, suppression of root pathogenic fungi and nematodes.</a:t>
            </a:r>
            <a:r>
              <a:rPr lang="en-US" altLang="ar-EG">
                <a:solidFill>
                  <a:schemeClr val="hlink"/>
                </a:solidFill>
                <a:latin typeface="Times New Roman" panose="02020603050405020304" pitchFamily="18" charset="0"/>
                <a:cs typeface="Times New Roman" panose="02020603050405020304" pitchFamily="18" charset="0"/>
              </a:rPr>
              <a:t>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1666</Words>
  <Application>Microsoft Office PowerPoint</Application>
  <PresentationFormat>Widescreen</PresentationFormat>
  <Paragraphs>94</Paragraphs>
  <Slides>24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Arial</vt:lpstr>
      <vt:lpstr>Calibri</vt:lpstr>
      <vt:lpstr>Calibri Light</vt:lpstr>
      <vt:lpstr>Garamond</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Mahmoud Noureldein</dc:creator>
  <cp:lastModifiedBy>Mahmoud Noureldein</cp:lastModifiedBy>
  <cp:revision>1</cp:revision>
  <dcterms:created xsi:type="dcterms:W3CDTF">2020-03-16T19:06:45Z</dcterms:created>
  <dcterms:modified xsi:type="dcterms:W3CDTF">2020-03-16T19:09:43Z</dcterms:modified>
</cp:coreProperties>
</file>