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60" r:id="rId4"/>
    <p:sldId id="257" r:id="rId5"/>
    <p:sldId id="258" r:id="rId6"/>
    <p:sldId id="266" r:id="rId7"/>
    <p:sldId id="264" r:id="rId8"/>
    <p:sldId id="259" r:id="rId9"/>
    <p:sldId id="267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15FB3-A970-4C97-9680-E937F49BF898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A3BDF99-1842-4989-811A-7E0BEF3E38EB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4290823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02B3F-8D8B-4680-8EE4-16443A9F4E63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4BBA7-628B-45F6-B143-CEAC12BEDBEC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835284151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A758A-A1E5-4D74-BEB9-CC2CAEFEB141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B3DDB-A6B4-453B-B583-612BE7FD8C66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4208090149"/>
      </p:ext>
    </p:extLst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A87B5-D9DD-4E9E-9048-B28A78F56077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D28AB-50E5-49A6-9E28-98B9A46AA9CE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418874221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E7EA7-682A-4446-8D91-D91B4E116FEC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4ABE8D4-50F4-4819-91F1-9E180DA6140C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792517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A03F6-7B89-4958-88E3-9C5BFCAC2B8E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E004-1A49-4AED-BBF5-BE3EF2AF245C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335981201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F31CC-29FD-4574-9852-684CE8452215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18867-89D2-4185-9062-9B201422888A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264527764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1C2DB-283F-4A04-AE34-2A28DE6A0F99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723E5-3B91-45CA-934A-71D3A3BDBBE2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581363584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10D9C-D258-4302-9DE8-596CD0483A08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2E441-B8A5-4164-B5D6-601EFA3099EC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538765720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403C-99F6-4079-9654-7000F9437F53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CBCE9-10DE-40F4-9023-A39A98811502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621672420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3E11B-DB20-4EBF-8360-F78020EB5295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1DE24B7-8AD8-4309-A58C-849E888BFE31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220884214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381267-C123-46B5-9A9B-CEB89EAB5547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B57BA6E1-AF41-48AE-98C3-1D46BA449FA5}" type="slidenum">
              <a:rPr lang="en-US" altLang="ar-EG"/>
              <a:pPr/>
              <a:t>‹#›</a:t>
            </a:fld>
            <a:endParaRPr lang="en-US" altLang="ar-EG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5" r:id="rId2"/>
    <p:sldLayoutId id="2147483754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5" r:id="rId9"/>
    <p:sldLayoutId id="2147483751" r:id="rId10"/>
    <p:sldLayoutId id="2147483752" r:id="rId11"/>
  </p:sldLayoutIdLst>
  <p:transition spd="slow">
    <p:cover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ITP\My Documents\My Pictures\PPT templets\t_1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1828800" y="3810000"/>
            <a:ext cx="51054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 i="1">
                <a:solidFill>
                  <a:schemeClr val="bg1"/>
                </a:solidFill>
                <a:latin typeface="Cambria" pitchFamily="18" charset="0"/>
              </a:rPr>
              <a:t>The Vegetation </a:t>
            </a:r>
            <a:r>
              <a:rPr lang="en-US" altLang="en-US" sz="2400" b="1">
                <a:solidFill>
                  <a:schemeClr val="bg1"/>
                </a:solidFill>
                <a:latin typeface="Cambria" pitchFamily="18" charset="0"/>
              </a:rPr>
              <a:t>-Lecture (4)</a:t>
            </a:r>
            <a:endParaRPr lang="en-US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ITP\Desktop\محاضرات\black_cany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0" cy="7000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685800" y="0"/>
            <a:ext cx="8018463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3200" b="1">
                <a:latin typeface="Calibri" pitchFamily="34" charset="0"/>
              </a:rPr>
              <a:t>Vegetation types are named after its habitats</a:t>
            </a:r>
            <a:endParaRPr lang="en-US" altLang="en-US" sz="3200" b="1">
              <a:latin typeface="Calibri" pitchFamily="34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81000" y="6334125"/>
            <a:ext cx="8620125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2800" b="1">
                <a:latin typeface="Calibri" pitchFamily="34" charset="0"/>
              </a:rPr>
              <a:t>1. Desert Vegetation type is growing in the desert habitat</a:t>
            </a:r>
            <a:endParaRPr lang="en-US" altLang="en-US" sz="2800" b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Documents and Settings\ITP\Desktop\محاضرات\Ammofila arena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6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400" b="1">
                <a:latin typeface="Calibri" pitchFamily="34" charset="0"/>
              </a:rPr>
              <a:t>2. Sand dune vegetation growing on dune habitat (coastal or inland)</a:t>
            </a:r>
            <a:endParaRPr lang="en-US" altLang="en-US" sz="2400" b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Documents and Settings\ITP\Desktop\محاضرات\photo1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201150" cy="6899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62000" y="228600"/>
            <a:ext cx="71628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altLang="en-US" b="1">
                <a:latin typeface="Calibri" pitchFamily="34" charset="0"/>
              </a:rPr>
              <a:t>3. Wetland vegetation growing in aquatic habitat (coastal or inland)</a:t>
            </a:r>
            <a:endParaRPr lang="en-US" altLang="en-US" b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276600" y="1828800"/>
            <a:ext cx="1981200" cy="1066800"/>
          </a:xfrm>
          <a:prstGeom prst="rect">
            <a:avLst/>
          </a:prstGeom>
          <a:ln>
            <a:noFill/>
          </a:ln>
        </p:spPr>
        <p:txBody>
          <a:bodyPr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700" b="1" i="1" dirty="0">
                <a:solidFill>
                  <a:srgbClr val="F1F61E"/>
                </a:solidFill>
                <a:latin typeface="Cambria" pitchFamily="18" charset="0"/>
                <a:ea typeface="+mj-ea"/>
                <a:cs typeface="+mj-cs"/>
              </a:rPr>
              <a:t>and</a:t>
            </a:r>
            <a:r>
              <a:rPr lang="en-US" sz="4400" b="1" i="1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 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124200" y="3200400"/>
            <a:ext cx="2438400" cy="1066800"/>
          </a:xfrm>
          <a:prstGeom prst="rect">
            <a:avLst/>
          </a:prstGeom>
          <a:ln>
            <a:noFill/>
          </a:ln>
        </p:spPr>
        <p:txBody>
          <a:bodyPr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i="1" dirty="0">
                <a:solidFill>
                  <a:srgbClr val="FFFF00"/>
                </a:solidFill>
                <a:latin typeface="Cambria" pitchFamily="18" charset="0"/>
                <a:ea typeface="+mj-ea"/>
                <a:cs typeface="+mj-cs"/>
              </a:rPr>
              <a:t>Flora</a:t>
            </a:r>
            <a:endParaRPr lang="en-US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4648200"/>
            <a:ext cx="7772400" cy="1066800"/>
          </a:xfrm>
          <a:prstGeom prst="rect">
            <a:avLst/>
          </a:prstGeom>
          <a:ln>
            <a:noFill/>
          </a:ln>
        </p:spPr>
        <p:txBody>
          <a:bodyPr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1F61E"/>
                </a:solidFill>
                <a:latin typeface="Cambria" pitchFamily="18" charset="0"/>
                <a:ea typeface="+mj-ea"/>
                <a:cs typeface="+mj-cs"/>
              </a:rPr>
              <a:t>Are there any differences?</a:t>
            </a:r>
            <a:r>
              <a:rPr lang="en-US" sz="3200" b="1" i="1" dirty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 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048000" y="914400"/>
            <a:ext cx="2408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600" b="1" i="1">
                <a:solidFill>
                  <a:srgbClr val="FFFF00"/>
                </a:solidFill>
                <a:latin typeface="Cambria" pitchFamily="18" charset="0"/>
              </a:rPr>
              <a:t>Vegetation</a:t>
            </a:r>
            <a:endParaRPr lang="en-US" altLang="en-US" sz="36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 txBox="1">
            <a:spLocks/>
          </p:cNvSpPr>
          <p:nvPr/>
        </p:nvSpPr>
        <p:spPr bwMode="auto">
          <a:xfrm>
            <a:off x="228600" y="3429000"/>
            <a:ext cx="861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3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Flora: more emphasis is given more focus to the taxonomic position, rare species while vegetation gives more focus to the relationships between the species and its environment.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228600" y="1295400"/>
            <a:ext cx="868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GB" altLang="en-US" sz="3200" b="1">
                <a:solidFill>
                  <a:schemeClr val="accent1"/>
                </a:solidFill>
                <a:latin typeface="Calibri" pitchFamily="34" charset="0"/>
              </a:rPr>
              <a:t>Vegetation: is all plants covering the soil surface in a specific area regardless their taxonomic position.</a:t>
            </a:r>
            <a:endParaRPr lang="en-US" altLang="en-US" sz="3200" b="1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allAtOnce"/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0" y="838200"/>
            <a:ext cx="8839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4000">
                <a:latin typeface="Calibri" pitchFamily="34" charset="0"/>
              </a:rPr>
              <a:t>Vegetation is an aggregation of  different plant species in two main layers:</a:t>
            </a:r>
            <a:endParaRPr lang="en-US" altLang="en-US" sz="4000">
              <a:latin typeface="Calibri" pitchFamily="34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505200" y="36576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3200">
                <a:latin typeface="Calibri" pitchFamily="34" charset="0"/>
              </a:rPr>
              <a:t>shrubs</a:t>
            </a:r>
            <a:endParaRPr lang="en-US" altLang="en-US" sz="3200">
              <a:latin typeface="Calibri" pitchFamily="34" charset="0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57200" y="3733800"/>
            <a:ext cx="1027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3200">
                <a:latin typeface="Calibri" pitchFamily="34" charset="0"/>
              </a:rPr>
              <a:t>trees</a:t>
            </a:r>
            <a:endParaRPr lang="en-US" altLang="en-US" sz="3200">
              <a:latin typeface="Calibri" pitchFamily="34" charset="0"/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6477000" y="3657600"/>
            <a:ext cx="2284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3200">
                <a:latin typeface="Calibri" pitchFamily="34" charset="0"/>
              </a:rPr>
              <a:t>undershrubs</a:t>
            </a:r>
            <a:endParaRPr lang="en-US" altLang="en-US" sz="3200">
              <a:latin typeface="Calibri" pitchFamily="34" charset="0"/>
            </a:endParaRPr>
          </a:p>
        </p:txBody>
      </p:sp>
      <p:sp>
        <p:nvSpPr>
          <p:cNvPr id="8198" name="Rectangle 1"/>
          <p:cNvSpPr>
            <a:spLocks noChangeArrowheads="1"/>
          </p:cNvSpPr>
          <p:nvPr/>
        </p:nvSpPr>
        <p:spPr bwMode="auto">
          <a:xfrm>
            <a:off x="3581400" y="50292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1606550" algn="l"/>
                <a:tab pos="5943600" algn="l"/>
              </a:tabLst>
            </a:pPr>
            <a:r>
              <a:rPr lang="en-GB" altLang="en-US" sz="3200">
                <a:latin typeface="Calibri" pitchFamily="34" charset="0"/>
                <a:cs typeface="Times New Roman" pitchFamily="18" charset="0"/>
              </a:rPr>
              <a:t>herbs </a:t>
            </a:r>
            <a:endParaRPr lang="en-GB" altLang="en-US" sz="320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381000" y="5105400"/>
            <a:ext cx="1554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tabLst>
                <a:tab pos="1606550" algn="l"/>
                <a:tab pos="5943600" algn="l"/>
              </a:tabLst>
            </a:pPr>
            <a:r>
              <a:rPr lang="en-GB" altLang="en-US" sz="3200">
                <a:latin typeface="Calibri" pitchFamily="34" charset="0"/>
                <a:cs typeface="Times New Roman" pitchFamily="18" charset="0"/>
              </a:rPr>
              <a:t>bushes, </a:t>
            </a: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304800" y="2667000"/>
            <a:ext cx="490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3200">
                <a:latin typeface="Calibri" pitchFamily="34" charset="0"/>
              </a:rPr>
              <a:t>1</a:t>
            </a:r>
            <a:r>
              <a:rPr lang="en-GB" altLang="en-US" sz="3200" baseline="30000">
                <a:latin typeface="Calibri" pitchFamily="34" charset="0"/>
              </a:rPr>
              <a:t>st</a:t>
            </a:r>
            <a:r>
              <a:rPr lang="en-GB" altLang="en-US" sz="3200">
                <a:latin typeface="Calibri" pitchFamily="34" charset="0"/>
              </a:rPr>
              <a:t> layer (above soil surface) </a:t>
            </a:r>
            <a:endParaRPr lang="en-US" altLang="en-US" sz="3200"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1219200" y="838200"/>
            <a:ext cx="5691188" cy="646113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3600" b="1" smtClean="0"/>
              <a:t>2</a:t>
            </a:r>
            <a:r>
              <a:rPr lang="en-GB" altLang="en-US" sz="3600" b="1" baseline="30000" smtClean="0"/>
              <a:t>nd</a:t>
            </a:r>
            <a:r>
              <a:rPr lang="en-GB" altLang="en-US" sz="3600" b="1" smtClean="0"/>
              <a:t> layer (under soil surface) </a:t>
            </a:r>
            <a:endParaRPr lang="en-US" altLang="en-US" sz="3600" b="1" smtClean="0"/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1143000" y="2590800"/>
            <a:ext cx="154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3200">
                <a:latin typeface="Calibri" pitchFamily="34" charset="0"/>
              </a:rPr>
              <a:t>Bacteria</a:t>
            </a:r>
            <a:endParaRPr lang="en-US" altLang="en-US" sz="3200">
              <a:latin typeface="Calibri" pitchFamily="34" charset="0"/>
            </a:endParaRP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2362200" y="1752600"/>
            <a:ext cx="4418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3200">
                <a:latin typeface="Calibri" pitchFamily="34" charset="0"/>
              </a:rPr>
              <a:t>Soil micro-flora including:</a:t>
            </a:r>
            <a:endParaRPr lang="en-US" altLang="en-US" sz="3200">
              <a:latin typeface="Calibri" pitchFamily="34" charset="0"/>
            </a:endParaRPr>
          </a:p>
        </p:txBody>
      </p: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6705600" y="2514600"/>
            <a:ext cx="110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3200">
                <a:latin typeface="Calibri" pitchFamily="34" charset="0"/>
              </a:rPr>
              <a:t>Algae</a:t>
            </a:r>
            <a:endParaRPr lang="en-US" altLang="en-US" sz="3200">
              <a:latin typeface="Calibri" pitchFamily="34" charset="0"/>
            </a:endParaRPr>
          </a:p>
        </p:txBody>
      </p:sp>
      <p:pic>
        <p:nvPicPr>
          <p:cNvPr id="9222" name="Picture 3" descr="http://www.bioquest.org/bedrock/problem_spaces/enolase/assets/Soil-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775200" cy="3581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9" descr="http://www.microscopy-uk.org.uk/mag/imagsmall/pediast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3228975"/>
            <a:ext cx="4340225" cy="3629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http://www.geocities.com/RainForest/Andes/8046/penicilli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4572000" cy="3505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48200" y="3581400"/>
            <a:ext cx="992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2800" b="1">
                <a:latin typeface="Calibri" pitchFamily="34" charset="0"/>
              </a:rPr>
              <a:t>Fungi</a:t>
            </a:r>
            <a:endParaRPr lang="en-US" altLang="en-US" sz="2800" b="1">
              <a:latin typeface="Calibri" pitchFamily="34" charset="0"/>
            </a:endParaRPr>
          </a:p>
        </p:txBody>
      </p:sp>
      <p:pic>
        <p:nvPicPr>
          <p:cNvPr id="10244" name="Picture 4" descr="http://pro.corbis.com/images/FL006457.jpg?size=67&amp;uid=%7BB6BA698A-D703-4711-A6B3-A1674087971F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7888"/>
            <a:ext cx="4572000" cy="34401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6" descr="http://129.215.156.68/Images/Asexual%20structures%20of%20Aspergillus%20nig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352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4724400" y="6172200"/>
            <a:ext cx="1916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i="1"/>
              <a:t>Penicillium </a:t>
            </a:r>
            <a:r>
              <a:rPr lang="en-GB" altLang="en-US" sz="2000" b="1">
                <a:latin typeface="Calibri" pitchFamily="34" charset="0"/>
              </a:rPr>
              <a:t>sp.</a:t>
            </a:r>
            <a:endParaRPr lang="en-US" altLang="en-US" sz="2000" b="1">
              <a:latin typeface="Calibri" pitchFamily="34" charset="0"/>
            </a:endParaRPr>
          </a:p>
        </p:txBody>
      </p:sp>
      <p:pic>
        <p:nvPicPr>
          <p:cNvPr id="10247" name="Picture 10" descr="http://www.microscopy-uk.org.uk/mag/imagsmall/netri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352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5715000" y="2819400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2000" b="1" i="1"/>
              <a:t>Aspragillus </a:t>
            </a:r>
            <a:r>
              <a:rPr lang="en-GB" altLang="en-US" sz="2000" b="1">
                <a:latin typeface="Calibri" pitchFamily="34" charset="0"/>
              </a:rPr>
              <a:t>sp.</a:t>
            </a:r>
            <a:endParaRPr lang="en-US" altLang="en-US" sz="2000" b="1">
              <a:latin typeface="Calibri" pitchFamily="34" charset="0"/>
            </a:endParaRPr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2895600" y="23622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2800" b="1">
                <a:latin typeface="Calibri" pitchFamily="34" charset="0"/>
              </a:rPr>
              <a:t>Algae</a:t>
            </a:r>
            <a:endParaRPr lang="en-US" altLang="en-US" sz="2800" b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aynesword.palomar.edu/images/gclich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3429000"/>
            <a:ext cx="47720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http://waynesword.palomar.edu/images/cancon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http://www.sbbg.org/image/research_floristics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0"/>
            <a:ext cx="4806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http://www.saddleback.edu/faculty/steh/bio3bfolder/bio3blabimages/bio3bfungiimages2_files/image0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19600" cy="3429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04800" y="2743200"/>
            <a:ext cx="8839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eaLnBrk="1" hangingPunct="1">
              <a:tabLst>
                <a:tab pos="1606550" algn="l"/>
                <a:tab pos="5943600" algn="l"/>
              </a:tabLst>
            </a:pPr>
            <a:r>
              <a:rPr lang="en-GB" altLang="en-US" sz="3000">
                <a:latin typeface="Calibri" pitchFamily="34" charset="0"/>
                <a:cs typeface="Times New Roman" pitchFamily="18" charset="0"/>
              </a:rPr>
              <a:t>Vegetation types are controlled by  environmental factors, e.g. climate (rainfall, humidity, temperature) and soil characteristics, (physical, chemical characteristics and topography. </a:t>
            </a:r>
            <a:endParaRPr lang="en-GB" altLang="en-US" sz="3000"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1676400"/>
            <a:ext cx="36115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i="1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Vegetation types</a:t>
            </a:r>
            <a:endParaRPr lang="en-US" sz="3600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2286000"/>
            <a:ext cx="5686425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i="1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Vegetation types </a:t>
            </a:r>
            <a:r>
              <a:rPr lang="en-GB" sz="3600" b="1" i="1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Examples</a:t>
            </a:r>
            <a:endParaRPr lang="en-US" sz="3600" b="1" i="1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defRPr/>
            </a:pPr>
            <a:endParaRPr lang="en-US" sz="3600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320</TotalTime>
  <Words>190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Constantia</vt:lpstr>
      <vt:lpstr>Wingdings 2</vt:lpstr>
      <vt:lpstr>Cambria</vt:lpstr>
      <vt:lpstr>Times New Roman</vt:lpstr>
      <vt:lpstr>Flow</vt:lpstr>
      <vt:lpstr>PowerPoint Presentation</vt:lpstr>
      <vt:lpstr>PowerPoint Presentation</vt:lpstr>
      <vt:lpstr>PowerPoint Presentation</vt:lpstr>
      <vt:lpstr>PowerPoint Presentation</vt:lpstr>
      <vt:lpstr>2nd layer (under soil surface)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ADHM ALSAYED ZONKOL</dc:creator>
  <cp:lastModifiedBy>ahmed77</cp:lastModifiedBy>
  <cp:revision>61</cp:revision>
  <dcterms:created xsi:type="dcterms:W3CDTF">2009-03-12T21:07:01Z</dcterms:created>
  <dcterms:modified xsi:type="dcterms:W3CDTF">2020-03-27T22:19:20Z</dcterms:modified>
</cp:coreProperties>
</file>