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2" r:id="rId4"/>
    <p:sldId id="264" r:id="rId5"/>
    <p:sldId id="259" r:id="rId6"/>
    <p:sldId id="284" r:id="rId7"/>
    <p:sldId id="285" r:id="rId8"/>
    <p:sldId id="282" r:id="rId9"/>
    <p:sldId id="283" r:id="rId10"/>
    <p:sldId id="271" r:id="rId11"/>
    <p:sldId id="269" r:id="rId12"/>
    <p:sldId id="280" r:id="rId13"/>
    <p:sldId id="278" r:id="rId14"/>
    <p:sldId id="279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A0EC-9C29-45DF-B787-97833CC5F0E7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3AC1EB6-AE12-4877-A6A5-07D05F10E183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51052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D526-F3F0-487C-AC59-4BDF877A4F4B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BA6EC-B8A8-49E6-B762-1EACF8F172A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87474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A1A1-F4AB-49A5-B0F8-5CCA2F7ED94A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7164B-4C27-4555-A472-EB945AF483D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07508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66BF-69E8-419B-839C-E2DC609163CA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046E7-80C3-4224-B35F-7B2A1A9AB9E2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5584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054A-BA2A-464E-842C-021D81645B4B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3E38B2A-42DF-4491-9EC3-4A7DBAF665B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924634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03F1-E8DD-49C0-A579-F22F7C41781C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78BFA-856F-4D76-BCD5-922376FB348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63360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80E1-D5B7-4033-9CF8-A1AC03013B1E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D1FF8-7D5E-424C-8168-EB2D84ED66B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5570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B306-8AC5-4B09-A518-CBF2AAB84C6F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BD826-09D3-42AA-86F3-60B9B0F6858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179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1675-6864-42AF-9635-84057857BA7E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F5328-D21B-4083-A66A-880B3AE3E5C7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10451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3336C-05DA-498C-8180-9E10679540C2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44D6-D18F-4D44-B6D4-28305BE5368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2375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C316-6A33-4218-9D50-3AB904D13FDD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20D611F-95DB-4621-A772-9AFBC0BA2013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5331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57361-C850-42B4-B81E-948C7FEAA61E}" type="datetimeFigureOut">
              <a:rPr lang="en-US"/>
              <a:pPr>
                <a:defRPr/>
              </a:pPr>
              <a:t>3/28/2020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0C701AE7-8F3F-41FD-92DC-5FF4EC002AF7}" type="slidenum">
              <a:rPr lang="en-US" altLang="ar-EG"/>
              <a:pPr/>
              <a:t>‹#›</a:t>
            </a:fld>
            <a:endParaRPr lang="en-US" altLang="ar-EG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ITP\My Documents\My Pictures\PPT templets\t_1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28800" y="3810000"/>
            <a:ext cx="51054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i="1">
                <a:solidFill>
                  <a:schemeClr val="bg1"/>
                </a:solidFill>
                <a:latin typeface="Cambria" pitchFamily="18" charset="0"/>
              </a:rPr>
              <a:t>Vegetation Succession </a:t>
            </a:r>
            <a:r>
              <a:rPr lang="en-US" altLang="en-US" sz="2400" b="1">
                <a:solidFill>
                  <a:schemeClr val="bg1"/>
                </a:solidFill>
                <a:latin typeface="Cambria" pitchFamily="18" charset="0"/>
              </a:rPr>
              <a:t>-Lecture (5)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488113"/>
            <a:ext cx="245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b="1">
                <a:latin typeface="Calibri" pitchFamily="34" charset="0"/>
              </a:rPr>
              <a:t>Stages of hydrosere</a:t>
            </a:r>
            <a:endParaRPr lang="en-US" altLang="en-US" b="1">
              <a:latin typeface="Calibri" pitchFamily="34" charset="0"/>
            </a:endParaRPr>
          </a:p>
        </p:txBody>
      </p:sp>
      <p:pic>
        <p:nvPicPr>
          <p:cNvPr id="14339" name="Picture 4" descr="http://www.marcanterra-bois-plantes.com/images/pepiniere/listes%20plantes/schéma%20hélophyte%20coul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9613"/>
            <a:ext cx="74676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lant_succ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179388" y="76200"/>
            <a:ext cx="4670425" cy="5238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Stages of Xerosere succession </a:t>
            </a:r>
            <a:endParaRPr lang="en-US" altLang="en-US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://4.bp.blogspot.com/_tZ447WZizBg/R9PlnBru8KI/AAAAAAAAAIk/cqmRl_IZdPk/s400/two-mosses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94075"/>
            <a:ext cx="3886200" cy="346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11" descr="http://rbg-web2.rbge.org.uk/bbs/Resources/gallery/Riccia_cavern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1863"/>
            <a:ext cx="4013200" cy="3386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6" descr="http://www.sbbg.org/image/research_floristic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538538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57200" y="29718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b="1"/>
              <a:t>1. Crustose lichen</a:t>
            </a:r>
            <a:endParaRPr lang="en-US" altLang="en-US" b="1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6488113"/>
            <a:ext cx="1030288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3. Moss</a:t>
            </a:r>
            <a:endParaRPr lang="en-US" altLang="en-US" b="1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553200" y="29718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2. Foliose lichen</a:t>
            </a:r>
            <a:endParaRPr lang="en-US" altLang="en-US" b="1"/>
          </a:p>
        </p:txBody>
      </p:sp>
      <p:pic>
        <p:nvPicPr>
          <p:cNvPr id="16392" name="Picture 2" descr="http://waynesword.palomar.edu/images/gclich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038600" y="41148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5. Shrub</a:t>
            </a:r>
            <a:endParaRPr lang="en-US" altLang="en-US" b="1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400800" y="55626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6. Climax forest</a:t>
            </a:r>
            <a:endParaRPr lang="en-US" altLang="en-US" b="1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57200" y="3200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4. Herbaceous</a:t>
            </a:r>
            <a:endParaRPr lang="en-US" altLang="en-US" b="1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577850" y="6096000"/>
            <a:ext cx="4030663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2400" b="1">
                <a:latin typeface="Calibri" pitchFamily="34" charset="0"/>
              </a:rPr>
              <a:t>Stages of Xerosere succession </a:t>
            </a:r>
            <a:endParaRPr lang="en-US" alt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28600" y="1501775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From the above described succession cycles (hydrosere &amp; xerosere), we may conclude that succession leads to more favourable conditions.  </a:t>
            </a:r>
            <a:endParaRPr lang="en-US" altLang="en-US" sz="2000" b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41910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The limiting factor is the climate and the type of climax stage is in harmony with it.</a:t>
            </a:r>
            <a:endParaRPr lang="en-US" altLang="en-US" sz="2000" b="1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2551113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Thus xeric habitats become less dry and hydric habitats become drier by plant reaction as succession progress. </a:t>
            </a:r>
            <a:endParaRPr lang="en-US" altLang="en-US" sz="20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24200" y="685800"/>
            <a:ext cx="2262188" cy="584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200">
                <a:latin typeface="Calibri" pitchFamily="34" charset="0"/>
                <a:cs typeface="Times New Roman" pitchFamily="18" charset="0"/>
              </a:rPr>
              <a:t>Conclusions </a:t>
            </a:r>
            <a:endParaRPr lang="en-US" altLang="en-US" sz="32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3528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The vegetation at first adapted to xeric or hydric conditions has developed into a mesophytic conditions. </a:t>
            </a:r>
            <a:endParaRPr lang="en-GB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" grpId="0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7010400" y="1219200"/>
            <a:ext cx="1905000" cy="8302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Hydric Habitats</a:t>
            </a: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0" y="5715000"/>
            <a:ext cx="20574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Xeric Habitats</a:t>
            </a: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3657600" y="3417888"/>
            <a:ext cx="1676400" cy="8318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Mesic  </a:t>
            </a:r>
          </a:p>
          <a:p>
            <a:pPr algn="ctr" eaLnBrk="1" hangingPunct="1"/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Habitats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429000" y="304800"/>
            <a:ext cx="1862138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3600" b="1">
                <a:latin typeface="Calibri" pitchFamily="34" charset="0"/>
                <a:cs typeface="Times New Roman" pitchFamily="18" charset="0"/>
              </a:rPr>
              <a:t>Reaction</a:t>
            </a:r>
            <a:endParaRPr lang="en-US" altLang="en-US" sz="3600" b="1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334000" y="2133600"/>
            <a:ext cx="18288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57400" y="4267200"/>
            <a:ext cx="16764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1828800" y="44196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Shading </a:t>
            </a:r>
            <a:endParaRPr lang="en-US" altLang="en-US" sz="20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5" name="Rectangle 19"/>
          <p:cNvSpPr>
            <a:spLocks noChangeArrowheads="1"/>
          </p:cNvSpPr>
          <p:nvPr/>
        </p:nvSpPr>
        <p:spPr bwMode="auto">
          <a:xfrm>
            <a:off x="6553200" y="2743200"/>
            <a:ext cx="223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More drier habitat</a:t>
            </a:r>
          </a:p>
          <a:p>
            <a:pPr algn="ctr"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(- water&amp; + temp)</a:t>
            </a:r>
            <a:endParaRPr lang="en-US" altLang="en-US" sz="20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6" name="Rectangle 21"/>
          <p:cNvSpPr>
            <a:spLocks noChangeArrowheads="1"/>
          </p:cNvSpPr>
          <p:nvPr/>
        </p:nvSpPr>
        <p:spPr bwMode="auto">
          <a:xfrm>
            <a:off x="5410200" y="1828800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Evapo-transpiration</a:t>
            </a:r>
            <a:endParaRPr lang="en-US" altLang="en-US" sz="20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7" name="Rectangle 22"/>
          <p:cNvSpPr>
            <a:spLocks noChangeArrowheads="1"/>
          </p:cNvSpPr>
          <p:nvPr/>
        </p:nvSpPr>
        <p:spPr bwMode="auto">
          <a:xfrm>
            <a:off x="2971800" y="5105400"/>
            <a:ext cx="223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Less drier habitat</a:t>
            </a:r>
          </a:p>
          <a:p>
            <a:pPr algn="ctr" eaLnBrk="1" hangingPunct="1"/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(+ water&amp; - temp)</a:t>
            </a:r>
            <a:endParaRPr lang="en-US" altLang="en-US" sz="2000" b="1">
              <a:latin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en-US" altLang="en-US" sz="20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468" name="Picture 9" descr="http://2.bp.blogspot.com/_tZ447WZizBg/R9Pjxhru8HI/AAAAAAAAAIM/rvqaBmjV25I/s400/bryum-capsule-water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4417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716088" y="2362200"/>
            <a:ext cx="5711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400" b="1" i="1">
                <a:solidFill>
                  <a:srgbClr val="FFFF00"/>
                </a:solidFill>
                <a:latin typeface="Cambria" pitchFamily="18" charset="0"/>
              </a:rPr>
              <a:t>Vegetation Succession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35814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Process by which 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one community </a:t>
            </a:r>
            <a:r>
              <a:rPr lang="en-GB" sz="2400" b="1" dirty="0">
                <a:latin typeface="+mj-lt"/>
              </a:rPr>
              <a:t>replaces another on a given site, as a result of environmental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04800" y="1371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1- Vegetation is susceptible to changes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314325" y="3962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3- Vegetation of an area has a life-history just like an individual plant or animal. It is born, growth and maturation.</a:t>
            </a:r>
            <a:endParaRPr lang="en-US" sz="2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0"/>
            <a:ext cx="5175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4- Succession process needs long time. </a:t>
            </a:r>
            <a:endParaRPr lang="en-US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988" y="2514600"/>
            <a:ext cx="8839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latin typeface="+mj-lt"/>
              </a:rPr>
              <a:t>2- Environmental changes will result in minor or major changes in the associated vegetation</a:t>
            </a:r>
            <a:endParaRPr lang="en-US" sz="2400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67000" y="609600"/>
            <a:ext cx="47244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Factors  initiating Succession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28600" y="1066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The stages in the process of succession are called </a:t>
            </a: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seral communities</a:t>
            </a: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. </a:t>
            </a:r>
            <a:endParaRPr lang="en-GB" altLang="en-US" sz="2400" b="1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28600" y="2286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*Succession beginning in hydric (water) habitats (e.g. pond, swamp etc.) is called Hydrarch and the different stages of development constitute Hydrosere. </a:t>
            </a:r>
            <a:endParaRPr lang="en-GB" altLang="en-US" sz="2400" b="1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52400" y="3657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*Succession beginning in a dry habitat is called Xerarch and the different stages of development constitute Xerosere.  </a:t>
            </a:r>
            <a:endParaRPr lang="en-US" altLang="en-US" sz="2400" b="1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28600" y="48006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</a:pP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Xerosere which begins on </a:t>
            </a: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bare rock </a:t>
            </a: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is called </a:t>
            </a: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Lithosere </a:t>
            </a: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while that beginning on </a:t>
            </a: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sand</a:t>
            </a: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 is termed </a:t>
            </a:r>
            <a:r>
              <a:rPr lang="en-GB" altLang="en-US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Psammosere</a:t>
            </a:r>
            <a:r>
              <a:rPr lang="en-GB" altLang="en-US" sz="2400" b="1">
                <a:latin typeface="Calibri" pitchFamily="34" charset="0"/>
                <a:cs typeface="Times New Roman" pitchFamily="18" charset="0"/>
              </a:rPr>
              <a:t>.</a:t>
            </a:r>
            <a:endParaRPr lang="en-GB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762000"/>
            <a:ext cx="41925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Types of Succession</a:t>
            </a:r>
            <a:endParaRPr lang="en-US" sz="36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" y="1676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  <a:defRPr/>
            </a:pPr>
            <a:r>
              <a:rPr lang="en-GB" sz="2000" b="1" dirty="0">
                <a:latin typeface="+mj-lt"/>
                <a:ea typeface="Times New Roman" pitchFamily="18" charset="0"/>
                <a:cs typeface="Arial" panose="020B0604020202020204" pitchFamily="34" charset="0"/>
              </a:rPr>
              <a:t>1. </a:t>
            </a:r>
            <a:r>
              <a:rPr lang="en-GB" sz="2000" b="1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 panose="020B0604020202020204" pitchFamily="34" charset="0"/>
              </a:rPr>
              <a:t>Primary succession</a:t>
            </a:r>
            <a:r>
              <a:rPr lang="en-GB" sz="2000" b="1" dirty="0">
                <a:latin typeface="+mj-lt"/>
                <a:ea typeface="Times New Roman" pitchFamily="18" charset="0"/>
                <a:cs typeface="Arial" panose="020B0604020202020204" pitchFamily="34" charset="0"/>
              </a:rPr>
              <a:t>: It is the establishment of plants on land that has not been previously vegetated. </a:t>
            </a:r>
            <a:endParaRPr lang="en-GB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" y="2590800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Low">
              <a:tabLst>
                <a:tab pos="1606550" algn="l"/>
                <a:tab pos="5943600" algn="l"/>
              </a:tabLst>
              <a:defRPr/>
            </a:pPr>
            <a:r>
              <a:rPr lang="en-GB" sz="2000" b="1" dirty="0">
                <a:latin typeface="+mj-lt"/>
                <a:ea typeface="Times New Roman" pitchFamily="18" charset="0"/>
                <a:cs typeface="Arial" panose="020B0604020202020204" pitchFamily="34" charset="0"/>
              </a:rPr>
              <a:t>2. </a:t>
            </a:r>
            <a:r>
              <a:rPr lang="en-GB" sz="2000" b="1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 panose="020B0604020202020204" pitchFamily="34" charset="0"/>
              </a:rPr>
              <a:t>Secondary succession</a:t>
            </a:r>
            <a:r>
              <a:rPr lang="en-GB" sz="2000" b="1" dirty="0" bmk="_Toc507866699">
                <a:latin typeface="+mj-lt"/>
                <a:ea typeface="Times New Roman" pitchFamily="18" charset="0"/>
                <a:cs typeface="Arial" panose="020B0604020202020204" pitchFamily="34" charset="0"/>
              </a:rPr>
              <a:t>:</a:t>
            </a:r>
            <a:r>
              <a:rPr lang="en-GB" sz="2000" b="1" dirty="0">
                <a:latin typeface="+mj-lt"/>
                <a:ea typeface="Times New Roman" pitchFamily="18" charset="0"/>
                <a:cs typeface="Arial" panose="020B0604020202020204" pitchFamily="34" charset="0"/>
              </a:rPr>
              <a:t> It is the invasion of a habitat by plants on land that was previously vegetated. (Removal of past vegetation may be caused by natural or human disturbances such as fire, logging, cultivation).</a:t>
            </a:r>
            <a:endParaRPr lang="en-GB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4114800"/>
            <a:ext cx="8839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000" b="1" dirty="0">
                <a:latin typeface="+mj-lt"/>
                <a:cs typeface="Arial" panose="020B0604020202020204" pitchFamily="34" charset="0"/>
              </a:rPr>
              <a:t>3. </a:t>
            </a:r>
            <a:r>
              <a:rPr lang="en-GB" sz="2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Allogenic succession</a:t>
            </a:r>
            <a:r>
              <a:rPr lang="en-GB" sz="2000" b="1" dirty="0">
                <a:latin typeface="+mj-lt"/>
                <a:cs typeface="Arial" panose="020B0604020202020204" pitchFamily="34" charset="0"/>
              </a:rPr>
              <a:t>: It is caused by a change in environmental conditions which in turn influences the composition of the plant community. 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04800" y="167640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altLang="en-US" sz="2000" b="1">
                <a:latin typeface="Calibri" pitchFamily="34" charset="0"/>
                <a:cs typeface="Times New Roman" pitchFamily="18" charset="0"/>
              </a:rPr>
              <a:t>1.  Submerged stage</a:t>
            </a:r>
            <a:endParaRPr lang="en-US" altLang="en-US" sz="2000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04800" y="257175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altLang="en-US" sz="2000" b="1">
                <a:latin typeface="Calibri" pitchFamily="34" charset="0"/>
                <a:cs typeface="Times New Roman" pitchFamily="18" charset="0"/>
              </a:rPr>
              <a:t>2. Floating stage</a:t>
            </a:r>
            <a:endParaRPr lang="en-US" altLang="en-US" sz="2000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304800" y="340995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altLang="en-US" sz="2000" b="1">
                <a:latin typeface="Calibri" pitchFamily="34" charset="0"/>
                <a:cs typeface="Times New Roman" pitchFamily="18" charset="0"/>
              </a:rPr>
              <a:t>3.  Reed Swamp Stage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04800" y="409575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altLang="en-US" sz="2000" b="1">
                <a:latin typeface="Calibri" pitchFamily="34" charset="0"/>
                <a:cs typeface="Times New Roman" pitchFamily="18" charset="0"/>
              </a:rPr>
              <a:t>4.  Sedge - Meadow Stage</a:t>
            </a:r>
            <a:endParaRPr lang="en-US" altLang="en-US" sz="2000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304800" y="501015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altLang="en-US" sz="2000" b="1">
                <a:latin typeface="Calibri" pitchFamily="34" charset="0"/>
                <a:cs typeface="Times New Roman" pitchFamily="18" charset="0"/>
              </a:rPr>
              <a:t>5.  Woodland Stage</a:t>
            </a:r>
            <a:endParaRPr lang="en-US" altLang="en-US" sz="2000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304800" y="577215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/>
            <a:r>
              <a:rPr lang="en-US" altLang="en-US" sz="2000" b="1">
                <a:latin typeface="Calibri" pitchFamily="34" charset="0"/>
                <a:cs typeface="Times New Roman" pitchFamily="18" charset="0"/>
              </a:rPr>
              <a:t>6.Climax Forest</a:t>
            </a:r>
            <a:endParaRPr lang="en-US" altLang="en-US" sz="2000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2514600" y="838200"/>
            <a:ext cx="4883150" cy="5238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2800" b="1">
                <a:latin typeface="Calibri" pitchFamily="34" charset="0"/>
              </a:rPr>
              <a:t>Stages of Hydrosere succession </a:t>
            </a:r>
            <a:endParaRPr lang="en-US" altLang="en-US" sz="2800" b="1">
              <a:latin typeface="Calibri" pitchFamily="34" charset="0"/>
            </a:endParaRPr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2438400" y="6183313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b="1"/>
              <a:t>e.g. </a:t>
            </a:r>
            <a:r>
              <a:rPr lang="en-GB" altLang="en-US" b="1" i="1"/>
              <a:t>Salix, Populous</a:t>
            </a:r>
            <a:endParaRPr lang="en-US" altLang="en-US" b="1" i="1"/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3276600" y="52689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b="1"/>
              <a:t>e.g. </a:t>
            </a:r>
            <a:r>
              <a:rPr lang="en-GB" altLang="en-US" b="1" i="1"/>
              <a:t>Salix</a:t>
            </a:r>
            <a:endParaRPr lang="en-US" altLang="en-US" b="1" i="1"/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3276600" y="4583113"/>
            <a:ext cx="334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b="1" i="1"/>
              <a:t>e.g. Juncus, Carex</a:t>
            </a:r>
            <a:r>
              <a:rPr lang="en-GB" altLang="en-US" b="1"/>
              <a:t>, </a:t>
            </a:r>
            <a:r>
              <a:rPr lang="en-GB" altLang="en-US" b="1" i="1"/>
              <a:t>Cyperus</a:t>
            </a:r>
            <a:r>
              <a:rPr lang="en-GB" altLang="en-US" b="1"/>
              <a:t> </a:t>
            </a:r>
            <a:endParaRPr lang="en-US" altLang="en-US" b="1"/>
          </a:p>
        </p:txBody>
      </p:sp>
      <p:sp>
        <p:nvSpPr>
          <p:cNvPr id="10253" name="Rectangle 16"/>
          <p:cNvSpPr>
            <a:spLocks noChangeArrowheads="1"/>
          </p:cNvSpPr>
          <p:nvPr/>
        </p:nvSpPr>
        <p:spPr bwMode="auto">
          <a:xfrm>
            <a:off x="2743200" y="3700463"/>
            <a:ext cx="640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1600" b="1" i="1"/>
              <a:t>e.g. Typha</a:t>
            </a:r>
            <a:r>
              <a:rPr lang="en-GB" altLang="en-US" sz="1600" b="1"/>
              <a:t>, &amp; </a:t>
            </a:r>
            <a:r>
              <a:rPr lang="en-GB" altLang="en-US" sz="1600" b="1" i="1"/>
              <a:t>Phragmites</a:t>
            </a:r>
            <a:endParaRPr lang="en-US" altLang="en-US" sz="1600" b="1" i="1"/>
          </a:p>
        </p:txBody>
      </p:sp>
      <p:sp>
        <p:nvSpPr>
          <p:cNvPr id="10254" name="Rectangle 17"/>
          <p:cNvSpPr>
            <a:spLocks noChangeArrowheads="1"/>
          </p:cNvSpPr>
          <p:nvPr/>
        </p:nvSpPr>
        <p:spPr bwMode="auto">
          <a:xfrm>
            <a:off x="2286000" y="2938463"/>
            <a:ext cx="5943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1600" b="1"/>
              <a:t>e.g. </a:t>
            </a:r>
            <a:r>
              <a:rPr lang="en-GB" altLang="en-US" sz="1600" b="1" i="1"/>
              <a:t>Eichhornia, Pistia, Lemna, Wolfia &amp; Spirodela </a:t>
            </a:r>
            <a:endParaRPr lang="en-US" altLang="en-US" sz="1600" b="1" i="1"/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2438400" y="2057400"/>
            <a:ext cx="624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1600" b="1" i="1"/>
              <a:t>e.g. Elodea</a:t>
            </a:r>
            <a:r>
              <a:rPr lang="en-GB" altLang="en-US" sz="1600" b="1"/>
              <a:t>, </a:t>
            </a:r>
            <a:r>
              <a:rPr lang="en-GB" altLang="en-US" sz="1600" b="1" i="1"/>
              <a:t>Potamogeton,Ceratophyllum</a:t>
            </a:r>
            <a:r>
              <a:rPr lang="en-GB" altLang="en-US" sz="1600" b="1"/>
              <a:t> and </a:t>
            </a:r>
            <a:r>
              <a:rPr lang="en-GB" altLang="en-US" sz="1600" b="1" i="1"/>
              <a:t>Najas</a:t>
            </a:r>
            <a:endParaRPr lang="en-US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819400" y="381000"/>
            <a:ext cx="2971800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06550" algn="l"/>
                <a:tab pos="2286000" algn="l"/>
                <a:tab pos="6769100" algn="l"/>
              </a:tabLst>
            </a:pPr>
            <a:r>
              <a:rPr lang="en-GB" altLang="en-US" sz="2000" b="1">
                <a:latin typeface="Calibri" pitchFamily="34" charset="0"/>
                <a:cs typeface="Times New Roman" pitchFamily="18" charset="0"/>
              </a:rPr>
              <a:t>Hydrosere Succession </a:t>
            </a:r>
            <a:endParaRPr lang="en-GB" altLang="en-US" sz="2000"/>
          </a:p>
        </p:txBody>
      </p:sp>
      <p:pic>
        <p:nvPicPr>
          <p:cNvPr id="11267" name="Picture 3" descr="Hydros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39125" cy="4959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" y="5910263"/>
            <a:ext cx="1646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600" b="1">
                <a:latin typeface="Calibri" pitchFamily="34" charset="0"/>
              </a:rPr>
              <a:t>Submerged stage</a:t>
            </a: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0" y="5943600"/>
            <a:ext cx="1525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600" b="1">
                <a:latin typeface="Calibri" pitchFamily="34" charset="0"/>
              </a:rPr>
              <a:t>Free floating St.</a:t>
            </a: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267200" y="5867400"/>
            <a:ext cx="106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Reed </a:t>
            </a:r>
          </a:p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swamp St.</a:t>
            </a: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867400" y="5867400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Sedge </a:t>
            </a:r>
          </a:p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meadow St.</a:t>
            </a: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6926263" y="5867400"/>
            <a:ext cx="693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Wood</a:t>
            </a:r>
          </a:p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land</a:t>
            </a:r>
          </a:p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St.</a:t>
            </a:r>
            <a:endParaRPr lang="en-US" altLang="en-US" sz="1600" b="1">
              <a:latin typeface="Calibri" pitchFamily="34" charset="0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7772400" y="5943600"/>
            <a:ext cx="102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1600" b="1">
                <a:latin typeface="Calibri" pitchFamily="34" charset="0"/>
              </a:rPr>
              <a:t>Climax St.</a:t>
            </a:r>
            <a:endParaRPr lang="en-US" altLang="en-US" sz="16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http://www.nma.gov.au/shared/libraries/images/temporary_exhibitions/basin_bytes_goolwatoowoomba/goolwatoowoomba_large_images/reeds/files/10830/re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017963"/>
            <a:ext cx="4094162" cy="2632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9" descr="C:\Documents and Settings\ITP\Desktop\محاضرات\Pistia stratio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810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://upload.wikimedia.org/wikipedia/commons/e/ec/Elodea_canadensi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886200" cy="3657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6588" y="4648200"/>
            <a:ext cx="2324100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400" b="1">
                <a:latin typeface="Calibri" pitchFamily="34" charset="0"/>
              </a:rPr>
              <a:t>1-Submerged sp.</a:t>
            </a:r>
            <a:endParaRPr lang="en-US" altLang="en-US" sz="2400" b="1">
              <a:latin typeface="Calibri" pitchFamily="34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271963" y="3200400"/>
            <a:ext cx="1981200" cy="7080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000" b="1">
                <a:latin typeface="Calibri" pitchFamily="34" charset="0"/>
              </a:rPr>
              <a:t>2- Free floating sp.</a:t>
            </a:r>
            <a:endParaRPr lang="en-US" altLang="en-US" sz="2000" b="1">
              <a:latin typeface="Calibri" pitchFamily="34" charset="0"/>
            </a:endParaRP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4800600" y="6438900"/>
            <a:ext cx="2960688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400" b="1">
                <a:latin typeface="Calibri" pitchFamily="34" charset="0"/>
              </a:rPr>
              <a:t>3-Reed  swamp stage:</a:t>
            </a:r>
            <a:endParaRPr lang="en-US" alt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482975" y="4114800"/>
            <a:ext cx="221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5. Woodland stage</a:t>
            </a:r>
            <a:endParaRPr lang="en-US" altLang="en-US" b="1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400800" y="5562600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6. Climax forest</a:t>
            </a:r>
            <a:endParaRPr lang="en-US" altLang="en-US" b="1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-87313" y="3200400"/>
            <a:ext cx="28511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b="1"/>
              <a:t>4. Sedge meadow stage </a:t>
            </a:r>
            <a:endParaRPr lang="en-US" altLang="en-US" b="1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1293813" y="5975350"/>
            <a:ext cx="4378325" cy="4619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2400" b="1">
                <a:latin typeface="Calibri" pitchFamily="34" charset="0"/>
              </a:rPr>
              <a:t>Stages of Hydrosere succession </a:t>
            </a:r>
            <a:endParaRPr lang="en-US" altLang="en-US" sz="2400" b="1">
              <a:latin typeface="Calibri" pitchFamily="34" charset="0"/>
            </a:endParaRPr>
          </a:p>
        </p:txBody>
      </p:sp>
      <p:pic>
        <p:nvPicPr>
          <p:cNvPr id="13318" name="Picture 2" descr="E:\Grduates\rihamelBarogy\trip1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269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 descr="gar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781050"/>
            <a:ext cx="348615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</TotalTime>
  <Words>505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Cambria</vt:lpstr>
      <vt:lpstr>Times New Roman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ADHM ALSAYED ZONKOL</dc:creator>
  <cp:lastModifiedBy>ahmed77</cp:lastModifiedBy>
  <cp:revision>108</cp:revision>
  <dcterms:created xsi:type="dcterms:W3CDTF">2009-03-12T21:07:01Z</dcterms:created>
  <dcterms:modified xsi:type="dcterms:W3CDTF">2020-03-27T22:19:05Z</dcterms:modified>
</cp:coreProperties>
</file>