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98"/>
  </p:notesMasterIdLst>
  <p:sldIdLst>
    <p:sldId id="435" r:id="rId2"/>
    <p:sldId id="436" r:id="rId3"/>
    <p:sldId id="469" r:id="rId4"/>
    <p:sldId id="470" r:id="rId5"/>
    <p:sldId id="471" r:id="rId6"/>
    <p:sldId id="472" r:id="rId7"/>
    <p:sldId id="473" r:id="rId8"/>
    <p:sldId id="437" r:id="rId9"/>
    <p:sldId id="438" r:id="rId10"/>
    <p:sldId id="439" r:id="rId11"/>
    <p:sldId id="440" r:id="rId12"/>
    <p:sldId id="441" r:id="rId13"/>
    <p:sldId id="442" r:id="rId14"/>
    <p:sldId id="304" r:id="rId15"/>
    <p:sldId id="305" r:id="rId16"/>
    <p:sldId id="306" r:id="rId17"/>
    <p:sldId id="313" r:id="rId18"/>
    <p:sldId id="314" r:id="rId19"/>
    <p:sldId id="318" r:id="rId20"/>
    <p:sldId id="319" r:id="rId21"/>
    <p:sldId id="323" r:id="rId22"/>
    <p:sldId id="474" r:id="rId23"/>
    <p:sldId id="475" r:id="rId24"/>
    <p:sldId id="476" r:id="rId25"/>
    <p:sldId id="477" r:id="rId26"/>
    <p:sldId id="478" r:id="rId27"/>
    <p:sldId id="479" r:id="rId28"/>
    <p:sldId id="480" r:id="rId29"/>
    <p:sldId id="481" r:id="rId30"/>
    <p:sldId id="482" r:id="rId31"/>
    <p:sldId id="483" r:id="rId32"/>
    <p:sldId id="484" r:id="rId33"/>
    <p:sldId id="485" r:id="rId34"/>
    <p:sldId id="486" r:id="rId35"/>
    <p:sldId id="487" r:id="rId36"/>
    <p:sldId id="488" r:id="rId37"/>
    <p:sldId id="489" r:id="rId38"/>
    <p:sldId id="490" r:id="rId39"/>
    <p:sldId id="491" r:id="rId40"/>
    <p:sldId id="492" r:id="rId41"/>
    <p:sldId id="493" r:id="rId42"/>
    <p:sldId id="494" r:id="rId43"/>
    <p:sldId id="495" r:id="rId44"/>
    <p:sldId id="496" r:id="rId45"/>
    <p:sldId id="497" r:id="rId46"/>
    <p:sldId id="498" r:id="rId47"/>
    <p:sldId id="499" r:id="rId48"/>
    <p:sldId id="500" r:id="rId49"/>
    <p:sldId id="501" r:id="rId50"/>
    <p:sldId id="502" r:id="rId51"/>
    <p:sldId id="503" r:id="rId52"/>
    <p:sldId id="504" r:id="rId53"/>
    <p:sldId id="355" r:id="rId54"/>
    <p:sldId id="358" r:id="rId55"/>
    <p:sldId id="360" r:id="rId56"/>
    <p:sldId id="361" r:id="rId57"/>
    <p:sldId id="258" r:id="rId58"/>
    <p:sldId id="297" r:id="rId59"/>
    <p:sldId id="296" r:id="rId60"/>
    <p:sldId id="259" r:id="rId61"/>
    <p:sldId id="260" r:id="rId62"/>
    <p:sldId id="261" r:id="rId63"/>
    <p:sldId id="262" r:id="rId64"/>
    <p:sldId id="263" r:id="rId65"/>
    <p:sldId id="266" r:id="rId66"/>
    <p:sldId id="267" r:id="rId67"/>
    <p:sldId id="268" r:id="rId68"/>
    <p:sldId id="270" r:id="rId69"/>
    <p:sldId id="272" r:id="rId70"/>
    <p:sldId id="447" r:id="rId71"/>
    <p:sldId id="448" r:id="rId72"/>
    <p:sldId id="451" r:id="rId73"/>
    <p:sldId id="452" r:id="rId74"/>
    <p:sldId id="453" r:id="rId75"/>
    <p:sldId id="454" r:id="rId76"/>
    <p:sldId id="455" r:id="rId77"/>
    <p:sldId id="456" r:id="rId78"/>
    <p:sldId id="458" r:id="rId79"/>
    <p:sldId id="459" r:id="rId80"/>
    <p:sldId id="465" r:id="rId81"/>
    <p:sldId id="274" r:id="rId82"/>
    <p:sldId id="276" r:id="rId83"/>
    <p:sldId id="298" r:id="rId84"/>
    <p:sldId id="299" r:id="rId85"/>
    <p:sldId id="300" r:id="rId86"/>
    <p:sldId id="301" r:id="rId87"/>
    <p:sldId id="277" r:id="rId88"/>
    <p:sldId id="302" r:id="rId89"/>
    <p:sldId id="279" r:id="rId90"/>
    <p:sldId id="280" r:id="rId91"/>
    <p:sldId id="271" r:id="rId92"/>
    <p:sldId id="282" r:id="rId93"/>
    <p:sldId id="285" r:id="rId94"/>
    <p:sldId id="286" r:id="rId95"/>
    <p:sldId id="287" r:id="rId96"/>
    <p:sldId id="281" r:id="rId97"/>
  </p:sldIdLst>
  <p:sldSz cx="9906000" cy="6858000" type="A4"/>
  <p:notesSz cx="6858000" cy="9144000"/>
  <p:defaultTextStyle>
    <a:defPPr>
      <a:defRPr lang="en-GB"/>
    </a:defPPr>
    <a:lvl1pPr algn="l" rtl="0" eaLnBrk="0" fontAlgn="base" hangingPunct="0">
      <a:spcBef>
        <a:spcPct val="0"/>
      </a:spcBef>
      <a:spcAft>
        <a:spcPct val="0"/>
      </a:spcAft>
      <a:buFont typeface="Wingdings" pitchFamily="2" charset="2"/>
      <a:defRPr sz="3200" u="sng" kern="1200">
        <a:solidFill>
          <a:schemeClr val="tx1"/>
        </a:solidFill>
        <a:latin typeface="Times New Roman" pitchFamily="18" charset="0"/>
        <a:ea typeface="+mn-ea"/>
        <a:cs typeface="Times New Roman" pitchFamily="18" charset="0"/>
      </a:defRPr>
    </a:lvl1pPr>
    <a:lvl2pPr marL="457200" algn="l" rtl="0" eaLnBrk="0" fontAlgn="base" hangingPunct="0">
      <a:spcBef>
        <a:spcPct val="0"/>
      </a:spcBef>
      <a:spcAft>
        <a:spcPct val="0"/>
      </a:spcAft>
      <a:buFont typeface="Wingdings" pitchFamily="2" charset="2"/>
      <a:defRPr sz="3200" u="sng" kern="1200">
        <a:solidFill>
          <a:schemeClr val="tx1"/>
        </a:solidFill>
        <a:latin typeface="Times New Roman" pitchFamily="18" charset="0"/>
        <a:ea typeface="+mn-ea"/>
        <a:cs typeface="Times New Roman" pitchFamily="18" charset="0"/>
      </a:defRPr>
    </a:lvl2pPr>
    <a:lvl3pPr marL="914400" algn="l" rtl="0" eaLnBrk="0" fontAlgn="base" hangingPunct="0">
      <a:spcBef>
        <a:spcPct val="0"/>
      </a:spcBef>
      <a:spcAft>
        <a:spcPct val="0"/>
      </a:spcAft>
      <a:buFont typeface="Wingdings" pitchFamily="2" charset="2"/>
      <a:defRPr sz="3200" u="sng" kern="1200">
        <a:solidFill>
          <a:schemeClr val="tx1"/>
        </a:solidFill>
        <a:latin typeface="Times New Roman" pitchFamily="18" charset="0"/>
        <a:ea typeface="+mn-ea"/>
        <a:cs typeface="Times New Roman" pitchFamily="18" charset="0"/>
      </a:defRPr>
    </a:lvl3pPr>
    <a:lvl4pPr marL="1371600" algn="l" rtl="0" eaLnBrk="0" fontAlgn="base" hangingPunct="0">
      <a:spcBef>
        <a:spcPct val="0"/>
      </a:spcBef>
      <a:spcAft>
        <a:spcPct val="0"/>
      </a:spcAft>
      <a:buFont typeface="Wingdings" pitchFamily="2" charset="2"/>
      <a:defRPr sz="3200" u="sng" kern="1200">
        <a:solidFill>
          <a:schemeClr val="tx1"/>
        </a:solidFill>
        <a:latin typeface="Times New Roman" pitchFamily="18" charset="0"/>
        <a:ea typeface="+mn-ea"/>
        <a:cs typeface="Times New Roman" pitchFamily="18" charset="0"/>
      </a:defRPr>
    </a:lvl4pPr>
    <a:lvl5pPr marL="1828800" algn="l" rtl="0" eaLnBrk="0" fontAlgn="base" hangingPunct="0">
      <a:spcBef>
        <a:spcPct val="0"/>
      </a:spcBef>
      <a:spcAft>
        <a:spcPct val="0"/>
      </a:spcAft>
      <a:buFont typeface="Wingdings" pitchFamily="2" charset="2"/>
      <a:defRPr sz="3200" u="sng"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200" u="sng"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200" u="sng"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200" u="sng"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200" u="sng"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folHlink"/>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66CC"/>
    <a:srgbClr val="CC00CC"/>
    <a:srgbClr val="826900"/>
    <a:srgbClr val="00FF00"/>
    <a:srgbClr val="CCFF33"/>
    <a:srgbClr val="FFFF00"/>
    <a:srgbClr val="00A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77" autoAdjust="0"/>
    <p:restoredTop sz="87451" autoAdjust="0"/>
  </p:normalViewPr>
  <p:slideViewPr>
    <p:cSldViewPr>
      <p:cViewPr>
        <p:scale>
          <a:sx n="70" d="100"/>
          <a:sy n="70" d="100"/>
        </p:scale>
        <p:origin x="-1494" y="-180"/>
      </p:cViewPr>
      <p:guideLst>
        <p:guide orient="horz" pos="2160"/>
        <p:guide pos="3120"/>
      </p:guideLst>
    </p:cSldViewPr>
  </p:slideViewPr>
  <p:outlineViewPr>
    <p:cViewPr>
      <p:scale>
        <a:sx n="25" d="100"/>
        <a:sy n="25" d="100"/>
      </p:scale>
      <p:origin x="0" y="5724"/>
    </p:cViewPr>
  </p:outlineViewPr>
  <p:notesTextViewPr>
    <p:cViewPr>
      <p:scale>
        <a:sx n="100" d="100"/>
        <a:sy n="100" d="100"/>
      </p:scale>
      <p:origin x="0" y="0"/>
    </p:cViewPr>
  </p:notesTextViewPr>
  <p:sorterViewPr>
    <p:cViewPr>
      <p:scale>
        <a:sx n="66" d="100"/>
        <a:sy n="66" d="100"/>
      </p:scale>
      <p:origin x="0" y="7848"/>
    </p:cViewPr>
  </p:sorterViewPr>
  <p:notesViewPr>
    <p:cSldViewPr>
      <p:cViewPr varScale="1">
        <p:scale>
          <a:sx n="26" d="100"/>
          <a:sy n="26" d="100"/>
        </p:scale>
        <p:origin x="-123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u="none"/>
            </a:lvl1pPr>
          </a:lstStyle>
          <a:p>
            <a:pPr>
              <a:defRPr/>
            </a:pPr>
            <a:endParaRPr lang="en-GB"/>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u="none"/>
            </a:lvl1pPr>
          </a:lstStyle>
          <a:p>
            <a:pPr>
              <a:defRPr/>
            </a:pPr>
            <a:endParaRPr lang="en-GB"/>
          </a:p>
        </p:txBody>
      </p:sp>
      <p:sp>
        <p:nvSpPr>
          <p:cNvPr id="340996"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u="none"/>
            </a:lvl1pPr>
          </a:lstStyle>
          <a:p>
            <a:pPr>
              <a:defRPr/>
            </a:pPr>
            <a:endParaRPr lang="en-GB"/>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u="none"/>
            </a:lvl1pPr>
          </a:lstStyle>
          <a:p>
            <a:pPr>
              <a:defRPr/>
            </a:pPr>
            <a:fld id="{4CE4F095-F951-45A5-91E7-F484A614CD4C}" type="slidenum">
              <a:rPr lang="ar-SA"/>
              <a:pPr>
                <a:defRPr/>
              </a:pPr>
              <a:t>‹#›</a:t>
            </a:fld>
            <a:endParaRPr lang="en-GB"/>
          </a:p>
        </p:txBody>
      </p:sp>
    </p:spTree>
    <p:extLst>
      <p:ext uri="{BB962C8B-B14F-4D97-AF65-F5344CB8AC3E}">
        <p14:creationId xmlns:p14="http://schemas.microsoft.com/office/powerpoint/2010/main" val="4161942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A84C75C0-8B28-4870-AC18-CE1098AF217B}" type="slidenum">
              <a:rPr lang="ar-SA" altLang="en-US" sz="1200" u="none" smtClean="0"/>
              <a:pPr/>
              <a:t>1</a:t>
            </a:fld>
            <a:endParaRPr lang="en-GB" altLang="en-US" sz="1200" u="none" smtClean="0"/>
          </a:p>
        </p:txBody>
      </p:sp>
      <p:sp>
        <p:nvSpPr>
          <p:cNvPr id="367619" name="Rectangle 2"/>
          <p:cNvSpPr>
            <a:spLocks noGrp="1" noRot="1" noChangeAspect="1" noChangeArrowheads="1" noTextEdit="1"/>
          </p:cNvSpPr>
          <p:nvPr>
            <p:ph type="sldImg"/>
          </p:nvPr>
        </p:nvSpPr>
        <p:spPr>
          <a:solidFill>
            <a:srgbClr val="FFFFFF"/>
          </a:solidFill>
          <a:ln/>
        </p:spPr>
      </p:sp>
      <p:sp>
        <p:nvSpPr>
          <p:cNvPr id="36762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18463125-285D-4937-9B01-610A319CA534}" type="slidenum">
              <a:rPr lang="ar-SA" altLang="en-US" sz="1200" u="none" smtClean="0"/>
              <a:pPr/>
              <a:t>10</a:t>
            </a:fld>
            <a:endParaRPr lang="en-GB" altLang="en-US" sz="1200" u="none" smtClean="0"/>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6726A6B0-C505-40E7-B798-9EB4C051CA3E}" type="slidenum">
              <a:rPr lang="ar-SA" altLang="en-US" sz="1200" u="none" smtClean="0"/>
              <a:pPr/>
              <a:t>11</a:t>
            </a:fld>
            <a:endParaRPr lang="en-GB" altLang="en-US" sz="1200" u="none" smtClean="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129E75B5-17A7-41A2-AD6F-4F86168BBCC0}" type="slidenum">
              <a:rPr lang="ar-SA" altLang="en-US" sz="1200" u="none" smtClean="0"/>
              <a:pPr/>
              <a:t>12</a:t>
            </a:fld>
            <a:endParaRPr lang="en-GB" altLang="en-US" sz="1200" u="none" smtClean="0"/>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4A35FDC-5A5A-4B07-8463-8842D4CEA886}" type="slidenum">
              <a:rPr lang="ar-SA" altLang="en-US" sz="1200" u="none" smtClean="0"/>
              <a:pPr/>
              <a:t>13</a:t>
            </a:fld>
            <a:endParaRPr lang="en-GB" altLang="en-US" sz="1200" u="none" smtClean="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FDB6EE90-7E90-4C0D-B3B1-77449D5FBC43}" type="slidenum">
              <a:rPr lang="ar-SA" altLang="en-US" sz="1200" u="none" smtClean="0"/>
              <a:pPr/>
              <a:t>14</a:t>
            </a:fld>
            <a:endParaRPr lang="en-GB" altLang="en-US" sz="1200" u="none" smtClean="0"/>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82CDF946-3D24-453C-88ED-71F918E875E9}" type="slidenum">
              <a:rPr lang="ar-SA" altLang="en-US" sz="1200" u="none" smtClean="0"/>
              <a:pPr/>
              <a:t>15</a:t>
            </a:fld>
            <a:endParaRPr lang="en-GB" altLang="en-US" sz="1200" u="none" smtClean="0"/>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972BD279-B7D0-4470-978A-B408C24DCD04}" type="slidenum">
              <a:rPr lang="ar-SA" altLang="en-US" sz="1200" u="none" smtClean="0"/>
              <a:pPr/>
              <a:t>16</a:t>
            </a:fld>
            <a:endParaRPr lang="en-GB" altLang="en-US" sz="1200" u="none" smtClean="0"/>
          </a:p>
        </p:txBody>
      </p:sp>
      <p:sp>
        <p:nvSpPr>
          <p:cNvPr id="388099" name="Rectangle 2"/>
          <p:cNvSpPr>
            <a:spLocks noGrp="1" noRot="1" noChangeAspect="1" noChangeArrowheads="1" noTextEdit="1"/>
          </p:cNvSpPr>
          <p:nvPr>
            <p:ph type="sldImg"/>
          </p:nvPr>
        </p:nvSpPr>
        <p:spPr>
          <a:solidFill>
            <a:srgbClr val="FFFFFF"/>
          </a:solidFill>
          <a:ln/>
        </p:spPr>
      </p:sp>
      <p:sp>
        <p:nvSpPr>
          <p:cNvPr id="38810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8BAECD8-DB0C-42D9-BE95-49B0025DFB1A}" type="slidenum">
              <a:rPr lang="ar-SA" altLang="en-US" sz="1200" u="none" smtClean="0"/>
              <a:pPr/>
              <a:t>17</a:t>
            </a:fld>
            <a:endParaRPr lang="en-GB" altLang="en-US" sz="1200" u="none" smtClean="0"/>
          </a:p>
        </p:txBody>
      </p:sp>
      <p:sp>
        <p:nvSpPr>
          <p:cNvPr id="394243" name="Rectangle 2"/>
          <p:cNvSpPr>
            <a:spLocks noGrp="1" noRot="1" noChangeAspect="1" noChangeArrowheads="1" noTextEdit="1"/>
          </p:cNvSpPr>
          <p:nvPr>
            <p:ph type="sldImg"/>
          </p:nvPr>
        </p:nvSpPr>
        <p:spPr>
          <a:solidFill>
            <a:srgbClr val="FFFFFF"/>
          </a:solidFill>
          <a:ln/>
        </p:spPr>
      </p:sp>
      <p:sp>
        <p:nvSpPr>
          <p:cNvPr id="39424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7B55133-2D54-47F6-A47C-2B9FE9B47F25}" type="slidenum">
              <a:rPr lang="ar-SA" altLang="en-US" sz="1200" u="none" smtClean="0"/>
              <a:pPr/>
              <a:t>18</a:t>
            </a:fld>
            <a:endParaRPr lang="en-GB" altLang="en-US" sz="1200" u="none" smtClean="0"/>
          </a:p>
        </p:txBody>
      </p:sp>
      <p:sp>
        <p:nvSpPr>
          <p:cNvPr id="395267" name="Rectangle 2"/>
          <p:cNvSpPr>
            <a:spLocks noGrp="1" noRot="1" noChangeAspect="1" noChangeArrowheads="1" noTextEdit="1"/>
          </p:cNvSpPr>
          <p:nvPr>
            <p:ph type="sldImg"/>
          </p:nvPr>
        </p:nvSpPr>
        <p:spPr>
          <a:solidFill>
            <a:srgbClr val="FFFFFF"/>
          </a:solidFill>
          <a:ln/>
        </p:spPr>
      </p:sp>
      <p:sp>
        <p:nvSpPr>
          <p:cNvPr id="39526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C029157F-F659-48D9-9ED9-F1FD0E397FB5}" type="slidenum">
              <a:rPr lang="ar-SA" altLang="en-US" sz="1200" u="none" smtClean="0"/>
              <a:pPr/>
              <a:t>19</a:t>
            </a:fld>
            <a:endParaRPr lang="en-GB" altLang="en-US" sz="1200" u="none" smtClean="0"/>
          </a:p>
        </p:txBody>
      </p:sp>
      <p:sp>
        <p:nvSpPr>
          <p:cNvPr id="399363" name="Rectangle 2"/>
          <p:cNvSpPr>
            <a:spLocks noGrp="1" noRot="1" noChangeAspect="1" noChangeArrowheads="1" noTextEdit="1"/>
          </p:cNvSpPr>
          <p:nvPr>
            <p:ph type="sldImg"/>
          </p:nvPr>
        </p:nvSpPr>
        <p:spPr>
          <a:solidFill>
            <a:srgbClr val="FFFFFF"/>
          </a:solidFill>
          <a:ln/>
        </p:spPr>
      </p:sp>
      <p:sp>
        <p:nvSpPr>
          <p:cNvPr id="39936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EA206C41-27F7-459B-81A0-0A3774341301}" type="slidenum">
              <a:rPr lang="ar-SA" altLang="en-US" sz="1200" u="none" smtClean="0"/>
              <a:pPr/>
              <a:t>2</a:t>
            </a:fld>
            <a:endParaRPr lang="en-GB" altLang="en-US" sz="1200" u="none" smtClean="0"/>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07204475-5ACF-4BB3-8E47-77508AB670C8}" type="slidenum">
              <a:rPr lang="ar-SA" altLang="en-US" sz="1200" u="none" smtClean="0"/>
              <a:pPr/>
              <a:t>20</a:t>
            </a:fld>
            <a:endParaRPr lang="en-GB" altLang="en-US" sz="1200" u="none" smtClean="0"/>
          </a:p>
        </p:txBody>
      </p:sp>
      <p:sp>
        <p:nvSpPr>
          <p:cNvPr id="400387" name="Rectangle 2"/>
          <p:cNvSpPr>
            <a:spLocks noGrp="1" noRot="1" noChangeAspect="1" noChangeArrowheads="1" noTextEdit="1"/>
          </p:cNvSpPr>
          <p:nvPr>
            <p:ph type="sldImg"/>
          </p:nvPr>
        </p:nvSpPr>
        <p:spPr>
          <a:solidFill>
            <a:srgbClr val="FFFFFF"/>
          </a:solidFill>
          <a:ln/>
        </p:spPr>
      </p:sp>
      <p:sp>
        <p:nvSpPr>
          <p:cNvPr id="40038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1A3AECC-CADD-4CE0-BC33-DE98287A511B}" type="slidenum">
              <a:rPr lang="ar-SA" altLang="en-US" sz="1200" u="none" smtClean="0"/>
              <a:pPr/>
              <a:t>21</a:t>
            </a:fld>
            <a:endParaRPr lang="en-GB" altLang="en-US" sz="1200" u="none" smtClean="0"/>
          </a:p>
        </p:txBody>
      </p:sp>
      <p:sp>
        <p:nvSpPr>
          <p:cNvPr id="404483" name="Rectangle 2"/>
          <p:cNvSpPr>
            <a:spLocks noGrp="1" noRot="1" noChangeAspect="1" noChangeArrowheads="1" noTextEdit="1"/>
          </p:cNvSpPr>
          <p:nvPr>
            <p:ph type="sldImg"/>
          </p:nvPr>
        </p:nvSpPr>
        <p:spPr>
          <a:solidFill>
            <a:srgbClr val="FFFFFF"/>
          </a:solidFill>
          <a:ln/>
        </p:spPr>
      </p:sp>
      <p:sp>
        <p:nvSpPr>
          <p:cNvPr id="40448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140104A-FF11-4AAA-B897-D634FCD0A760}" type="slidenum">
              <a:rPr lang="ar-SA" altLang="en-US" sz="1200" u="none" smtClean="0"/>
              <a:pPr/>
              <a:t>22</a:t>
            </a:fld>
            <a:endParaRPr lang="en-GB" altLang="en-US" sz="1200" u="none" smtClean="0"/>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CB3E3742-2989-41F3-88FF-D13168BB07E4}" type="slidenum">
              <a:rPr lang="ar-SA" altLang="en-US" sz="1200" u="none" smtClean="0"/>
              <a:pPr/>
              <a:t>23</a:t>
            </a:fld>
            <a:endParaRPr lang="en-GB" altLang="en-US" sz="1200" u="none" smtClean="0"/>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B711D0C7-A1D2-4FEC-81D0-0EECC500FC5E}" type="slidenum">
              <a:rPr lang="ar-SA" altLang="en-US" sz="1200" u="none" smtClean="0"/>
              <a:pPr/>
              <a:t>24</a:t>
            </a:fld>
            <a:endParaRPr lang="en-GB" altLang="en-US" sz="1200" u="none" smtClean="0"/>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3A9967-7991-455A-BB33-5D0BACB5B5E3}" type="slidenum">
              <a:rPr lang="ar-SA" altLang="en-US"/>
              <a:pPr/>
              <a:t>25</a:t>
            </a:fld>
            <a:endParaRPr lang="en-GB" altLang="en-US"/>
          </a:p>
        </p:txBody>
      </p:sp>
      <p:sp>
        <p:nvSpPr>
          <p:cNvPr id="819202" name="Rectangle 2"/>
          <p:cNvSpPr>
            <a:spLocks noGrp="1" noRot="1" noChangeAspect="1" noChangeArrowheads="1" noTextEdit="1"/>
          </p:cNvSpPr>
          <p:nvPr>
            <p:ph type="sldImg"/>
          </p:nvPr>
        </p:nvSpPr>
        <p:spPr bwMode="auto">
          <a:xfrm>
            <a:off x="952500" y="685800"/>
            <a:ext cx="4953000" cy="3429000"/>
          </a:xfrm>
          <a:prstGeom prst="rect">
            <a:avLst/>
          </a:prstGeom>
          <a:solidFill>
            <a:srgbClr val="FFFFFF"/>
          </a:solidFill>
          <a:ln>
            <a:solidFill>
              <a:srgbClr val="000000"/>
            </a:solidFill>
            <a:miter lim="800000"/>
            <a:headEnd/>
            <a:tailEnd/>
          </a:ln>
        </p:spPr>
      </p:sp>
      <p:sp>
        <p:nvSpPr>
          <p:cNvPr id="819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6D5295D9-33ED-48C3-B929-D43E40DF35CA}" type="slidenum">
              <a:rPr lang="ar-SA" altLang="en-US" sz="1200" u="none" smtClean="0"/>
              <a:pPr/>
              <a:t>26</a:t>
            </a:fld>
            <a:endParaRPr lang="en-GB" altLang="en-US" sz="1200" u="none" smtClean="0"/>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86C2D-1896-4EFE-9D5A-FA91B2276F30}" type="slidenum">
              <a:rPr lang="ar-SA" altLang="en-US"/>
              <a:pPr/>
              <a:t>27</a:t>
            </a:fld>
            <a:endParaRPr lang="en-GB" altLang="en-US"/>
          </a:p>
        </p:txBody>
      </p:sp>
      <p:sp>
        <p:nvSpPr>
          <p:cNvPr id="823298"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6FEA4-C89D-4CA4-A9DD-96AF1A0042E8}" type="slidenum">
              <a:rPr lang="ar-SA" altLang="en-US"/>
              <a:pPr/>
              <a:t>28</a:t>
            </a:fld>
            <a:endParaRPr lang="en-GB" altLang="en-US"/>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8AE4F4-3B36-48AF-9E44-D2846825FB51}" type="slidenum">
              <a:rPr lang="ar-SA" altLang="en-US"/>
              <a:pPr/>
              <a:t>29</a:t>
            </a:fld>
            <a:endParaRPr lang="en-GB" altLang="en-US"/>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C05BC838-D471-46A9-8D4C-F3A67AAA44B9}" type="slidenum">
              <a:rPr lang="ar-SA" altLang="en-US" sz="1200" u="none" smtClean="0"/>
              <a:pPr/>
              <a:t>3</a:t>
            </a:fld>
            <a:endParaRPr lang="en-GB" altLang="en-US" sz="1200" u="none" smtClean="0"/>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A7050A8B-884E-43AE-9147-1C01D297B88D}" type="slidenum">
              <a:rPr lang="ar-SA" altLang="en-US" sz="1200" u="none" smtClean="0"/>
              <a:pPr/>
              <a:t>30</a:t>
            </a:fld>
            <a:endParaRPr lang="en-GB" altLang="en-US" sz="1200" u="none" smtClean="0"/>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5AE1EE75-9857-4EE5-B673-27AE97FA8DF6}" type="slidenum">
              <a:rPr lang="ar-SA" altLang="en-US" sz="1200" u="none" smtClean="0"/>
              <a:pPr/>
              <a:t>31</a:t>
            </a:fld>
            <a:endParaRPr lang="en-GB" altLang="en-US" sz="1200" u="none" smtClean="0"/>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6F67F-46C9-4DAD-86E7-63002E7D7BC0}" type="slidenum">
              <a:rPr lang="ar-SA" altLang="en-US"/>
              <a:pPr/>
              <a:t>32</a:t>
            </a:fld>
            <a:endParaRPr lang="en-GB" alt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EDD96415-CF7A-4603-B2EE-2331AC6F50F4}" type="slidenum">
              <a:rPr lang="ar-SA" altLang="en-US" sz="1200" u="none" smtClean="0"/>
              <a:pPr/>
              <a:t>33</a:t>
            </a:fld>
            <a:endParaRPr lang="en-GB" altLang="en-US" sz="1200" u="none" smtClean="0"/>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164AD511-8102-44DC-8443-8DD88ED5EB5A}" type="slidenum">
              <a:rPr lang="ar-SA" altLang="en-US" sz="1200" u="none" smtClean="0"/>
              <a:pPr/>
              <a:t>34</a:t>
            </a:fld>
            <a:endParaRPr lang="en-GB" altLang="en-US" sz="1200" u="none" smtClean="0"/>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6C9DD079-AB53-420F-A737-687E4D968A34}" type="slidenum">
              <a:rPr lang="ar-SA" altLang="en-US" sz="1200" u="none" smtClean="0"/>
              <a:pPr/>
              <a:t>35</a:t>
            </a:fld>
            <a:endParaRPr lang="en-GB" altLang="en-US" sz="1200" u="none" smtClean="0"/>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4E4D8-2709-4828-8400-FAEDAE7445FE}" type="slidenum">
              <a:rPr lang="ar-SA" altLang="en-US"/>
              <a:pPr/>
              <a:t>36</a:t>
            </a:fld>
            <a:endParaRPr lang="en-GB" alt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C908F-EE23-40B7-B0B6-E3D3C935CC45}" type="slidenum">
              <a:rPr lang="ar-SA" altLang="en-US"/>
              <a:pPr/>
              <a:t>37</a:t>
            </a:fld>
            <a:endParaRPr lang="en-GB" alt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470C6E-FFD3-40AD-A530-1D61945EB34F}" type="slidenum">
              <a:rPr lang="ar-SA" altLang="en-US"/>
              <a:pPr/>
              <a:t>38</a:t>
            </a:fld>
            <a:endParaRPr lang="en-GB" altLang="en-US"/>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C2DD838E-0E53-4B2A-B513-22D242BCEC76}" type="slidenum">
              <a:rPr lang="ar-SA" altLang="en-US" sz="1200" u="none" smtClean="0"/>
              <a:pPr/>
              <a:t>39</a:t>
            </a:fld>
            <a:endParaRPr lang="en-GB" altLang="en-US" sz="1200" u="none" smtClean="0"/>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E451D944-481D-4366-9105-45FE64EB7721}" type="slidenum">
              <a:rPr lang="ar-SA" altLang="en-US" sz="1200" u="none" smtClean="0"/>
              <a:pPr/>
              <a:t>4</a:t>
            </a:fld>
            <a:endParaRPr lang="en-GB" altLang="en-US" sz="1200" u="none" smtClean="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B828D561-02DC-4089-9F9C-FFA0FD655149}" type="slidenum">
              <a:rPr lang="ar-SA" altLang="en-US" sz="1200" u="none" smtClean="0"/>
              <a:pPr/>
              <a:t>40</a:t>
            </a:fld>
            <a:endParaRPr lang="en-GB" altLang="en-US" sz="1200" u="none" smtClean="0"/>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5B49977A-B0F7-4E7E-B20B-3384FB7E0AE2}" type="slidenum">
              <a:rPr lang="ar-SA" altLang="en-US" sz="1200" u="none" smtClean="0"/>
              <a:pPr/>
              <a:t>41</a:t>
            </a:fld>
            <a:endParaRPr lang="en-GB" altLang="en-US" sz="1200" u="none" smtClean="0"/>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5B49977A-B0F7-4E7E-B20B-3384FB7E0AE2}" type="slidenum">
              <a:rPr lang="ar-SA" altLang="en-US" sz="1200" u="none" smtClean="0"/>
              <a:pPr/>
              <a:t>42</a:t>
            </a:fld>
            <a:endParaRPr lang="en-GB" altLang="en-US" sz="1200" u="none" smtClean="0"/>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23B5D928-CCF9-4240-8707-3F04C45EE77E}" type="slidenum">
              <a:rPr lang="ar-SA" altLang="en-US" sz="1200" u="none" smtClean="0"/>
              <a:pPr/>
              <a:t>43</a:t>
            </a:fld>
            <a:endParaRPr lang="en-GB" altLang="en-US" sz="1200" u="none" smtClean="0"/>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7CDDC79-14B1-4E8E-9A0A-3B604DBE507B}" type="slidenum">
              <a:rPr lang="ar-SA" altLang="en-US" sz="1200" u="none" smtClean="0"/>
              <a:pPr/>
              <a:t>44</a:t>
            </a:fld>
            <a:endParaRPr lang="en-GB" altLang="en-US" sz="1200" u="none" smtClean="0"/>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7CDDC79-14B1-4E8E-9A0A-3B604DBE507B}" type="slidenum">
              <a:rPr lang="ar-SA" altLang="en-US" sz="1200" u="none" smtClean="0"/>
              <a:pPr/>
              <a:t>45</a:t>
            </a:fld>
            <a:endParaRPr lang="en-GB" altLang="en-US" sz="1200" u="none" smtClean="0"/>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734CE5A8-4CA5-44E3-B3C7-8F4E11B41CBF}" type="slidenum">
              <a:rPr lang="ar-SA" altLang="en-US" sz="1200" u="none" smtClean="0"/>
              <a:pPr/>
              <a:t>46</a:t>
            </a:fld>
            <a:endParaRPr lang="en-GB" altLang="en-US" sz="1200" u="none" smtClean="0"/>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3D7FEA97-871C-4885-AD42-A21C336615B2}" type="slidenum">
              <a:rPr lang="ar-SA" altLang="en-US" sz="1200" u="none" smtClean="0"/>
              <a:pPr/>
              <a:t>47</a:t>
            </a:fld>
            <a:endParaRPr lang="en-GB" altLang="en-US" sz="1200" u="none" smtClean="0"/>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3D7FEA97-871C-4885-AD42-A21C336615B2}" type="slidenum">
              <a:rPr lang="ar-SA" altLang="en-US" sz="1200" u="none" smtClean="0"/>
              <a:pPr/>
              <a:t>48</a:t>
            </a:fld>
            <a:endParaRPr lang="en-GB" altLang="en-US" sz="1200" u="none" smtClean="0"/>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3D7FEA97-871C-4885-AD42-A21C336615B2}" type="slidenum">
              <a:rPr lang="ar-SA" altLang="en-US" sz="1200" u="none" smtClean="0"/>
              <a:pPr/>
              <a:t>49</a:t>
            </a:fld>
            <a:endParaRPr lang="en-GB" altLang="en-US" sz="1200" u="none" smtClean="0"/>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9686BAC3-189D-4F21-BEC3-5CD601BF39DF}" type="slidenum">
              <a:rPr lang="ar-SA" altLang="en-US" sz="1200" u="none" smtClean="0"/>
              <a:pPr/>
              <a:t>5</a:t>
            </a:fld>
            <a:endParaRPr lang="en-GB" altLang="en-US" sz="1200" u="none" smtClean="0"/>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3D7FEA97-871C-4885-AD42-A21C336615B2}" type="slidenum">
              <a:rPr lang="ar-SA" altLang="en-US" sz="1200" u="none" smtClean="0"/>
              <a:pPr/>
              <a:t>50</a:t>
            </a:fld>
            <a:endParaRPr lang="en-GB" altLang="en-US" sz="1200" u="none" smtClean="0"/>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51</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52</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53</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54</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55</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56</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57</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58</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59</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89A9E04A-F6A6-43B2-BBA2-B60E2D39FFB4}" type="slidenum">
              <a:rPr lang="ar-SA" altLang="en-US" sz="1200" u="none" smtClean="0"/>
              <a:pPr/>
              <a:t>6</a:t>
            </a:fld>
            <a:endParaRPr lang="en-GB" altLang="en-US" sz="1200" u="none" smtClean="0"/>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60</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61</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62</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63</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64</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65</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66</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67</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68</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69</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EA206C41-27F7-459B-81A0-0A3774341301}" type="slidenum">
              <a:rPr lang="ar-SA" altLang="en-US" sz="1200" u="none" smtClean="0"/>
              <a:pPr/>
              <a:t>7</a:t>
            </a:fld>
            <a:endParaRPr lang="en-GB" altLang="en-US" sz="1200" u="none" smtClean="0"/>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70</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71</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72</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73</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74</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75</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76</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77</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78</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79</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657886B3-BD14-421B-B784-36A054BE8899}" type="slidenum">
              <a:rPr lang="ar-SA" altLang="en-US" sz="1200" u="none" smtClean="0"/>
              <a:pPr/>
              <a:t>8</a:t>
            </a:fld>
            <a:endParaRPr lang="en-GB" altLang="en-US" sz="1200" u="none" smtClean="0"/>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DF3C4D4D-43C8-4CB8-BCF1-1E95779AA1B3}" type="slidenum">
              <a:rPr lang="ar-SA" altLang="en-US" sz="1200" u="none" smtClean="0"/>
              <a:pPr/>
              <a:t>80</a:t>
            </a:fld>
            <a:endParaRPr lang="en-GB" altLang="en-US" sz="1200" u="none"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81</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82</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83</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84</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85</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86</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87</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88</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89</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3D6F3872-CB00-49ED-B95F-CFFC8C2ACD39}" type="slidenum">
              <a:rPr lang="ar-SA" altLang="en-US" sz="1200" u="none" smtClean="0"/>
              <a:pPr/>
              <a:t>9</a:t>
            </a:fld>
            <a:endParaRPr lang="en-GB" altLang="en-US" sz="1200" u="none" smtClean="0"/>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90</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91</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92</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93</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94</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95</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fld id="{4096CA1C-062C-4FDD-9ACE-BC1C38512093}" type="slidenum">
              <a:rPr lang="ar-SA" altLang="en-US" sz="1200" u="none" smtClean="0"/>
              <a:pPr/>
              <a:t>96</a:t>
            </a:fld>
            <a:endParaRPr lang="en-GB" altLang="en-US" sz="1200" u="none"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759950" cy="1052513"/>
            <a:chOff x="0" y="1536"/>
            <a:chExt cx="5675" cy="663"/>
          </a:xfrm>
        </p:grpSpPr>
        <p:grpSp>
          <p:nvGrpSpPr>
            <p:cNvPr id="5" name="Group 3"/>
            <p:cNvGrpSpPr>
              <a:grpSpLocks/>
            </p:cNvGrpSpPr>
            <p:nvPr/>
          </p:nvGrpSpPr>
          <p:grpSpPr bwMode="auto">
            <a:xfrm>
              <a:off x="184" y="1604"/>
              <a:ext cx="450" cy="299"/>
              <a:chOff x="719" y="336"/>
              <a:chExt cx="626" cy="432"/>
            </a:xfrm>
          </p:grpSpPr>
          <p:sp>
            <p:nvSpPr>
              <p:cNvPr id="12" name="Rectangle 4"/>
              <p:cNvSpPr>
                <a:spLocks noChangeArrowheads="1"/>
              </p:cNvSpPr>
              <p:nvPr/>
            </p:nvSpPr>
            <p:spPr bwMode="auto">
              <a:xfrm>
                <a:off x="719" y="336"/>
                <a:ext cx="385"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pPr>
                  <a:defRPr/>
                </a:pPr>
                <a:endParaRPr lang="en-US" altLang="en-US" smtClean="0"/>
              </a:p>
            </p:txBody>
          </p:sp>
          <p:sp>
            <p:nvSpPr>
              <p:cNvPr id="13" name="Rectangle 5"/>
              <p:cNvSpPr>
                <a:spLocks noChangeArrowheads="1"/>
              </p:cNvSpPr>
              <p:nvPr/>
            </p:nvSpPr>
            <p:spPr bwMode="auto">
              <a:xfrm>
                <a:off x="1056" y="336"/>
                <a:ext cx="289"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pPr>
                  <a:defRPr/>
                </a:pPr>
                <a:endParaRPr lang="en-US" alt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5"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pPr>
                  <a:defRPr/>
                </a:pPr>
                <a:endParaRPr lang="en-US" altLang="en-US" smtClean="0"/>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pPr>
                  <a:defRPr/>
                </a:pPr>
                <a:endParaRPr lang="en-US"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pPr>
                <a:defRPr/>
              </a:pPr>
              <a:endParaRPr lang="en-US"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pPr>
                <a:defRPr/>
              </a:pPr>
              <a:endParaRPr lang="en-US"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pPr>
                <a:defRPr/>
              </a:pPr>
              <a:endParaRPr lang="en-US" altLang="en-US" smtClean="0"/>
            </a:p>
          </p:txBody>
        </p:sp>
      </p:grpSp>
      <p:sp>
        <p:nvSpPr>
          <p:cNvPr id="199692" name="Rectangle 12"/>
          <p:cNvSpPr>
            <a:spLocks noGrp="1" noChangeArrowheads="1"/>
          </p:cNvSpPr>
          <p:nvPr>
            <p:ph type="ctrTitle"/>
          </p:nvPr>
        </p:nvSpPr>
        <p:spPr>
          <a:xfrm>
            <a:off x="1073150" y="1828800"/>
            <a:ext cx="8420100" cy="1143000"/>
          </a:xfrm>
        </p:spPr>
        <p:txBody>
          <a:bodyPr/>
          <a:lstStyle>
            <a:lvl1pPr>
              <a:defRPr/>
            </a:lvl1pPr>
          </a:lstStyle>
          <a:p>
            <a:r>
              <a:rPr lang="ar-SA"/>
              <a:t>انقر لتحرير نمط العنوان الرئيسي</a:t>
            </a:r>
          </a:p>
        </p:txBody>
      </p:sp>
      <p:sp>
        <p:nvSpPr>
          <p:cNvPr id="199693" name="Rectangle 13"/>
          <p:cNvSpPr>
            <a:spLocks noGrp="1" noChangeArrowheads="1"/>
          </p:cNvSpPr>
          <p:nvPr>
            <p:ph type="subTitle" idx="1"/>
          </p:nvPr>
        </p:nvSpPr>
        <p:spPr>
          <a:xfrm>
            <a:off x="1485900" y="3886200"/>
            <a:ext cx="6934200" cy="1752600"/>
          </a:xfrm>
        </p:spPr>
        <p:txBody>
          <a:bodyPr/>
          <a:lstStyle>
            <a:lvl1pPr marL="0" indent="0" algn="ctr">
              <a:buFont typeface="Wingdings" pitchFamily="2" charset="2"/>
              <a:buNone/>
              <a:defRPr/>
            </a:lvl1pPr>
          </a:lstStyle>
          <a:p>
            <a:r>
              <a:rPr lang="ar-SA"/>
              <a:t>انقر لتحرير نمط العنوان الثانوي الرئيسي</a:t>
            </a:r>
          </a:p>
        </p:txBody>
      </p:sp>
      <p:sp>
        <p:nvSpPr>
          <p:cNvPr id="14" name="Rectangle 14"/>
          <p:cNvSpPr>
            <a:spLocks noGrp="1" noChangeArrowheads="1"/>
          </p:cNvSpPr>
          <p:nvPr>
            <p:ph type="dt" sz="half" idx="10"/>
          </p:nvPr>
        </p:nvSpPr>
        <p:spPr>
          <a:xfrm>
            <a:off x="1073150" y="6248400"/>
            <a:ext cx="2063750" cy="457200"/>
          </a:xfrm>
        </p:spPr>
        <p:txBody>
          <a:bodyPr/>
          <a:lstStyle>
            <a:lvl1pPr>
              <a:defRPr>
                <a:solidFill>
                  <a:schemeClr val="bg2"/>
                </a:solidFill>
              </a:defRPr>
            </a:lvl1pPr>
          </a:lstStyle>
          <a:p>
            <a:pPr>
              <a:defRPr/>
            </a:pPr>
            <a:endParaRPr lang="en-GB"/>
          </a:p>
        </p:txBody>
      </p:sp>
      <p:sp>
        <p:nvSpPr>
          <p:cNvPr id="15" name="Rectangle 15"/>
          <p:cNvSpPr>
            <a:spLocks noGrp="1" noChangeArrowheads="1"/>
          </p:cNvSpPr>
          <p:nvPr>
            <p:ph type="ftr" sz="quarter" idx="11"/>
          </p:nvPr>
        </p:nvSpPr>
        <p:spPr>
          <a:xfrm>
            <a:off x="3714750" y="6248400"/>
            <a:ext cx="3136900" cy="457200"/>
          </a:xfrm>
        </p:spPr>
        <p:txBody>
          <a:bodyPr/>
          <a:lstStyle>
            <a:lvl1pPr>
              <a:defRPr>
                <a:solidFill>
                  <a:schemeClr val="bg2"/>
                </a:solidFill>
              </a:defRPr>
            </a:lvl1pPr>
          </a:lstStyle>
          <a:p>
            <a:pPr>
              <a:defRPr/>
            </a:pPr>
            <a:endParaRPr lang="en-GB"/>
          </a:p>
        </p:txBody>
      </p:sp>
      <p:sp>
        <p:nvSpPr>
          <p:cNvPr id="16" name="Rectangle 16"/>
          <p:cNvSpPr>
            <a:spLocks noGrp="1" noChangeArrowheads="1"/>
          </p:cNvSpPr>
          <p:nvPr>
            <p:ph type="sldNum" sz="quarter" idx="12"/>
          </p:nvPr>
        </p:nvSpPr>
        <p:spPr>
          <a:xfrm>
            <a:off x="7429500" y="6248400"/>
            <a:ext cx="2063750" cy="457200"/>
          </a:xfrm>
        </p:spPr>
        <p:txBody>
          <a:bodyPr/>
          <a:lstStyle>
            <a:lvl1pPr>
              <a:defRPr>
                <a:solidFill>
                  <a:schemeClr val="bg2"/>
                </a:solidFill>
              </a:defRPr>
            </a:lvl1pPr>
          </a:lstStyle>
          <a:p>
            <a:pPr>
              <a:defRPr/>
            </a:pPr>
            <a:fld id="{69C9470D-1D3B-4C1B-A39D-BD27B3B43718}" type="slidenum">
              <a:rPr lang="ar-SA"/>
              <a:pPr>
                <a:defRPr/>
              </a:pPr>
              <a:t>‹#›</a:t>
            </a:fld>
            <a:endParaRPr lang="en-US"/>
          </a:p>
        </p:txBody>
      </p:sp>
    </p:spTree>
    <p:extLst>
      <p:ext uri="{BB962C8B-B14F-4D97-AF65-F5344CB8AC3E}">
        <p14:creationId xmlns:p14="http://schemas.microsoft.com/office/powerpoint/2010/main" val="692834064"/>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2C69FC47-B148-4232-8433-2ECC7BEA58B0}" type="slidenum">
              <a:rPr lang="ar-SA"/>
              <a:pPr>
                <a:defRPr/>
              </a:pPr>
              <a:t>‹#›</a:t>
            </a:fld>
            <a:endParaRPr lang="en-US"/>
          </a:p>
        </p:txBody>
      </p:sp>
    </p:spTree>
    <p:extLst>
      <p:ext uri="{BB962C8B-B14F-4D97-AF65-F5344CB8AC3E}">
        <p14:creationId xmlns:p14="http://schemas.microsoft.com/office/powerpoint/2010/main" val="2596588791"/>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8250" y="617538"/>
            <a:ext cx="2112963"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46188" y="617538"/>
            <a:ext cx="618966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B0101259-5EEA-4559-BD93-B4F4D510AD17}" type="slidenum">
              <a:rPr lang="ar-SA"/>
              <a:pPr>
                <a:defRPr/>
              </a:pPr>
              <a:t>‹#›</a:t>
            </a:fld>
            <a:endParaRPr lang="en-US"/>
          </a:p>
        </p:txBody>
      </p:sp>
    </p:spTree>
    <p:extLst>
      <p:ext uri="{BB962C8B-B14F-4D97-AF65-F5344CB8AC3E}">
        <p14:creationId xmlns:p14="http://schemas.microsoft.com/office/powerpoint/2010/main" val="2954455295"/>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E1B73D3E-BA2B-4A10-A62F-FF8601BD0593}" type="slidenum">
              <a:rPr lang="ar-SA"/>
              <a:pPr>
                <a:defRPr/>
              </a:pPr>
              <a:t>‹#›</a:t>
            </a:fld>
            <a:endParaRPr lang="en-US"/>
          </a:p>
        </p:txBody>
      </p:sp>
    </p:spTree>
    <p:extLst>
      <p:ext uri="{BB962C8B-B14F-4D97-AF65-F5344CB8AC3E}">
        <p14:creationId xmlns:p14="http://schemas.microsoft.com/office/powerpoint/2010/main" val="980314474"/>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E9688675-5357-4116-8363-33BBC2E48386}" type="slidenum">
              <a:rPr lang="ar-SA"/>
              <a:pPr>
                <a:defRPr/>
              </a:pPr>
              <a:t>‹#›</a:t>
            </a:fld>
            <a:endParaRPr lang="en-US"/>
          </a:p>
        </p:txBody>
      </p:sp>
    </p:spTree>
    <p:extLst>
      <p:ext uri="{BB962C8B-B14F-4D97-AF65-F5344CB8AC3E}">
        <p14:creationId xmlns:p14="http://schemas.microsoft.com/office/powerpoint/2010/main" val="4072104757"/>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81113" y="2017713"/>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7363" y="2017713"/>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A35B98FE-5BD3-48B0-9BAF-B965888B332E}" type="slidenum">
              <a:rPr lang="ar-SA"/>
              <a:pPr>
                <a:defRPr/>
              </a:pPr>
              <a:t>‹#›</a:t>
            </a:fld>
            <a:endParaRPr lang="en-US"/>
          </a:p>
        </p:txBody>
      </p:sp>
    </p:spTree>
    <p:extLst>
      <p:ext uri="{BB962C8B-B14F-4D97-AF65-F5344CB8AC3E}">
        <p14:creationId xmlns:p14="http://schemas.microsoft.com/office/powerpoint/2010/main" val="248235015"/>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GB"/>
          </a:p>
        </p:txBody>
      </p:sp>
      <p:sp>
        <p:nvSpPr>
          <p:cNvPr id="8" name="Rectangle 12"/>
          <p:cNvSpPr>
            <a:spLocks noGrp="1" noChangeArrowheads="1"/>
          </p:cNvSpPr>
          <p:nvPr>
            <p:ph type="ftr" sz="quarter" idx="11"/>
          </p:nvPr>
        </p:nvSpPr>
        <p:spPr>
          <a:ln/>
        </p:spPr>
        <p:txBody>
          <a:bodyPr/>
          <a:lstStyle>
            <a:lvl1pPr>
              <a:defRPr/>
            </a:lvl1pPr>
          </a:lstStyle>
          <a:p>
            <a:pPr>
              <a:defRPr/>
            </a:pPr>
            <a:endParaRPr lang="en-GB"/>
          </a:p>
        </p:txBody>
      </p:sp>
      <p:sp>
        <p:nvSpPr>
          <p:cNvPr id="9" name="Rectangle 13"/>
          <p:cNvSpPr>
            <a:spLocks noGrp="1" noChangeArrowheads="1"/>
          </p:cNvSpPr>
          <p:nvPr>
            <p:ph type="sldNum" sz="quarter" idx="12"/>
          </p:nvPr>
        </p:nvSpPr>
        <p:spPr>
          <a:ln/>
        </p:spPr>
        <p:txBody>
          <a:bodyPr/>
          <a:lstStyle>
            <a:lvl1pPr>
              <a:defRPr/>
            </a:lvl1pPr>
          </a:lstStyle>
          <a:p>
            <a:pPr>
              <a:defRPr/>
            </a:pPr>
            <a:fld id="{E008F96C-81CF-47DB-88F3-00636AF154E3}" type="slidenum">
              <a:rPr lang="ar-SA"/>
              <a:pPr>
                <a:defRPr/>
              </a:pPr>
              <a:t>‹#›</a:t>
            </a:fld>
            <a:endParaRPr lang="en-US"/>
          </a:p>
        </p:txBody>
      </p:sp>
    </p:spTree>
    <p:extLst>
      <p:ext uri="{BB962C8B-B14F-4D97-AF65-F5344CB8AC3E}">
        <p14:creationId xmlns:p14="http://schemas.microsoft.com/office/powerpoint/2010/main" val="3817781436"/>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GB"/>
          </a:p>
        </p:txBody>
      </p:sp>
      <p:sp>
        <p:nvSpPr>
          <p:cNvPr id="4" name="Rectangle 12"/>
          <p:cNvSpPr>
            <a:spLocks noGrp="1" noChangeArrowheads="1"/>
          </p:cNvSpPr>
          <p:nvPr>
            <p:ph type="ftr" sz="quarter" idx="11"/>
          </p:nvPr>
        </p:nvSpPr>
        <p:spPr>
          <a:ln/>
        </p:spPr>
        <p:txBody>
          <a:bodyPr/>
          <a:lstStyle>
            <a:lvl1pPr>
              <a:defRPr/>
            </a:lvl1pPr>
          </a:lstStyle>
          <a:p>
            <a:pPr>
              <a:defRPr/>
            </a:pPr>
            <a:endParaRPr lang="en-GB"/>
          </a:p>
        </p:txBody>
      </p:sp>
      <p:sp>
        <p:nvSpPr>
          <p:cNvPr id="5" name="Rectangle 13"/>
          <p:cNvSpPr>
            <a:spLocks noGrp="1" noChangeArrowheads="1"/>
          </p:cNvSpPr>
          <p:nvPr>
            <p:ph type="sldNum" sz="quarter" idx="12"/>
          </p:nvPr>
        </p:nvSpPr>
        <p:spPr>
          <a:ln/>
        </p:spPr>
        <p:txBody>
          <a:bodyPr/>
          <a:lstStyle>
            <a:lvl1pPr>
              <a:defRPr/>
            </a:lvl1pPr>
          </a:lstStyle>
          <a:p>
            <a:pPr>
              <a:defRPr/>
            </a:pPr>
            <a:fld id="{19996E4A-4989-4C3E-B881-939B721A3B66}" type="slidenum">
              <a:rPr lang="ar-SA"/>
              <a:pPr>
                <a:defRPr/>
              </a:pPr>
              <a:t>‹#›</a:t>
            </a:fld>
            <a:endParaRPr lang="en-US"/>
          </a:p>
        </p:txBody>
      </p:sp>
    </p:spTree>
    <p:extLst>
      <p:ext uri="{BB962C8B-B14F-4D97-AF65-F5344CB8AC3E}">
        <p14:creationId xmlns:p14="http://schemas.microsoft.com/office/powerpoint/2010/main" val="3747144373"/>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GB"/>
          </a:p>
        </p:txBody>
      </p:sp>
      <p:sp>
        <p:nvSpPr>
          <p:cNvPr id="3" name="Rectangle 12"/>
          <p:cNvSpPr>
            <a:spLocks noGrp="1" noChangeArrowheads="1"/>
          </p:cNvSpPr>
          <p:nvPr>
            <p:ph type="ftr" sz="quarter" idx="11"/>
          </p:nvPr>
        </p:nvSpPr>
        <p:spPr>
          <a:ln/>
        </p:spPr>
        <p:txBody>
          <a:bodyPr/>
          <a:lstStyle>
            <a:lvl1pPr>
              <a:defRPr/>
            </a:lvl1pPr>
          </a:lstStyle>
          <a:p>
            <a:pPr>
              <a:defRPr/>
            </a:pPr>
            <a:endParaRPr lang="en-GB"/>
          </a:p>
        </p:txBody>
      </p:sp>
      <p:sp>
        <p:nvSpPr>
          <p:cNvPr id="4" name="Rectangle 13"/>
          <p:cNvSpPr>
            <a:spLocks noGrp="1" noChangeArrowheads="1"/>
          </p:cNvSpPr>
          <p:nvPr>
            <p:ph type="sldNum" sz="quarter" idx="12"/>
          </p:nvPr>
        </p:nvSpPr>
        <p:spPr>
          <a:ln/>
        </p:spPr>
        <p:txBody>
          <a:bodyPr/>
          <a:lstStyle>
            <a:lvl1pPr>
              <a:defRPr/>
            </a:lvl1pPr>
          </a:lstStyle>
          <a:p>
            <a:pPr>
              <a:defRPr/>
            </a:pPr>
            <a:fld id="{318B00E6-EEF7-49C1-B13F-ADE9280CB313}" type="slidenum">
              <a:rPr lang="ar-SA"/>
              <a:pPr>
                <a:defRPr/>
              </a:pPr>
              <a:t>‹#›</a:t>
            </a:fld>
            <a:endParaRPr lang="en-US"/>
          </a:p>
        </p:txBody>
      </p:sp>
    </p:spTree>
    <p:extLst>
      <p:ext uri="{BB962C8B-B14F-4D97-AF65-F5344CB8AC3E}">
        <p14:creationId xmlns:p14="http://schemas.microsoft.com/office/powerpoint/2010/main" val="1753566043"/>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A55B9E50-BE5B-478A-84F9-5864D0AF15E4}" type="slidenum">
              <a:rPr lang="ar-SA"/>
              <a:pPr>
                <a:defRPr/>
              </a:pPr>
              <a:t>‹#›</a:t>
            </a:fld>
            <a:endParaRPr lang="en-US"/>
          </a:p>
        </p:txBody>
      </p:sp>
    </p:spTree>
    <p:extLst>
      <p:ext uri="{BB962C8B-B14F-4D97-AF65-F5344CB8AC3E}">
        <p14:creationId xmlns:p14="http://schemas.microsoft.com/office/powerpoint/2010/main" val="1510011148"/>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BAD81D50-98BC-4B4D-A11F-C15CEB9CB195}" type="slidenum">
              <a:rPr lang="ar-SA"/>
              <a:pPr>
                <a:defRPr/>
              </a:pPr>
              <a:t>‹#›</a:t>
            </a:fld>
            <a:endParaRPr lang="en-US"/>
          </a:p>
        </p:txBody>
      </p:sp>
    </p:spTree>
    <p:extLst>
      <p:ext uri="{BB962C8B-B14F-4D97-AF65-F5344CB8AC3E}">
        <p14:creationId xmlns:p14="http://schemas.microsoft.com/office/powerpoint/2010/main" val="3527370998"/>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52438" y="1098550"/>
            <a:ext cx="474662"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pPr algn="ctr" eaLnBrk="1" hangingPunct="1">
              <a:buFontTx/>
              <a:buNone/>
              <a:defRPr/>
            </a:pPr>
            <a:endParaRPr kumimoji="1" lang="en-US" altLang="en-US" sz="2400" u="none" smtClean="0">
              <a:latin typeface="Tahoma" pitchFamily="34" charset="0"/>
            </a:endParaRPr>
          </a:p>
        </p:txBody>
      </p:sp>
      <p:sp>
        <p:nvSpPr>
          <p:cNvPr id="1027" name="Rectangle 3"/>
          <p:cNvSpPr>
            <a:spLocks noChangeArrowheads="1"/>
          </p:cNvSpPr>
          <p:nvPr/>
        </p:nvSpPr>
        <p:spPr bwMode="ltGray">
          <a:xfrm>
            <a:off x="866775" y="1098550"/>
            <a:ext cx="355600"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pPr algn="ctr" eaLnBrk="1" hangingPunct="1">
              <a:buFontTx/>
              <a:buNone/>
              <a:defRPr/>
            </a:pPr>
            <a:endParaRPr kumimoji="1" lang="en-US" altLang="en-US" sz="2400" u="none" smtClean="0">
              <a:latin typeface="Tahoma" pitchFamily="34" charset="0"/>
            </a:endParaRPr>
          </a:p>
        </p:txBody>
      </p:sp>
      <p:sp>
        <p:nvSpPr>
          <p:cNvPr id="1028" name="Rectangle 4"/>
          <p:cNvSpPr>
            <a:spLocks noChangeArrowheads="1"/>
          </p:cNvSpPr>
          <p:nvPr/>
        </p:nvSpPr>
        <p:spPr bwMode="ltGray">
          <a:xfrm>
            <a:off x="585788" y="1520825"/>
            <a:ext cx="458787"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pPr algn="ctr" eaLnBrk="1" hangingPunct="1">
              <a:buFontTx/>
              <a:buNone/>
              <a:defRPr/>
            </a:pPr>
            <a:endParaRPr kumimoji="1" lang="en-US" altLang="en-US" sz="2400" u="none" smtClean="0">
              <a:latin typeface="Tahoma" pitchFamily="34" charset="0"/>
            </a:endParaRPr>
          </a:p>
        </p:txBody>
      </p:sp>
      <p:sp>
        <p:nvSpPr>
          <p:cNvPr id="1029" name="Rectangle 5"/>
          <p:cNvSpPr>
            <a:spLocks noChangeArrowheads="1"/>
          </p:cNvSpPr>
          <p:nvPr/>
        </p:nvSpPr>
        <p:spPr bwMode="ltGray">
          <a:xfrm>
            <a:off x="987425" y="1520825"/>
            <a:ext cx="398463"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pPr algn="ctr" eaLnBrk="1" hangingPunct="1">
              <a:buFontTx/>
              <a:buNone/>
              <a:defRPr/>
            </a:pPr>
            <a:endParaRPr kumimoji="1" lang="en-US" altLang="en-US" sz="2400" u="none" smtClean="0">
              <a:latin typeface="Tahoma" pitchFamily="34" charset="0"/>
            </a:endParaRPr>
          </a:p>
        </p:txBody>
      </p:sp>
      <p:sp>
        <p:nvSpPr>
          <p:cNvPr id="1030" name="Rectangle 6"/>
          <p:cNvSpPr>
            <a:spLocks noChangeArrowheads="1"/>
          </p:cNvSpPr>
          <p:nvPr/>
        </p:nvSpPr>
        <p:spPr bwMode="ltGray">
          <a:xfrm>
            <a:off x="138113" y="1447800"/>
            <a:ext cx="606425"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pPr algn="ctr" eaLnBrk="1" hangingPunct="1">
              <a:buFontTx/>
              <a:buNone/>
              <a:defRPr/>
            </a:pPr>
            <a:endParaRPr kumimoji="1" lang="en-US" altLang="en-US" sz="2400" u="none" smtClean="0">
              <a:latin typeface="Tahoma" pitchFamily="34" charset="0"/>
            </a:endParaRPr>
          </a:p>
        </p:txBody>
      </p:sp>
      <p:sp>
        <p:nvSpPr>
          <p:cNvPr id="1031" name="Rectangle 7"/>
          <p:cNvSpPr>
            <a:spLocks noChangeArrowheads="1"/>
          </p:cNvSpPr>
          <p:nvPr/>
        </p:nvSpPr>
        <p:spPr bwMode="gray">
          <a:xfrm>
            <a:off x="825500" y="990600"/>
            <a:ext cx="34925"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pPr algn="ctr" eaLnBrk="1" hangingPunct="1">
              <a:buFontTx/>
              <a:buNone/>
              <a:defRPr/>
            </a:pPr>
            <a:endParaRPr kumimoji="1" lang="en-US" altLang="en-US" sz="2400" u="none" smtClean="0">
              <a:latin typeface="Tahoma" pitchFamily="34" charset="0"/>
            </a:endParaRPr>
          </a:p>
        </p:txBody>
      </p:sp>
      <p:sp>
        <p:nvSpPr>
          <p:cNvPr id="1032" name="Rectangle 8"/>
          <p:cNvSpPr>
            <a:spLocks noChangeArrowheads="1"/>
          </p:cNvSpPr>
          <p:nvPr/>
        </p:nvSpPr>
        <p:spPr bwMode="gray">
          <a:xfrm>
            <a:off x="479425" y="1781175"/>
            <a:ext cx="89122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pPr algn="ctr" eaLnBrk="1" hangingPunct="1">
              <a:buFontTx/>
              <a:buNone/>
              <a:defRPr/>
            </a:pPr>
            <a:endParaRPr kumimoji="1" lang="en-US" altLang="en-US" sz="2400" u="none" smtClean="0">
              <a:latin typeface="Tahoma" pitchFamily="34" charset="0"/>
            </a:endParaRPr>
          </a:p>
        </p:txBody>
      </p:sp>
      <p:sp>
        <p:nvSpPr>
          <p:cNvPr id="1033" name="Rectangle 9"/>
          <p:cNvSpPr>
            <a:spLocks noGrp="1" noChangeArrowheads="1"/>
          </p:cNvSpPr>
          <p:nvPr>
            <p:ph type="title"/>
          </p:nvPr>
        </p:nvSpPr>
        <p:spPr bwMode="auto">
          <a:xfrm>
            <a:off x="1246188" y="617538"/>
            <a:ext cx="8443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ar-SA" altLang="en-US" smtClean="0"/>
              <a:t>انقر لتحرير نمط العنوان الرئيسي</a:t>
            </a:r>
          </a:p>
        </p:txBody>
      </p:sp>
      <p:sp>
        <p:nvSpPr>
          <p:cNvPr id="1034" name="Rectangle 10"/>
          <p:cNvSpPr>
            <a:spLocks noGrp="1" noChangeArrowheads="1"/>
          </p:cNvSpPr>
          <p:nvPr>
            <p:ph type="body" idx="1"/>
          </p:nvPr>
        </p:nvSpPr>
        <p:spPr bwMode="auto">
          <a:xfrm>
            <a:off x="1281113" y="2017713"/>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198667" name="Rectangle 11"/>
          <p:cNvSpPr>
            <a:spLocks noGrp="1" noChangeArrowheads="1"/>
          </p:cNvSpPr>
          <p:nvPr>
            <p:ph type="dt" sz="half" idx="2"/>
          </p:nvPr>
        </p:nvSpPr>
        <p:spPr bwMode="auto">
          <a:xfrm>
            <a:off x="990600" y="6324600"/>
            <a:ext cx="20637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buFontTx/>
              <a:buNone/>
              <a:defRPr sz="1400" u="none">
                <a:latin typeface="+mn-lt"/>
              </a:defRPr>
            </a:lvl1pPr>
          </a:lstStyle>
          <a:p>
            <a:pPr>
              <a:defRPr/>
            </a:pPr>
            <a:endParaRPr lang="en-GB"/>
          </a:p>
        </p:txBody>
      </p:sp>
      <p:sp>
        <p:nvSpPr>
          <p:cNvPr id="198668" name="Rectangle 12"/>
          <p:cNvSpPr>
            <a:spLocks noGrp="1" noChangeArrowheads="1"/>
          </p:cNvSpPr>
          <p:nvPr>
            <p:ph type="ftr" sz="quarter" idx="3"/>
          </p:nvPr>
        </p:nvSpPr>
        <p:spPr bwMode="auto">
          <a:xfrm>
            <a:off x="3632200" y="6324600"/>
            <a:ext cx="3136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buFontTx/>
              <a:buNone/>
              <a:defRPr sz="1400" u="none">
                <a:latin typeface="+mn-lt"/>
              </a:defRPr>
            </a:lvl1pPr>
          </a:lstStyle>
          <a:p>
            <a:pPr>
              <a:defRPr/>
            </a:pPr>
            <a:endParaRPr lang="en-GB"/>
          </a:p>
        </p:txBody>
      </p:sp>
      <p:sp>
        <p:nvSpPr>
          <p:cNvPr id="198669" name="Rectangle 13"/>
          <p:cNvSpPr>
            <a:spLocks noGrp="1" noChangeArrowheads="1"/>
          </p:cNvSpPr>
          <p:nvPr>
            <p:ph type="sldNum" sz="quarter" idx="4"/>
          </p:nvPr>
        </p:nvSpPr>
        <p:spPr bwMode="auto">
          <a:xfrm>
            <a:off x="7346950" y="6324600"/>
            <a:ext cx="20637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buFontTx/>
              <a:buNone/>
              <a:defRPr sz="1400" u="none">
                <a:latin typeface="+mn-lt"/>
                <a:cs typeface="+mn-cs"/>
              </a:defRPr>
            </a:lvl1pPr>
          </a:lstStyle>
          <a:p>
            <a:pPr>
              <a:defRPr/>
            </a:pPr>
            <a:fld id="{69884F90-F66D-4BB9-B9C2-BD7199C22604}"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860"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cut/>
  </p:transition>
  <p:timing>
    <p:tnLst>
      <p:par>
        <p:cTn id="1" dur="indefinite" restart="never" nodeType="tmRoot"/>
      </p:par>
    </p:tnLst>
  </p:timing>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ahoma" pitchFamily="34" charset="0"/>
          <a:cs typeface="Arial" charset="0"/>
        </a:defRPr>
      </a:lvl2pPr>
      <a:lvl3pPr algn="l" rtl="1" eaLnBrk="0" fontAlgn="base" hangingPunct="0">
        <a:spcBef>
          <a:spcPct val="0"/>
        </a:spcBef>
        <a:spcAft>
          <a:spcPct val="0"/>
        </a:spcAft>
        <a:defRPr sz="4400">
          <a:solidFill>
            <a:schemeClr val="tx2"/>
          </a:solidFill>
          <a:latin typeface="Tahoma" pitchFamily="34" charset="0"/>
          <a:cs typeface="Arial" charset="0"/>
        </a:defRPr>
      </a:lvl3pPr>
      <a:lvl4pPr algn="l" rtl="1" eaLnBrk="0" fontAlgn="base" hangingPunct="0">
        <a:spcBef>
          <a:spcPct val="0"/>
        </a:spcBef>
        <a:spcAft>
          <a:spcPct val="0"/>
        </a:spcAft>
        <a:defRPr sz="4400">
          <a:solidFill>
            <a:schemeClr val="tx2"/>
          </a:solidFill>
          <a:latin typeface="Tahoma" pitchFamily="34" charset="0"/>
          <a:cs typeface="Arial" charset="0"/>
        </a:defRPr>
      </a:lvl4pPr>
      <a:lvl5pPr algn="l" rtl="1" eaLnBrk="0" fontAlgn="base" hangingPunct="0">
        <a:spcBef>
          <a:spcPct val="0"/>
        </a:spcBef>
        <a:spcAft>
          <a:spcPct val="0"/>
        </a:spcAft>
        <a:defRPr sz="4400">
          <a:solidFill>
            <a:schemeClr val="tx2"/>
          </a:solidFill>
          <a:latin typeface="Tahoma" pitchFamily="34" charset="0"/>
          <a:cs typeface="Arial" charset="0"/>
        </a:defRPr>
      </a:lvl5pPr>
      <a:lvl6pPr marL="457200" algn="l" rtl="1" fontAlgn="base">
        <a:spcBef>
          <a:spcPct val="0"/>
        </a:spcBef>
        <a:spcAft>
          <a:spcPct val="0"/>
        </a:spcAft>
        <a:defRPr sz="4400">
          <a:solidFill>
            <a:schemeClr val="tx2"/>
          </a:solidFill>
          <a:latin typeface="Tahoma" pitchFamily="34" charset="0"/>
          <a:cs typeface="Arial" charset="0"/>
        </a:defRPr>
      </a:lvl6pPr>
      <a:lvl7pPr marL="914400" algn="l" rtl="1" fontAlgn="base">
        <a:spcBef>
          <a:spcPct val="0"/>
        </a:spcBef>
        <a:spcAft>
          <a:spcPct val="0"/>
        </a:spcAft>
        <a:defRPr sz="4400">
          <a:solidFill>
            <a:schemeClr val="tx2"/>
          </a:solidFill>
          <a:latin typeface="Tahoma" pitchFamily="34" charset="0"/>
          <a:cs typeface="Arial" charset="0"/>
        </a:defRPr>
      </a:lvl7pPr>
      <a:lvl8pPr marL="1371600" algn="l" rtl="1" fontAlgn="base">
        <a:spcBef>
          <a:spcPct val="0"/>
        </a:spcBef>
        <a:spcAft>
          <a:spcPct val="0"/>
        </a:spcAft>
        <a:defRPr sz="4400">
          <a:solidFill>
            <a:schemeClr val="tx2"/>
          </a:solidFill>
          <a:latin typeface="Tahoma" pitchFamily="34" charset="0"/>
          <a:cs typeface="Arial" charset="0"/>
        </a:defRPr>
      </a:lvl8pPr>
      <a:lvl9pPr marL="1828800" algn="l" rtl="1" fontAlgn="base">
        <a:spcBef>
          <a:spcPct val="0"/>
        </a:spcBef>
        <a:spcAft>
          <a:spcPct val="0"/>
        </a:spcAft>
        <a:defRPr sz="4400">
          <a:solidFill>
            <a:schemeClr val="tx2"/>
          </a:solidFill>
          <a:latin typeface="Tahoma" pitchFamily="34" charset="0"/>
          <a:cs typeface="Arial" charset="0"/>
        </a:defRPr>
      </a:lvl9pPr>
    </p:titleStyle>
    <p:bodyStyle>
      <a:lvl1pPr marL="342900" indent="-342900" algn="r" rtl="1"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Tahoma" pitchFamily="34" charset="0"/>
        </a:defRPr>
      </a:lvl2pPr>
      <a:lvl3pPr marL="1143000" indent="-228600" algn="r" rtl="1"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Tahoma" pitchFamily="34" charset="0"/>
        </a:defRPr>
      </a:lvl3pPr>
      <a:lvl4pPr marL="1600200" indent="-228600" algn="r" rtl="1"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Tahoma" pitchFamily="34" charset="0"/>
        </a:defRPr>
      </a:lvl4pPr>
      <a:lvl5pPr marL="20574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Tahoma" pitchFamily="34" charset="0"/>
        </a:defRPr>
      </a:lvl5pPr>
      <a:lvl6pPr marL="25146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Tahoma" pitchFamily="34" charset="0"/>
        </a:defRPr>
      </a:lvl6pPr>
      <a:lvl7pPr marL="29718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Tahoma" pitchFamily="34" charset="0"/>
        </a:defRPr>
      </a:lvl7pPr>
      <a:lvl8pPr marL="34290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Tahoma" pitchFamily="34" charset="0"/>
        </a:defRPr>
      </a:lvl8pPr>
      <a:lvl9pPr marL="38862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Tahom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0" y="457200"/>
            <a:ext cx="9906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FontTx/>
              <a:buNone/>
            </a:pPr>
            <a:r>
              <a:rPr lang="en-US" sz="4400" b="1" u="none" dirty="0" smtClean="0">
                <a:solidFill>
                  <a:srgbClr val="009900"/>
                </a:solidFill>
                <a:latin typeface="Times New Roman" pitchFamily="18" charset="0"/>
                <a:cs typeface="Times New Roman" pitchFamily="18" charset="0"/>
              </a:rPr>
              <a:t>Microbial </a:t>
            </a:r>
            <a:r>
              <a:rPr lang="en-US" sz="4400" b="1" u="none" dirty="0">
                <a:solidFill>
                  <a:srgbClr val="009900"/>
                </a:solidFill>
                <a:latin typeface="Times New Roman" pitchFamily="18" charset="0"/>
                <a:cs typeface="Times New Roman" pitchFamily="18" charset="0"/>
              </a:rPr>
              <a:t>Enzymes </a:t>
            </a:r>
            <a:endParaRPr lang="en-US" altLang="en-US" sz="4400" b="1" u="none" dirty="0">
              <a:solidFill>
                <a:srgbClr val="009900"/>
              </a:solidFill>
              <a:latin typeface="Times New Roman" pitchFamily="18" charset="0"/>
              <a:cs typeface="Times New Roman" pitchFamily="18" charset="0"/>
            </a:endParaRPr>
          </a:p>
          <a:p>
            <a:pPr algn="ctr" rtl="0">
              <a:spcBef>
                <a:spcPct val="0"/>
              </a:spcBef>
              <a:buClrTx/>
              <a:buSzTx/>
              <a:buFontTx/>
              <a:buNone/>
            </a:pPr>
            <a:endParaRPr lang="en-US" altLang="en-US" sz="4400" b="1" u="none" dirty="0" smtClean="0">
              <a:solidFill>
                <a:srgbClr val="009900"/>
              </a:solidFill>
              <a:latin typeface="Times New Roman" pitchFamily="18" charset="0"/>
              <a:cs typeface="Times New Roman" pitchFamily="18" charset="0"/>
            </a:endParaRPr>
          </a:p>
          <a:p>
            <a:pPr algn="ctr" rtl="0">
              <a:spcBef>
                <a:spcPct val="0"/>
              </a:spcBef>
              <a:buClrTx/>
              <a:buSzTx/>
              <a:buFontTx/>
              <a:buNone/>
            </a:pPr>
            <a:endParaRPr lang="en-US" altLang="en-US" sz="4400" b="1" u="none" dirty="0">
              <a:solidFill>
                <a:srgbClr val="009900"/>
              </a:solidFill>
              <a:latin typeface="Times New Roman" pitchFamily="18" charset="0"/>
              <a:cs typeface="Times New Roman" pitchFamily="18" charset="0"/>
            </a:endParaRPr>
          </a:p>
          <a:p>
            <a:pPr algn="ctr" rtl="0">
              <a:spcBef>
                <a:spcPct val="0"/>
              </a:spcBef>
              <a:buClrTx/>
              <a:buSzTx/>
              <a:buFontTx/>
              <a:buNone/>
            </a:pPr>
            <a:endParaRPr lang="en-US" altLang="en-US" sz="2800" b="1" u="none" dirty="0">
              <a:solidFill>
                <a:schemeClr val="hlink"/>
              </a:solidFill>
              <a:latin typeface="Times New Roman" pitchFamily="18" charset="0"/>
              <a:cs typeface="Times New Roman" pitchFamily="18" charset="0"/>
            </a:endParaRPr>
          </a:p>
          <a:p>
            <a:pPr algn="ctr" rtl="0">
              <a:spcBef>
                <a:spcPct val="0"/>
              </a:spcBef>
              <a:buClrTx/>
              <a:buSzTx/>
              <a:buFontTx/>
              <a:buNone/>
            </a:pPr>
            <a:r>
              <a:rPr lang="en-US" altLang="en-US" sz="5400" b="1" dirty="0" smtClean="0">
                <a:solidFill>
                  <a:schemeClr val="hlink"/>
                </a:solidFill>
                <a:latin typeface="Times New Roman" pitchFamily="18" charset="0"/>
                <a:cs typeface="Times New Roman" pitchFamily="18" charset="0"/>
              </a:rPr>
              <a:t>Final</a:t>
            </a:r>
            <a:endParaRPr lang="en-US" altLang="en-US" sz="2800" b="1" dirty="0">
              <a:solidFill>
                <a:schemeClr val="hlink"/>
              </a:solidFill>
              <a:latin typeface="Times New Roman" pitchFamily="18" charset="0"/>
              <a:cs typeface="Times New Roman" pitchFamily="18" charset="0"/>
            </a:endParaRPr>
          </a:p>
          <a:p>
            <a:pPr algn="ctr" rtl="0">
              <a:spcBef>
                <a:spcPct val="0"/>
              </a:spcBef>
              <a:buClrTx/>
              <a:buSzTx/>
              <a:buFontTx/>
              <a:buNone/>
            </a:pPr>
            <a:endParaRPr lang="en-US" altLang="en-US" sz="2800" b="1" u="none" dirty="0">
              <a:solidFill>
                <a:schemeClr val="hlink"/>
              </a:solidFill>
              <a:latin typeface="Times New Roman" pitchFamily="18" charset="0"/>
              <a:cs typeface="Times New Roman" pitchFamily="18" charset="0"/>
            </a:endParaRPr>
          </a:p>
          <a:p>
            <a:pPr algn="ctr" rtl="0">
              <a:spcBef>
                <a:spcPct val="0"/>
              </a:spcBef>
              <a:buClrTx/>
              <a:buSzTx/>
              <a:buFontTx/>
              <a:buNone/>
            </a:pPr>
            <a:r>
              <a:rPr lang="en-US" sz="2800" b="1" u="none" dirty="0" smtClean="0">
                <a:solidFill>
                  <a:schemeClr val="hlink"/>
                </a:solidFill>
                <a:latin typeface="Times New Roman" pitchFamily="18" charset="0"/>
                <a:cs typeface="Times New Roman" pitchFamily="18" charset="0"/>
              </a:rPr>
              <a:t>Lectures 5-12</a:t>
            </a:r>
            <a:endParaRPr lang="en-US" altLang="en-US" sz="2800" b="1" u="none" dirty="0">
              <a:solidFill>
                <a:schemeClr val="hlink"/>
              </a:solidFill>
              <a:latin typeface="Times New Roman" pitchFamily="18" charset="0"/>
              <a:cs typeface="Times New Roman" pitchFamily="18" charset="0"/>
            </a:endParaRPr>
          </a:p>
        </p:txBody>
      </p:sp>
    </p:spTree>
    <p:extLst>
      <p:ext uri="{BB962C8B-B14F-4D97-AF65-F5344CB8AC3E}">
        <p14:creationId xmlns:p14="http://schemas.microsoft.com/office/powerpoint/2010/main" val="1557606791"/>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760913" y="476250"/>
            <a:ext cx="2579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v            [SE]K3</a:t>
            </a:r>
            <a:endParaRPr lang="ar-SA" altLang="en-US" sz="2800" b="1" u="none">
              <a:solidFill>
                <a:srgbClr val="800000"/>
              </a:solidFill>
              <a:latin typeface="Times New Roman" pitchFamily="18" charset="0"/>
              <a:cs typeface="Times New Roman" pitchFamily="18" charset="0"/>
            </a:endParaRPr>
          </a:p>
        </p:txBody>
      </p:sp>
      <p:sp>
        <p:nvSpPr>
          <p:cNvPr id="51203" name="Rectangle 3"/>
          <p:cNvSpPr>
            <a:spLocks noChangeArrowheads="1"/>
          </p:cNvSpPr>
          <p:nvPr/>
        </p:nvSpPr>
        <p:spPr bwMode="auto">
          <a:xfrm>
            <a:off x="4265613" y="1484313"/>
            <a:ext cx="2506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r>
              <a:rPr lang="en-GB" altLang="en-US" sz="2800" b="1" u="none">
                <a:solidFill>
                  <a:srgbClr val="800000"/>
                </a:solidFill>
                <a:latin typeface="Times New Roman" pitchFamily="18" charset="0"/>
                <a:cs typeface="Times New Roman" pitchFamily="18" charset="0"/>
              </a:rPr>
              <a:t>tot E</a:t>
            </a:r>
            <a:r>
              <a:rPr lang="en-US" altLang="en-US" sz="2800" b="1" u="none">
                <a:solidFill>
                  <a:srgbClr val="800000"/>
                </a:solidFill>
                <a:latin typeface="Times New Roman" pitchFamily="18" charset="0"/>
                <a:cs typeface="Times New Roman" pitchFamily="18" charset="0"/>
              </a:rPr>
              <a:t>]     [SE]+</a:t>
            </a:r>
            <a:endParaRPr lang="ar-SA" altLang="en-US" sz="2800" b="1" u="none">
              <a:solidFill>
                <a:srgbClr val="800000"/>
              </a:solidFill>
              <a:latin typeface="Times New Roman" pitchFamily="18" charset="0"/>
              <a:cs typeface="Times New Roman" pitchFamily="18" charset="0"/>
            </a:endParaRPr>
          </a:p>
        </p:txBody>
      </p:sp>
      <p:sp>
        <p:nvSpPr>
          <p:cNvPr id="51204" name="Rectangle 4"/>
          <p:cNvSpPr>
            <a:spLocks noChangeArrowheads="1"/>
          </p:cNvSpPr>
          <p:nvPr/>
        </p:nvSpPr>
        <p:spPr bwMode="auto">
          <a:xfrm>
            <a:off x="7397750" y="1843088"/>
            <a:ext cx="620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a:t>
            </a:r>
            <a:endParaRPr lang="ar-SA" altLang="en-US" sz="2800" b="1" u="none">
              <a:solidFill>
                <a:srgbClr val="800000"/>
              </a:solidFill>
              <a:latin typeface="Times New Roman" pitchFamily="18" charset="0"/>
              <a:cs typeface="Times New Roman" pitchFamily="18" charset="0"/>
            </a:endParaRPr>
          </a:p>
        </p:txBody>
      </p:sp>
      <p:sp>
        <p:nvSpPr>
          <p:cNvPr id="51205" name="Rectangle 5"/>
          <p:cNvSpPr>
            <a:spLocks noChangeArrowheads="1"/>
          </p:cNvSpPr>
          <p:nvPr/>
        </p:nvSpPr>
        <p:spPr bwMode="auto">
          <a:xfrm>
            <a:off x="6824663" y="1050925"/>
            <a:ext cx="1430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[SE]Km</a:t>
            </a:r>
            <a:endParaRPr lang="ar-SA" altLang="en-US" sz="2800" b="1" u="none">
              <a:solidFill>
                <a:srgbClr val="800000"/>
              </a:solidFill>
              <a:latin typeface="Times New Roman" pitchFamily="18" charset="0"/>
              <a:cs typeface="Times New Roman" pitchFamily="18" charset="0"/>
            </a:endParaRPr>
          </a:p>
        </p:txBody>
      </p:sp>
      <p:sp>
        <p:nvSpPr>
          <p:cNvPr id="51206" name="Line 6"/>
          <p:cNvSpPr>
            <a:spLocks noChangeShapeType="1"/>
          </p:cNvSpPr>
          <p:nvPr/>
        </p:nvSpPr>
        <p:spPr bwMode="auto">
          <a:xfrm>
            <a:off x="6943725" y="1770063"/>
            <a:ext cx="136842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07" name="Line 7"/>
          <p:cNvSpPr>
            <a:spLocks noChangeShapeType="1"/>
          </p:cNvSpPr>
          <p:nvPr/>
        </p:nvSpPr>
        <p:spPr bwMode="auto">
          <a:xfrm flipH="1">
            <a:off x="4376738" y="1125538"/>
            <a:ext cx="100806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08" name="Line 8"/>
          <p:cNvSpPr>
            <a:spLocks noChangeShapeType="1"/>
          </p:cNvSpPr>
          <p:nvPr/>
        </p:nvSpPr>
        <p:spPr bwMode="auto">
          <a:xfrm flipH="1">
            <a:off x="5745163" y="1125538"/>
            <a:ext cx="266382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09" name="Rectangle 9"/>
          <p:cNvSpPr>
            <a:spLocks noChangeArrowheads="1"/>
          </p:cNvSpPr>
          <p:nvPr/>
        </p:nvSpPr>
        <p:spPr bwMode="auto">
          <a:xfrm>
            <a:off x="5384800" y="836613"/>
            <a:ext cx="387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p>
        </p:txBody>
      </p:sp>
      <p:sp>
        <p:nvSpPr>
          <p:cNvPr id="51210" name="Rectangle 10"/>
          <p:cNvSpPr>
            <a:spLocks noChangeArrowheads="1"/>
          </p:cNvSpPr>
          <p:nvPr/>
        </p:nvSpPr>
        <p:spPr bwMode="auto">
          <a:xfrm>
            <a:off x="1712913" y="2708275"/>
            <a:ext cx="2111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v       [SE]K3</a:t>
            </a:r>
            <a:endParaRPr lang="ar-SA" altLang="en-US" sz="2800" b="1" u="none">
              <a:solidFill>
                <a:srgbClr val="800000"/>
              </a:solidFill>
              <a:latin typeface="Times New Roman" pitchFamily="18" charset="0"/>
              <a:cs typeface="Times New Roman" pitchFamily="18" charset="0"/>
            </a:endParaRPr>
          </a:p>
        </p:txBody>
      </p:sp>
      <p:sp>
        <p:nvSpPr>
          <p:cNvPr id="51211" name="Rectangle 11"/>
          <p:cNvSpPr>
            <a:spLocks noChangeArrowheads="1"/>
          </p:cNvSpPr>
          <p:nvPr/>
        </p:nvSpPr>
        <p:spPr bwMode="auto">
          <a:xfrm>
            <a:off x="1025525" y="3644900"/>
            <a:ext cx="3735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r>
              <a:rPr lang="en-GB" altLang="en-US" sz="2800" b="1" u="none">
                <a:solidFill>
                  <a:srgbClr val="800000"/>
                </a:solidFill>
                <a:latin typeface="Times New Roman" pitchFamily="18" charset="0"/>
                <a:cs typeface="Times New Roman" pitchFamily="18" charset="0"/>
              </a:rPr>
              <a:t>tot E</a:t>
            </a:r>
            <a:r>
              <a:rPr lang="en-US" altLang="en-US" sz="2800" b="1" u="none">
                <a:solidFill>
                  <a:srgbClr val="800000"/>
                </a:solidFill>
                <a:latin typeface="Times New Roman" pitchFamily="18" charset="0"/>
                <a:cs typeface="Times New Roman" pitchFamily="18" charset="0"/>
              </a:rPr>
              <a:t>]   [SE](1+          ) </a:t>
            </a:r>
            <a:endParaRPr lang="ar-SA" altLang="en-US" sz="2800" b="1" u="none">
              <a:solidFill>
                <a:srgbClr val="800000"/>
              </a:solidFill>
              <a:latin typeface="Times New Roman" pitchFamily="18" charset="0"/>
              <a:cs typeface="Times New Roman" pitchFamily="18" charset="0"/>
            </a:endParaRPr>
          </a:p>
        </p:txBody>
      </p:sp>
      <p:sp>
        <p:nvSpPr>
          <p:cNvPr id="51212" name="Rectangle 12"/>
          <p:cNvSpPr>
            <a:spLocks noChangeArrowheads="1"/>
          </p:cNvSpPr>
          <p:nvPr/>
        </p:nvSpPr>
        <p:spPr bwMode="auto">
          <a:xfrm>
            <a:off x="3729038" y="3933825"/>
            <a:ext cx="620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a:t>
            </a:r>
            <a:endParaRPr lang="ar-SA" altLang="en-US" sz="2800" b="1" u="none">
              <a:solidFill>
                <a:srgbClr val="800000"/>
              </a:solidFill>
              <a:latin typeface="Times New Roman" pitchFamily="18" charset="0"/>
              <a:cs typeface="Times New Roman" pitchFamily="18" charset="0"/>
            </a:endParaRPr>
          </a:p>
        </p:txBody>
      </p:sp>
      <p:sp>
        <p:nvSpPr>
          <p:cNvPr id="51213" name="Rectangle 13"/>
          <p:cNvSpPr>
            <a:spLocks noChangeArrowheads="1"/>
          </p:cNvSpPr>
          <p:nvPr/>
        </p:nvSpPr>
        <p:spPr bwMode="auto">
          <a:xfrm>
            <a:off x="3584575" y="3357563"/>
            <a:ext cx="7572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Km</a:t>
            </a:r>
            <a:endParaRPr lang="ar-SA" altLang="en-US" sz="2800" b="1" u="none">
              <a:solidFill>
                <a:srgbClr val="800000"/>
              </a:solidFill>
              <a:latin typeface="Times New Roman" pitchFamily="18" charset="0"/>
              <a:cs typeface="Times New Roman" pitchFamily="18" charset="0"/>
            </a:endParaRPr>
          </a:p>
        </p:txBody>
      </p:sp>
      <p:sp>
        <p:nvSpPr>
          <p:cNvPr id="51214" name="Line 14"/>
          <p:cNvSpPr>
            <a:spLocks noChangeShapeType="1"/>
          </p:cNvSpPr>
          <p:nvPr/>
        </p:nvSpPr>
        <p:spPr bwMode="auto">
          <a:xfrm>
            <a:off x="3678238" y="3930650"/>
            <a:ext cx="698500" cy="317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15" name="Line 15"/>
          <p:cNvSpPr>
            <a:spLocks noChangeShapeType="1"/>
          </p:cNvSpPr>
          <p:nvPr/>
        </p:nvSpPr>
        <p:spPr bwMode="auto">
          <a:xfrm flipH="1">
            <a:off x="1208088" y="3286125"/>
            <a:ext cx="91122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16" name="Line 16"/>
          <p:cNvSpPr>
            <a:spLocks noChangeShapeType="1"/>
          </p:cNvSpPr>
          <p:nvPr/>
        </p:nvSpPr>
        <p:spPr bwMode="auto">
          <a:xfrm flipH="1">
            <a:off x="2479675" y="3286125"/>
            <a:ext cx="266382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17" name="Rectangle 17"/>
          <p:cNvSpPr>
            <a:spLocks noChangeArrowheads="1"/>
          </p:cNvSpPr>
          <p:nvPr/>
        </p:nvSpPr>
        <p:spPr bwMode="auto">
          <a:xfrm>
            <a:off x="2119313" y="2997200"/>
            <a:ext cx="38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p>
        </p:txBody>
      </p:sp>
      <p:sp>
        <p:nvSpPr>
          <p:cNvPr id="51218" name="Rectangle 18"/>
          <p:cNvSpPr>
            <a:spLocks noChangeArrowheads="1"/>
          </p:cNvSpPr>
          <p:nvPr/>
        </p:nvSpPr>
        <p:spPr bwMode="auto">
          <a:xfrm>
            <a:off x="1497013" y="4797425"/>
            <a:ext cx="1438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v       K3</a:t>
            </a:r>
            <a:endParaRPr lang="ar-SA" altLang="en-US" sz="2800" b="1" u="none">
              <a:solidFill>
                <a:srgbClr val="800000"/>
              </a:solidFill>
              <a:latin typeface="Times New Roman" pitchFamily="18" charset="0"/>
              <a:cs typeface="Times New Roman" pitchFamily="18" charset="0"/>
            </a:endParaRPr>
          </a:p>
        </p:txBody>
      </p:sp>
      <p:sp>
        <p:nvSpPr>
          <p:cNvPr id="51219" name="Rectangle 19"/>
          <p:cNvSpPr>
            <a:spLocks noChangeArrowheads="1"/>
          </p:cNvSpPr>
          <p:nvPr/>
        </p:nvSpPr>
        <p:spPr bwMode="auto">
          <a:xfrm>
            <a:off x="811213" y="5734050"/>
            <a:ext cx="305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r>
              <a:rPr lang="en-GB" altLang="en-US" sz="2800" b="1" u="none">
                <a:solidFill>
                  <a:srgbClr val="800000"/>
                </a:solidFill>
                <a:latin typeface="Times New Roman" pitchFamily="18" charset="0"/>
                <a:cs typeface="Times New Roman" pitchFamily="18" charset="0"/>
              </a:rPr>
              <a:t>tot E</a:t>
            </a:r>
            <a:r>
              <a:rPr lang="en-US" altLang="en-US" sz="2800" b="1" u="none">
                <a:solidFill>
                  <a:srgbClr val="800000"/>
                </a:solidFill>
                <a:latin typeface="Times New Roman" pitchFamily="18" charset="0"/>
                <a:cs typeface="Times New Roman" pitchFamily="18" charset="0"/>
              </a:rPr>
              <a:t>]   (1+          ) </a:t>
            </a:r>
            <a:endParaRPr lang="ar-SA" altLang="en-US" sz="2800" b="1" u="none">
              <a:solidFill>
                <a:srgbClr val="800000"/>
              </a:solidFill>
              <a:latin typeface="Times New Roman" pitchFamily="18" charset="0"/>
              <a:cs typeface="Times New Roman" pitchFamily="18" charset="0"/>
            </a:endParaRPr>
          </a:p>
        </p:txBody>
      </p:sp>
      <p:sp>
        <p:nvSpPr>
          <p:cNvPr id="51220" name="Rectangle 20"/>
          <p:cNvSpPr>
            <a:spLocks noChangeArrowheads="1"/>
          </p:cNvSpPr>
          <p:nvPr/>
        </p:nvSpPr>
        <p:spPr bwMode="auto">
          <a:xfrm>
            <a:off x="2865438" y="5949950"/>
            <a:ext cx="620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a:t>
            </a:r>
            <a:endParaRPr lang="ar-SA" altLang="en-US" sz="2800" b="1" u="none">
              <a:solidFill>
                <a:srgbClr val="800000"/>
              </a:solidFill>
              <a:latin typeface="Times New Roman" pitchFamily="18" charset="0"/>
              <a:cs typeface="Times New Roman" pitchFamily="18" charset="0"/>
            </a:endParaRPr>
          </a:p>
        </p:txBody>
      </p:sp>
      <p:sp>
        <p:nvSpPr>
          <p:cNvPr id="51221" name="Rectangle 21"/>
          <p:cNvSpPr>
            <a:spLocks noChangeArrowheads="1"/>
          </p:cNvSpPr>
          <p:nvPr/>
        </p:nvSpPr>
        <p:spPr bwMode="auto">
          <a:xfrm>
            <a:off x="2720975" y="5373688"/>
            <a:ext cx="7572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Km</a:t>
            </a:r>
            <a:endParaRPr lang="ar-SA" altLang="en-US" sz="2800" b="1" u="none">
              <a:solidFill>
                <a:srgbClr val="800000"/>
              </a:solidFill>
              <a:latin typeface="Times New Roman" pitchFamily="18" charset="0"/>
              <a:cs typeface="Times New Roman" pitchFamily="18" charset="0"/>
            </a:endParaRPr>
          </a:p>
        </p:txBody>
      </p:sp>
      <p:sp>
        <p:nvSpPr>
          <p:cNvPr id="51222" name="Line 22"/>
          <p:cNvSpPr>
            <a:spLocks noChangeShapeType="1"/>
          </p:cNvSpPr>
          <p:nvPr/>
        </p:nvSpPr>
        <p:spPr bwMode="auto">
          <a:xfrm>
            <a:off x="2814638" y="5946775"/>
            <a:ext cx="698500" cy="317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23" name="Line 23"/>
          <p:cNvSpPr>
            <a:spLocks noChangeShapeType="1"/>
          </p:cNvSpPr>
          <p:nvPr/>
        </p:nvSpPr>
        <p:spPr bwMode="auto">
          <a:xfrm flipH="1">
            <a:off x="1025525" y="5375275"/>
            <a:ext cx="94932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24" name="Line 24"/>
          <p:cNvSpPr>
            <a:spLocks noChangeShapeType="1"/>
          </p:cNvSpPr>
          <p:nvPr/>
        </p:nvSpPr>
        <p:spPr bwMode="auto">
          <a:xfrm flipH="1">
            <a:off x="2335213" y="5373688"/>
            <a:ext cx="1538287" cy="15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25" name="Rectangle 25"/>
          <p:cNvSpPr>
            <a:spLocks noChangeArrowheads="1"/>
          </p:cNvSpPr>
          <p:nvPr/>
        </p:nvSpPr>
        <p:spPr bwMode="auto">
          <a:xfrm>
            <a:off x="1974850" y="5086350"/>
            <a:ext cx="38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p>
        </p:txBody>
      </p:sp>
      <p:sp>
        <p:nvSpPr>
          <p:cNvPr id="51226" name="Rectangle 26"/>
          <p:cNvSpPr>
            <a:spLocks noChangeArrowheads="1"/>
          </p:cNvSpPr>
          <p:nvPr/>
        </p:nvSpPr>
        <p:spPr bwMode="auto">
          <a:xfrm>
            <a:off x="5583238" y="4724400"/>
            <a:ext cx="1527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v        K3</a:t>
            </a:r>
            <a:endParaRPr lang="ar-SA" altLang="en-US" sz="2800" b="1" u="none">
              <a:solidFill>
                <a:srgbClr val="800000"/>
              </a:solidFill>
              <a:latin typeface="Times New Roman" pitchFamily="18" charset="0"/>
              <a:cs typeface="Times New Roman" pitchFamily="18" charset="0"/>
            </a:endParaRPr>
          </a:p>
        </p:txBody>
      </p:sp>
      <p:sp>
        <p:nvSpPr>
          <p:cNvPr id="51227" name="Rectangle 27"/>
          <p:cNvSpPr>
            <a:spLocks noChangeArrowheads="1"/>
          </p:cNvSpPr>
          <p:nvPr/>
        </p:nvSpPr>
        <p:spPr bwMode="auto">
          <a:xfrm>
            <a:off x="5143500" y="5532438"/>
            <a:ext cx="3119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r>
              <a:rPr lang="en-GB" altLang="en-US" sz="2800" b="1" u="none">
                <a:solidFill>
                  <a:srgbClr val="800000"/>
                </a:solidFill>
                <a:latin typeface="Times New Roman" pitchFamily="18" charset="0"/>
                <a:cs typeface="Times New Roman" pitchFamily="18" charset="0"/>
              </a:rPr>
              <a:t>tot E</a:t>
            </a:r>
            <a:r>
              <a:rPr lang="en-US" altLang="en-US" sz="2800" b="1" u="none">
                <a:solidFill>
                  <a:srgbClr val="800000"/>
                </a:solidFill>
                <a:latin typeface="Times New Roman" pitchFamily="18" charset="0"/>
                <a:cs typeface="Times New Roman" pitchFamily="18" charset="0"/>
              </a:rPr>
              <a:t>]  (                ) </a:t>
            </a:r>
            <a:endParaRPr lang="ar-SA" altLang="en-US" sz="2800" b="1" u="none">
              <a:solidFill>
                <a:srgbClr val="800000"/>
              </a:solidFill>
              <a:latin typeface="Times New Roman" pitchFamily="18" charset="0"/>
              <a:cs typeface="Times New Roman" pitchFamily="18" charset="0"/>
            </a:endParaRPr>
          </a:p>
        </p:txBody>
      </p:sp>
      <p:sp>
        <p:nvSpPr>
          <p:cNvPr id="51228" name="Rectangle 28"/>
          <p:cNvSpPr>
            <a:spLocks noChangeArrowheads="1"/>
          </p:cNvSpPr>
          <p:nvPr/>
        </p:nvSpPr>
        <p:spPr bwMode="auto">
          <a:xfrm>
            <a:off x="6824663" y="5876925"/>
            <a:ext cx="620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a:t>
            </a:r>
            <a:endParaRPr lang="ar-SA" altLang="en-US" sz="2800" b="1" u="none">
              <a:solidFill>
                <a:srgbClr val="800000"/>
              </a:solidFill>
              <a:latin typeface="Times New Roman" pitchFamily="18" charset="0"/>
              <a:cs typeface="Times New Roman" pitchFamily="18" charset="0"/>
            </a:endParaRPr>
          </a:p>
        </p:txBody>
      </p:sp>
      <p:sp>
        <p:nvSpPr>
          <p:cNvPr id="51229" name="Rectangle 29"/>
          <p:cNvSpPr>
            <a:spLocks noChangeArrowheads="1"/>
          </p:cNvSpPr>
          <p:nvPr/>
        </p:nvSpPr>
        <p:spPr bwMode="auto">
          <a:xfrm>
            <a:off x="6537325" y="5373688"/>
            <a:ext cx="1397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[S]+Km</a:t>
            </a:r>
            <a:endParaRPr lang="ar-SA" altLang="en-US" sz="2800" b="1" u="none">
              <a:solidFill>
                <a:srgbClr val="800000"/>
              </a:solidFill>
              <a:latin typeface="Times New Roman" pitchFamily="18" charset="0"/>
              <a:cs typeface="Times New Roman" pitchFamily="18" charset="0"/>
            </a:endParaRPr>
          </a:p>
        </p:txBody>
      </p:sp>
      <p:sp>
        <p:nvSpPr>
          <p:cNvPr id="51230" name="Line 30"/>
          <p:cNvSpPr>
            <a:spLocks noChangeShapeType="1"/>
          </p:cNvSpPr>
          <p:nvPr/>
        </p:nvSpPr>
        <p:spPr bwMode="auto">
          <a:xfrm>
            <a:off x="6753225" y="5876925"/>
            <a:ext cx="93503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31" name="Line 31"/>
          <p:cNvSpPr>
            <a:spLocks noChangeShapeType="1"/>
          </p:cNvSpPr>
          <p:nvPr/>
        </p:nvSpPr>
        <p:spPr bwMode="auto">
          <a:xfrm flipH="1">
            <a:off x="5384800" y="5302250"/>
            <a:ext cx="765175" cy="14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32" name="Line 32"/>
          <p:cNvSpPr>
            <a:spLocks noChangeShapeType="1"/>
          </p:cNvSpPr>
          <p:nvPr/>
        </p:nvSpPr>
        <p:spPr bwMode="auto">
          <a:xfrm flipH="1">
            <a:off x="6510338" y="5300663"/>
            <a:ext cx="1538287" cy="15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33" name="Rectangle 33"/>
          <p:cNvSpPr>
            <a:spLocks noChangeArrowheads="1"/>
          </p:cNvSpPr>
          <p:nvPr/>
        </p:nvSpPr>
        <p:spPr bwMode="auto">
          <a:xfrm>
            <a:off x="6149975" y="5013325"/>
            <a:ext cx="38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54970312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linds(horizontal)">
                                      <p:cBhvr>
                                        <p:cTn id="7" dur="500"/>
                                        <p:tgtEl>
                                          <p:spTgt spid="5120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03"/>
                                        </p:tgtEl>
                                        <p:attrNameLst>
                                          <p:attrName>style.visibility</p:attrName>
                                        </p:attrNameLst>
                                      </p:cBhvr>
                                      <p:to>
                                        <p:strVal val="visible"/>
                                      </p:to>
                                    </p:set>
                                    <p:animEffect transition="in" filter="blinds(horizontal)">
                                      <p:cBhvr>
                                        <p:cTn id="10" dur="500"/>
                                        <p:tgtEl>
                                          <p:spTgt spid="5120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1204"/>
                                        </p:tgtEl>
                                        <p:attrNameLst>
                                          <p:attrName>style.visibility</p:attrName>
                                        </p:attrNameLst>
                                      </p:cBhvr>
                                      <p:to>
                                        <p:strVal val="visible"/>
                                      </p:to>
                                    </p:set>
                                    <p:animEffect transition="in" filter="blinds(horizontal)">
                                      <p:cBhvr>
                                        <p:cTn id="13" dur="500"/>
                                        <p:tgtEl>
                                          <p:spTgt spid="5120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1205"/>
                                        </p:tgtEl>
                                        <p:attrNameLst>
                                          <p:attrName>style.visibility</p:attrName>
                                        </p:attrNameLst>
                                      </p:cBhvr>
                                      <p:to>
                                        <p:strVal val="visible"/>
                                      </p:to>
                                    </p:set>
                                    <p:animEffect transition="in" filter="blinds(horizontal)">
                                      <p:cBhvr>
                                        <p:cTn id="16" dur="500"/>
                                        <p:tgtEl>
                                          <p:spTgt spid="5120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1206"/>
                                        </p:tgtEl>
                                        <p:attrNameLst>
                                          <p:attrName>style.visibility</p:attrName>
                                        </p:attrNameLst>
                                      </p:cBhvr>
                                      <p:to>
                                        <p:strVal val="visible"/>
                                      </p:to>
                                    </p:set>
                                    <p:animEffect transition="in" filter="blinds(horizontal)">
                                      <p:cBhvr>
                                        <p:cTn id="19" dur="500"/>
                                        <p:tgtEl>
                                          <p:spTgt spid="5120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1207"/>
                                        </p:tgtEl>
                                        <p:attrNameLst>
                                          <p:attrName>style.visibility</p:attrName>
                                        </p:attrNameLst>
                                      </p:cBhvr>
                                      <p:to>
                                        <p:strVal val="visible"/>
                                      </p:to>
                                    </p:set>
                                    <p:animEffect transition="in" filter="blinds(horizontal)">
                                      <p:cBhvr>
                                        <p:cTn id="22" dur="500"/>
                                        <p:tgtEl>
                                          <p:spTgt spid="5120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1208"/>
                                        </p:tgtEl>
                                        <p:attrNameLst>
                                          <p:attrName>style.visibility</p:attrName>
                                        </p:attrNameLst>
                                      </p:cBhvr>
                                      <p:to>
                                        <p:strVal val="visible"/>
                                      </p:to>
                                    </p:set>
                                    <p:animEffect transition="in" filter="blinds(horizontal)">
                                      <p:cBhvr>
                                        <p:cTn id="25" dur="500"/>
                                        <p:tgtEl>
                                          <p:spTgt spid="5120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1209"/>
                                        </p:tgtEl>
                                        <p:attrNameLst>
                                          <p:attrName>style.visibility</p:attrName>
                                        </p:attrNameLst>
                                      </p:cBhvr>
                                      <p:to>
                                        <p:strVal val="visible"/>
                                      </p:to>
                                    </p:set>
                                    <p:animEffect transition="in" filter="blinds(horizontal)">
                                      <p:cBhvr>
                                        <p:cTn id="28" dur="500"/>
                                        <p:tgtEl>
                                          <p:spTgt spid="5120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1210"/>
                                        </p:tgtEl>
                                        <p:attrNameLst>
                                          <p:attrName>style.visibility</p:attrName>
                                        </p:attrNameLst>
                                      </p:cBhvr>
                                      <p:to>
                                        <p:strVal val="visible"/>
                                      </p:to>
                                    </p:set>
                                    <p:animEffect transition="in" filter="blinds(horizontal)">
                                      <p:cBhvr>
                                        <p:cTn id="33" dur="500"/>
                                        <p:tgtEl>
                                          <p:spTgt spid="5121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1211"/>
                                        </p:tgtEl>
                                        <p:attrNameLst>
                                          <p:attrName>style.visibility</p:attrName>
                                        </p:attrNameLst>
                                      </p:cBhvr>
                                      <p:to>
                                        <p:strVal val="visible"/>
                                      </p:to>
                                    </p:set>
                                    <p:animEffect transition="in" filter="blinds(horizontal)">
                                      <p:cBhvr>
                                        <p:cTn id="36" dur="500"/>
                                        <p:tgtEl>
                                          <p:spTgt spid="512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1212"/>
                                        </p:tgtEl>
                                        <p:attrNameLst>
                                          <p:attrName>style.visibility</p:attrName>
                                        </p:attrNameLst>
                                      </p:cBhvr>
                                      <p:to>
                                        <p:strVal val="visible"/>
                                      </p:to>
                                    </p:set>
                                    <p:animEffect transition="in" filter="blinds(horizontal)">
                                      <p:cBhvr>
                                        <p:cTn id="39" dur="500"/>
                                        <p:tgtEl>
                                          <p:spTgt spid="5121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1213"/>
                                        </p:tgtEl>
                                        <p:attrNameLst>
                                          <p:attrName>style.visibility</p:attrName>
                                        </p:attrNameLst>
                                      </p:cBhvr>
                                      <p:to>
                                        <p:strVal val="visible"/>
                                      </p:to>
                                    </p:set>
                                    <p:animEffect transition="in" filter="blinds(horizontal)">
                                      <p:cBhvr>
                                        <p:cTn id="42" dur="500"/>
                                        <p:tgtEl>
                                          <p:spTgt spid="5121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1214"/>
                                        </p:tgtEl>
                                        <p:attrNameLst>
                                          <p:attrName>style.visibility</p:attrName>
                                        </p:attrNameLst>
                                      </p:cBhvr>
                                      <p:to>
                                        <p:strVal val="visible"/>
                                      </p:to>
                                    </p:set>
                                    <p:animEffect transition="in" filter="blinds(horizontal)">
                                      <p:cBhvr>
                                        <p:cTn id="45" dur="500"/>
                                        <p:tgtEl>
                                          <p:spTgt spid="5121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1215"/>
                                        </p:tgtEl>
                                        <p:attrNameLst>
                                          <p:attrName>style.visibility</p:attrName>
                                        </p:attrNameLst>
                                      </p:cBhvr>
                                      <p:to>
                                        <p:strVal val="visible"/>
                                      </p:to>
                                    </p:set>
                                    <p:animEffect transition="in" filter="blinds(horizontal)">
                                      <p:cBhvr>
                                        <p:cTn id="48" dur="500"/>
                                        <p:tgtEl>
                                          <p:spTgt spid="5121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51216"/>
                                        </p:tgtEl>
                                        <p:attrNameLst>
                                          <p:attrName>style.visibility</p:attrName>
                                        </p:attrNameLst>
                                      </p:cBhvr>
                                      <p:to>
                                        <p:strVal val="visible"/>
                                      </p:to>
                                    </p:set>
                                    <p:animEffect transition="in" filter="blinds(horizontal)">
                                      <p:cBhvr>
                                        <p:cTn id="51" dur="500"/>
                                        <p:tgtEl>
                                          <p:spTgt spid="5121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51217"/>
                                        </p:tgtEl>
                                        <p:attrNameLst>
                                          <p:attrName>style.visibility</p:attrName>
                                        </p:attrNameLst>
                                      </p:cBhvr>
                                      <p:to>
                                        <p:strVal val="visible"/>
                                      </p:to>
                                    </p:set>
                                    <p:animEffect transition="in" filter="blinds(horizontal)">
                                      <p:cBhvr>
                                        <p:cTn id="54" dur="500"/>
                                        <p:tgtEl>
                                          <p:spTgt spid="512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51218"/>
                                        </p:tgtEl>
                                        <p:attrNameLst>
                                          <p:attrName>style.visibility</p:attrName>
                                        </p:attrNameLst>
                                      </p:cBhvr>
                                      <p:to>
                                        <p:strVal val="visible"/>
                                      </p:to>
                                    </p:set>
                                    <p:animEffect transition="in" filter="blinds(horizontal)">
                                      <p:cBhvr>
                                        <p:cTn id="59" dur="500"/>
                                        <p:tgtEl>
                                          <p:spTgt spid="5121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51219"/>
                                        </p:tgtEl>
                                        <p:attrNameLst>
                                          <p:attrName>style.visibility</p:attrName>
                                        </p:attrNameLst>
                                      </p:cBhvr>
                                      <p:to>
                                        <p:strVal val="visible"/>
                                      </p:to>
                                    </p:set>
                                    <p:animEffect transition="in" filter="blinds(horizontal)">
                                      <p:cBhvr>
                                        <p:cTn id="62" dur="500"/>
                                        <p:tgtEl>
                                          <p:spTgt spid="51219"/>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51220"/>
                                        </p:tgtEl>
                                        <p:attrNameLst>
                                          <p:attrName>style.visibility</p:attrName>
                                        </p:attrNameLst>
                                      </p:cBhvr>
                                      <p:to>
                                        <p:strVal val="visible"/>
                                      </p:to>
                                    </p:set>
                                    <p:animEffect transition="in" filter="blinds(horizontal)">
                                      <p:cBhvr>
                                        <p:cTn id="65" dur="500"/>
                                        <p:tgtEl>
                                          <p:spTgt spid="51220"/>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51221"/>
                                        </p:tgtEl>
                                        <p:attrNameLst>
                                          <p:attrName>style.visibility</p:attrName>
                                        </p:attrNameLst>
                                      </p:cBhvr>
                                      <p:to>
                                        <p:strVal val="visible"/>
                                      </p:to>
                                    </p:set>
                                    <p:animEffect transition="in" filter="blinds(horizontal)">
                                      <p:cBhvr>
                                        <p:cTn id="68" dur="500"/>
                                        <p:tgtEl>
                                          <p:spTgt spid="51221"/>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51222"/>
                                        </p:tgtEl>
                                        <p:attrNameLst>
                                          <p:attrName>style.visibility</p:attrName>
                                        </p:attrNameLst>
                                      </p:cBhvr>
                                      <p:to>
                                        <p:strVal val="visible"/>
                                      </p:to>
                                    </p:set>
                                    <p:animEffect transition="in" filter="blinds(horizontal)">
                                      <p:cBhvr>
                                        <p:cTn id="71" dur="500"/>
                                        <p:tgtEl>
                                          <p:spTgt spid="5122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1223"/>
                                        </p:tgtEl>
                                        <p:attrNameLst>
                                          <p:attrName>style.visibility</p:attrName>
                                        </p:attrNameLst>
                                      </p:cBhvr>
                                      <p:to>
                                        <p:strVal val="visible"/>
                                      </p:to>
                                    </p:set>
                                    <p:animEffect transition="in" filter="blinds(horizontal)">
                                      <p:cBhvr>
                                        <p:cTn id="74" dur="500"/>
                                        <p:tgtEl>
                                          <p:spTgt spid="51223"/>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1224"/>
                                        </p:tgtEl>
                                        <p:attrNameLst>
                                          <p:attrName>style.visibility</p:attrName>
                                        </p:attrNameLst>
                                      </p:cBhvr>
                                      <p:to>
                                        <p:strVal val="visible"/>
                                      </p:to>
                                    </p:set>
                                    <p:animEffect transition="in" filter="blinds(horizontal)">
                                      <p:cBhvr>
                                        <p:cTn id="77" dur="500"/>
                                        <p:tgtEl>
                                          <p:spTgt spid="51224"/>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1225"/>
                                        </p:tgtEl>
                                        <p:attrNameLst>
                                          <p:attrName>style.visibility</p:attrName>
                                        </p:attrNameLst>
                                      </p:cBhvr>
                                      <p:to>
                                        <p:strVal val="visible"/>
                                      </p:to>
                                    </p:set>
                                    <p:animEffect transition="in" filter="blinds(horizontal)">
                                      <p:cBhvr>
                                        <p:cTn id="80" dur="500"/>
                                        <p:tgtEl>
                                          <p:spTgt spid="5122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51226"/>
                                        </p:tgtEl>
                                        <p:attrNameLst>
                                          <p:attrName>style.visibility</p:attrName>
                                        </p:attrNameLst>
                                      </p:cBhvr>
                                      <p:to>
                                        <p:strVal val="visible"/>
                                      </p:to>
                                    </p:set>
                                    <p:animEffect transition="in" filter="blinds(horizontal)">
                                      <p:cBhvr>
                                        <p:cTn id="85" dur="500"/>
                                        <p:tgtEl>
                                          <p:spTgt spid="51226"/>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51227"/>
                                        </p:tgtEl>
                                        <p:attrNameLst>
                                          <p:attrName>style.visibility</p:attrName>
                                        </p:attrNameLst>
                                      </p:cBhvr>
                                      <p:to>
                                        <p:strVal val="visible"/>
                                      </p:to>
                                    </p:set>
                                    <p:animEffect transition="in" filter="blinds(horizontal)">
                                      <p:cBhvr>
                                        <p:cTn id="88" dur="500"/>
                                        <p:tgtEl>
                                          <p:spTgt spid="51227"/>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51228"/>
                                        </p:tgtEl>
                                        <p:attrNameLst>
                                          <p:attrName>style.visibility</p:attrName>
                                        </p:attrNameLst>
                                      </p:cBhvr>
                                      <p:to>
                                        <p:strVal val="visible"/>
                                      </p:to>
                                    </p:set>
                                    <p:animEffect transition="in" filter="blinds(horizontal)">
                                      <p:cBhvr>
                                        <p:cTn id="91" dur="500"/>
                                        <p:tgtEl>
                                          <p:spTgt spid="51228"/>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51229"/>
                                        </p:tgtEl>
                                        <p:attrNameLst>
                                          <p:attrName>style.visibility</p:attrName>
                                        </p:attrNameLst>
                                      </p:cBhvr>
                                      <p:to>
                                        <p:strVal val="visible"/>
                                      </p:to>
                                    </p:set>
                                    <p:animEffect transition="in" filter="blinds(horizontal)">
                                      <p:cBhvr>
                                        <p:cTn id="94" dur="500"/>
                                        <p:tgtEl>
                                          <p:spTgt spid="51229"/>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51230"/>
                                        </p:tgtEl>
                                        <p:attrNameLst>
                                          <p:attrName>style.visibility</p:attrName>
                                        </p:attrNameLst>
                                      </p:cBhvr>
                                      <p:to>
                                        <p:strVal val="visible"/>
                                      </p:to>
                                    </p:set>
                                    <p:animEffect transition="in" filter="blinds(horizontal)">
                                      <p:cBhvr>
                                        <p:cTn id="97" dur="500"/>
                                        <p:tgtEl>
                                          <p:spTgt spid="51230"/>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51231"/>
                                        </p:tgtEl>
                                        <p:attrNameLst>
                                          <p:attrName>style.visibility</p:attrName>
                                        </p:attrNameLst>
                                      </p:cBhvr>
                                      <p:to>
                                        <p:strVal val="visible"/>
                                      </p:to>
                                    </p:set>
                                    <p:animEffect transition="in" filter="blinds(horizontal)">
                                      <p:cBhvr>
                                        <p:cTn id="100" dur="500"/>
                                        <p:tgtEl>
                                          <p:spTgt spid="51231"/>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51232"/>
                                        </p:tgtEl>
                                        <p:attrNameLst>
                                          <p:attrName>style.visibility</p:attrName>
                                        </p:attrNameLst>
                                      </p:cBhvr>
                                      <p:to>
                                        <p:strVal val="visible"/>
                                      </p:to>
                                    </p:set>
                                    <p:animEffect transition="in" filter="blinds(horizontal)">
                                      <p:cBhvr>
                                        <p:cTn id="103" dur="500"/>
                                        <p:tgtEl>
                                          <p:spTgt spid="51232"/>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51233"/>
                                        </p:tgtEl>
                                        <p:attrNameLst>
                                          <p:attrName>style.visibility</p:attrName>
                                        </p:attrNameLst>
                                      </p:cBhvr>
                                      <p:to>
                                        <p:strVal val="visible"/>
                                      </p:to>
                                    </p:set>
                                    <p:animEffect transition="in" filter="blinds(horizontal)">
                                      <p:cBhvr>
                                        <p:cTn id="106" dur="500"/>
                                        <p:tgtEl>
                                          <p:spTgt spid="5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p:bldP spid="51204" grpId="0"/>
      <p:bldP spid="51205" grpId="0"/>
      <p:bldP spid="51206" grpId="0" animBg="1"/>
      <p:bldP spid="51207" grpId="0" animBg="1"/>
      <p:bldP spid="51208" grpId="0" animBg="1"/>
      <p:bldP spid="51209" grpId="0"/>
      <p:bldP spid="51210" grpId="0"/>
      <p:bldP spid="51211" grpId="0"/>
      <p:bldP spid="51212" grpId="0"/>
      <p:bldP spid="51213" grpId="0"/>
      <p:bldP spid="51214" grpId="0" animBg="1"/>
      <p:bldP spid="51215" grpId="0" animBg="1"/>
      <p:bldP spid="51216" grpId="0" animBg="1"/>
      <p:bldP spid="51217" grpId="0"/>
      <p:bldP spid="51218" grpId="0"/>
      <p:bldP spid="51219" grpId="0"/>
      <p:bldP spid="51220" grpId="0"/>
      <p:bldP spid="51221" grpId="0"/>
      <p:bldP spid="51222" grpId="0" animBg="1"/>
      <p:bldP spid="51223" grpId="0" animBg="1"/>
      <p:bldP spid="51224" grpId="0" animBg="1"/>
      <p:bldP spid="51225" grpId="0"/>
      <p:bldP spid="51226" grpId="0"/>
      <p:bldP spid="51227" grpId="0"/>
      <p:bldP spid="51228" grpId="0"/>
      <p:bldP spid="51229" grpId="0"/>
      <p:bldP spid="51230" grpId="0" animBg="1"/>
      <p:bldP spid="51231" grpId="0" animBg="1"/>
      <p:bldP spid="51232" grpId="0" animBg="1"/>
      <p:bldP spid="512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243513" y="4748213"/>
            <a:ext cx="3200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rPr>
              <a:t>Michaelis-Menten equation</a:t>
            </a:r>
            <a:endParaRPr lang="en-US" altLang="en-US" sz="2800" b="1" u="none">
              <a:solidFill>
                <a:srgbClr val="800000"/>
              </a:solidFill>
              <a:latin typeface="Times New Roman" pitchFamily="18" charset="0"/>
              <a:cs typeface="Times New Roman" pitchFamily="18" charset="0"/>
            </a:endParaRPr>
          </a:p>
        </p:txBody>
      </p:sp>
      <p:sp>
        <p:nvSpPr>
          <p:cNvPr id="56323" name="Rectangle 4"/>
          <p:cNvSpPr>
            <a:spLocks noChangeArrowheads="1"/>
          </p:cNvSpPr>
          <p:nvPr/>
        </p:nvSpPr>
        <p:spPr bwMode="auto">
          <a:xfrm>
            <a:off x="4235450" y="49657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sym typeface="Symbol" pitchFamily="18" charset="2"/>
              </a:rPr>
              <a:t></a:t>
            </a:r>
            <a:endParaRPr lang="en-US" altLang="en-US" sz="2800" b="1" u="none">
              <a:solidFill>
                <a:srgbClr val="800000"/>
              </a:solidFill>
              <a:latin typeface="Times New Roman" pitchFamily="18" charset="0"/>
              <a:cs typeface="Times New Roman" pitchFamily="18" charset="0"/>
              <a:sym typeface="Symbol" pitchFamily="18" charset="2"/>
            </a:endParaRPr>
          </a:p>
        </p:txBody>
      </p:sp>
      <p:sp>
        <p:nvSpPr>
          <p:cNvPr id="56324" name="Rectangle 5"/>
          <p:cNvSpPr>
            <a:spLocks noChangeArrowheads="1"/>
          </p:cNvSpPr>
          <p:nvPr/>
        </p:nvSpPr>
        <p:spPr bwMode="auto">
          <a:xfrm>
            <a:off x="2216150" y="1844675"/>
            <a:ext cx="2052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v         [S]K3</a:t>
            </a:r>
            <a:endParaRPr lang="ar-SA" altLang="en-US" sz="2800" b="1" u="none">
              <a:solidFill>
                <a:srgbClr val="800000"/>
              </a:solidFill>
              <a:latin typeface="Times New Roman" pitchFamily="18" charset="0"/>
              <a:cs typeface="Times New Roman" pitchFamily="18" charset="0"/>
            </a:endParaRPr>
          </a:p>
        </p:txBody>
      </p:sp>
      <p:sp>
        <p:nvSpPr>
          <p:cNvPr id="56325" name="Rectangle 6"/>
          <p:cNvSpPr>
            <a:spLocks noChangeArrowheads="1"/>
          </p:cNvSpPr>
          <p:nvPr/>
        </p:nvSpPr>
        <p:spPr bwMode="auto">
          <a:xfrm>
            <a:off x="1639888" y="2420938"/>
            <a:ext cx="122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r>
              <a:rPr lang="en-GB" altLang="en-US" sz="2800" b="1" u="none">
                <a:solidFill>
                  <a:srgbClr val="800000"/>
                </a:solidFill>
                <a:latin typeface="Times New Roman" pitchFamily="18" charset="0"/>
                <a:cs typeface="Times New Roman" pitchFamily="18" charset="0"/>
              </a:rPr>
              <a:t>tot E</a:t>
            </a:r>
            <a:r>
              <a:rPr lang="en-US" altLang="en-US" sz="2800" b="1" u="none">
                <a:solidFill>
                  <a:srgbClr val="800000"/>
                </a:solidFill>
                <a:latin typeface="Times New Roman" pitchFamily="18" charset="0"/>
                <a:cs typeface="Times New Roman" pitchFamily="18" charset="0"/>
              </a:rPr>
              <a:t>] </a:t>
            </a:r>
            <a:endParaRPr lang="ar-SA" altLang="en-US" sz="2800" b="1" u="none">
              <a:solidFill>
                <a:srgbClr val="800000"/>
              </a:solidFill>
              <a:latin typeface="Times New Roman" pitchFamily="18" charset="0"/>
              <a:cs typeface="Times New Roman" pitchFamily="18" charset="0"/>
            </a:endParaRPr>
          </a:p>
        </p:txBody>
      </p:sp>
      <p:sp>
        <p:nvSpPr>
          <p:cNvPr id="56326" name="Rectangle 7"/>
          <p:cNvSpPr>
            <a:spLocks noChangeArrowheads="1"/>
          </p:cNvSpPr>
          <p:nvPr/>
        </p:nvSpPr>
        <p:spPr bwMode="auto">
          <a:xfrm>
            <a:off x="3017838" y="2493963"/>
            <a:ext cx="1397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[S]+Km</a:t>
            </a:r>
            <a:endParaRPr lang="ar-SA" altLang="en-US" sz="2800" b="1" u="none">
              <a:solidFill>
                <a:srgbClr val="800000"/>
              </a:solidFill>
              <a:latin typeface="Times New Roman" pitchFamily="18" charset="0"/>
              <a:cs typeface="Times New Roman" pitchFamily="18" charset="0"/>
            </a:endParaRPr>
          </a:p>
        </p:txBody>
      </p:sp>
      <p:sp>
        <p:nvSpPr>
          <p:cNvPr id="56327" name="Line 8"/>
          <p:cNvSpPr>
            <a:spLocks noChangeShapeType="1"/>
          </p:cNvSpPr>
          <p:nvPr/>
        </p:nvSpPr>
        <p:spPr bwMode="auto">
          <a:xfrm flipH="1">
            <a:off x="1784350" y="2422525"/>
            <a:ext cx="84613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28" name="Line 9"/>
          <p:cNvSpPr>
            <a:spLocks noChangeShapeType="1"/>
          </p:cNvSpPr>
          <p:nvPr/>
        </p:nvSpPr>
        <p:spPr bwMode="auto">
          <a:xfrm flipH="1">
            <a:off x="2990850" y="2420938"/>
            <a:ext cx="1538288" cy="15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29" name="Rectangle 10"/>
          <p:cNvSpPr>
            <a:spLocks noChangeArrowheads="1"/>
          </p:cNvSpPr>
          <p:nvPr/>
        </p:nvSpPr>
        <p:spPr bwMode="auto">
          <a:xfrm>
            <a:off x="2630488" y="2133600"/>
            <a:ext cx="38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p>
        </p:txBody>
      </p:sp>
      <p:sp>
        <p:nvSpPr>
          <p:cNvPr id="56330" name="Rectangle 11"/>
          <p:cNvSpPr>
            <a:spLocks noChangeArrowheads="1"/>
          </p:cNvSpPr>
          <p:nvPr/>
        </p:nvSpPr>
        <p:spPr bwMode="auto">
          <a:xfrm>
            <a:off x="7015163" y="1898650"/>
            <a:ext cx="211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r>
              <a:rPr lang="en-GB" altLang="en-US" sz="2800" b="1" u="none">
                <a:solidFill>
                  <a:srgbClr val="800000"/>
                </a:solidFill>
                <a:latin typeface="Times New Roman" pitchFamily="18" charset="0"/>
                <a:cs typeface="Times New Roman" pitchFamily="18" charset="0"/>
              </a:rPr>
              <a:t>tot E]</a:t>
            </a:r>
            <a:r>
              <a:rPr lang="en-US" altLang="en-US" sz="2800" b="1" u="none">
                <a:solidFill>
                  <a:srgbClr val="800000"/>
                </a:solidFill>
                <a:latin typeface="Times New Roman" pitchFamily="18" charset="0"/>
                <a:cs typeface="Times New Roman" pitchFamily="18" charset="0"/>
              </a:rPr>
              <a:t>K3[S]</a:t>
            </a:r>
            <a:endParaRPr lang="ar-SA" altLang="en-US" sz="2800" b="1" u="none">
              <a:solidFill>
                <a:srgbClr val="800000"/>
              </a:solidFill>
              <a:latin typeface="Times New Roman" pitchFamily="18" charset="0"/>
              <a:cs typeface="Times New Roman" pitchFamily="18" charset="0"/>
            </a:endParaRPr>
          </a:p>
        </p:txBody>
      </p:sp>
      <p:sp>
        <p:nvSpPr>
          <p:cNvPr id="56331" name="Rectangle 12"/>
          <p:cNvSpPr>
            <a:spLocks noChangeArrowheads="1"/>
          </p:cNvSpPr>
          <p:nvPr/>
        </p:nvSpPr>
        <p:spPr bwMode="auto">
          <a:xfrm>
            <a:off x="7042150" y="2493963"/>
            <a:ext cx="1397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[S]+Km</a:t>
            </a:r>
            <a:endParaRPr lang="ar-SA" altLang="en-US" sz="2800" b="1" u="none">
              <a:solidFill>
                <a:srgbClr val="800000"/>
              </a:solidFill>
              <a:latin typeface="Times New Roman" pitchFamily="18" charset="0"/>
              <a:cs typeface="Times New Roman" pitchFamily="18" charset="0"/>
            </a:endParaRPr>
          </a:p>
        </p:txBody>
      </p:sp>
      <p:sp>
        <p:nvSpPr>
          <p:cNvPr id="56332" name="Line 13"/>
          <p:cNvSpPr>
            <a:spLocks noChangeShapeType="1"/>
          </p:cNvSpPr>
          <p:nvPr/>
        </p:nvSpPr>
        <p:spPr bwMode="auto">
          <a:xfrm flipH="1">
            <a:off x="7015163" y="2422525"/>
            <a:ext cx="197008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33" name="Rectangle 14"/>
          <p:cNvSpPr>
            <a:spLocks noChangeArrowheads="1"/>
          </p:cNvSpPr>
          <p:nvPr/>
        </p:nvSpPr>
        <p:spPr bwMode="auto">
          <a:xfrm>
            <a:off x="6654800" y="2133600"/>
            <a:ext cx="38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p>
        </p:txBody>
      </p:sp>
      <p:sp>
        <p:nvSpPr>
          <p:cNvPr id="56334" name="Rectangle 15"/>
          <p:cNvSpPr>
            <a:spLocks noChangeArrowheads="1"/>
          </p:cNvSpPr>
          <p:nvPr/>
        </p:nvSpPr>
        <p:spPr bwMode="auto">
          <a:xfrm>
            <a:off x="6323013" y="2062163"/>
            <a:ext cx="361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v</a:t>
            </a:r>
            <a:endParaRPr lang="ar-SA" altLang="en-US" sz="2800" b="1" u="none">
              <a:solidFill>
                <a:srgbClr val="800000"/>
              </a:solidFill>
              <a:latin typeface="Times New Roman" pitchFamily="18" charset="0"/>
              <a:cs typeface="Times New Roman" pitchFamily="18" charset="0"/>
            </a:endParaRPr>
          </a:p>
        </p:txBody>
      </p:sp>
      <p:sp>
        <p:nvSpPr>
          <p:cNvPr id="56335" name="Rectangle 16"/>
          <p:cNvSpPr>
            <a:spLocks noChangeArrowheads="1"/>
          </p:cNvSpPr>
          <p:nvPr/>
        </p:nvSpPr>
        <p:spPr bwMode="auto">
          <a:xfrm>
            <a:off x="2220913" y="4605338"/>
            <a:ext cx="1530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Vmax[S]</a:t>
            </a:r>
            <a:endParaRPr lang="ar-SA" altLang="en-US" sz="2800" b="1" u="none">
              <a:solidFill>
                <a:srgbClr val="800000"/>
              </a:solidFill>
              <a:latin typeface="Times New Roman" pitchFamily="18" charset="0"/>
              <a:cs typeface="Times New Roman" pitchFamily="18" charset="0"/>
            </a:endParaRPr>
          </a:p>
        </p:txBody>
      </p:sp>
      <p:sp>
        <p:nvSpPr>
          <p:cNvPr id="56336" name="Rectangle 17"/>
          <p:cNvSpPr>
            <a:spLocks noChangeArrowheads="1"/>
          </p:cNvSpPr>
          <p:nvPr/>
        </p:nvSpPr>
        <p:spPr bwMode="auto">
          <a:xfrm>
            <a:off x="2219325" y="5253038"/>
            <a:ext cx="1397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[S]+Km</a:t>
            </a:r>
            <a:endParaRPr lang="ar-SA" altLang="en-US" sz="2800" b="1" u="none">
              <a:solidFill>
                <a:srgbClr val="800000"/>
              </a:solidFill>
              <a:latin typeface="Times New Roman" pitchFamily="18" charset="0"/>
              <a:cs typeface="Times New Roman" pitchFamily="18" charset="0"/>
            </a:endParaRPr>
          </a:p>
        </p:txBody>
      </p:sp>
      <p:sp>
        <p:nvSpPr>
          <p:cNvPr id="56337" name="Line 18"/>
          <p:cNvSpPr>
            <a:spLocks noChangeShapeType="1"/>
          </p:cNvSpPr>
          <p:nvPr/>
        </p:nvSpPr>
        <p:spPr bwMode="auto">
          <a:xfrm flipH="1">
            <a:off x="2192338" y="5180013"/>
            <a:ext cx="1538287" cy="15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38" name="Rectangle 19"/>
          <p:cNvSpPr>
            <a:spLocks noChangeArrowheads="1"/>
          </p:cNvSpPr>
          <p:nvPr/>
        </p:nvSpPr>
        <p:spPr bwMode="auto">
          <a:xfrm>
            <a:off x="1831975" y="4892675"/>
            <a:ext cx="38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p>
        </p:txBody>
      </p:sp>
      <p:sp>
        <p:nvSpPr>
          <p:cNvPr id="56339" name="Rectangle 20"/>
          <p:cNvSpPr>
            <a:spLocks noChangeArrowheads="1"/>
          </p:cNvSpPr>
          <p:nvPr/>
        </p:nvSpPr>
        <p:spPr bwMode="auto">
          <a:xfrm>
            <a:off x="1500188" y="4821238"/>
            <a:ext cx="361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v</a:t>
            </a:r>
            <a:endParaRPr lang="ar-SA" altLang="en-US" sz="2800" b="1" u="none">
              <a:solidFill>
                <a:srgbClr val="800000"/>
              </a:solidFill>
              <a:latin typeface="Times New Roman" pitchFamily="18" charset="0"/>
              <a:cs typeface="Times New Roman" pitchFamily="18" charset="0"/>
            </a:endParaRPr>
          </a:p>
        </p:txBody>
      </p:sp>
      <p:sp>
        <p:nvSpPr>
          <p:cNvPr id="56340" name="Rectangle 21"/>
          <p:cNvSpPr>
            <a:spLocks noChangeArrowheads="1"/>
          </p:cNvSpPr>
          <p:nvPr/>
        </p:nvSpPr>
        <p:spPr bwMode="auto">
          <a:xfrm>
            <a:off x="344488" y="3644900"/>
            <a:ext cx="9561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r>
              <a:rPr lang="en-GB" altLang="en-US" sz="2800" b="1" u="none">
                <a:solidFill>
                  <a:srgbClr val="800000"/>
                </a:solidFill>
                <a:latin typeface="Times New Roman" pitchFamily="18" charset="0"/>
                <a:cs typeface="Times New Roman" pitchFamily="18" charset="0"/>
              </a:rPr>
              <a:t>tot E]K3 determines the maximum reaction velocity (Vmax)</a:t>
            </a:r>
            <a:endParaRPr lang="en-US" altLang="en-US" sz="2800" b="1" u="none">
              <a:solidFill>
                <a:srgbClr val="8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189864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linds(horizontal)">
                                      <p:cBhvr>
                                        <p:cTn id="7" dur="500"/>
                                        <p:tgtEl>
                                          <p:spTgt spid="563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6325"/>
                                        </p:tgtEl>
                                        <p:attrNameLst>
                                          <p:attrName>style.visibility</p:attrName>
                                        </p:attrNameLst>
                                      </p:cBhvr>
                                      <p:to>
                                        <p:strVal val="visible"/>
                                      </p:to>
                                    </p:set>
                                    <p:animEffect transition="in" filter="blinds(horizontal)">
                                      <p:cBhvr>
                                        <p:cTn id="10" dur="500"/>
                                        <p:tgtEl>
                                          <p:spTgt spid="563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6326"/>
                                        </p:tgtEl>
                                        <p:attrNameLst>
                                          <p:attrName>style.visibility</p:attrName>
                                        </p:attrNameLst>
                                      </p:cBhvr>
                                      <p:to>
                                        <p:strVal val="visible"/>
                                      </p:to>
                                    </p:set>
                                    <p:animEffect transition="in" filter="blinds(horizontal)">
                                      <p:cBhvr>
                                        <p:cTn id="13" dur="500"/>
                                        <p:tgtEl>
                                          <p:spTgt spid="5632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6327"/>
                                        </p:tgtEl>
                                        <p:attrNameLst>
                                          <p:attrName>style.visibility</p:attrName>
                                        </p:attrNameLst>
                                      </p:cBhvr>
                                      <p:to>
                                        <p:strVal val="visible"/>
                                      </p:to>
                                    </p:set>
                                    <p:animEffect transition="in" filter="blinds(horizontal)">
                                      <p:cBhvr>
                                        <p:cTn id="16" dur="500"/>
                                        <p:tgtEl>
                                          <p:spTgt spid="5632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6328"/>
                                        </p:tgtEl>
                                        <p:attrNameLst>
                                          <p:attrName>style.visibility</p:attrName>
                                        </p:attrNameLst>
                                      </p:cBhvr>
                                      <p:to>
                                        <p:strVal val="visible"/>
                                      </p:to>
                                    </p:set>
                                    <p:animEffect transition="in" filter="blinds(horizontal)">
                                      <p:cBhvr>
                                        <p:cTn id="19" dur="500"/>
                                        <p:tgtEl>
                                          <p:spTgt spid="563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6329"/>
                                        </p:tgtEl>
                                        <p:attrNameLst>
                                          <p:attrName>style.visibility</p:attrName>
                                        </p:attrNameLst>
                                      </p:cBhvr>
                                      <p:to>
                                        <p:strVal val="visible"/>
                                      </p:to>
                                    </p:set>
                                    <p:animEffect transition="in" filter="blinds(horizontal)">
                                      <p:cBhvr>
                                        <p:cTn id="22" dur="500"/>
                                        <p:tgtEl>
                                          <p:spTgt spid="563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30"/>
                                        </p:tgtEl>
                                        <p:attrNameLst>
                                          <p:attrName>style.visibility</p:attrName>
                                        </p:attrNameLst>
                                      </p:cBhvr>
                                      <p:to>
                                        <p:strVal val="visible"/>
                                      </p:to>
                                    </p:set>
                                    <p:animEffect transition="in" filter="blinds(horizontal)">
                                      <p:cBhvr>
                                        <p:cTn id="27" dur="500"/>
                                        <p:tgtEl>
                                          <p:spTgt spid="5633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6331"/>
                                        </p:tgtEl>
                                        <p:attrNameLst>
                                          <p:attrName>style.visibility</p:attrName>
                                        </p:attrNameLst>
                                      </p:cBhvr>
                                      <p:to>
                                        <p:strVal val="visible"/>
                                      </p:to>
                                    </p:set>
                                    <p:animEffect transition="in" filter="blinds(horizontal)">
                                      <p:cBhvr>
                                        <p:cTn id="30" dur="500"/>
                                        <p:tgtEl>
                                          <p:spTgt spid="5633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6332"/>
                                        </p:tgtEl>
                                        <p:attrNameLst>
                                          <p:attrName>style.visibility</p:attrName>
                                        </p:attrNameLst>
                                      </p:cBhvr>
                                      <p:to>
                                        <p:strVal val="visible"/>
                                      </p:to>
                                    </p:set>
                                    <p:animEffect transition="in" filter="blinds(horizontal)">
                                      <p:cBhvr>
                                        <p:cTn id="33" dur="500"/>
                                        <p:tgtEl>
                                          <p:spTgt spid="5633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6333"/>
                                        </p:tgtEl>
                                        <p:attrNameLst>
                                          <p:attrName>style.visibility</p:attrName>
                                        </p:attrNameLst>
                                      </p:cBhvr>
                                      <p:to>
                                        <p:strVal val="visible"/>
                                      </p:to>
                                    </p:set>
                                    <p:animEffect transition="in" filter="blinds(horizontal)">
                                      <p:cBhvr>
                                        <p:cTn id="36" dur="500"/>
                                        <p:tgtEl>
                                          <p:spTgt spid="5633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6334"/>
                                        </p:tgtEl>
                                        <p:attrNameLst>
                                          <p:attrName>style.visibility</p:attrName>
                                        </p:attrNameLst>
                                      </p:cBhvr>
                                      <p:to>
                                        <p:strVal val="visible"/>
                                      </p:to>
                                    </p:set>
                                    <p:animEffect transition="in" filter="blinds(horizontal)">
                                      <p:cBhvr>
                                        <p:cTn id="39" dur="500"/>
                                        <p:tgtEl>
                                          <p:spTgt spid="5633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6340"/>
                                        </p:tgtEl>
                                        <p:attrNameLst>
                                          <p:attrName>style.visibility</p:attrName>
                                        </p:attrNameLst>
                                      </p:cBhvr>
                                      <p:to>
                                        <p:strVal val="visible"/>
                                      </p:to>
                                    </p:set>
                                    <p:animEffect transition="in" filter="blinds(horizontal)">
                                      <p:cBhvr>
                                        <p:cTn id="44" dur="500"/>
                                        <p:tgtEl>
                                          <p:spTgt spid="5634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56335"/>
                                        </p:tgtEl>
                                        <p:attrNameLst>
                                          <p:attrName>style.visibility</p:attrName>
                                        </p:attrNameLst>
                                      </p:cBhvr>
                                      <p:to>
                                        <p:strVal val="visible"/>
                                      </p:to>
                                    </p:set>
                                    <p:animEffect transition="in" filter="blinds(horizontal)">
                                      <p:cBhvr>
                                        <p:cTn id="49" dur="500"/>
                                        <p:tgtEl>
                                          <p:spTgt spid="5633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6336"/>
                                        </p:tgtEl>
                                        <p:attrNameLst>
                                          <p:attrName>style.visibility</p:attrName>
                                        </p:attrNameLst>
                                      </p:cBhvr>
                                      <p:to>
                                        <p:strVal val="visible"/>
                                      </p:to>
                                    </p:set>
                                    <p:animEffect transition="in" filter="blinds(horizontal)">
                                      <p:cBhvr>
                                        <p:cTn id="52" dur="500"/>
                                        <p:tgtEl>
                                          <p:spTgt spid="5633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6337"/>
                                        </p:tgtEl>
                                        <p:attrNameLst>
                                          <p:attrName>style.visibility</p:attrName>
                                        </p:attrNameLst>
                                      </p:cBhvr>
                                      <p:to>
                                        <p:strVal val="visible"/>
                                      </p:to>
                                    </p:set>
                                    <p:animEffect transition="in" filter="blinds(horizontal)">
                                      <p:cBhvr>
                                        <p:cTn id="55" dur="500"/>
                                        <p:tgtEl>
                                          <p:spTgt spid="56337"/>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6338"/>
                                        </p:tgtEl>
                                        <p:attrNameLst>
                                          <p:attrName>style.visibility</p:attrName>
                                        </p:attrNameLst>
                                      </p:cBhvr>
                                      <p:to>
                                        <p:strVal val="visible"/>
                                      </p:to>
                                    </p:set>
                                    <p:animEffect transition="in" filter="blinds(horizontal)">
                                      <p:cBhvr>
                                        <p:cTn id="58" dur="500"/>
                                        <p:tgtEl>
                                          <p:spTgt spid="56338"/>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56339"/>
                                        </p:tgtEl>
                                        <p:attrNameLst>
                                          <p:attrName>style.visibility</p:attrName>
                                        </p:attrNameLst>
                                      </p:cBhvr>
                                      <p:to>
                                        <p:strVal val="visible"/>
                                      </p:to>
                                    </p:set>
                                    <p:animEffect transition="in" filter="blinds(horizontal)">
                                      <p:cBhvr>
                                        <p:cTn id="61" dur="500"/>
                                        <p:tgtEl>
                                          <p:spTgt spid="5633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6322"/>
                                        </p:tgtEl>
                                        <p:attrNameLst>
                                          <p:attrName>style.visibility</p:attrName>
                                        </p:attrNameLst>
                                      </p:cBhvr>
                                      <p:to>
                                        <p:strVal val="visible"/>
                                      </p:to>
                                    </p:set>
                                    <p:animEffect transition="in" filter="blinds(horizontal)">
                                      <p:cBhvr>
                                        <p:cTn id="66" dur="500"/>
                                        <p:tgtEl>
                                          <p:spTgt spid="56322"/>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6323"/>
                                        </p:tgtEl>
                                        <p:attrNameLst>
                                          <p:attrName>style.visibility</p:attrName>
                                        </p:attrNameLst>
                                      </p:cBhvr>
                                      <p:to>
                                        <p:strVal val="visible"/>
                                      </p:to>
                                    </p:set>
                                    <p:animEffect transition="in" filter="blinds(horizontal)">
                                      <p:cBhvr>
                                        <p:cTn id="69"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p:bldP spid="56324" grpId="0"/>
      <p:bldP spid="56325" grpId="0"/>
      <p:bldP spid="56326" grpId="0"/>
      <p:bldP spid="56327" grpId="0" animBg="1"/>
      <p:bldP spid="56328" grpId="0" animBg="1"/>
      <p:bldP spid="56329" grpId="0"/>
      <p:bldP spid="56330" grpId="0"/>
      <p:bldP spid="56331" grpId="0"/>
      <p:bldP spid="56332" grpId="0" animBg="1"/>
      <p:bldP spid="56333" grpId="0"/>
      <p:bldP spid="56334" grpId="0"/>
      <p:bldP spid="56335" grpId="0"/>
      <p:bldP spid="56336" grpId="0"/>
      <p:bldP spid="56337" grpId="0" animBg="1"/>
      <p:bldP spid="56338" grpId="0"/>
      <p:bldP spid="56339" grpId="0"/>
      <p:bldP spid="563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738313" y="2486025"/>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rPr>
              <a:t>At   [S]&gt;&gt;&gt;Km</a:t>
            </a:r>
            <a:endParaRPr lang="en-US" altLang="en-US" sz="2800" b="1" u="none">
              <a:solidFill>
                <a:srgbClr val="800000"/>
              </a:solidFill>
              <a:latin typeface="Times New Roman" pitchFamily="18" charset="0"/>
              <a:cs typeface="Times New Roman" pitchFamily="18" charset="0"/>
            </a:endParaRPr>
          </a:p>
        </p:txBody>
      </p:sp>
      <p:sp>
        <p:nvSpPr>
          <p:cNvPr id="58373" name="Rectangle 5"/>
          <p:cNvSpPr>
            <a:spLocks noChangeArrowheads="1"/>
          </p:cNvSpPr>
          <p:nvPr/>
        </p:nvSpPr>
        <p:spPr bwMode="auto">
          <a:xfrm>
            <a:off x="1585913" y="4497388"/>
            <a:ext cx="3048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rPr>
              <a:t>At   [S] = Km</a:t>
            </a:r>
            <a:endParaRPr lang="en-US" altLang="en-US" sz="2800" b="1" u="none">
              <a:solidFill>
                <a:srgbClr val="800000"/>
              </a:solidFill>
              <a:latin typeface="Times New Roman" pitchFamily="18" charset="0"/>
              <a:cs typeface="Times New Roman" pitchFamily="18" charset="0"/>
            </a:endParaRPr>
          </a:p>
        </p:txBody>
      </p:sp>
      <p:sp>
        <p:nvSpPr>
          <p:cNvPr id="6" name="Rectangle 4"/>
          <p:cNvSpPr>
            <a:spLocks noChangeArrowheads="1"/>
          </p:cNvSpPr>
          <p:nvPr/>
        </p:nvSpPr>
        <p:spPr bwMode="auto">
          <a:xfrm>
            <a:off x="4105275" y="3005138"/>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rPr>
              <a:t>v = Vmax [S] / [S]</a:t>
            </a:r>
            <a:endParaRPr lang="en-US" altLang="en-US" sz="2800" b="1" u="none">
              <a:solidFill>
                <a:srgbClr val="800000"/>
              </a:solidFill>
              <a:latin typeface="Times New Roman" pitchFamily="18" charset="0"/>
              <a:cs typeface="Times New Roman" pitchFamily="18" charset="0"/>
            </a:endParaRPr>
          </a:p>
        </p:txBody>
      </p:sp>
      <p:sp>
        <p:nvSpPr>
          <p:cNvPr id="7" name="Rectangle 4"/>
          <p:cNvSpPr>
            <a:spLocks noChangeArrowheads="1"/>
          </p:cNvSpPr>
          <p:nvPr/>
        </p:nvSpPr>
        <p:spPr bwMode="auto">
          <a:xfrm>
            <a:off x="4105275" y="3529013"/>
            <a:ext cx="3048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rPr>
              <a:t>v = Vmax</a:t>
            </a:r>
            <a:endParaRPr lang="en-US" altLang="en-US" sz="2800" b="1" u="none">
              <a:solidFill>
                <a:srgbClr val="800000"/>
              </a:solidFill>
              <a:latin typeface="Times New Roman" pitchFamily="18" charset="0"/>
              <a:cs typeface="Times New Roman" pitchFamily="18" charset="0"/>
            </a:endParaRPr>
          </a:p>
        </p:txBody>
      </p:sp>
      <p:sp>
        <p:nvSpPr>
          <p:cNvPr id="8" name="Rectangle 4"/>
          <p:cNvSpPr>
            <a:spLocks noChangeArrowheads="1"/>
          </p:cNvSpPr>
          <p:nvPr/>
        </p:nvSpPr>
        <p:spPr bwMode="auto">
          <a:xfrm>
            <a:off x="3889375" y="4986338"/>
            <a:ext cx="40560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rPr>
              <a:t>v = Vmax [S] / [S] + [S]</a:t>
            </a:r>
            <a:endParaRPr lang="en-US" altLang="en-US" sz="2800" b="1" u="none">
              <a:solidFill>
                <a:srgbClr val="800000"/>
              </a:solidFill>
              <a:latin typeface="Times New Roman" pitchFamily="18" charset="0"/>
              <a:cs typeface="Times New Roman" pitchFamily="18" charset="0"/>
            </a:endParaRPr>
          </a:p>
        </p:txBody>
      </p:sp>
      <p:sp>
        <p:nvSpPr>
          <p:cNvPr id="9" name="Rectangle 4"/>
          <p:cNvSpPr>
            <a:spLocks noChangeArrowheads="1"/>
          </p:cNvSpPr>
          <p:nvPr/>
        </p:nvSpPr>
        <p:spPr bwMode="auto">
          <a:xfrm>
            <a:off x="3889375" y="5554663"/>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rPr>
              <a:t>v = Vmax / 2</a:t>
            </a:r>
            <a:endParaRPr lang="en-US" altLang="en-US" sz="2800" b="1" u="none">
              <a:solidFill>
                <a:srgbClr val="800000"/>
              </a:solidFill>
              <a:latin typeface="Times New Roman" pitchFamily="18" charset="0"/>
              <a:cs typeface="Times New Roman" pitchFamily="18" charset="0"/>
            </a:endParaRPr>
          </a:p>
        </p:txBody>
      </p:sp>
      <p:sp>
        <p:nvSpPr>
          <p:cNvPr id="10" name="Rectangle 16"/>
          <p:cNvSpPr>
            <a:spLocks noChangeArrowheads="1"/>
          </p:cNvSpPr>
          <p:nvPr/>
        </p:nvSpPr>
        <p:spPr bwMode="auto">
          <a:xfrm>
            <a:off x="3103563" y="425450"/>
            <a:ext cx="1530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Vmax[S]</a:t>
            </a:r>
            <a:endParaRPr lang="ar-SA" altLang="en-US" sz="2800" b="1" u="none">
              <a:solidFill>
                <a:srgbClr val="800000"/>
              </a:solidFill>
              <a:latin typeface="Times New Roman" pitchFamily="18" charset="0"/>
              <a:cs typeface="Times New Roman" pitchFamily="18" charset="0"/>
            </a:endParaRPr>
          </a:p>
        </p:txBody>
      </p:sp>
      <p:sp>
        <p:nvSpPr>
          <p:cNvPr id="11" name="Rectangle 17"/>
          <p:cNvSpPr>
            <a:spLocks noChangeArrowheads="1"/>
          </p:cNvSpPr>
          <p:nvPr/>
        </p:nvSpPr>
        <p:spPr bwMode="auto">
          <a:xfrm>
            <a:off x="3101975" y="1073150"/>
            <a:ext cx="139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[S]+Km</a:t>
            </a:r>
            <a:endParaRPr lang="ar-SA" altLang="en-US" sz="2800" b="1" u="none">
              <a:solidFill>
                <a:srgbClr val="800000"/>
              </a:solidFill>
              <a:latin typeface="Times New Roman" pitchFamily="18" charset="0"/>
              <a:cs typeface="Times New Roman" pitchFamily="18" charset="0"/>
            </a:endParaRPr>
          </a:p>
        </p:txBody>
      </p:sp>
      <p:sp>
        <p:nvSpPr>
          <p:cNvPr id="12" name="Line 18"/>
          <p:cNvSpPr>
            <a:spLocks noChangeShapeType="1"/>
          </p:cNvSpPr>
          <p:nvPr/>
        </p:nvSpPr>
        <p:spPr bwMode="auto">
          <a:xfrm flipH="1">
            <a:off x="3074988" y="1000125"/>
            <a:ext cx="1538287" cy="15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3" name="Rectangle 19"/>
          <p:cNvSpPr>
            <a:spLocks noChangeArrowheads="1"/>
          </p:cNvSpPr>
          <p:nvPr/>
        </p:nvSpPr>
        <p:spPr bwMode="auto">
          <a:xfrm>
            <a:off x="2714625" y="712788"/>
            <a:ext cx="387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p>
        </p:txBody>
      </p:sp>
      <p:sp>
        <p:nvSpPr>
          <p:cNvPr id="14" name="Rectangle 20"/>
          <p:cNvSpPr>
            <a:spLocks noChangeArrowheads="1"/>
          </p:cNvSpPr>
          <p:nvPr/>
        </p:nvSpPr>
        <p:spPr bwMode="auto">
          <a:xfrm>
            <a:off x="2382838" y="64135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v</a:t>
            </a:r>
            <a:endParaRPr lang="ar-SA" altLang="en-US" sz="2800" b="1" u="none">
              <a:solidFill>
                <a:srgbClr val="8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8762488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8372"/>
                                        </p:tgtEl>
                                        <p:attrNameLst>
                                          <p:attrName>style.visibility</p:attrName>
                                        </p:attrNameLst>
                                      </p:cBhvr>
                                      <p:to>
                                        <p:strVal val="visible"/>
                                      </p:to>
                                    </p:set>
                                    <p:animEffect transition="in" filter="blinds(horizontal)">
                                      <p:cBhvr>
                                        <p:cTn id="24" dur="500"/>
                                        <p:tgtEl>
                                          <p:spTgt spid="583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8373"/>
                                        </p:tgtEl>
                                        <p:attrNameLst>
                                          <p:attrName>style.visibility</p:attrName>
                                        </p:attrNameLst>
                                      </p:cBhvr>
                                      <p:to>
                                        <p:strVal val="visible"/>
                                      </p:to>
                                    </p:set>
                                    <p:animEffect transition="in" filter="blinds(horizontal)">
                                      <p:cBhvr>
                                        <p:cTn id="39" dur="500"/>
                                        <p:tgtEl>
                                          <p:spTgt spid="5837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P spid="6" grpId="0"/>
      <p:bldP spid="7" grpId="0"/>
      <p:bldP spid="8" grpId="0"/>
      <p:bldP spid="9" grpId="0"/>
      <p:bldP spid="10" grpId="0"/>
      <p:bldP spid="11" grpId="0"/>
      <p:bldP spid="12" grpId="0" animBg="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2"/>
          <p:cNvSpPr>
            <a:spLocks noChangeShapeType="1"/>
          </p:cNvSpPr>
          <p:nvPr/>
        </p:nvSpPr>
        <p:spPr bwMode="auto">
          <a:xfrm>
            <a:off x="3962400" y="4695825"/>
            <a:ext cx="15414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6867" name="Rectangle 3"/>
          <p:cNvSpPr>
            <a:spLocks noChangeArrowheads="1"/>
          </p:cNvSpPr>
          <p:nvPr/>
        </p:nvSpPr>
        <p:spPr bwMode="auto">
          <a:xfrm>
            <a:off x="4808538" y="547688"/>
            <a:ext cx="4665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rPr>
              <a:t>Michaelis-Menten plot</a:t>
            </a:r>
            <a:endParaRPr lang="en-US" altLang="en-US" sz="2800" b="1" u="none">
              <a:solidFill>
                <a:srgbClr val="800000"/>
              </a:solidFill>
              <a:latin typeface="Times New Roman" pitchFamily="18" charset="0"/>
              <a:cs typeface="Times New Roman" pitchFamily="18" charset="0"/>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7346776"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956026"/>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848544" y="208824"/>
            <a:ext cx="8283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eaLnBrk="1" hangingPunct="1">
              <a:spcBef>
                <a:spcPct val="0"/>
              </a:spcBef>
              <a:buClrTx/>
              <a:buSzTx/>
              <a:buFontTx/>
              <a:buNone/>
            </a:pPr>
            <a:r>
              <a:rPr lang="en-US" altLang="en-US" sz="2800" b="1" u="none" dirty="0">
                <a:solidFill>
                  <a:srgbClr val="003399"/>
                </a:solidFill>
                <a:latin typeface="Times New Roman" pitchFamily="18" charset="0"/>
                <a:cs typeface="Times New Roman" pitchFamily="18" charset="0"/>
              </a:rPr>
              <a:t>Determination </a:t>
            </a:r>
            <a:r>
              <a:rPr lang="en-US" altLang="en-US" sz="2800" b="1" u="none" dirty="0" smtClean="0">
                <a:solidFill>
                  <a:srgbClr val="003399"/>
                </a:solidFill>
                <a:latin typeface="Times New Roman" pitchFamily="18" charset="0"/>
                <a:cs typeface="Times New Roman" pitchFamily="18" charset="0"/>
              </a:rPr>
              <a:t>of kinetic constants (</a:t>
            </a:r>
            <a:r>
              <a:rPr lang="en-US" altLang="en-US" sz="2800" b="1" u="none" dirty="0">
                <a:solidFill>
                  <a:srgbClr val="003399"/>
                </a:solidFill>
                <a:latin typeface="Times New Roman" pitchFamily="18" charset="0"/>
                <a:cs typeface="Times New Roman" pitchFamily="18" charset="0"/>
              </a:rPr>
              <a:t>Vmax and Km)</a:t>
            </a:r>
          </a:p>
        </p:txBody>
      </p:sp>
      <p:sp>
        <p:nvSpPr>
          <p:cNvPr id="44036" name="Rectangle 4"/>
          <p:cNvSpPr>
            <a:spLocks noChangeArrowheads="1"/>
          </p:cNvSpPr>
          <p:nvPr/>
        </p:nvSpPr>
        <p:spPr bwMode="auto">
          <a:xfrm>
            <a:off x="0" y="2234075"/>
            <a:ext cx="29367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Tx/>
              <a:buNone/>
            </a:pPr>
            <a:r>
              <a:rPr lang="en-US" altLang="en-US" sz="2800" b="1" u="none" dirty="0" smtClean="0">
                <a:solidFill>
                  <a:srgbClr val="003399"/>
                </a:solidFill>
                <a:latin typeface="Times New Roman" pitchFamily="18" charset="0"/>
                <a:cs typeface="Times New Roman" pitchFamily="18" charset="0"/>
              </a:rPr>
              <a:t>Inaccurate </a:t>
            </a:r>
          </a:p>
          <a:p>
            <a:pPr algn="l" rtl="0" eaLnBrk="1" hangingPunct="1">
              <a:spcBef>
                <a:spcPct val="0"/>
              </a:spcBef>
              <a:buClrTx/>
              <a:buSzTx/>
              <a:buFontTx/>
              <a:buNone/>
            </a:pPr>
            <a:endParaRPr lang="en-US" altLang="en-US" sz="2800" b="1" u="none" dirty="0" smtClean="0">
              <a:solidFill>
                <a:srgbClr val="003399"/>
              </a:solidFill>
              <a:latin typeface="Times New Roman" pitchFamily="18" charset="0"/>
              <a:cs typeface="Times New Roman" pitchFamily="18" charset="0"/>
            </a:endParaRPr>
          </a:p>
          <a:p>
            <a:pPr algn="l" rtl="0" eaLnBrk="1" hangingPunct="1">
              <a:spcBef>
                <a:spcPct val="0"/>
              </a:spcBef>
              <a:buClrTx/>
              <a:buSzTx/>
              <a:buNone/>
            </a:pPr>
            <a:r>
              <a:rPr lang="en-GB" altLang="en-US" sz="2800" b="1" u="none" dirty="0" err="1" smtClean="0">
                <a:solidFill>
                  <a:srgbClr val="003399"/>
                </a:solidFill>
                <a:latin typeface="Times New Roman" pitchFamily="18" charset="0"/>
                <a:cs typeface="Times New Roman" pitchFamily="18" charset="0"/>
              </a:rPr>
              <a:t>Michaelis-Menten</a:t>
            </a:r>
            <a:r>
              <a:rPr lang="en-GB" altLang="en-US" sz="2800" b="1" u="none" dirty="0" smtClean="0">
                <a:solidFill>
                  <a:srgbClr val="003399"/>
                </a:solidFill>
                <a:latin typeface="Times New Roman" pitchFamily="18" charset="0"/>
                <a:cs typeface="Times New Roman" pitchFamily="18" charset="0"/>
              </a:rPr>
              <a:t> equation</a:t>
            </a:r>
          </a:p>
          <a:p>
            <a:pPr algn="l" rtl="0" eaLnBrk="1" hangingPunct="1">
              <a:spcBef>
                <a:spcPct val="0"/>
              </a:spcBef>
              <a:buClrTx/>
              <a:buSzTx/>
              <a:buNone/>
            </a:pPr>
            <a:endParaRPr lang="en-GB" altLang="en-US" sz="2800" b="1" u="none" dirty="0">
              <a:solidFill>
                <a:srgbClr val="003399"/>
              </a:solidFill>
              <a:latin typeface="Times New Roman" pitchFamily="18" charset="0"/>
              <a:cs typeface="Times New Roman" pitchFamily="18" charset="0"/>
            </a:endParaRPr>
          </a:p>
          <a:p>
            <a:pPr algn="l" rtl="0" eaLnBrk="1" hangingPunct="1">
              <a:spcBef>
                <a:spcPct val="0"/>
              </a:spcBef>
              <a:buClrTx/>
              <a:buSzTx/>
              <a:buNone/>
            </a:pPr>
            <a:r>
              <a:rPr lang="en-GB" altLang="en-US" sz="2800" b="1" u="none" dirty="0" err="1" smtClean="0">
                <a:solidFill>
                  <a:srgbClr val="003399"/>
                </a:solidFill>
                <a:latin typeface="Times New Roman" pitchFamily="18" charset="0"/>
                <a:cs typeface="Times New Roman" pitchFamily="18" charset="0"/>
              </a:rPr>
              <a:t>Michaelis-Menten</a:t>
            </a:r>
            <a:r>
              <a:rPr lang="en-GB" altLang="en-US" sz="2800" b="1" u="none" dirty="0" smtClean="0">
                <a:solidFill>
                  <a:srgbClr val="003399"/>
                </a:solidFill>
                <a:latin typeface="Times New Roman" pitchFamily="18" charset="0"/>
                <a:cs typeface="Times New Roman" pitchFamily="18" charset="0"/>
              </a:rPr>
              <a:t> plot</a:t>
            </a:r>
            <a:endParaRPr lang="en-US" altLang="en-US" sz="2800" b="1" u="none" dirty="0">
              <a:solidFill>
                <a:srgbClr val="003399"/>
              </a:solidFill>
              <a:latin typeface="Times New Roman" pitchFamily="18" charset="0"/>
              <a:cs typeface="Times New Roman" pitchFamily="18" charset="0"/>
            </a:endParaRPr>
          </a:p>
        </p:txBody>
      </p:sp>
      <p:pic>
        <p:nvPicPr>
          <p:cNvPr id="7" name="Picture 5" descr="enzyme-saturation-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775" y="1484784"/>
            <a:ext cx="6712014"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88633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2088397" y="1556792"/>
            <a:ext cx="75755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endParaRPr lang="en-US" altLang="en-US" sz="2800" b="1" u="none" dirty="0">
              <a:solidFill>
                <a:srgbClr val="003399"/>
              </a:solidFill>
              <a:latin typeface="Times New Roman" pitchFamily="18" charset="0"/>
              <a:cs typeface="Times New Roman" pitchFamily="18" charset="0"/>
            </a:endParaRPr>
          </a:p>
          <a:p>
            <a:pPr algn="l" eaLnBrk="1" hangingPunct="1">
              <a:spcBef>
                <a:spcPct val="0"/>
              </a:spcBef>
              <a:buClrTx/>
              <a:buSzTx/>
              <a:buFontTx/>
              <a:buNone/>
            </a:pPr>
            <a:r>
              <a:rPr lang="en-US" altLang="en-US" sz="2800" b="1" u="none" dirty="0">
                <a:solidFill>
                  <a:srgbClr val="003399"/>
                </a:solidFill>
                <a:latin typeface="Times New Roman" pitchFamily="18" charset="0"/>
                <a:cs typeface="Times New Roman" pitchFamily="18" charset="0"/>
              </a:rPr>
              <a:t>v = Vmax [S] / (Km + [S])</a:t>
            </a:r>
          </a:p>
          <a:p>
            <a:pPr algn="l" eaLnBrk="1" hangingPunct="1">
              <a:spcBef>
                <a:spcPct val="0"/>
              </a:spcBef>
              <a:buClrTx/>
              <a:buSzTx/>
              <a:buFontTx/>
              <a:buNone/>
            </a:pPr>
            <a:endParaRPr lang="en-US" altLang="en-US" sz="2800" b="1" u="none" dirty="0">
              <a:solidFill>
                <a:srgbClr val="003399"/>
              </a:solidFill>
              <a:latin typeface="Times New Roman" pitchFamily="18" charset="0"/>
              <a:cs typeface="Times New Roman" pitchFamily="18" charset="0"/>
            </a:endParaRPr>
          </a:p>
          <a:p>
            <a:pPr algn="l" eaLnBrk="1" hangingPunct="1">
              <a:spcBef>
                <a:spcPct val="0"/>
              </a:spcBef>
              <a:buClrTx/>
              <a:buSzTx/>
              <a:buFontTx/>
              <a:buNone/>
            </a:pPr>
            <a:r>
              <a:rPr lang="en-US" altLang="en-US" sz="2800" b="1" u="none" dirty="0">
                <a:solidFill>
                  <a:srgbClr val="003399"/>
                </a:solidFill>
                <a:latin typeface="Times New Roman" pitchFamily="18" charset="0"/>
                <a:cs typeface="Times New Roman" pitchFamily="18" charset="0"/>
              </a:rPr>
              <a:t>1/v =  (Km / Vmax [S]) + ([S] / Vmax [S])</a:t>
            </a:r>
          </a:p>
          <a:p>
            <a:pPr algn="l" eaLnBrk="1" hangingPunct="1">
              <a:spcBef>
                <a:spcPct val="0"/>
              </a:spcBef>
              <a:buClrTx/>
              <a:buSzTx/>
              <a:buFontTx/>
              <a:buNone/>
            </a:pPr>
            <a:endParaRPr lang="en-US" altLang="en-US" sz="2800" b="1" u="none" dirty="0">
              <a:solidFill>
                <a:srgbClr val="003399"/>
              </a:solidFill>
              <a:latin typeface="Times New Roman" pitchFamily="18" charset="0"/>
              <a:cs typeface="Times New Roman" pitchFamily="18" charset="0"/>
            </a:endParaRPr>
          </a:p>
          <a:p>
            <a:pPr algn="l">
              <a:spcBef>
                <a:spcPct val="0"/>
              </a:spcBef>
              <a:buClrTx/>
              <a:buSzTx/>
              <a:buFont typeface="Wingdings" pitchFamily="2" charset="2"/>
              <a:buNone/>
            </a:pPr>
            <a:r>
              <a:rPr lang="en-US" altLang="en-US" sz="2800" b="1" u="none" dirty="0">
                <a:solidFill>
                  <a:srgbClr val="003399"/>
                </a:solidFill>
                <a:latin typeface="Times New Roman" pitchFamily="18" charset="0"/>
                <a:cs typeface="Times New Roman" pitchFamily="18" charset="0"/>
              </a:rPr>
              <a:t>      = (Km / Vmax [S]) + (1 / Vmax)</a:t>
            </a:r>
          </a:p>
          <a:p>
            <a:pPr algn="l" eaLnBrk="1" hangingPunct="1">
              <a:spcBef>
                <a:spcPct val="0"/>
              </a:spcBef>
              <a:buClrTx/>
              <a:buSzTx/>
              <a:buFontTx/>
              <a:buNone/>
            </a:pPr>
            <a:endParaRPr lang="en-US" altLang="en-US" sz="2800" b="1" u="none" dirty="0">
              <a:solidFill>
                <a:srgbClr val="003399"/>
              </a:solidFill>
              <a:latin typeface="Times New Roman" pitchFamily="18" charset="0"/>
              <a:cs typeface="Times New Roman" pitchFamily="18" charset="0"/>
            </a:endParaRPr>
          </a:p>
          <a:p>
            <a:pPr algn="l">
              <a:spcBef>
                <a:spcPct val="0"/>
              </a:spcBef>
              <a:buClrTx/>
              <a:buSzTx/>
              <a:buFont typeface="Wingdings" pitchFamily="2" charset="2"/>
              <a:buNone/>
            </a:pPr>
            <a:r>
              <a:rPr lang="en-US" altLang="en-US" sz="2800" b="1" u="none" dirty="0" smtClean="0">
                <a:solidFill>
                  <a:srgbClr val="003399"/>
                </a:solidFill>
                <a:latin typeface="Times New Roman" pitchFamily="18" charset="0"/>
                <a:cs typeface="Times New Roman" pitchFamily="18" charset="0"/>
              </a:rPr>
              <a:t> </a:t>
            </a:r>
            <a:r>
              <a:rPr lang="en-US" altLang="en-US" sz="2800" b="1" u="none" dirty="0">
                <a:solidFill>
                  <a:srgbClr val="003399"/>
                </a:solidFill>
                <a:latin typeface="Times New Roman" pitchFamily="18" charset="0"/>
                <a:cs typeface="Times New Roman" pitchFamily="18" charset="0"/>
              </a:rPr>
              <a:t>1/v =(Km / Vmax)(1/[S]) + (1 / Vmax)</a:t>
            </a:r>
          </a:p>
          <a:p>
            <a:pPr algn="l">
              <a:spcBef>
                <a:spcPct val="0"/>
              </a:spcBef>
              <a:buClrTx/>
              <a:buSzTx/>
              <a:buFont typeface="Wingdings" pitchFamily="2" charset="2"/>
              <a:buNone/>
            </a:pPr>
            <a:endParaRPr lang="en-US" altLang="en-US" sz="2800" b="1" u="none" dirty="0">
              <a:solidFill>
                <a:srgbClr val="003399"/>
              </a:solidFill>
              <a:latin typeface="Times New Roman" pitchFamily="18" charset="0"/>
              <a:cs typeface="Times New Roman" pitchFamily="18" charset="0"/>
            </a:endParaRPr>
          </a:p>
          <a:p>
            <a:pPr algn="l">
              <a:spcBef>
                <a:spcPct val="0"/>
              </a:spcBef>
              <a:buClrTx/>
              <a:buSzTx/>
              <a:buFont typeface="Wingdings" pitchFamily="2" charset="2"/>
              <a:buNone/>
            </a:pPr>
            <a:r>
              <a:rPr lang="en-US" altLang="en-US" sz="2800" b="1" u="none" dirty="0">
                <a:solidFill>
                  <a:srgbClr val="003399"/>
                </a:solidFill>
                <a:latin typeface="Times New Roman" pitchFamily="18" charset="0"/>
                <a:cs typeface="Times New Roman" pitchFamily="18" charset="0"/>
              </a:rPr>
              <a:t>              y= </a:t>
            </a:r>
            <a:r>
              <a:rPr lang="en-US" altLang="en-US" sz="2800" b="1" u="none" dirty="0" err="1">
                <a:solidFill>
                  <a:srgbClr val="003399"/>
                </a:solidFill>
                <a:latin typeface="Times New Roman" pitchFamily="18" charset="0"/>
                <a:cs typeface="Times New Roman" pitchFamily="18" charset="0"/>
              </a:rPr>
              <a:t>ax+b</a:t>
            </a:r>
            <a:endParaRPr lang="en-US" altLang="en-US" sz="2800" b="1" u="none" dirty="0">
              <a:solidFill>
                <a:srgbClr val="003399"/>
              </a:solidFill>
              <a:latin typeface="Times New Roman" pitchFamily="18" charset="0"/>
              <a:cs typeface="Times New Roman" pitchFamily="18" charset="0"/>
            </a:endParaRPr>
          </a:p>
        </p:txBody>
      </p:sp>
      <p:cxnSp>
        <p:nvCxnSpPr>
          <p:cNvPr id="3" name="Straight Arrow Connector 2"/>
          <p:cNvCxnSpPr>
            <a:cxnSpLocks noChangeShapeType="1"/>
          </p:cNvCxnSpPr>
          <p:nvPr/>
        </p:nvCxnSpPr>
        <p:spPr bwMode="auto">
          <a:xfrm flipH="1" flipV="1">
            <a:off x="2647839" y="4959630"/>
            <a:ext cx="792163" cy="576262"/>
          </a:xfrm>
          <a:prstGeom prst="straightConnector1">
            <a:avLst/>
          </a:prstGeom>
          <a:noFill/>
          <a:ln w="9525" algn="ctr">
            <a:solidFill>
              <a:srgbClr val="FF0000"/>
            </a:solidFill>
            <a:miter lim="800000"/>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flipV="1">
            <a:off x="3925777" y="4956455"/>
            <a:ext cx="0" cy="576262"/>
          </a:xfrm>
          <a:prstGeom prst="straightConnector1">
            <a:avLst/>
          </a:prstGeom>
          <a:noFill/>
          <a:ln w="9525" algn="ctr">
            <a:solidFill>
              <a:srgbClr val="FF0000"/>
            </a:solidFill>
            <a:miter lim="800000"/>
            <a:headEnd/>
            <a:tailEnd type="arrow" w="med" len="med"/>
          </a:ln>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V="1">
            <a:off x="4160727" y="4956455"/>
            <a:ext cx="1008062" cy="576262"/>
          </a:xfrm>
          <a:prstGeom prst="straightConnector1">
            <a:avLst/>
          </a:prstGeom>
          <a:noFill/>
          <a:ln w="9525" algn="ctr">
            <a:solidFill>
              <a:srgbClr val="FF0000"/>
            </a:solidFill>
            <a:miter lim="800000"/>
            <a:headEnd/>
            <a:tailEnd type="arrow" w="med" len="med"/>
          </a:ln>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flipV="1">
            <a:off x="4665552" y="4959630"/>
            <a:ext cx="1800225" cy="573087"/>
          </a:xfrm>
          <a:prstGeom prst="straightConnector1">
            <a:avLst/>
          </a:prstGeom>
          <a:noFill/>
          <a:ln w="9525"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2" name="Rectangle 1"/>
          <p:cNvSpPr/>
          <p:nvPr/>
        </p:nvSpPr>
        <p:spPr>
          <a:xfrm>
            <a:off x="1570037" y="502434"/>
            <a:ext cx="4895740" cy="954107"/>
          </a:xfrm>
          <a:prstGeom prst="rect">
            <a:avLst/>
          </a:prstGeom>
        </p:spPr>
        <p:txBody>
          <a:bodyPr wrap="square">
            <a:spAutoFit/>
          </a:bodyPr>
          <a:lstStyle/>
          <a:p>
            <a:pPr lvl="0" eaLnBrk="1" hangingPunct="1"/>
            <a:r>
              <a:rPr lang="en-US" altLang="en-US" sz="2800" b="1" u="none" dirty="0">
                <a:solidFill>
                  <a:srgbClr val="003399"/>
                </a:solidFill>
              </a:rPr>
              <a:t>Accurate </a:t>
            </a:r>
            <a:endParaRPr lang="en-US" altLang="en-US" sz="2800" b="1" u="none" dirty="0" smtClean="0">
              <a:solidFill>
                <a:srgbClr val="003399"/>
              </a:solidFill>
            </a:endParaRPr>
          </a:p>
          <a:p>
            <a:pPr lvl="0" eaLnBrk="1" hangingPunct="1"/>
            <a:r>
              <a:rPr lang="en-US" altLang="en-US" sz="2800" b="1" u="none" dirty="0" smtClean="0">
                <a:solidFill>
                  <a:srgbClr val="003399"/>
                </a:solidFill>
              </a:rPr>
              <a:t>1- </a:t>
            </a:r>
            <a:r>
              <a:rPr lang="en-US" altLang="en-US" sz="2800" b="1" u="none" dirty="0" err="1">
                <a:solidFill>
                  <a:srgbClr val="003399"/>
                </a:solidFill>
              </a:rPr>
              <a:t>Lineweaver</a:t>
            </a:r>
            <a:r>
              <a:rPr lang="en-US" altLang="en-US" sz="2800" b="1" u="none" dirty="0">
                <a:solidFill>
                  <a:srgbClr val="003399"/>
                </a:solidFill>
              </a:rPr>
              <a:t>-Burk equation</a:t>
            </a:r>
          </a:p>
        </p:txBody>
      </p:sp>
    </p:spTree>
    <p:extLst>
      <p:ext uri="{BB962C8B-B14F-4D97-AF65-F5344CB8AC3E}">
        <p14:creationId xmlns:p14="http://schemas.microsoft.com/office/powerpoint/2010/main" val="120480109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1639888" y="179388"/>
            <a:ext cx="6019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Lineweaver-Burk plot</a:t>
            </a:r>
          </a:p>
        </p:txBody>
      </p:sp>
      <p:cxnSp>
        <p:nvCxnSpPr>
          <p:cNvPr id="4" name="Straight Connector 3"/>
          <p:cNvCxnSpPr>
            <a:cxnSpLocks noChangeShapeType="1"/>
          </p:cNvCxnSpPr>
          <p:nvPr/>
        </p:nvCxnSpPr>
        <p:spPr bwMode="auto">
          <a:xfrm>
            <a:off x="3513138" y="1758950"/>
            <a:ext cx="0" cy="424815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 name="Straight Connector 4"/>
          <p:cNvCxnSpPr>
            <a:cxnSpLocks noChangeShapeType="1"/>
          </p:cNvCxnSpPr>
          <p:nvPr/>
        </p:nvCxnSpPr>
        <p:spPr bwMode="auto">
          <a:xfrm flipH="1">
            <a:off x="488950" y="6007100"/>
            <a:ext cx="8262938" cy="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flipV="1">
            <a:off x="1147763" y="1404938"/>
            <a:ext cx="5256212" cy="457835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sp>
        <p:nvSpPr>
          <p:cNvPr id="7" name="Rectangle 6"/>
          <p:cNvSpPr>
            <a:spLocks noChangeArrowheads="1"/>
          </p:cNvSpPr>
          <p:nvPr/>
        </p:nvSpPr>
        <p:spPr bwMode="auto">
          <a:xfrm>
            <a:off x="3575050" y="3883025"/>
            <a:ext cx="138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1/Vmax</a:t>
            </a:r>
            <a:endParaRPr lang="en-GB" altLang="en-US" sz="2800" u="none">
              <a:solidFill>
                <a:srgbClr val="003399"/>
              </a:solidFill>
              <a:latin typeface="Times New Roman" pitchFamily="18" charset="0"/>
              <a:cs typeface="Times New Roman" pitchFamily="18" charset="0"/>
            </a:endParaRPr>
          </a:p>
        </p:txBody>
      </p:sp>
      <p:sp>
        <p:nvSpPr>
          <p:cNvPr id="8" name="Rectangle 7"/>
          <p:cNvSpPr>
            <a:spLocks noChangeArrowheads="1"/>
          </p:cNvSpPr>
          <p:nvPr/>
        </p:nvSpPr>
        <p:spPr bwMode="auto">
          <a:xfrm>
            <a:off x="477838" y="5965825"/>
            <a:ext cx="116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-1/Km</a:t>
            </a:r>
            <a:endParaRPr lang="en-GB" altLang="en-US" sz="2800" u="none">
              <a:solidFill>
                <a:srgbClr val="003399"/>
              </a:solidFill>
              <a:latin typeface="Times New Roman" pitchFamily="18" charset="0"/>
              <a:cs typeface="Times New Roman" pitchFamily="18" charset="0"/>
            </a:endParaRPr>
          </a:p>
        </p:txBody>
      </p:sp>
      <p:sp>
        <p:nvSpPr>
          <p:cNvPr id="9" name="Rectangle 8"/>
          <p:cNvSpPr>
            <a:spLocks noChangeArrowheads="1"/>
          </p:cNvSpPr>
          <p:nvPr/>
        </p:nvSpPr>
        <p:spPr bwMode="auto">
          <a:xfrm>
            <a:off x="5133975" y="2584450"/>
            <a:ext cx="284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Slop = Km/Vmax</a:t>
            </a:r>
            <a:endParaRPr lang="en-GB" altLang="en-US" sz="2800" u="none">
              <a:solidFill>
                <a:srgbClr val="003399"/>
              </a:solidFill>
              <a:latin typeface="Times New Roman" pitchFamily="18" charset="0"/>
              <a:cs typeface="Times New Roman" pitchFamily="18" charset="0"/>
            </a:endParaRPr>
          </a:p>
        </p:txBody>
      </p:sp>
      <p:sp>
        <p:nvSpPr>
          <p:cNvPr id="10" name="Rectangle 9"/>
          <p:cNvSpPr>
            <a:spLocks noChangeArrowheads="1"/>
          </p:cNvSpPr>
          <p:nvPr/>
        </p:nvSpPr>
        <p:spPr bwMode="auto">
          <a:xfrm>
            <a:off x="5410200" y="5991225"/>
            <a:ext cx="993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1/ [S]</a:t>
            </a:r>
            <a:endParaRPr lang="en-GB" altLang="en-US" sz="2800" u="none">
              <a:solidFill>
                <a:srgbClr val="003399"/>
              </a:solidFill>
              <a:latin typeface="Times New Roman" pitchFamily="18" charset="0"/>
              <a:cs typeface="Times New Roman" pitchFamily="18" charset="0"/>
            </a:endParaRPr>
          </a:p>
        </p:txBody>
      </p:sp>
      <p:sp>
        <p:nvSpPr>
          <p:cNvPr id="11" name="Rectangle 10"/>
          <p:cNvSpPr>
            <a:spLocks noChangeArrowheads="1"/>
          </p:cNvSpPr>
          <p:nvPr/>
        </p:nvSpPr>
        <p:spPr bwMode="auto">
          <a:xfrm>
            <a:off x="2865438" y="2062163"/>
            <a:ext cx="642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1/v</a:t>
            </a:r>
            <a:endParaRPr lang="en-GB" altLang="en-US" sz="2800" u="none">
              <a:solidFill>
                <a:srgbClr val="003399"/>
              </a:solidFill>
              <a:latin typeface="Times New Roman" pitchFamily="18" charset="0"/>
              <a:cs typeface="Times New Roman" pitchFamily="18" charset="0"/>
            </a:endParaRPr>
          </a:p>
        </p:txBody>
      </p:sp>
    </p:spTree>
    <p:extLst>
      <p:ext uri="{BB962C8B-B14F-4D97-AF65-F5344CB8AC3E}">
        <p14:creationId xmlns:p14="http://schemas.microsoft.com/office/powerpoint/2010/main" val="258244147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193674" y="0"/>
            <a:ext cx="929582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dirty="0" smtClean="0">
                <a:solidFill>
                  <a:srgbClr val="003399"/>
                </a:solidFill>
                <a:latin typeface="Times New Roman" pitchFamily="18" charset="0"/>
                <a:cs typeface="Times New Roman" pitchFamily="18" charset="0"/>
              </a:rPr>
              <a:t>                   Effects </a:t>
            </a:r>
            <a:r>
              <a:rPr lang="en-US" altLang="en-US" sz="2800" b="1" u="none" dirty="0">
                <a:solidFill>
                  <a:srgbClr val="003399"/>
                </a:solidFill>
                <a:latin typeface="Times New Roman" pitchFamily="18" charset="0"/>
                <a:cs typeface="Times New Roman" pitchFamily="18" charset="0"/>
              </a:rPr>
              <a:t>of inhibitors on kinetic parameters</a:t>
            </a:r>
          </a:p>
          <a:p>
            <a:pPr algn="l" eaLnBrk="1" hangingPunct="1">
              <a:spcBef>
                <a:spcPct val="0"/>
              </a:spcBef>
              <a:buClrTx/>
              <a:buSzTx/>
              <a:buFontTx/>
              <a:buNone/>
            </a:pPr>
            <a:r>
              <a:rPr lang="en-US" altLang="en-US" sz="2800" b="1" u="none" dirty="0">
                <a:solidFill>
                  <a:srgbClr val="003399"/>
                </a:solidFill>
                <a:latin typeface="Times New Roman" pitchFamily="18" charset="0"/>
                <a:cs typeface="Times New Roman" pitchFamily="18" charset="0"/>
              </a:rPr>
              <a:t>      1- Competitive inhibitors</a:t>
            </a:r>
          </a:p>
          <a:p>
            <a:pPr algn="l" eaLnBrk="1" hangingPunct="1">
              <a:spcBef>
                <a:spcPct val="0"/>
              </a:spcBef>
              <a:buClrTx/>
              <a:buSzTx/>
              <a:buFontTx/>
              <a:buNone/>
            </a:pPr>
            <a:r>
              <a:rPr lang="en-US" altLang="en-US" sz="2800" b="1" u="none" dirty="0">
                <a:solidFill>
                  <a:srgbClr val="003399"/>
                </a:solidFill>
                <a:latin typeface="Times New Roman" pitchFamily="18" charset="0"/>
                <a:cs typeface="Times New Roman" pitchFamily="18" charset="0"/>
              </a:rPr>
              <a:t>            Vmax unchanged</a:t>
            </a:r>
          </a:p>
          <a:p>
            <a:pPr algn="l" eaLnBrk="1" hangingPunct="1">
              <a:spcBef>
                <a:spcPct val="0"/>
              </a:spcBef>
              <a:buClrTx/>
              <a:buSzTx/>
              <a:buFontTx/>
              <a:buNone/>
            </a:pPr>
            <a:r>
              <a:rPr lang="en-US" altLang="en-US" sz="2800" b="1" u="none" dirty="0">
                <a:solidFill>
                  <a:srgbClr val="003399"/>
                </a:solidFill>
                <a:latin typeface="Times New Roman" pitchFamily="18" charset="0"/>
                <a:cs typeface="Times New Roman" pitchFamily="18" charset="0"/>
              </a:rPr>
              <a:t>            Km increased</a:t>
            </a:r>
          </a:p>
        </p:txBody>
      </p:sp>
      <p:sp>
        <p:nvSpPr>
          <p:cNvPr id="62468" name="Rectangle 4"/>
          <p:cNvSpPr>
            <a:spLocks noChangeArrowheads="1"/>
          </p:cNvSpPr>
          <p:nvPr/>
        </p:nvSpPr>
        <p:spPr bwMode="auto">
          <a:xfrm>
            <a:off x="5899150" y="900113"/>
            <a:ext cx="3783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GB" altLang="en-US" sz="2800" b="1" u="none">
                <a:solidFill>
                  <a:srgbClr val="003399"/>
                </a:solidFill>
                <a:latin typeface="Times New Roman" pitchFamily="18" charset="0"/>
                <a:cs typeface="Times New Roman" pitchFamily="18" charset="0"/>
              </a:rPr>
              <a:t>Michaelis-Menten plot</a:t>
            </a:r>
            <a:endParaRPr lang="en-US" altLang="en-US" sz="2800" b="1" u="none">
              <a:solidFill>
                <a:srgbClr val="003399"/>
              </a:solidFill>
              <a:latin typeface="Times New Roman" pitchFamily="18" charset="0"/>
              <a:cs typeface="Times New Roman" pitchFamily="18" charset="0"/>
            </a:endParaRPr>
          </a:p>
        </p:txBody>
      </p:sp>
      <p:cxnSp>
        <p:nvCxnSpPr>
          <p:cNvPr id="6" name="Straight Connector 5"/>
          <p:cNvCxnSpPr>
            <a:cxnSpLocks noChangeShapeType="1"/>
          </p:cNvCxnSpPr>
          <p:nvPr/>
        </p:nvCxnSpPr>
        <p:spPr bwMode="auto">
          <a:xfrm>
            <a:off x="2439988" y="1800225"/>
            <a:ext cx="23812" cy="4518025"/>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flipH="1">
            <a:off x="2463800" y="6302375"/>
            <a:ext cx="7218363" cy="3175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3294063" y="6373813"/>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Km2</a:t>
            </a:r>
            <a:endParaRPr lang="en-GB" altLang="en-US" sz="2800" u="none">
              <a:solidFill>
                <a:srgbClr val="003399"/>
              </a:solidFill>
              <a:latin typeface="Times New Roman" pitchFamily="18" charset="0"/>
              <a:cs typeface="Times New Roman" pitchFamily="18" charset="0"/>
            </a:endParaRPr>
          </a:p>
        </p:txBody>
      </p:sp>
      <p:sp>
        <p:nvSpPr>
          <p:cNvPr id="11" name="Rectangle 10"/>
          <p:cNvSpPr>
            <a:spLocks noChangeArrowheads="1"/>
          </p:cNvSpPr>
          <p:nvPr/>
        </p:nvSpPr>
        <p:spPr bwMode="auto">
          <a:xfrm>
            <a:off x="6073775" y="6348413"/>
            <a:ext cx="625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dirty="0">
                <a:solidFill>
                  <a:srgbClr val="003399"/>
                </a:solidFill>
                <a:latin typeface="Times New Roman" pitchFamily="18" charset="0"/>
                <a:cs typeface="Times New Roman" pitchFamily="18" charset="0"/>
              </a:rPr>
              <a:t>[S]</a:t>
            </a:r>
            <a:endParaRPr lang="en-GB" altLang="en-US" sz="2800" u="none" dirty="0">
              <a:solidFill>
                <a:srgbClr val="003399"/>
              </a:solidFill>
              <a:latin typeface="Times New Roman" pitchFamily="18" charset="0"/>
              <a:cs typeface="Times New Roman" pitchFamily="18" charset="0"/>
            </a:endParaRPr>
          </a:p>
        </p:txBody>
      </p:sp>
      <p:sp>
        <p:nvSpPr>
          <p:cNvPr id="12" name="Rectangle 11"/>
          <p:cNvSpPr>
            <a:spLocks noChangeArrowheads="1"/>
          </p:cNvSpPr>
          <p:nvPr/>
        </p:nvSpPr>
        <p:spPr bwMode="auto">
          <a:xfrm>
            <a:off x="2074863" y="2587625"/>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v</a:t>
            </a:r>
            <a:endParaRPr lang="en-GB" altLang="en-US" sz="2800" u="none">
              <a:solidFill>
                <a:srgbClr val="003399"/>
              </a:solidFill>
              <a:latin typeface="Times New Roman" pitchFamily="18" charset="0"/>
              <a:cs typeface="Times New Roman" pitchFamily="18" charset="0"/>
            </a:endParaRPr>
          </a:p>
        </p:txBody>
      </p:sp>
      <p:cxnSp>
        <p:nvCxnSpPr>
          <p:cNvPr id="18" name="Straight Connector 17"/>
          <p:cNvCxnSpPr>
            <a:cxnSpLocks noChangeShapeType="1"/>
          </p:cNvCxnSpPr>
          <p:nvPr/>
        </p:nvCxnSpPr>
        <p:spPr bwMode="auto">
          <a:xfrm>
            <a:off x="3513138" y="4244975"/>
            <a:ext cx="0" cy="2128838"/>
          </a:xfrm>
          <a:prstGeom prst="line">
            <a:avLst/>
          </a:prstGeom>
          <a:noFill/>
          <a:ln w="38100" algn="ctr">
            <a:solidFill>
              <a:schemeClr val="tx1"/>
            </a:solidFill>
            <a:prstDash val="lgDash"/>
            <a:miter lim="800000"/>
            <a:headEnd/>
            <a:tailEnd/>
          </a:ln>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flipH="1">
            <a:off x="2463800" y="2060575"/>
            <a:ext cx="7196138" cy="0"/>
          </a:xfrm>
          <a:prstGeom prst="line">
            <a:avLst/>
          </a:prstGeom>
          <a:noFill/>
          <a:ln w="38100" algn="ctr">
            <a:solidFill>
              <a:schemeClr val="tx1"/>
            </a:solidFill>
            <a:prstDash val="lgDash"/>
            <a:miter lim="800000"/>
            <a:headEnd/>
            <a:tailEnd/>
          </a:ln>
          <a:extLst>
            <a:ext uri="{909E8E84-426E-40DD-AFC4-6F175D3DCCD1}">
              <a14:hiddenFill xmlns:a14="http://schemas.microsoft.com/office/drawing/2010/main">
                <a:noFill/>
              </a14:hiddenFill>
            </a:ext>
          </a:extLst>
        </p:spPr>
      </p:cxnSp>
      <p:sp>
        <p:nvSpPr>
          <p:cNvPr id="30" name="Freeform 29"/>
          <p:cNvSpPr>
            <a:spLocks/>
          </p:cNvSpPr>
          <p:nvPr/>
        </p:nvSpPr>
        <p:spPr bwMode="auto">
          <a:xfrm>
            <a:off x="2487613" y="2225675"/>
            <a:ext cx="6799262" cy="4073525"/>
          </a:xfrm>
          <a:custGeom>
            <a:avLst/>
            <a:gdLst>
              <a:gd name="T0" fmla="*/ 0 w 6799811"/>
              <a:gd name="T1" fmla="*/ 4074681 h 4073236"/>
              <a:gd name="T2" fmla="*/ 465322 w 6799811"/>
              <a:gd name="T3" fmla="*/ 1929238 h 4073236"/>
              <a:gd name="T4" fmla="*/ 2010870 w 6799811"/>
              <a:gd name="T5" fmla="*/ 465678 h 4073236"/>
              <a:gd name="T6" fmla="*/ 6797066 w 6799811"/>
              <a:gd name="T7" fmla="*/ 0 h 40732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99811" h="4073236">
                <a:moveTo>
                  <a:pt x="0" y="4073236"/>
                </a:moveTo>
                <a:cubicBezTo>
                  <a:pt x="65116" y="3301538"/>
                  <a:pt x="130232" y="2529840"/>
                  <a:pt x="465512" y="1928553"/>
                </a:cubicBezTo>
                <a:cubicBezTo>
                  <a:pt x="800792" y="1327266"/>
                  <a:pt x="955964" y="786938"/>
                  <a:pt x="2011680" y="465513"/>
                </a:cubicBezTo>
                <a:cubicBezTo>
                  <a:pt x="3067396" y="144088"/>
                  <a:pt x="4933603" y="72044"/>
                  <a:pt x="6799811" y="0"/>
                </a:cubicBezTo>
              </a:path>
            </a:pathLst>
          </a:custGeom>
          <a:noFill/>
          <a:ln w="38100" cap="flat" cmpd="sng" algn="ctr">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2" name="Freeform 31"/>
          <p:cNvSpPr>
            <a:spLocks/>
          </p:cNvSpPr>
          <p:nvPr/>
        </p:nvSpPr>
        <p:spPr bwMode="auto">
          <a:xfrm>
            <a:off x="2536825" y="2259013"/>
            <a:ext cx="6850063" cy="4022725"/>
          </a:xfrm>
          <a:custGeom>
            <a:avLst/>
            <a:gdLst>
              <a:gd name="T0" fmla="*/ 0 w 6849687"/>
              <a:gd name="T1" fmla="*/ 4020185 h 4023360"/>
              <a:gd name="T2" fmla="*/ 299338 w 6849687"/>
              <a:gd name="T3" fmla="*/ 2923770 h 4023360"/>
              <a:gd name="T4" fmla="*/ 1629740 w 6849687"/>
              <a:gd name="T5" fmla="*/ 1328986 h 4023360"/>
              <a:gd name="T6" fmla="*/ 3974574 w 6849687"/>
              <a:gd name="T7" fmla="*/ 465147 h 4023360"/>
              <a:gd name="T8" fmla="*/ 6851567 w 6849687"/>
              <a:gd name="T9" fmla="*/ 0 h 4023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49687" h="4023360">
                <a:moveTo>
                  <a:pt x="0" y="4023360"/>
                </a:moveTo>
                <a:cubicBezTo>
                  <a:pt x="13854" y="3699163"/>
                  <a:pt x="27709" y="3374967"/>
                  <a:pt x="299258" y="2926080"/>
                </a:cubicBezTo>
                <a:cubicBezTo>
                  <a:pt x="570807" y="2477193"/>
                  <a:pt x="1016924" y="1740131"/>
                  <a:pt x="1629295" y="1330036"/>
                </a:cubicBezTo>
                <a:cubicBezTo>
                  <a:pt x="2241666" y="919941"/>
                  <a:pt x="3103419" y="687185"/>
                  <a:pt x="3973484" y="465512"/>
                </a:cubicBezTo>
                <a:cubicBezTo>
                  <a:pt x="4843549" y="243839"/>
                  <a:pt x="5846618" y="121919"/>
                  <a:pt x="6849687" y="0"/>
                </a:cubicBezTo>
              </a:path>
            </a:pathLst>
          </a:custGeom>
          <a:noFill/>
          <a:ln w="38100" cap="flat" cmpd="sng" algn="ctr">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cxnSp>
        <p:nvCxnSpPr>
          <p:cNvPr id="38" name="Straight Connector 37"/>
          <p:cNvCxnSpPr>
            <a:cxnSpLocks noChangeShapeType="1"/>
          </p:cNvCxnSpPr>
          <p:nvPr/>
        </p:nvCxnSpPr>
        <p:spPr bwMode="auto">
          <a:xfrm flipH="1">
            <a:off x="2463800" y="4244975"/>
            <a:ext cx="1049338" cy="0"/>
          </a:xfrm>
          <a:prstGeom prst="line">
            <a:avLst/>
          </a:prstGeom>
          <a:noFill/>
          <a:ln w="38100" algn="ctr">
            <a:solidFill>
              <a:schemeClr val="tx1"/>
            </a:solidFill>
            <a:prstDash val="lgDash"/>
            <a:miter lim="800000"/>
            <a:headEnd/>
            <a:tailEnd/>
          </a:ln>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2989263" y="4219575"/>
            <a:ext cx="0" cy="2128838"/>
          </a:xfrm>
          <a:prstGeom prst="line">
            <a:avLst/>
          </a:prstGeom>
          <a:noFill/>
          <a:ln w="38100" algn="ctr">
            <a:solidFill>
              <a:schemeClr val="tx1"/>
            </a:solidFill>
            <a:prstDash val="lgDash"/>
            <a:miter lim="800000"/>
            <a:headEnd/>
            <a:tailEnd/>
          </a:ln>
          <a:extLst>
            <a:ext uri="{909E8E84-426E-40DD-AFC4-6F175D3DCCD1}">
              <a14:hiddenFill xmlns:a14="http://schemas.microsoft.com/office/drawing/2010/main">
                <a:noFill/>
              </a14:hiddenFill>
            </a:ext>
          </a:extLst>
        </p:spPr>
      </p:cxnSp>
      <p:sp>
        <p:nvSpPr>
          <p:cNvPr id="43" name="Rectangle 42"/>
          <p:cNvSpPr>
            <a:spLocks noChangeArrowheads="1"/>
          </p:cNvSpPr>
          <p:nvPr/>
        </p:nvSpPr>
        <p:spPr bwMode="auto">
          <a:xfrm>
            <a:off x="2432050" y="6348413"/>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Km1</a:t>
            </a:r>
            <a:endParaRPr lang="en-GB" altLang="en-US" sz="2800" u="none">
              <a:solidFill>
                <a:srgbClr val="003399"/>
              </a:solidFill>
              <a:latin typeface="Times New Roman" pitchFamily="18" charset="0"/>
              <a:cs typeface="Times New Roman" pitchFamily="18" charset="0"/>
            </a:endParaRPr>
          </a:p>
        </p:txBody>
      </p:sp>
      <p:sp>
        <p:nvSpPr>
          <p:cNvPr id="44" name="Rectangle 43"/>
          <p:cNvSpPr>
            <a:spLocks noChangeArrowheads="1"/>
          </p:cNvSpPr>
          <p:nvPr/>
        </p:nvSpPr>
        <p:spPr bwMode="auto">
          <a:xfrm>
            <a:off x="1122363" y="3844925"/>
            <a:ext cx="138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Vmax/2</a:t>
            </a:r>
            <a:endParaRPr lang="en-GB" altLang="en-US" sz="2800" u="none">
              <a:solidFill>
                <a:srgbClr val="003399"/>
              </a:solidFill>
              <a:latin typeface="Times New Roman" pitchFamily="18" charset="0"/>
              <a:cs typeface="Times New Roman" pitchFamily="18" charset="0"/>
            </a:endParaRPr>
          </a:p>
        </p:txBody>
      </p:sp>
      <p:sp>
        <p:nvSpPr>
          <p:cNvPr id="45" name="Rectangle 44"/>
          <p:cNvSpPr>
            <a:spLocks noChangeArrowheads="1"/>
          </p:cNvSpPr>
          <p:nvPr/>
        </p:nvSpPr>
        <p:spPr bwMode="auto">
          <a:xfrm>
            <a:off x="3513138" y="2325688"/>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-I</a:t>
            </a:r>
            <a:endParaRPr lang="en-GB" altLang="en-US" sz="2800" u="none">
              <a:solidFill>
                <a:srgbClr val="003399"/>
              </a:solidFill>
              <a:latin typeface="Times New Roman" pitchFamily="18" charset="0"/>
              <a:cs typeface="Times New Roman" pitchFamily="18" charset="0"/>
            </a:endParaRPr>
          </a:p>
        </p:txBody>
      </p:sp>
      <p:sp>
        <p:nvSpPr>
          <p:cNvPr id="46" name="Rectangle 45"/>
          <p:cNvSpPr>
            <a:spLocks noChangeArrowheads="1"/>
          </p:cNvSpPr>
          <p:nvPr/>
        </p:nvSpPr>
        <p:spPr bwMode="auto">
          <a:xfrm>
            <a:off x="5240338" y="3111500"/>
            <a:ext cx="530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+I</a:t>
            </a:r>
            <a:endParaRPr lang="en-GB" altLang="en-US" sz="2800" u="none">
              <a:solidFill>
                <a:srgbClr val="003399"/>
              </a:solidFill>
              <a:latin typeface="Times New Roman" pitchFamily="18" charset="0"/>
              <a:cs typeface="Times New Roman" pitchFamily="18" charset="0"/>
            </a:endParaRPr>
          </a:p>
        </p:txBody>
      </p:sp>
      <p:sp>
        <p:nvSpPr>
          <p:cNvPr id="47" name="Rectangle 46"/>
          <p:cNvSpPr>
            <a:spLocks noChangeArrowheads="1"/>
          </p:cNvSpPr>
          <p:nvPr/>
        </p:nvSpPr>
        <p:spPr bwMode="auto">
          <a:xfrm>
            <a:off x="1328738" y="1773238"/>
            <a:ext cx="11033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Vmax</a:t>
            </a:r>
            <a:endParaRPr lang="en-GB" altLang="en-US" sz="2800" u="none">
              <a:solidFill>
                <a:srgbClr val="003399"/>
              </a:solidFill>
              <a:latin typeface="Times New Roman" pitchFamily="18" charset="0"/>
              <a:cs typeface="Times New Roman" pitchFamily="18" charset="0"/>
            </a:endParaRPr>
          </a:p>
        </p:txBody>
      </p:sp>
    </p:spTree>
    <p:extLst>
      <p:ext uri="{BB962C8B-B14F-4D97-AF65-F5344CB8AC3E}">
        <p14:creationId xmlns:p14="http://schemas.microsoft.com/office/powerpoint/2010/main" val="204725871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8" grpId="0"/>
      <p:bldP spid="9" grpId="0"/>
      <p:bldP spid="11" grpId="0"/>
      <p:bldP spid="12" grpId="0"/>
      <p:bldP spid="30" grpId="0" animBg="1"/>
      <p:bldP spid="32" grpId="0" animBg="1"/>
      <p:bldP spid="43" grpId="0"/>
      <p:bldP spid="44" grpId="0"/>
      <p:bldP spid="45" grpId="0"/>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1639888" y="179388"/>
            <a:ext cx="6019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Lineweaver-Burk plot</a:t>
            </a:r>
          </a:p>
        </p:txBody>
      </p:sp>
      <p:cxnSp>
        <p:nvCxnSpPr>
          <p:cNvPr id="20" name="Straight Connector 19"/>
          <p:cNvCxnSpPr>
            <a:cxnSpLocks noChangeShapeType="1"/>
          </p:cNvCxnSpPr>
          <p:nvPr/>
        </p:nvCxnSpPr>
        <p:spPr bwMode="auto">
          <a:xfrm>
            <a:off x="3513138" y="1758950"/>
            <a:ext cx="0" cy="424815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flipH="1">
            <a:off x="488950" y="6007100"/>
            <a:ext cx="8262938" cy="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flipV="1">
            <a:off x="1149350" y="1428750"/>
            <a:ext cx="5256212" cy="457835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sp>
        <p:nvSpPr>
          <p:cNvPr id="23" name="Rectangle 22"/>
          <p:cNvSpPr>
            <a:spLocks noChangeArrowheads="1"/>
          </p:cNvSpPr>
          <p:nvPr/>
        </p:nvSpPr>
        <p:spPr bwMode="auto">
          <a:xfrm>
            <a:off x="3575050" y="3883025"/>
            <a:ext cx="138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1/Vmax</a:t>
            </a:r>
            <a:endParaRPr lang="en-GB" altLang="en-US" sz="2800" u="none">
              <a:solidFill>
                <a:srgbClr val="003399"/>
              </a:solidFill>
              <a:latin typeface="Times New Roman" pitchFamily="18" charset="0"/>
              <a:cs typeface="Times New Roman" pitchFamily="18" charset="0"/>
            </a:endParaRPr>
          </a:p>
        </p:txBody>
      </p:sp>
      <p:sp>
        <p:nvSpPr>
          <p:cNvPr id="24" name="Rectangle 23"/>
          <p:cNvSpPr>
            <a:spLocks noChangeArrowheads="1"/>
          </p:cNvSpPr>
          <p:nvPr/>
        </p:nvSpPr>
        <p:spPr bwMode="auto">
          <a:xfrm>
            <a:off x="477838" y="5965825"/>
            <a:ext cx="1343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-1/Km1</a:t>
            </a:r>
            <a:endParaRPr lang="en-GB" altLang="en-US" sz="2800" u="none">
              <a:solidFill>
                <a:srgbClr val="003399"/>
              </a:solidFill>
              <a:latin typeface="Times New Roman" pitchFamily="18" charset="0"/>
              <a:cs typeface="Times New Roman" pitchFamily="18" charset="0"/>
            </a:endParaRPr>
          </a:p>
        </p:txBody>
      </p:sp>
      <p:sp>
        <p:nvSpPr>
          <p:cNvPr id="25" name="Rectangle 24"/>
          <p:cNvSpPr>
            <a:spLocks noChangeArrowheads="1"/>
          </p:cNvSpPr>
          <p:nvPr/>
        </p:nvSpPr>
        <p:spPr bwMode="auto">
          <a:xfrm>
            <a:off x="5133975" y="2584450"/>
            <a:ext cx="284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Slop = Km/Vmax</a:t>
            </a:r>
            <a:endParaRPr lang="en-GB" altLang="en-US" sz="2800" u="none">
              <a:solidFill>
                <a:srgbClr val="003399"/>
              </a:solidFill>
              <a:latin typeface="Times New Roman" pitchFamily="18" charset="0"/>
              <a:cs typeface="Times New Roman" pitchFamily="18" charset="0"/>
            </a:endParaRPr>
          </a:p>
        </p:txBody>
      </p:sp>
      <p:sp>
        <p:nvSpPr>
          <p:cNvPr id="26" name="Rectangle 25"/>
          <p:cNvSpPr>
            <a:spLocks noChangeArrowheads="1"/>
          </p:cNvSpPr>
          <p:nvPr/>
        </p:nvSpPr>
        <p:spPr bwMode="auto">
          <a:xfrm>
            <a:off x="5410200" y="5991225"/>
            <a:ext cx="904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1/[S]</a:t>
            </a:r>
            <a:endParaRPr lang="en-GB" altLang="en-US" sz="2800" u="none">
              <a:solidFill>
                <a:srgbClr val="003399"/>
              </a:solidFill>
              <a:latin typeface="Times New Roman" pitchFamily="18" charset="0"/>
              <a:cs typeface="Times New Roman" pitchFamily="18" charset="0"/>
            </a:endParaRPr>
          </a:p>
        </p:txBody>
      </p:sp>
      <p:sp>
        <p:nvSpPr>
          <p:cNvPr id="27" name="Rectangle 26"/>
          <p:cNvSpPr>
            <a:spLocks noChangeArrowheads="1"/>
          </p:cNvSpPr>
          <p:nvPr/>
        </p:nvSpPr>
        <p:spPr bwMode="auto">
          <a:xfrm>
            <a:off x="2865438" y="2062163"/>
            <a:ext cx="642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1/v</a:t>
            </a:r>
            <a:endParaRPr lang="en-GB" altLang="en-US" sz="2800" u="none">
              <a:solidFill>
                <a:srgbClr val="003399"/>
              </a:solidFill>
              <a:latin typeface="Times New Roman" pitchFamily="18" charset="0"/>
              <a:cs typeface="Times New Roman" pitchFamily="18" charset="0"/>
            </a:endParaRPr>
          </a:p>
        </p:txBody>
      </p:sp>
      <p:cxnSp>
        <p:nvCxnSpPr>
          <p:cNvPr id="28" name="Straight Connector 27"/>
          <p:cNvCxnSpPr>
            <a:cxnSpLocks noChangeShapeType="1"/>
          </p:cNvCxnSpPr>
          <p:nvPr/>
        </p:nvCxnSpPr>
        <p:spPr bwMode="auto">
          <a:xfrm flipV="1">
            <a:off x="2403475" y="981075"/>
            <a:ext cx="2730500" cy="5026025"/>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sp>
        <p:nvSpPr>
          <p:cNvPr id="30" name="Rectangle 29"/>
          <p:cNvSpPr>
            <a:spLocks noChangeArrowheads="1"/>
          </p:cNvSpPr>
          <p:nvPr/>
        </p:nvSpPr>
        <p:spPr bwMode="auto">
          <a:xfrm>
            <a:off x="1893888" y="5965825"/>
            <a:ext cx="1341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-1/Km2</a:t>
            </a:r>
            <a:endParaRPr lang="en-GB" altLang="en-US" sz="2800" u="none">
              <a:solidFill>
                <a:srgbClr val="003399"/>
              </a:solidFill>
              <a:latin typeface="Times New Roman" pitchFamily="18" charset="0"/>
              <a:cs typeface="Times New Roman" pitchFamily="18" charset="0"/>
            </a:endParaRPr>
          </a:p>
        </p:txBody>
      </p:sp>
      <p:sp>
        <p:nvSpPr>
          <p:cNvPr id="31" name="Rectangle 30"/>
          <p:cNvSpPr>
            <a:spLocks noChangeArrowheads="1"/>
          </p:cNvSpPr>
          <p:nvPr/>
        </p:nvSpPr>
        <p:spPr bwMode="auto">
          <a:xfrm>
            <a:off x="6092825" y="1554163"/>
            <a:ext cx="444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-I</a:t>
            </a:r>
            <a:endParaRPr lang="en-GB" altLang="en-US" sz="2800" u="none">
              <a:solidFill>
                <a:srgbClr val="003399"/>
              </a:solidFill>
              <a:latin typeface="Times New Roman" pitchFamily="18" charset="0"/>
              <a:cs typeface="Times New Roman" pitchFamily="18" charset="0"/>
            </a:endParaRPr>
          </a:p>
        </p:txBody>
      </p:sp>
      <p:sp>
        <p:nvSpPr>
          <p:cNvPr id="32" name="Rectangle 31"/>
          <p:cNvSpPr>
            <a:spLocks noChangeArrowheads="1"/>
          </p:cNvSpPr>
          <p:nvPr/>
        </p:nvSpPr>
        <p:spPr bwMode="auto">
          <a:xfrm>
            <a:off x="4911725" y="1300163"/>
            <a:ext cx="528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+I</a:t>
            </a:r>
            <a:endParaRPr lang="en-GB" altLang="en-US" sz="2800" u="none">
              <a:solidFill>
                <a:srgbClr val="003399"/>
              </a:solidFill>
              <a:latin typeface="Times New Roman" pitchFamily="18" charset="0"/>
              <a:cs typeface="Times New Roman" pitchFamily="18" charset="0"/>
            </a:endParaRPr>
          </a:p>
        </p:txBody>
      </p:sp>
    </p:spTree>
    <p:extLst>
      <p:ext uri="{BB962C8B-B14F-4D97-AF65-F5344CB8AC3E}">
        <p14:creationId xmlns:p14="http://schemas.microsoft.com/office/powerpoint/2010/main" val="93844180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193675" y="0"/>
            <a:ext cx="7391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dirty="0">
                <a:solidFill>
                  <a:srgbClr val="003399"/>
                </a:solidFill>
                <a:latin typeface="Times New Roman" pitchFamily="18" charset="0"/>
                <a:cs typeface="Times New Roman" pitchFamily="18" charset="0"/>
              </a:rPr>
              <a:t> 2- Non-competitive inhibitors</a:t>
            </a:r>
          </a:p>
          <a:p>
            <a:pPr algn="l" eaLnBrk="1" hangingPunct="1">
              <a:spcBef>
                <a:spcPct val="0"/>
              </a:spcBef>
              <a:buClrTx/>
              <a:buSzTx/>
              <a:buFontTx/>
              <a:buNone/>
            </a:pPr>
            <a:r>
              <a:rPr lang="en-US" altLang="en-US" sz="2800" b="1" u="none" dirty="0">
                <a:solidFill>
                  <a:srgbClr val="003399"/>
                </a:solidFill>
                <a:latin typeface="Times New Roman" pitchFamily="18" charset="0"/>
                <a:cs typeface="Times New Roman" pitchFamily="18" charset="0"/>
              </a:rPr>
              <a:t>            Vmax decreased</a:t>
            </a:r>
          </a:p>
          <a:p>
            <a:pPr algn="l" eaLnBrk="1" hangingPunct="1">
              <a:spcBef>
                <a:spcPct val="0"/>
              </a:spcBef>
              <a:buClrTx/>
              <a:buSzTx/>
              <a:buFontTx/>
              <a:buNone/>
            </a:pPr>
            <a:r>
              <a:rPr lang="en-US" altLang="en-US" sz="2800" b="1" u="none" dirty="0">
                <a:solidFill>
                  <a:srgbClr val="003399"/>
                </a:solidFill>
                <a:latin typeface="Times New Roman" pitchFamily="18" charset="0"/>
                <a:cs typeface="Times New Roman" pitchFamily="18" charset="0"/>
              </a:rPr>
              <a:t>            Km unchanged</a:t>
            </a:r>
          </a:p>
        </p:txBody>
      </p:sp>
      <p:sp>
        <p:nvSpPr>
          <p:cNvPr id="62468" name="Rectangle 4"/>
          <p:cNvSpPr>
            <a:spLocks noChangeArrowheads="1"/>
          </p:cNvSpPr>
          <p:nvPr/>
        </p:nvSpPr>
        <p:spPr bwMode="auto">
          <a:xfrm>
            <a:off x="5899150" y="900113"/>
            <a:ext cx="3783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GB" altLang="en-US" sz="2800" b="1" u="none">
                <a:solidFill>
                  <a:srgbClr val="003399"/>
                </a:solidFill>
                <a:latin typeface="Times New Roman" pitchFamily="18" charset="0"/>
                <a:cs typeface="Times New Roman" pitchFamily="18" charset="0"/>
              </a:rPr>
              <a:t>Michaelis-Menten plot</a:t>
            </a:r>
            <a:endParaRPr lang="en-US" altLang="en-US" sz="2800" b="1" u="none">
              <a:solidFill>
                <a:srgbClr val="003399"/>
              </a:solidFill>
              <a:latin typeface="Times New Roman" pitchFamily="18" charset="0"/>
              <a:cs typeface="Times New Roman" pitchFamily="18" charset="0"/>
            </a:endParaRPr>
          </a:p>
        </p:txBody>
      </p:sp>
      <p:cxnSp>
        <p:nvCxnSpPr>
          <p:cNvPr id="6" name="Straight Connector 5"/>
          <p:cNvCxnSpPr>
            <a:cxnSpLocks noChangeShapeType="1"/>
          </p:cNvCxnSpPr>
          <p:nvPr/>
        </p:nvCxnSpPr>
        <p:spPr bwMode="auto">
          <a:xfrm>
            <a:off x="2439988" y="1800225"/>
            <a:ext cx="23812" cy="4518025"/>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flipH="1">
            <a:off x="2463800" y="6302375"/>
            <a:ext cx="7218363" cy="3175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sp>
        <p:nvSpPr>
          <p:cNvPr id="11" name="Rectangle 10"/>
          <p:cNvSpPr>
            <a:spLocks noChangeArrowheads="1"/>
          </p:cNvSpPr>
          <p:nvPr/>
        </p:nvSpPr>
        <p:spPr bwMode="auto">
          <a:xfrm>
            <a:off x="6073775" y="6348413"/>
            <a:ext cx="625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[S]</a:t>
            </a:r>
            <a:endParaRPr lang="en-GB" altLang="en-US" sz="2800" u="none">
              <a:solidFill>
                <a:srgbClr val="003399"/>
              </a:solidFill>
              <a:latin typeface="Times New Roman" pitchFamily="18" charset="0"/>
              <a:cs typeface="Times New Roman" pitchFamily="18" charset="0"/>
            </a:endParaRPr>
          </a:p>
        </p:txBody>
      </p:sp>
      <p:sp>
        <p:nvSpPr>
          <p:cNvPr id="12" name="Rectangle 11"/>
          <p:cNvSpPr>
            <a:spLocks noChangeArrowheads="1"/>
          </p:cNvSpPr>
          <p:nvPr/>
        </p:nvSpPr>
        <p:spPr bwMode="auto">
          <a:xfrm>
            <a:off x="2068513" y="1382713"/>
            <a:ext cx="388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b="1" u="none" dirty="0">
                <a:solidFill>
                  <a:srgbClr val="003399"/>
                </a:solidFill>
                <a:latin typeface="Times New Roman" pitchFamily="18" charset="0"/>
                <a:cs typeface="Times New Roman" pitchFamily="18" charset="0"/>
              </a:rPr>
              <a:t>v</a:t>
            </a:r>
            <a:endParaRPr lang="en-GB" altLang="en-US" u="none" dirty="0">
              <a:solidFill>
                <a:srgbClr val="003399"/>
              </a:solidFill>
              <a:latin typeface="Times New Roman" pitchFamily="18" charset="0"/>
              <a:cs typeface="Times New Roman" pitchFamily="18" charset="0"/>
            </a:endParaRPr>
          </a:p>
        </p:txBody>
      </p:sp>
      <p:cxnSp>
        <p:nvCxnSpPr>
          <p:cNvPr id="19" name="Straight Connector 18"/>
          <p:cNvCxnSpPr>
            <a:cxnSpLocks noChangeShapeType="1"/>
          </p:cNvCxnSpPr>
          <p:nvPr/>
        </p:nvCxnSpPr>
        <p:spPr bwMode="auto">
          <a:xfrm flipH="1">
            <a:off x="2463800" y="2060575"/>
            <a:ext cx="7196138" cy="0"/>
          </a:xfrm>
          <a:prstGeom prst="line">
            <a:avLst/>
          </a:prstGeom>
          <a:noFill/>
          <a:ln w="38100" algn="ctr">
            <a:solidFill>
              <a:schemeClr val="tx1"/>
            </a:solidFill>
            <a:prstDash val="lgDash"/>
            <a:miter lim="800000"/>
            <a:headEnd/>
            <a:tailEnd/>
          </a:ln>
          <a:extLst>
            <a:ext uri="{909E8E84-426E-40DD-AFC4-6F175D3DCCD1}">
              <a14:hiddenFill xmlns:a14="http://schemas.microsoft.com/office/drawing/2010/main">
                <a:noFill/>
              </a14:hiddenFill>
            </a:ext>
          </a:extLst>
        </p:spPr>
      </p:cxnSp>
      <p:sp>
        <p:nvSpPr>
          <p:cNvPr id="30" name="Freeform 29"/>
          <p:cNvSpPr>
            <a:spLocks/>
          </p:cNvSpPr>
          <p:nvPr/>
        </p:nvSpPr>
        <p:spPr bwMode="auto">
          <a:xfrm>
            <a:off x="2487613" y="2225675"/>
            <a:ext cx="6799262" cy="4073525"/>
          </a:xfrm>
          <a:custGeom>
            <a:avLst/>
            <a:gdLst>
              <a:gd name="T0" fmla="*/ 0 w 6799811"/>
              <a:gd name="T1" fmla="*/ 4074681 h 4073236"/>
              <a:gd name="T2" fmla="*/ 465322 w 6799811"/>
              <a:gd name="T3" fmla="*/ 1929238 h 4073236"/>
              <a:gd name="T4" fmla="*/ 2010870 w 6799811"/>
              <a:gd name="T5" fmla="*/ 465678 h 4073236"/>
              <a:gd name="T6" fmla="*/ 6797066 w 6799811"/>
              <a:gd name="T7" fmla="*/ 0 h 40732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99811" h="4073236">
                <a:moveTo>
                  <a:pt x="0" y="4073236"/>
                </a:moveTo>
                <a:cubicBezTo>
                  <a:pt x="65116" y="3301538"/>
                  <a:pt x="130232" y="2529840"/>
                  <a:pt x="465512" y="1928553"/>
                </a:cubicBezTo>
                <a:cubicBezTo>
                  <a:pt x="800792" y="1327266"/>
                  <a:pt x="955964" y="786938"/>
                  <a:pt x="2011680" y="465513"/>
                </a:cubicBezTo>
                <a:cubicBezTo>
                  <a:pt x="3067396" y="144088"/>
                  <a:pt x="4933603" y="72044"/>
                  <a:pt x="6799811" y="0"/>
                </a:cubicBezTo>
              </a:path>
            </a:pathLst>
          </a:custGeom>
          <a:noFill/>
          <a:ln w="38100" cap="flat" cmpd="sng" algn="ctr">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cxnSp>
        <p:nvCxnSpPr>
          <p:cNvPr id="38" name="Straight Connector 37"/>
          <p:cNvCxnSpPr>
            <a:cxnSpLocks noChangeShapeType="1"/>
          </p:cNvCxnSpPr>
          <p:nvPr/>
        </p:nvCxnSpPr>
        <p:spPr bwMode="auto">
          <a:xfrm flipH="1">
            <a:off x="2419350" y="4594225"/>
            <a:ext cx="569913" cy="0"/>
          </a:xfrm>
          <a:prstGeom prst="line">
            <a:avLst/>
          </a:prstGeom>
          <a:noFill/>
          <a:ln w="38100" algn="ctr">
            <a:solidFill>
              <a:schemeClr val="tx1"/>
            </a:solidFill>
            <a:prstDash val="lgDash"/>
            <a:miter lim="800000"/>
            <a:headEnd/>
            <a:tailEnd/>
          </a:ln>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2989263" y="4219575"/>
            <a:ext cx="0" cy="2128838"/>
          </a:xfrm>
          <a:prstGeom prst="line">
            <a:avLst/>
          </a:prstGeom>
          <a:noFill/>
          <a:ln w="38100" algn="ctr">
            <a:solidFill>
              <a:schemeClr val="tx1"/>
            </a:solidFill>
            <a:prstDash val="lgDash"/>
            <a:miter lim="800000"/>
            <a:headEnd/>
            <a:tailEnd/>
          </a:ln>
          <a:extLst>
            <a:ext uri="{909E8E84-426E-40DD-AFC4-6F175D3DCCD1}">
              <a14:hiddenFill xmlns:a14="http://schemas.microsoft.com/office/drawing/2010/main">
                <a:noFill/>
              </a14:hiddenFill>
            </a:ext>
          </a:extLst>
        </p:spPr>
      </p:cxnSp>
      <p:sp>
        <p:nvSpPr>
          <p:cNvPr id="43" name="Rectangle 42"/>
          <p:cNvSpPr>
            <a:spLocks noChangeArrowheads="1"/>
          </p:cNvSpPr>
          <p:nvPr/>
        </p:nvSpPr>
        <p:spPr bwMode="auto">
          <a:xfrm>
            <a:off x="2432050" y="6348413"/>
            <a:ext cx="763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Km</a:t>
            </a:r>
            <a:endParaRPr lang="en-GB" altLang="en-US" sz="2800" u="none">
              <a:solidFill>
                <a:srgbClr val="003399"/>
              </a:solidFill>
              <a:latin typeface="Times New Roman" pitchFamily="18" charset="0"/>
              <a:cs typeface="Times New Roman" pitchFamily="18" charset="0"/>
            </a:endParaRPr>
          </a:p>
        </p:txBody>
      </p:sp>
      <p:sp>
        <p:nvSpPr>
          <p:cNvPr id="44" name="Rectangle 43"/>
          <p:cNvSpPr>
            <a:spLocks noChangeArrowheads="1"/>
          </p:cNvSpPr>
          <p:nvPr/>
        </p:nvSpPr>
        <p:spPr bwMode="auto">
          <a:xfrm>
            <a:off x="919163" y="3821113"/>
            <a:ext cx="1562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Vmax1/2</a:t>
            </a:r>
            <a:endParaRPr lang="en-GB" altLang="en-US" sz="2800" u="none">
              <a:solidFill>
                <a:srgbClr val="003399"/>
              </a:solidFill>
              <a:latin typeface="Times New Roman" pitchFamily="18" charset="0"/>
              <a:cs typeface="Times New Roman" pitchFamily="18" charset="0"/>
            </a:endParaRPr>
          </a:p>
        </p:txBody>
      </p:sp>
      <p:sp>
        <p:nvSpPr>
          <p:cNvPr id="45" name="Rectangle 44"/>
          <p:cNvSpPr>
            <a:spLocks noChangeArrowheads="1"/>
          </p:cNvSpPr>
          <p:nvPr/>
        </p:nvSpPr>
        <p:spPr bwMode="auto">
          <a:xfrm>
            <a:off x="3889375" y="2295525"/>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-I</a:t>
            </a:r>
            <a:endParaRPr lang="en-GB" altLang="en-US" sz="2800" u="none">
              <a:solidFill>
                <a:srgbClr val="003399"/>
              </a:solidFill>
              <a:latin typeface="Times New Roman" pitchFamily="18" charset="0"/>
              <a:cs typeface="Times New Roman" pitchFamily="18" charset="0"/>
            </a:endParaRPr>
          </a:p>
        </p:txBody>
      </p:sp>
      <p:sp>
        <p:nvSpPr>
          <p:cNvPr id="46" name="Rectangle 45"/>
          <p:cNvSpPr>
            <a:spLocks noChangeArrowheads="1"/>
          </p:cNvSpPr>
          <p:nvPr/>
        </p:nvSpPr>
        <p:spPr bwMode="auto">
          <a:xfrm flipH="1">
            <a:off x="5164138" y="3521075"/>
            <a:ext cx="687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+I</a:t>
            </a:r>
            <a:endParaRPr lang="en-GB" altLang="en-US" sz="2800" u="none">
              <a:solidFill>
                <a:srgbClr val="003399"/>
              </a:solidFill>
              <a:latin typeface="Times New Roman" pitchFamily="18" charset="0"/>
              <a:cs typeface="Times New Roman" pitchFamily="18" charset="0"/>
            </a:endParaRPr>
          </a:p>
        </p:txBody>
      </p:sp>
      <p:sp>
        <p:nvSpPr>
          <p:cNvPr id="47" name="Rectangle 46"/>
          <p:cNvSpPr>
            <a:spLocks noChangeArrowheads="1"/>
          </p:cNvSpPr>
          <p:nvPr/>
        </p:nvSpPr>
        <p:spPr bwMode="auto">
          <a:xfrm>
            <a:off x="1304384" y="1773238"/>
            <a:ext cx="1282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dirty="0">
                <a:solidFill>
                  <a:srgbClr val="003399"/>
                </a:solidFill>
                <a:latin typeface="Times New Roman" pitchFamily="18" charset="0"/>
                <a:cs typeface="Times New Roman" pitchFamily="18" charset="0"/>
              </a:rPr>
              <a:t>Vmax1</a:t>
            </a:r>
            <a:endParaRPr lang="en-GB" altLang="en-US" sz="2800" u="none" dirty="0">
              <a:solidFill>
                <a:srgbClr val="003399"/>
              </a:solidFill>
              <a:latin typeface="Times New Roman" pitchFamily="18" charset="0"/>
              <a:cs typeface="Times New Roman" pitchFamily="18" charset="0"/>
            </a:endParaRPr>
          </a:p>
        </p:txBody>
      </p:sp>
      <p:cxnSp>
        <p:nvCxnSpPr>
          <p:cNvPr id="21" name="Straight Connector 20"/>
          <p:cNvCxnSpPr>
            <a:cxnSpLocks noChangeShapeType="1"/>
          </p:cNvCxnSpPr>
          <p:nvPr/>
        </p:nvCxnSpPr>
        <p:spPr bwMode="auto">
          <a:xfrm flipH="1">
            <a:off x="2452688" y="2997200"/>
            <a:ext cx="7194550" cy="0"/>
          </a:xfrm>
          <a:prstGeom prst="line">
            <a:avLst/>
          </a:prstGeom>
          <a:noFill/>
          <a:ln w="38100" algn="ctr">
            <a:solidFill>
              <a:schemeClr val="tx1"/>
            </a:solidFill>
            <a:prstDash val="lgDash"/>
            <a:miter lim="800000"/>
            <a:headEnd/>
            <a:tailEnd/>
          </a:ln>
          <a:extLst>
            <a:ext uri="{909E8E84-426E-40DD-AFC4-6F175D3DCCD1}">
              <a14:hiddenFill xmlns:a14="http://schemas.microsoft.com/office/drawing/2010/main">
                <a:noFill/>
              </a14:hiddenFill>
            </a:ext>
          </a:extLst>
        </p:spPr>
      </p:cxnSp>
      <p:sp>
        <p:nvSpPr>
          <p:cNvPr id="22" name="Rectangle 21"/>
          <p:cNvSpPr>
            <a:spLocks noChangeArrowheads="1"/>
          </p:cNvSpPr>
          <p:nvPr/>
        </p:nvSpPr>
        <p:spPr bwMode="auto">
          <a:xfrm>
            <a:off x="1181100" y="2735263"/>
            <a:ext cx="1282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Vmax2</a:t>
            </a:r>
            <a:endParaRPr lang="en-GB" altLang="en-US" sz="2800" u="none">
              <a:solidFill>
                <a:srgbClr val="003399"/>
              </a:solidFill>
              <a:latin typeface="Times New Roman" pitchFamily="18" charset="0"/>
              <a:cs typeface="Times New Roman" pitchFamily="18" charset="0"/>
            </a:endParaRPr>
          </a:p>
        </p:txBody>
      </p:sp>
      <p:sp>
        <p:nvSpPr>
          <p:cNvPr id="23" name="Rectangle 22"/>
          <p:cNvSpPr>
            <a:spLocks noChangeArrowheads="1"/>
          </p:cNvSpPr>
          <p:nvPr/>
        </p:nvSpPr>
        <p:spPr bwMode="auto">
          <a:xfrm>
            <a:off x="925513" y="4352925"/>
            <a:ext cx="156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Vmax2/2</a:t>
            </a:r>
            <a:endParaRPr lang="en-GB" altLang="en-US" sz="2800" u="none">
              <a:solidFill>
                <a:srgbClr val="003399"/>
              </a:solidFill>
              <a:latin typeface="Times New Roman" pitchFamily="18" charset="0"/>
              <a:cs typeface="Times New Roman" pitchFamily="18" charset="0"/>
            </a:endParaRPr>
          </a:p>
        </p:txBody>
      </p:sp>
      <p:cxnSp>
        <p:nvCxnSpPr>
          <p:cNvPr id="27" name="Straight Connector 26"/>
          <p:cNvCxnSpPr>
            <a:cxnSpLocks noChangeShapeType="1"/>
          </p:cNvCxnSpPr>
          <p:nvPr/>
        </p:nvCxnSpPr>
        <p:spPr bwMode="auto">
          <a:xfrm flipH="1" flipV="1">
            <a:off x="2432050" y="4232275"/>
            <a:ext cx="525463" cy="30163"/>
          </a:xfrm>
          <a:prstGeom prst="line">
            <a:avLst/>
          </a:prstGeom>
          <a:noFill/>
          <a:ln w="38100" algn="ctr">
            <a:solidFill>
              <a:schemeClr val="tx1"/>
            </a:solidFill>
            <a:prstDash val="lgDash"/>
            <a:miter lim="800000"/>
            <a:headEnd/>
            <a:tailEnd/>
          </a:ln>
          <a:extLst>
            <a:ext uri="{909E8E84-426E-40DD-AFC4-6F175D3DCCD1}">
              <a14:hiddenFill xmlns:a14="http://schemas.microsoft.com/office/drawing/2010/main">
                <a:noFill/>
              </a14:hiddenFill>
            </a:ext>
          </a:extLst>
        </p:spPr>
      </p:cxnSp>
      <p:sp>
        <p:nvSpPr>
          <p:cNvPr id="15" name="Freeform 14"/>
          <p:cNvSpPr>
            <a:spLocks/>
          </p:cNvSpPr>
          <p:nvPr/>
        </p:nvSpPr>
        <p:spPr bwMode="auto">
          <a:xfrm>
            <a:off x="2543175" y="3141663"/>
            <a:ext cx="6616700" cy="3159125"/>
          </a:xfrm>
          <a:custGeom>
            <a:avLst/>
            <a:gdLst>
              <a:gd name="T0" fmla="*/ 0 w 6616930"/>
              <a:gd name="T1" fmla="*/ 3160281 h 3158836"/>
              <a:gd name="T2" fmla="*/ 398940 w 6616930"/>
              <a:gd name="T3" fmla="*/ 1363912 h 3158836"/>
              <a:gd name="T4" fmla="*/ 1113710 w 6616930"/>
              <a:gd name="T5" fmla="*/ 615422 h 3158836"/>
              <a:gd name="T6" fmla="*/ 3324510 w 6616930"/>
              <a:gd name="T7" fmla="*/ 266127 h 3158836"/>
              <a:gd name="T8" fmla="*/ 6615780 w 6616930"/>
              <a:gd name="T9" fmla="*/ 0 h 3158836"/>
              <a:gd name="T10" fmla="*/ 6615780 w 6616930"/>
              <a:gd name="T11" fmla="*/ 0 h 31588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6930" h="3158836">
                <a:moveTo>
                  <a:pt x="0" y="3158836"/>
                </a:moveTo>
                <a:cubicBezTo>
                  <a:pt x="106679" y="2473036"/>
                  <a:pt x="213359" y="1787236"/>
                  <a:pt x="399010" y="1363287"/>
                </a:cubicBezTo>
                <a:cubicBezTo>
                  <a:pt x="584661" y="939338"/>
                  <a:pt x="626225" y="798022"/>
                  <a:pt x="1113905" y="615142"/>
                </a:cubicBezTo>
                <a:cubicBezTo>
                  <a:pt x="1601585" y="432262"/>
                  <a:pt x="2407919" y="368531"/>
                  <a:pt x="3325090" y="266007"/>
                </a:cubicBezTo>
                <a:cubicBezTo>
                  <a:pt x="4242261" y="163483"/>
                  <a:pt x="6616930" y="0"/>
                  <a:pt x="6616930" y="0"/>
                </a:cubicBezTo>
              </a:path>
            </a:pathLst>
          </a:custGeom>
          <a:noFill/>
          <a:ln w="38100" cap="flat" cmpd="sng" algn="ctr">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Tree>
    <p:extLst>
      <p:ext uri="{BB962C8B-B14F-4D97-AF65-F5344CB8AC3E}">
        <p14:creationId xmlns:p14="http://schemas.microsoft.com/office/powerpoint/2010/main" val="239332656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46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8" grpId="0"/>
      <p:bldP spid="11" grpId="0"/>
      <p:bldP spid="12" grpId="0"/>
      <p:bldP spid="30" grpId="0" animBg="1"/>
      <p:bldP spid="43" grpId="0"/>
      <p:bldP spid="44" grpId="0"/>
      <p:bldP spid="45" grpId="0"/>
      <p:bldP spid="46" grpId="0"/>
      <p:bldP spid="47" grpId="0"/>
      <p:bldP spid="22" grpId="0"/>
      <p:bldP spid="23"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2" name="Rectangle 20"/>
          <p:cNvSpPr>
            <a:spLocks noChangeArrowheads="1"/>
          </p:cNvSpPr>
          <p:nvPr/>
        </p:nvSpPr>
        <p:spPr bwMode="auto">
          <a:xfrm>
            <a:off x="1524000" y="1905000"/>
            <a:ext cx="3886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None/>
            </a:pPr>
            <a:r>
              <a:rPr lang="en-GB" altLang="en-US" sz="2800" b="1" u="none" dirty="0">
                <a:solidFill>
                  <a:srgbClr val="800000"/>
                </a:solidFill>
                <a:latin typeface="Times New Roman" pitchFamily="18" charset="0"/>
                <a:cs typeface="Times New Roman" pitchFamily="18" charset="0"/>
              </a:rPr>
              <a:t>Two-substrate kinetics</a:t>
            </a:r>
          </a:p>
          <a:p>
            <a:pPr algn="l" eaLnBrk="1" hangingPunct="1">
              <a:spcBef>
                <a:spcPct val="0"/>
              </a:spcBef>
              <a:buClrTx/>
              <a:buSzTx/>
              <a:buFontTx/>
              <a:buNone/>
            </a:pPr>
            <a:endParaRPr lang="en-GB" altLang="en-US" sz="2800" b="1" u="none" dirty="0" smtClean="0">
              <a:solidFill>
                <a:srgbClr val="800000"/>
              </a:solidFill>
              <a:latin typeface="Times New Roman" pitchFamily="18" charset="0"/>
              <a:cs typeface="Times New Roman" pitchFamily="18" charset="0"/>
            </a:endParaRPr>
          </a:p>
          <a:p>
            <a:pPr algn="l" eaLnBrk="1" hangingPunct="1">
              <a:spcBef>
                <a:spcPct val="0"/>
              </a:spcBef>
              <a:buClrTx/>
              <a:buSzTx/>
              <a:buFontTx/>
              <a:buNone/>
            </a:pPr>
            <a:r>
              <a:rPr lang="en-GB" altLang="en-US" sz="2800" b="1" u="none" dirty="0" smtClean="0">
                <a:solidFill>
                  <a:srgbClr val="800000"/>
                </a:solidFill>
                <a:latin typeface="Times New Roman" pitchFamily="18" charset="0"/>
                <a:cs typeface="Times New Roman" pitchFamily="18" charset="0"/>
              </a:rPr>
              <a:t>One-substrate </a:t>
            </a:r>
            <a:r>
              <a:rPr lang="en-GB" altLang="en-US" sz="2800" b="1" u="none" dirty="0">
                <a:solidFill>
                  <a:srgbClr val="800000"/>
                </a:solidFill>
                <a:latin typeface="Times New Roman" pitchFamily="18" charset="0"/>
                <a:cs typeface="Times New Roman" pitchFamily="18" charset="0"/>
              </a:rPr>
              <a:t>kinetics</a:t>
            </a:r>
            <a:endParaRPr lang="en-US" altLang="en-US" sz="2800" b="1" u="none" dirty="0">
              <a:solidFill>
                <a:srgbClr val="800000"/>
              </a:solidFill>
              <a:latin typeface="Times New Roman" pitchFamily="18" charset="0"/>
              <a:cs typeface="Times New Roman" pitchFamily="18" charset="0"/>
            </a:endParaRPr>
          </a:p>
        </p:txBody>
      </p:sp>
      <p:sp>
        <p:nvSpPr>
          <p:cNvPr id="33813" name="AutoShape 21"/>
          <p:cNvSpPr>
            <a:spLocks noChangeArrowheads="1"/>
          </p:cNvSpPr>
          <p:nvPr/>
        </p:nvSpPr>
        <p:spPr bwMode="auto">
          <a:xfrm>
            <a:off x="2667000" y="304800"/>
            <a:ext cx="5181600" cy="10668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FontTx/>
              <a:buNone/>
            </a:pPr>
            <a:r>
              <a:rPr lang="en-GB" altLang="en-US" b="1" u="none">
                <a:solidFill>
                  <a:srgbClr val="800000"/>
                </a:solidFill>
                <a:latin typeface="Times New Roman" pitchFamily="18" charset="0"/>
                <a:cs typeface="Times New Roman" pitchFamily="18" charset="0"/>
              </a:rPr>
              <a:t>Enzyme Kinetics</a:t>
            </a:r>
          </a:p>
        </p:txBody>
      </p:sp>
    </p:spTree>
    <p:extLst>
      <p:ext uri="{BB962C8B-B14F-4D97-AF65-F5344CB8AC3E}">
        <p14:creationId xmlns:p14="http://schemas.microsoft.com/office/powerpoint/2010/main" val="284062924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13"/>
                                        </p:tgtEl>
                                        <p:attrNameLst>
                                          <p:attrName>style.visibility</p:attrName>
                                        </p:attrNameLst>
                                      </p:cBhvr>
                                      <p:to>
                                        <p:strVal val="visible"/>
                                      </p:to>
                                    </p:set>
                                    <p:animEffect transition="in" filter="blinds(horizontal)">
                                      <p:cBhvr>
                                        <p:cTn id="7" dur="500"/>
                                        <p:tgtEl>
                                          <p:spTgt spid="338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812"/>
                                        </p:tgtEl>
                                        <p:attrNameLst>
                                          <p:attrName>style.visibility</p:attrName>
                                        </p:attrNameLst>
                                      </p:cBhvr>
                                      <p:to>
                                        <p:strVal val="visible"/>
                                      </p:to>
                                    </p:set>
                                    <p:animEffect transition="in" filter="blinds(horizontal)">
                                      <p:cBhvr>
                                        <p:cTn id="12" dur="500"/>
                                        <p:tgtEl>
                                          <p:spTgt spid="33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2" grpId="0"/>
      <p:bldP spid="338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1639888" y="179388"/>
            <a:ext cx="6019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Lineweaver-Burk plot</a:t>
            </a:r>
          </a:p>
        </p:txBody>
      </p:sp>
      <p:cxnSp>
        <p:nvCxnSpPr>
          <p:cNvPr id="20" name="Straight Connector 19"/>
          <p:cNvCxnSpPr>
            <a:cxnSpLocks noChangeShapeType="1"/>
          </p:cNvCxnSpPr>
          <p:nvPr/>
        </p:nvCxnSpPr>
        <p:spPr bwMode="auto">
          <a:xfrm>
            <a:off x="3513138" y="1758950"/>
            <a:ext cx="0" cy="424815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flipH="1">
            <a:off x="488950" y="6007100"/>
            <a:ext cx="8262938" cy="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flipV="1">
            <a:off x="1147763" y="1404938"/>
            <a:ext cx="5256212" cy="457835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sp>
        <p:nvSpPr>
          <p:cNvPr id="23" name="Rectangle 22"/>
          <p:cNvSpPr>
            <a:spLocks noChangeArrowheads="1"/>
          </p:cNvSpPr>
          <p:nvPr/>
        </p:nvSpPr>
        <p:spPr bwMode="auto">
          <a:xfrm>
            <a:off x="3453749" y="3694113"/>
            <a:ext cx="1560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dirty="0">
                <a:solidFill>
                  <a:srgbClr val="003399"/>
                </a:solidFill>
                <a:latin typeface="Times New Roman" pitchFamily="18" charset="0"/>
                <a:cs typeface="Times New Roman" pitchFamily="18" charset="0"/>
              </a:rPr>
              <a:t>1/Vmax1</a:t>
            </a:r>
            <a:endParaRPr lang="en-GB" altLang="en-US" sz="2800" u="none" dirty="0">
              <a:solidFill>
                <a:srgbClr val="003399"/>
              </a:solidFill>
              <a:latin typeface="Times New Roman" pitchFamily="18" charset="0"/>
              <a:cs typeface="Times New Roman" pitchFamily="18" charset="0"/>
            </a:endParaRPr>
          </a:p>
        </p:txBody>
      </p:sp>
      <p:sp>
        <p:nvSpPr>
          <p:cNvPr id="24" name="Rectangle 23"/>
          <p:cNvSpPr>
            <a:spLocks noChangeArrowheads="1"/>
          </p:cNvSpPr>
          <p:nvPr/>
        </p:nvSpPr>
        <p:spPr bwMode="auto">
          <a:xfrm>
            <a:off x="477838" y="5965825"/>
            <a:ext cx="116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-1/Km</a:t>
            </a:r>
            <a:endParaRPr lang="en-GB" altLang="en-US" sz="2800" u="none">
              <a:solidFill>
                <a:srgbClr val="003399"/>
              </a:solidFill>
              <a:latin typeface="Times New Roman" pitchFamily="18" charset="0"/>
              <a:cs typeface="Times New Roman" pitchFamily="18" charset="0"/>
            </a:endParaRPr>
          </a:p>
        </p:txBody>
      </p:sp>
      <p:sp>
        <p:nvSpPr>
          <p:cNvPr id="25" name="Rectangle 24"/>
          <p:cNvSpPr>
            <a:spLocks noChangeArrowheads="1"/>
          </p:cNvSpPr>
          <p:nvPr/>
        </p:nvSpPr>
        <p:spPr bwMode="auto">
          <a:xfrm>
            <a:off x="5133975" y="2584450"/>
            <a:ext cx="284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Slop = Km/Vmax</a:t>
            </a:r>
            <a:endParaRPr lang="en-GB" altLang="en-US" sz="2800" u="none">
              <a:solidFill>
                <a:srgbClr val="003399"/>
              </a:solidFill>
              <a:latin typeface="Times New Roman" pitchFamily="18" charset="0"/>
              <a:cs typeface="Times New Roman" pitchFamily="18" charset="0"/>
            </a:endParaRPr>
          </a:p>
        </p:txBody>
      </p:sp>
      <p:sp>
        <p:nvSpPr>
          <p:cNvPr id="26" name="Rectangle 25"/>
          <p:cNvSpPr>
            <a:spLocks noChangeArrowheads="1"/>
          </p:cNvSpPr>
          <p:nvPr/>
        </p:nvSpPr>
        <p:spPr bwMode="auto">
          <a:xfrm>
            <a:off x="5410200" y="5991225"/>
            <a:ext cx="904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1/[S]</a:t>
            </a:r>
            <a:endParaRPr lang="en-GB" altLang="en-US" sz="2800" u="none">
              <a:solidFill>
                <a:srgbClr val="003399"/>
              </a:solidFill>
              <a:latin typeface="Times New Roman" pitchFamily="18" charset="0"/>
              <a:cs typeface="Times New Roman" pitchFamily="18" charset="0"/>
            </a:endParaRPr>
          </a:p>
        </p:txBody>
      </p:sp>
      <p:sp>
        <p:nvSpPr>
          <p:cNvPr id="27" name="Rectangle 26"/>
          <p:cNvSpPr>
            <a:spLocks noChangeArrowheads="1"/>
          </p:cNvSpPr>
          <p:nvPr/>
        </p:nvSpPr>
        <p:spPr bwMode="auto">
          <a:xfrm>
            <a:off x="2846388" y="1404938"/>
            <a:ext cx="642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1/v</a:t>
            </a:r>
            <a:endParaRPr lang="en-GB" altLang="en-US" sz="2800" u="none">
              <a:solidFill>
                <a:srgbClr val="003399"/>
              </a:solidFill>
              <a:latin typeface="Times New Roman" pitchFamily="18" charset="0"/>
              <a:cs typeface="Times New Roman" pitchFamily="18" charset="0"/>
            </a:endParaRPr>
          </a:p>
        </p:txBody>
      </p:sp>
      <p:cxnSp>
        <p:nvCxnSpPr>
          <p:cNvPr id="28" name="Straight Connector 27"/>
          <p:cNvCxnSpPr>
            <a:cxnSpLocks noChangeShapeType="1"/>
          </p:cNvCxnSpPr>
          <p:nvPr/>
        </p:nvCxnSpPr>
        <p:spPr bwMode="auto">
          <a:xfrm flipV="1">
            <a:off x="1149350" y="981075"/>
            <a:ext cx="3984625" cy="498475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sp>
        <p:nvSpPr>
          <p:cNvPr id="31" name="Rectangle 30"/>
          <p:cNvSpPr>
            <a:spLocks noChangeArrowheads="1"/>
          </p:cNvSpPr>
          <p:nvPr/>
        </p:nvSpPr>
        <p:spPr bwMode="auto">
          <a:xfrm>
            <a:off x="6092825" y="1554163"/>
            <a:ext cx="444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-I</a:t>
            </a:r>
            <a:endParaRPr lang="en-GB" altLang="en-US" sz="2800" u="none">
              <a:solidFill>
                <a:srgbClr val="003399"/>
              </a:solidFill>
              <a:latin typeface="Times New Roman" pitchFamily="18" charset="0"/>
              <a:cs typeface="Times New Roman" pitchFamily="18" charset="0"/>
            </a:endParaRPr>
          </a:p>
        </p:txBody>
      </p:sp>
      <p:sp>
        <p:nvSpPr>
          <p:cNvPr id="32" name="Rectangle 31"/>
          <p:cNvSpPr>
            <a:spLocks noChangeArrowheads="1"/>
          </p:cNvSpPr>
          <p:nvPr/>
        </p:nvSpPr>
        <p:spPr bwMode="auto">
          <a:xfrm>
            <a:off x="4911725" y="1300163"/>
            <a:ext cx="528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+I</a:t>
            </a:r>
            <a:endParaRPr lang="en-GB" altLang="en-US" sz="2800" u="none">
              <a:solidFill>
                <a:srgbClr val="003399"/>
              </a:solidFill>
              <a:latin typeface="Times New Roman" pitchFamily="18" charset="0"/>
              <a:cs typeface="Times New Roman" pitchFamily="18" charset="0"/>
            </a:endParaRPr>
          </a:p>
        </p:txBody>
      </p:sp>
      <p:sp>
        <p:nvSpPr>
          <p:cNvPr id="16" name="Rectangle 15"/>
          <p:cNvSpPr>
            <a:spLocks noChangeArrowheads="1"/>
          </p:cNvSpPr>
          <p:nvPr/>
        </p:nvSpPr>
        <p:spPr bwMode="auto">
          <a:xfrm>
            <a:off x="1951038" y="2708920"/>
            <a:ext cx="156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dirty="0">
                <a:solidFill>
                  <a:srgbClr val="003399"/>
                </a:solidFill>
                <a:latin typeface="Times New Roman" pitchFamily="18" charset="0"/>
                <a:cs typeface="Times New Roman" pitchFamily="18" charset="0"/>
              </a:rPr>
              <a:t>1/Vmax2</a:t>
            </a:r>
            <a:endParaRPr lang="en-GB" altLang="en-US" sz="2800" u="none" dirty="0">
              <a:solidFill>
                <a:srgbClr val="003399"/>
              </a:solidFill>
              <a:latin typeface="Times New Roman" pitchFamily="18" charset="0"/>
              <a:cs typeface="Times New Roman" pitchFamily="18" charset="0"/>
            </a:endParaRPr>
          </a:p>
        </p:txBody>
      </p:sp>
    </p:spTree>
    <p:extLst>
      <p:ext uri="{BB962C8B-B14F-4D97-AF65-F5344CB8AC3E}">
        <p14:creationId xmlns:p14="http://schemas.microsoft.com/office/powerpoint/2010/main" val="221912511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31" grpId="0"/>
      <p:bldP spid="32"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6130" name="Group 2"/>
          <p:cNvGraphicFramePr>
            <a:graphicFrameLocks noGrp="1"/>
          </p:cNvGraphicFramePr>
          <p:nvPr>
            <p:extLst>
              <p:ext uri="{D42A27DB-BD31-4B8C-83A1-F6EECF244321}">
                <p14:modId xmlns:p14="http://schemas.microsoft.com/office/powerpoint/2010/main" val="424482458"/>
              </p:ext>
            </p:extLst>
          </p:nvPr>
        </p:nvGraphicFramePr>
        <p:xfrm>
          <a:off x="381000" y="2796720"/>
          <a:ext cx="9296400" cy="1554330"/>
        </p:xfrm>
        <a:graphic>
          <a:graphicData uri="http://schemas.openxmlformats.org/drawingml/2006/table">
            <a:tbl>
              <a:tblPr rtl="1"/>
              <a:tblGrid>
                <a:gridCol w="2008187"/>
                <a:gridCol w="2305050"/>
                <a:gridCol w="4983163"/>
              </a:tblGrid>
              <a:tr h="518100">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rgbClr val="003399"/>
                          </a:solidFill>
                          <a:effectLst/>
                          <a:latin typeface="Times New Roman" pitchFamily="18" charset="0"/>
                          <a:cs typeface="Times New Roman" pitchFamily="18" charset="0"/>
                        </a:rPr>
                        <a:t>Km</a:t>
                      </a:r>
                      <a:endParaRPr kumimoji="0" lang="en-GB" sz="2800" b="1" i="0" u="none" strike="noStrike" cap="none" normalizeH="0" baseline="0" dirty="0" smtClean="0">
                        <a:ln>
                          <a:noFill/>
                        </a:ln>
                        <a:solidFill>
                          <a:srgbClr val="003399"/>
                        </a:solidFill>
                        <a:effectLst/>
                        <a:latin typeface="Times New Roman" pitchFamily="18" charset="0"/>
                        <a:cs typeface="Times New Roman" pitchFamily="18" charset="0"/>
                      </a:endParaRP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rgbClr val="003399"/>
                          </a:solidFill>
                          <a:effectLst/>
                          <a:latin typeface="Times New Roman" pitchFamily="18" charset="0"/>
                          <a:cs typeface="Times New Roman" pitchFamily="18" charset="0"/>
                        </a:rPr>
                        <a:t>Vmax</a:t>
                      </a:r>
                      <a:endParaRPr kumimoji="0" lang="en-GB" sz="2800" b="1" i="0" u="none" strike="noStrike" cap="none" normalizeH="0" baseline="0" dirty="0" smtClean="0">
                        <a:ln>
                          <a:noFill/>
                        </a:ln>
                        <a:solidFill>
                          <a:srgbClr val="003399"/>
                        </a:solidFill>
                        <a:effectLst/>
                        <a:latin typeface="Times New Roman" pitchFamily="18" charset="0"/>
                        <a:cs typeface="Times New Roman" pitchFamily="18" charset="0"/>
                      </a:endParaRPr>
                    </a:p>
                  </a:txBody>
                  <a:tcPr marT="45695" marB="456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rgbClr val="003399"/>
                        </a:solidFill>
                        <a:effectLst/>
                        <a:latin typeface="Tahoma" pitchFamily="34" charset="0"/>
                        <a:cs typeface="Arial" charset="0"/>
                      </a:endParaRP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8100">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rgbClr val="003399"/>
                          </a:solidFill>
                          <a:effectLst/>
                          <a:latin typeface="Times New Roman" pitchFamily="18" charset="0"/>
                          <a:cs typeface="Times New Roman" pitchFamily="18" charset="0"/>
                        </a:rPr>
                        <a:t>increased</a:t>
                      </a:r>
                      <a:endParaRPr kumimoji="0" lang="en-GB" sz="2800" b="1" i="0" u="none" strike="noStrike" cap="none" normalizeH="0" baseline="0" smtClean="0">
                        <a:ln>
                          <a:noFill/>
                        </a:ln>
                        <a:solidFill>
                          <a:srgbClr val="003399"/>
                        </a:solidFill>
                        <a:effectLst/>
                        <a:latin typeface="Times New Roman" pitchFamily="18" charset="0"/>
                        <a:cs typeface="Times New Roman" pitchFamily="18" charset="0"/>
                      </a:endParaRP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rgbClr val="003399"/>
                          </a:solidFill>
                          <a:effectLst/>
                          <a:latin typeface="Times New Roman" pitchFamily="18" charset="0"/>
                          <a:cs typeface="Times New Roman" pitchFamily="18" charset="0"/>
                        </a:rPr>
                        <a:t>unchanged</a:t>
                      </a:r>
                      <a:endParaRPr kumimoji="0" lang="en-GB" sz="2800" b="1" i="0" u="none" strike="noStrike" cap="none" normalizeH="0" baseline="0" dirty="0" smtClean="0">
                        <a:ln>
                          <a:noFill/>
                        </a:ln>
                        <a:solidFill>
                          <a:srgbClr val="003399"/>
                        </a:solidFill>
                        <a:effectLst/>
                        <a:latin typeface="Times New Roman" pitchFamily="18" charset="0"/>
                        <a:cs typeface="Times New Roman" pitchFamily="18" charset="0"/>
                      </a:endParaRPr>
                    </a:p>
                  </a:txBody>
                  <a:tcPr marT="45695" marB="456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rgbClr val="003399"/>
                          </a:solidFill>
                          <a:effectLst/>
                          <a:latin typeface="Times New Roman" pitchFamily="18" charset="0"/>
                          <a:cs typeface="Times New Roman" pitchFamily="18" charset="0"/>
                        </a:rPr>
                        <a:t>Competitive inhibitors</a:t>
                      </a:r>
                      <a:endParaRPr kumimoji="0" lang="en-GB" sz="2800" b="1" i="0" u="none" strike="noStrike" cap="none" normalizeH="0" baseline="0" dirty="0" smtClean="0">
                        <a:ln>
                          <a:noFill/>
                        </a:ln>
                        <a:solidFill>
                          <a:srgbClr val="003399"/>
                        </a:solidFill>
                        <a:effectLst/>
                        <a:latin typeface="Times New Roman" pitchFamily="18" charset="0"/>
                        <a:cs typeface="Times New Roman" pitchFamily="18" charset="0"/>
                      </a:endParaRP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8100">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rgbClr val="003399"/>
                          </a:solidFill>
                          <a:effectLst/>
                          <a:latin typeface="Times New Roman" pitchFamily="18" charset="0"/>
                          <a:cs typeface="Times New Roman" pitchFamily="18" charset="0"/>
                        </a:rPr>
                        <a:t>unchanged</a:t>
                      </a:r>
                      <a:endParaRPr kumimoji="0" lang="en-GB" sz="2800" b="1" i="0" u="none" strike="noStrike" cap="none" normalizeH="0" baseline="0" smtClean="0">
                        <a:ln>
                          <a:noFill/>
                        </a:ln>
                        <a:solidFill>
                          <a:srgbClr val="003399"/>
                        </a:solidFill>
                        <a:effectLst/>
                        <a:latin typeface="Times New Roman" pitchFamily="18" charset="0"/>
                        <a:cs typeface="Times New Roman" pitchFamily="18" charset="0"/>
                      </a:endParaRP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rgbClr val="003399"/>
                          </a:solidFill>
                          <a:effectLst/>
                          <a:latin typeface="Times New Roman" pitchFamily="18" charset="0"/>
                          <a:cs typeface="Times New Roman" pitchFamily="18" charset="0"/>
                        </a:rPr>
                        <a:t>decreased</a:t>
                      </a:r>
                      <a:endParaRPr kumimoji="0" lang="en-GB" sz="2800" b="1" i="0" u="none" strike="noStrike" cap="none" normalizeH="0" baseline="0" dirty="0" smtClean="0">
                        <a:ln>
                          <a:noFill/>
                        </a:ln>
                        <a:solidFill>
                          <a:srgbClr val="003399"/>
                        </a:solidFill>
                        <a:effectLst/>
                        <a:latin typeface="Times New Roman" pitchFamily="18" charset="0"/>
                        <a:cs typeface="Times New Roman" pitchFamily="18" charset="0"/>
                      </a:endParaRPr>
                    </a:p>
                  </a:txBody>
                  <a:tcPr marT="45695" marB="456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rgbClr val="003399"/>
                          </a:solidFill>
                          <a:effectLst/>
                          <a:latin typeface="Times New Roman" pitchFamily="18" charset="0"/>
                          <a:cs typeface="Times New Roman" pitchFamily="18" charset="0"/>
                        </a:rPr>
                        <a:t>Non-competitive inhibitors</a:t>
                      </a:r>
                      <a:endParaRPr kumimoji="0" lang="en-GB" sz="2800" b="1" i="0" u="none" strike="noStrike" cap="none" normalizeH="0" baseline="0" dirty="0" smtClean="0">
                        <a:ln>
                          <a:noFill/>
                        </a:ln>
                        <a:solidFill>
                          <a:srgbClr val="003399"/>
                        </a:solidFill>
                        <a:effectLst/>
                        <a:latin typeface="Times New Roman" pitchFamily="18" charset="0"/>
                        <a:cs typeface="Times New Roman" pitchFamily="18" charset="0"/>
                      </a:endParaRP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1503282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6130"/>
                                        </p:tgtEl>
                                        <p:attrNameLst>
                                          <p:attrName>style.visibility</p:attrName>
                                        </p:attrNameLst>
                                      </p:cBhvr>
                                      <p:to>
                                        <p:strVal val="visible"/>
                                      </p:to>
                                    </p:set>
                                    <p:animEffect transition="in" filter="fade">
                                      <p:cBhvr>
                                        <p:cTn id="7" dur="500"/>
                                        <p:tgtEl>
                                          <p:spTgt spid="816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AutoShape 2"/>
          <p:cNvSpPr>
            <a:spLocks noChangeArrowheads="1"/>
          </p:cNvSpPr>
          <p:nvPr/>
        </p:nvSpPr>
        <p:spPr bwMode="auto">
          <a:xfrm>
            <a:off x="1857375" y="333375"/>
            <a:ext cx="6494463"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FontTx/>
              <a:buNone/>
            </a:pPr>
            <a:endParaRPr lang="en-US" altLang="en-US" sz="4000" b="1" u="none">
              <a:solidFill>
                <a:srgbClr val="0000FF"/>
              </a:solidFill>
              <a:latin typeface="Times New Roman" pitchFamily="18" charset="0"/>
              <a:cs typeface="Times New Roman" pitchFamily="18" charset="0"/>
            </a:endParaRPr>
          </a:p>
        </p:txBody>
      </p:sp>
      <p:sp>
        <p:nvSpPr>
          <p:cNvPr id="425987" name="Rectangle 3"/>
          <p:cNvSpPr>
            <a:spLocks noChangeArrowheads="1"/>
          </p:cNvSpPr>
          <p:nvPr/>
        </p:nvSpPr>
        <p:spPr bwMode="auto">
          <a:xfrm>
            <a:off x="1857375" y="601663"/>
            <a:ext cx="6480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FontTx/>
              <a:buNone/>
            </a:pPr>
            <a:r>
              <a:rPr lang="en-GB" altLang="en-US" sz="4000" b="1" u="none">
                <a:solidFill>
                  <a:srgbClr val="0000FF"/>
                </a:solidFill>
                <a:latin typeface="Times New Roman" pitchFamily="18" charset="0"/>
                <a:cs typeface="Times New Roman" pitchFamily="18" charset="0"/>
              </a:rPr>
              <a:t>Classification of Enzyme</a:t>
            </a:r>
            <a:r>
              <a:rPr lang="en-US" altLang="en-US" sz="4000" b="1" u="none">
                <a:solidFill>
                  <a:srgbClr val="0000FF"/>
                </a:solidFill>
                <a:latin typeface="Times New Roman" pitchFamily="18" charset="0"/>
                <a:cs typeface="Times New Roman" pitchFamily="18" charset="0"/>
              </a:rPr>
              <a:t>s</a:t>
            </a:r>
            <a:endParaRPr lang="en-GB" altLang="en-US" sz="4000" b="1" u="none">
              <a:solidFill>
                <a:srgbClr val="0000FF"/>
              </a:solidFill>
              <a:latin typeface="Times New Roman" pitchFamily="18" charset="0"/>
              <a:cs typeface="Times New Roman" pitchFamily="18" charset="0"/>
            </a:endParaRPr>
          </a:p>
        </p:txBody>
      </p:sp>
      <p:sp>
        <p:nvSpPr>
          <p:cNvPr id="425988" name="Rectangle 4"/>
          <p:cNvSpPr>
            <a:spLocks noChangeArrowheads="1"/>
          </p:cNvSpPr>
          <p:nvPr/>
        </p:nvSpPr>
        <p:spPr bwMode="auto">
          <a:xfrm>
            <a:off x="0" y="2071688"/>
            <a:ext cx="9906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428750" indent="-51435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Char char="ü"/>
            </a:pPr>
            <a:r>
              <a:rPr lang="en-US" altLang="en-US" u="none">
                <a:latin typeface="Times New Roman" pitchFamily="18" charset="0"/>
                <a:cs typeface="Times New Roman" pitchFamily="18" charset="0"/>
              </a:rPr>
              <a:t>depends on the reaction nature that catalyzes</a:t>
            </a:r>
          </a:p>
          <a:p>
            <a:pPr algn="l" rtl="0" eaLnBrk="1" hangingPunct="1">
              <a:spcBef>
                <a:spcPct val="0"/>
              </a:spcBef>
              <a:buClrTx/>
              <a:buSzTx/>
              <a:buFont typeface="Wingdings" pitchFamily="2" charset="2"/>
              <a:buChar char="ü"/>
            </a:pPr>
            <a:r>
              <a:rPr lang="en-US" altLang="en-US" u="none">
                <a:latin typeface="Times New Roman" pitchFamily="18" charset="0"/>
                <a:cs typeface="Times New Roman" pitchFamily="18" charset="0"/>
              </a:rPr>
              <a:t>6 groups</a:t>
            </a:r>
          </a:p>
          <a:p>
            <a:pPr algn="l" rtl="0" eaLnBrk="1" hangingPunct="1">
              <a:spcBef>
                <a:spcPct val="0"/>
              </a:spcBef>
              <a:buClrTx/>
              <a:buSzTx/>
              <a:buFont typeface="Wingdings" pitchFamily="2" charset="2"/>
              <a:buNone/>
            </a:pPr>
            <a:endParaRPr lang="en-US" altLang="en-US" u="none">
              <a:latin typeface="Times New Roman" pitchFamily="18" charset="0"/>
              <a:cs typeface="Times New Roman" pitchFamily="18" charset="0"/>
            </a:endParaRPr>
          </a:p>
          <a:p>
            <a:pPr lvl="2" algn="l" rtl="0" eaLnBrk="1" hangingPunct="1">
              <a:spcBef>
                <a:spcPct val="0"/>
              </a:spcBef>
              <a:buClrTx/>
              <a:buSzTx/>
              <a:buFont typeface="Tahoma" pitchFamily="34" charset="0"/>
              <a:buAutoNum type="arabicPeriod"/>
            </a:pPr>
            <a:r>
              <a:rPr lang="arn-CL" altLang="en-US" sz="3200" u="none">
                <a:latin typeface="Times New Roman" pitchFamily="18" charset="0"/>
                <a:cs typeface="Times New Roman" pitchFamily="18" charset="0"/>
              </a:rPr>
              <a:t>Hydrolases</a:t>
            </a:r>
            <a:endParaRPr lang="en-GB" altLang="en-US" sz="3200" u="none">
              <a:latin typeface="Times New Roman" pitchFamily="18" charset="0"/>
              <a:cs typeface="Times New Roman" pitchFamily="18" charset="0"/>
            </a:endParaRPr>
          </a:p>
          <a:p>
            <a:pPr lvl="2" algn="l" rtl="0" eaLnBrk="1" hangingPunct="1">
              <a:spcBef>
                <a:spcPct val="0"/>
              </a:spcBef>
              <a:buClrTx/>
              <a:buSzTx/>
              <a:buFont typeface="Tahoma" pitchFamily="34" charset="0"/>
              <a:buAutoNum type="arabicPeriod"/>
            </a:pPr>
            <a:r>
              <a:rPr lang="arn-CL" altLang="en-US" sz="3200" u="none">
                <a:latin typeface="Times New Roman" pitchFamily="18" charset="0"/>
                <a:cs typeface="Times New Roman" pitchFamily="18" charset="0"/>
              </a:rPr>
              <a:t>Oxidoreductases</a:t>
            </a:r>
            <a:endParaRPr lang="en-US" altLang="en-US" sz="3200" u="none">
              <a:latin typeface="Times New Roman" pitchFamily="18" charset="0"/>
              <a:cs typeface="Times New Roman" pitchFamily="18" charset="0"/>
            </a:endParaRPr>
          </a:p>
          <a:p>
            <a:pPr lvl="2" algn="l" rtl="0" eaLnBrk="1" hangingPunct="1">
              <a:spcBef>
                <a:spcPct val="0"/>
              </a:spcBef>
              <a:buClrTx/>
              <a:buSzTx/>
              <a:buFont typeface="Tahoma" pitchFamily="34" charset="0"/>
              <a:buAutoNum type="arabicPeriod"/>
            </a:pPr>
            <a:r>
              <a:rPr lang="arn-CL" altLang="en-US" sz="3200" u="none">
                <a:latin typeface="Times New Roman" pitchFamily="18" charset="0"/>
                <a:cs typeface="Times New Roman" pitchFamily="18" charset="0"/>
              </a:rPr>
              <a:t>Lyases</a:t>
            </a:r>
            <a:endParaRPr lang="en-US" altLang="en-US" sz="3200" u="none">
              <a:latin typeface="Times New Roman" pitchFamily="18" charset="0"/>
              <a:cs typeface="Times New Roman" pitchFamily="18" charset="0"/>
            </a:endParaRPr>
          </a:p>
          <a:p>
            <a:pPr lvl="2" algn="l" rtl="0" eaLnBrk="1" hangingPunct="1">
              <a:spcBef>
                <a:spcPct val="0"/>
              </a:spcBef>
              <a:buClrTx/>
              <a:buSzTx/>
              <a:buFont typeface="Tahoma" pitchFamily="34" charset="0"/>
              <a:buAutoNum type="arabicPeriod"/>
            </a:pPr>
            <a:r>
              <a:rPr lang="en-GB" altLang="en-US" sz="3200" u="none">
                <a:latin typeface="Times New Roman" pitchFamily="18" charset="0"/>
                <a:cs typeface="Times New Roman" pitchFamily="18" charset="0"/>
              </a:rPr>
              <a:t>Isomerases</a:t>
            </a:r>
          </a:p>
          <a:p>
            <a:pPr lvl="2" algn="l" rtl="0" eaLnBrk="1" hangingPunct="1">
              <a:spcBef>
                <a:spcPct val="0"/>
              </a:spcBef>
              <a:buClrTx/>
              <a:buSzTx/>
              <a:buFont typeface="Tahoma" pitchFamily="34" charset="0"/>
              <a:buAutoNum type="arabicPeriod"/>
            </a:pPr>
            <a:r>
              <a:rPr lang="arn-CL" altLang="en-US" sz="3200" u="none">
                <a:latin typeface="Times New Roman" pitchFamily="18" charset="0"/>
                <a:cs typeface="Times New Roman" pitchFamily="18" charset="0"/>
              </a:rPr>
              <a:t>Transferases </a:t>
            </a:r>
            <a:endParaRPr lang="en-US" altLang="en-US" sz="3200" u="none">
              <a:latin typeface="Times New Roman" pitchFamily="18" charset="0"/>
              <a:cs typeface="Times New Roman" pitchFamily="18" charset="0"/>
            </a:endParaRPr>
          </a:p>
          <a:p>
            <a:pPr lvl="2" algn="l" rtl="0" eaLnBrk="1" hangingPunct="1">
              <a:spcBef>
                <a:spcPct val="0"/>
              </a:spcBef>
              <a:buClrTx/>
              <a:buSzTx/>
              <a:buFont typeface="Tahoma" pitchFamily="34" charset="0"/>
              <a:buAutoNum type="arabicPeriod"/>
            </a:pPr>
            <a:r>
              <a:rPr lang="arn-CL" altLang="en-US" sz="3200" u="none">
                <a:latin typeface="Times New Roman" pitchFamily="18" charset="0"/>
                <a:cs typeface="Times New Roman" pitchFamily="18" charset="0"/>
              </a:rPr>
              <a:t>Ligases</a:t>
            </a:r>
            <a:r>
              <a:rPr lang="en-US" altLang="en-US" sz="3200" u="none">
                <a:latin typeface="Times New Roman" pitchFamily="18" charset="0"/>
                <a:cs typeface="Times New Roman" pitchFamily="18" charset="0"/>
              </a:rPr>
              <a:t> </a:t>
            </a:r>
            <a:r>
              <a:rPr lang="arn-CL" altLang="en-US" sz="3200" u="none">
                <a:latin typeface="Times New Roman" pitchFamily="18" charset="0"/>
                <a:cs typeface="Times New Roman" pitchFamily="18" charset="0"/>
              </a:rPr>
              <a:t>(Synthetases) </a:t>
            </a:r>
          </a:p>
        </p:txBody>
      </p:sp>
    </p:spTree>
    <p:extLst>
      <p:ext uri="{BB962C8B-B14F-4D97-AF65-F5344CB8AC3E}">
        <p14:creationId xmlns:p14="http://schemas.microsoft.com/office/powerpoint/2010/main" val="279834622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5986"/>
                                        </p:tgtEl>
                                        <p:attrNameLst>
                                          <p:attrName>style.visibility</p:attrName>
                                        </p:attrNameLst>
                                      </p:cBhvr>
                                      <p:to>
                                        <p:strVal val="visible"/>
                                      </p:to>
                                    </p:set>
                                    <p:animEffect transition="in" filter="blinds(horizontal)">
                                      <p:cBhvr>
                                        <p:cTn id="7" dur="500"/>
                                        <p:tgtEl>
                                          <p:spTgt spid="42598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5987"/>
                                        </p:tgtEl>
                                        <p:attrNameLst>
                                          <p:attrName>style.visibility</p:attrName>
                                        </p:attrNameLst>
                                      </p:cBhvr>
                                      <p:to>
                                        <p:strVal val="visible"/>
                                      </p:to>
                                    </p:set>
                                    <p:animEffect transition="in" filter="blinds(horizontal)">
                                      <p:cBhvr>
                                        <p:cTn id="10" dur="500"/>
                                        <p:tgtEl>
                                          <p:spTgt spid="4259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25988">
                                            <p:txEl>
                                              <p:pRg st="0" end="0"/>
                                            </p:txEl>
                                          </p:spTgt>
                                        </p:tgtEl>
                                        <p:attrNameLst>
                                          <p:attrName>style.visibility</p:attrName>
                                        </p:attrNameLst>
                                      </p:cBhvr>
                                      <p:to>
                                        <p:strVal val="visible"/>
                                      </p:to>
                                    </p:set>
                                    <p:animEffect transition="in" filter="blinds(horizontal)">
                                      <p:cBhvr>
                                        <p:cTn id="15" dur="500"/>
                                        <p:tgtEl>
                                          <p:spTgt spid="42598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425988">
                                            <p:txEl>
                                              <p:pRg st="1" end="1"/>
                                            </p:txEl>
                                          </p:spTgt>
                                        </p:tgtEl>
                                        <p:attrNameLst>
                                          <p:attrName>style.visibility</p:attrName>
                                        </p:attrNameLst>
                                      </p:cBhvr>
                                      <p:to>
                                        <p:strVal val="visible"/>
                                      </p:to>
                                    </p:set>
                                    <p:animEffect transition="in" filter="blinds(horizontal)">
                                      <p:cBhvr>
                                        <p:cTn id="20" dur="500"/>
                                        <p:tgtEl>
                                          <p:spTgt spid="425988">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425988">
                                            <p:txEl>
                                              <p:pRg st="3" end="3"/>
                                            </p:txEl>
                                          </p:spTgt>
                                        </p:tgtEl>
                                        <p:attrNameLst>
                                          <p:attrName>style.visibility</p:attrName>
                                        </p:attrNameLst>
                                      </p:cBhvr>
                                      <p:to>
                                        <p:strVal val="visible"/>
                                      </p:to>
                                    </p:set>
                                    <p:animEffect transition="in" filter="blinds(horizontal)">
                                      <p:cBhvr>
                                        <p:cTn id="25" dur="500"/>
                                        <p:tgtEl>
                                          <p:spTgt spid="425988">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425988">
                                            <p:txEl>
                                              <p:pRg st="4" end="4"/>
                                            </p:txEl>
                                          </p:spTgt>
                                        </p:tgtEl>
                                        <p:attrNameLst>
                                          <p:attrName>style.visibility</p:attrName>
                                        </p:attrNameLst>
                                      </p:cBhvr>
                                      <p:to>
                                        <p:strVal val="visible"/>
                                      </p:to>
                                    </p:set>
                                    <p:animEffect transition="in" filter="blinds(horizontal)">
                                      <p:cBhvr>
                                        <p:cTn id="30" dur="500"/>
                                        <p:tgtEl>
                                          <p:spTgt spid="425988">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425988">
                                            <p:txEl>
                                              <p:pRg st="5" end="5"/>
                                            </p:txEl>
                                          </p:spTgt>
                                        </p:tgtEl>
                                        <p:attrNameLst>
                                          <p:attrName>style.visibility</p:attrName>
                                        </p:attrNameLst>
                                      </p:cBhvr>
                                      <p:to>
                                        <p:strVal val="visible"/>
                                      </p:to>
                                    </p:set>
                                    <p:animEffect transition="in" filter="blinds(horizontal)">
                                      <p:cBhvr>
                                        <p:cTn id="35" dur="500"/>
                                        <p:tgtEl>
                                          <p:spTgt spid="425988">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425988">
                                            <p:txEl>
                                              <p:pRg st="6" end="6"/>
                                            </p:txEl>
                                          </p:spTgt>
                                        </p:tgtEl>
                                        <p:attrNameLst>
                                          <p:attrName>style.visibility</p:attrName>
                                        </p:attrNameLst>
                                      </p:cBhvr>
                                      <p:to>
                                        <p:strVal val="visible"/>
                                      </p:to>
                                    </p:set>
                                    <p:animEffect transition="in" filter="blinds(horizontal)">
                                      <p:cBhvr>
                                        <p:cTn id="40" dur="500"/>
                                        <p:tgtEl>
                                          <p:spTgt spid="425988">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425988">
                                            <p:txEl>
                                              <p:pRg st="7" end="7"/>
                                            </p:txEl>
                                          </p:spTgt>
                                        </p:tgtEl>
                                        <p:attrNameLst>
                                          <p:attrName>style.visibility</p:attrName>
                                        </p:attrNameLst>
                                      </p:cBhvr>
                                      <p:to>
                                        <p:strVal val="visible"/>
                                      </p:to>
                                    </p:set>
                                    <p:animEffect transition="in" filter="blinds(horizontal)">
                                      <p:cBhvr>
                                        <p:cTn id="45" dur="500"/>
                                        <p:tgtEl>
                                          <p:spTgt spid="425988">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425988">
                                            <p:txEl>
                                              <p:pRg st="8" end="8"/>
                                            </p:txEl>
                                          </p:spTgt>
                                        </p:tgtEl>
                                        <p:attrNameLst>
                                          <p:attrName>style.visibility</p:attrName>
                                        </p:attrNameLst>
                                      </p:cBhvr>
                                      <p:to>
                                        <p:strVal val="visible"/>
                                      </p:to>
                                    </p:set>
                                    <p:animEffect transition="in" filter="blinds(horizontal)">
                                      <p:cBhvr>
                                        <p:cTn id="50" dur="500"/>
                                        <p:tgtEl>
                                          <p:spTgt spid="42598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animBg="1"/>
      <p:bldP spid="4259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ChangeArrowheads="1"/>
          </p:cNvSpPr>
          <p:nvPr/>
        </p:nvSpPr>
        <p:spPr bwMode="auto">
          <a:xfrm>
            <a:off x="1309688" y="2571750"/>
            <a:ext cx="2663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None/>
            </a:pPr>
            <a:r>
              <a:rPr lang="en-GB" altLang="en-US" u="none">
                <a:solidFill>
                  <a:schemeClr val="folHlink"/>
                </a:solidFill>
                <a:latin typeface="Times New Roman" pitchFamily="18" charset="0"/>
                <a:cs typeface="Times New Roman" pitchFamily="18" charset="0"/>
              </a:rPr>
              <a:t>1- </a:t>
            </a:r>
            <a:r>
              <a:rPr lang="en-US" altLang="en-US" u="none">
                <a:solidFill>
                  <a:schemeClr val="folHlink"/>
                </a:solidFill>
                <a:latin typeface="Times New Roman" pitchFamily="18" charset="0"/>
                <a:cs typeface="Times New Roman" pitchFamily="18" charset="0"/>
              </a:rPr>
              <a:t>Hydrolases</a:t>
            </a:r>
            <a:endParaRPr lang="ar-EG" altLang="en-US" u="none">
              <a:solidFill>
                <a:schemeClr val="folHlink"/>
              </a:solidFill>
              <a:latin typeface="Times New Roman" pitchFamily="18" charset="0"/>
              <a:cs typeface="Times New Roman" pitchFamily="18" charset="0"/>
            </a:endParaRPr>
          </a:p>
        </p:txBody>
      </p:sp>
      <p:sp>
        <p:nvSpPr>
          <p:cNvPr id="68611" name="Rectangle 3"/>
          <p:cNvSpPr>
            <a:spLocks noChangeArrowheads="1"/>
          </p:cNvSpPr>
          <p:nvPr/>
        </p:nvSpPr>
        <p:spPr bwMode="auto">
          <a:xfrm>
            <a:off x="0" y="3238500"/>
            <a:ext cx="9906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a:latin typeface="Times New Roman" pitchFamily="18" charset="0"/>
              <a:cs typeface="Times New Roman" pitchFamily="18" charset="0"/>
            </a:endParaRPr>
          </a:p>
        </p:txBody>
      </p:sp>
      <p:sp>
        <p:nvSpPr>
          <p:cNvPr id="428037" name="Rectangle 5"/>
          <p:cNvSpPr>
            <a:spLocks noChangeArrowheads="1"/>
          </p:cNvSpPr>
          <p:nvPr/>
        </p:nvSpPr>
        <p:spPr bwMode="auto">
          <a:xfrm>
            <a:off x="309563" y="5357813"/>
            <a:ext cx="6191250" cy="5238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Tx/>
              <a:buNone/>
            </a:pPr>
            <a:r>
              <a:rPr lang="en-US" altLang="en-US" sz="2800" u="none">
                <a:solidFill>
                  <a:schemeClr val="hlink"/>
                </a:solidFill>
                <a:latin typeface="Times New Roman" pitchFamily="18" charset="0"/>
                <a:cs typeface="Times New Roman" pitchFamily="18" charset="0"/>
              </a:rPr>
              <a:t>AB + </a:t>
            </a:r>
            <a:r>
              <a:rPr lang="en-US" altLang="en-US" sz="2800" u="none">
                <a:solidFill>
                  <a:srgbClr val="0070C0"/>
                </a:solidFill>
                <a:latin typeface="Times New Roman" pitchFamily="18" charset="0"/>
                <a:cs typeface="Times New Roman" pitchFamily="18" charset="0"/>
              </a:rPr>
              <a:t>H</a:t>
            </a:r>
            <a:r>
              <a:rPr lang="en-US" altLang="en-US" sz="2800" u="none" baseline="-25000">
                <a:solidFill>
                  <a:srgbClr val="0070C0"/>
                </a:solidFill>
                <a:latin typeface="Times New Roman" pitchFamily="18" charset="0"/>
                <a:cs typeface="Times New Roman" pitchFamily="18" charset="0"/>
              </a:rPr>
              <a:t>2</a:t>
            </a:r>
            <a:r>
              <a:rPr lang="en-US" altLang="en-US" sz="2800" u="none">
                <a:solidFill>
                  <a:srgbClr val="0070C0"/>
                </a:solidFill>
                <a:latin typeface="Times New Roman" pitchFamily="18" charset="0"/>
                <a:cs typeface="Times New Roman" pitchFamily="18" charset="0"/>
              </a:rPr>
              <a:t>O			</a:t>
            </a:r>
            <a:r>
              <a:rPr lang="en-US" altLang="en-US" sz="2800" u="none">
                <a:solidFill>
                  <a:schemeClr val="hlink"/>
                </a:solidFill>
                <a:latin typeface="Times New Roman" pitchFamily="18" charset="0"/>
                <a:cs typeface="Times New Roman" pitchFamily="18" charset="0"/>
              </a:rPr>
              <a:t>A</a:t>
            </a:r>
            <a:r>
              <a:rPr lang="en-US" altLang="en-US" sz="2800" u="none">
                <a:solidFill>
                  <a:srgbClr val="0070C0"/>
                </a:solidFill>
                <a:latin typeface="Times New Roman" pitchFamily="18" charset="0"/>
                <a:cs typeface="Times New Roman" pitchFamily="18" charset="0"/>
              </a:rPr>
              <a:t>H</a:t>
            </a:r>
            <a:r>
              <a:rPr lang="en-US" altLang="en-US" sz="2800" u="none">
                <a:solidFill>
                  <a:schemeClr val="hlink"/>
                </a:solidFill>
                <a:latin typeface="Times New Roman" pitchFamily="18" charset="0"/>
                <a:cs typeface="Times New Roman" pitchFamily="18" charset="0"/>
              </a:rPr>
              <a:t> + B</a:t>
            </a:r>
            <a:r>
              <a:rPr lang="en-US" altLang="en-US" sz="2800" u="none">
                <a:solidFill>
                  <a:srgbClr val="0070C0"/>
                </a:solidFill>
                <a:latin typeface="Times New Roman" pitchFamily="18" charset="0"/>
                <a:cs typeface="Times New Roman" pitchFamily="18" charset="0"/>
              </a:rPr>
              <a:t>OH</a:t>
            </a:r>
            <a:endParaRPr lang="ar-EG" altLang="en-US" sz="2800" u="none">
              <a:solidFill>
                <a:srgbClr val="0070C0"/>
              </a:solidFill>
              <a:latin typeface="Times New Roman" pitchFamily="18" charset="0"/>
              <a:cs typeface="Times New Roman" pitchFamily="18" charset="0"/>
            </a:endParaRPr>
          </a:p>
        </p:txBody>
      </p:sp>
      <p:sp>
        <p:nvSpPr>
          <p:cNvPr id="9" name="Rectangle 8"/>
          <p:cNvSpPr>
            <a:spLocks noChangeArrowheads="1"/>
          </p:cNvSpPr>
          <p:nvPr/>
        </p:nvSpPr>
        <p:spPr bwMode="auto">
          <a:xfrm>
            <a:off x="5667375" y="4000500"/>
            <a:ext cx="500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GB" altLang="en-US" b="1" u="none">
                <a:solidFill>
                  <a:srgbClr val="800000"/>
                </a:solidFill>
                <a:latin typeface="Times New Roman" pitchFamily="18" charset="0"/>
                <a:cs typeface="Times New Roman" pitchFamily="18" charset="0"/>
              </a:rPr>
              <a:t>D- Proteolytic enzymes</a:t>
            </a:r>
          </a:p>
        </p:txBody>
      </p:sp>
      <p:cxnSp>
        <p:nvCxnSpPr>
          <p:cNvPr id="10" name="Elbow Connector 9"/>
          <p:cNvCxnSpPr/>
          <p:nvPr/>
        </p:nvCxnSpPr>
        <p:spPr bwMode="auto">
          <a:xfrm flipV="1">
            <a:off x="3738563" y="1643063"/>
            <a:ext cx="1857375" cy="1285875"/>
          </a:xfrm>
          <a:prstGeom prst="bentConnector3">
            <a:avLst>
              <a:gd name="adj1" fmla="val 50000"/>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1" name="Elbow Connector 10"/>
          <p:cNvCxnSpPr/>
          <p:nvPr/>
        </p:nvCxnSpPr>
        <p:spPr bwMode="auto">
          <a:xfrm>
            <a:off x="3881438" y="2928938"/>
            <a:ext cx="1571625" cy="1428750"/>
          </a:xfrm>
          <a:prstGeom prst="bentConnector3">
            <a:avLst>
              <a:gd name="adj1" fmla="val 50000"/>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6" name="Elbow Connector 15"/>
          <p:cNvCxnSpPr/>
          <p:nvPr/>
        </p:nvCxnSpPr>
        <p:spPr bwMode="auto">
          <a:xfrm>
            <a:off x="4667250" y="2571750"/>
            <a:ext cx="857250" cy="1588"/>
          </a:xfrm>
          <a:prstGeom prst="bentConnector3">
            <a:avLst>
              <a:gd name="adj1" fmla="val 50000"/>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46" name="Elbow Connector 45"/>
          <p:cNvCxnSpPr/>
          <p:nvPr/>
        </p:nvCxnSpPr>
        <p:spPr bwMode="auto">
          <a:xfrm>
            <a:off x="4667250" y="3500438"/>
            <a:ext cx="857250" cy="1587"/>
          </a:xfrm>
          <a:prstGeom prst="bentConnector3">
            <a:avLst>
              <a:gd name="adj1" fmla="val 50000"/>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47" name="Elbow Connector 46"/>
          <p:cNvCxnSpPr/>
          <p:nvPr/>
        </p:nvCxnSpPr>
        <p:spPr bwMode="auto">
          <a:xfrm>
            <a:off x="2238375" y="5643563"/>
            <a:ext cx="1357313" cy="1587"/>
          </a:xfrm>
          <a:prstGeom prst="bentConnector3">
            <a:avLst>
              <a:gd name="adj1" fmla="val 50000"/>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49" name="Rectangle 48"/>
          <p:cNvSpPr>
            <a:spLocks noChangeArrowheads="1"/>
          </p:cNvSpPr>
          <p:nvPr/>
        </p:nvSpPr>
        <p:spPr bwMode="auto">
          <a:xfrm>
            <a:off x="5667375" y="1357313"/>
            <a:ext cx="3786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GB" altLang="en-US" b="1" u="none">
                <a:solidFill>
                  <a:srgbClr val="800000"/>
                </a:solidFill>
                <a:latin typeface="Times New Roman" pitchFamily="18" charset="0"/>
                <a:cs typeface="Times New Roman" pitchFamily="18" charset="0"/>
              </a:rPr>
              <a:t>A- Carbohydrases</a:t>
            </a:r>
          </a:p>
        </p:txBody>
      </p:sp>
      <p:sp>
        <p:nvSpPr>
          <p:cNvPr id="50" name="Rectangle 49"/>
          <p:cNvSpPr>
            <a:spLocks noChangeArrowheads="1"/>
          </p:cNvSpPr>
          <p:nvPr/>
        </p:nvSpPr>
        <p:spPr bwMode="auto">
          <a:xfrm>
            <a:off x="5738813" y="2214563"/>
            <a:ext cx="3071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GB" altLang="en-US" b="1" u="none">
                <a:solidFill>
                  <a:srgbClr val="800000"/>
                </a:solidFill>
                <a:latin typeface="Times New Roman" pitchFamily="18" charset="0"/>
                <a:cs typeface="Times New Roman" pitchFamily="18" charset="0"/>
              </a:rPr>
              <a:t>B- Esterases</a:t>
            </a:r>
          </a:p>
        </p:txBody>
      </p:sp>
      <p:sp>
        <p:nvSpPr>
          <p:cNvPr id="51" name="Rectangle 50"/>
          <p:cNvSpPr>
            <a:spLocks noChangeArrowheads="1"/>
          </p:cNvSpPr>
          <p:nvPr/>
        </p:nvSpPr>
        <p:spPr bwMode="auto">
          <a:xfrm>
            <a:off x="5667375" y="3143250"/>
            <a:ext cx="3071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GB" altLang="en-US" b="1" u="none">
                <a:solidFill>
                  <a:srgbClr val="800000"/>
                </a:solidFill>
                <a:latin typeface="Times New Roman" pitchFamily="18" charset="0"/>
                <a:cs typeface="Times New Roman" pitchFamily="18" charset="0"/>
              </a:rPr>
              <a:t>C- Amidases</a:t>
            </a:r>
          </a:p>
        </p:txBody>
      </p:sp>
    </p:spTree>
    <p:extLst>
      <p:ext uri="{BB962C8B-B14F-4D97-AF65-F5344CB8AC3E}">
        <p14:creationId xmlns:p14="http://schemas.microsoft.com/office/powerpoint/2010/main" val="236783430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8034">
                                            <p:txEl>
                                              <p:pRg st="0" end="0"/>
                                            </p:txEl>
                                          </p:spTgt>
                                        </p:tgtEl>
                                        <p:attrNameLst>
                                          <p:attrName>style.visibility</p:attrName>
                                        </p:attrNameLst>
                                      </p:cBhvr>
                                      <p:to>
                                        <p:strVal val="visible"/>
                                      </p:to>
                                    </p:set>
                                    <p:animEffect transition="in" filter="blinds(horizontal)">
                                      <p:cBhvr>
                                        <p:cTn id="7" dur="500"/>
                                        <p:tgtEl>
                                          <p:spTgt spid="4280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8037"/>
                                        </p:tgtEl>
                                        <p:attrNameLst>
                                          <p:attrName>style.visibility</p:attrName>
                                        </p:attrNameLst>
                                      </p:cBhvr>
                                      <p:to>
                                        <p:strVal val="visible"/>
                                      </p:to>
                                    </p:set>
                                    <p:animEffect transition="in" filter="blinds(horizontal)">
                                      <p:cBhvr>
                                        <p:cTn id="12" dur="500"/>
                                        <p:tgtEl>
                                          <p:spTgt spid="428037"/>
                                        </p:tgtEl>
                                      </p:cBhvr>
                                    </p:animEffect>
                                  </p:childTnLst>
                                </p:cTn>
                              </p:par>
                              <p:par>
                                <p:cTn id="13" presetID="3" presetClass="entr" presetSubtype="1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linds(horizontal)">
                                      <p:cBhvr>
                                        <p:cTn id="15" dur="500"/>
                                        <p:tgtEl>
                                          <p:spTgt spid="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par>
                                <p:cTn id="27" presetID="3" presetClass="entr" presetSubtype="1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blinds(horizontal)">
                                      <p:cBhvr>
                                        <p:cTn id="29" dur="500"/>
                                        <p:tgtEl>
                                          <p:spTgt spid="4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49">
                                            <p:txEl>
                                              <p:pRg st="0" end="0"/>
                                            </p:txEl>
                                          </p:spTgt>
                                        </p:tgtEl>
                                        <p:attrNameLst>
                                          <p:attrName>style.visibility</p:attrName>
                                        </p:attrNameLst>
                                      </p:cBhvr>
                                      <p:to>
                                        <p:strVal val="visible"/>
                                      </p:to>
                                    </p:set>
                                    <p:animEffect transition="in" filter="blinds(horizontal)">
                                      <p:cBhvr>
                                        <p:cTn id="34" dur="500"/>
                                        <p:tgtEl>
                                          <p:spTgt spid="49">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50">
                                            <p:txEl>
                                              <p:pRg st="0" end="0"/>
                                            </p:txEl>
                                          </p:spTgt>
                                        </p:tgtEl>
                                        <p:attrNameLst>
                                          <p:attrName>style.visibility</p:attrName>
                                        </p:attrNameLst>
                                      </p:cBhvr>
                                      <p:to>
                                        <p:strVal val="visible"/>
                                      </p:to>
                                    </p:set>
                                    <p:animEffect transition="in" filter="blinds(horizontal)">
                                      <p:cBhvr>
                                        <p:cTn id="39" dur="500"/>
                                        <p:tgtEl>
                                          <p:spTgt spid="50">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51">
                                            <p:txEl>
                                              <p:pRg st="0" end="0"/>
                                            </p:txEl>
                                          </p:spTgt>
                                        </p:tgtEl>
                                        <p:attrNameLst>
                                          <p:attrName>style.visibility</p:attrName>
                                        </p:attrNameLst>
                                      </p:cBhvr>
                                      <p:to>
                                        <p:strVal val="visible"/>
                                      </p:to>
                                    </p:set>
                                    <p:animEffect transition="in" filter="blinds(horizontal)">
                                      <p:cBhvr>
                                        <p:cTn id="44" dur="500"/>
                                        <p:tgtEl>
                                          <p:spTgt spid="51">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blinds(horizontal)">
                                      <p:cBhvr>
                                        <p:cTn id="4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ChangeArrowheads="1"/>
          </p:cNvSpPr>
          <p:nvPr/>
        </p:nvSpPr>
        <p:spPr bwMode="auto">
          <a:xfrm>
            <a:off x="609600" y="2392363"/>
            <a:ext cx="929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GB" altLang="en-US" sz="2800" b="1" u="none">
                <a:solidFill>
                  <a:srgbClr val="800000"/>
                </a:solidFill>
                <a:latin typeface="Times New Roman" pitchFamily="18" charset="0"/>
                <a:cs typeface="Times New Roman" pitchFamily="18" charset="0"/>
              </a:rPr>
              <a:t>A- Carbohydrases</a:t>
            </a:r>
          </a:p>
        </p:txBody>
      </p:sp>
      <p:sp>
        <p:nvSpPr>
          <p:cNvPr id="5" name="Rectangle 4"/>
          <p:cNvSpPr>
            <a:spLocks noChangeArrowheads="1"/>
          </p:cNvSpPr>
          <p:nvPr/>
        </p:nvSpPr>
        <p:spPr bwMode="auto">
          <a:xfrm>
            <a:off x="5453063" y="4000500"/>
            <a:ext cx="3643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800000"/>
                </a:solidFill>
                <a:latin typeface="Times New Roman" pitchFamily="18" charset="0"/>
                <a:cs typeface="Times New Roman" pitchFamily="18" charset="0"/>
              </a:rPr>
              <a:t>Polysaccharases</a:t>
            </a:r>
            <a:endParaRPr lang="en-GB" altLang="en-US" sz="2800" b="1" u="none">
              <a:solidFill>
                <a:srgbClr val="800000"/>
              </a:solidFill>
              <a:latin typeface="Times New Roman" pitchFamily="18" charset="0"/>
              <a:cs typeface="Times New Roman" pitchFamily="18" charset="0"/>
            </a:endParaRPr>
          </a:p>
        </p:txBody>
      </p:sp>
      <p:cxnSp>
        <p:nvCxnSpPr>
          <p:cNvPr id="7" name="Elbow Connector 6"/>
          <p:cNvCxnSpPr/>
          <p:nvPr/>
        </p:nvCxnSpPr>
        <p:spPr bwMode="auto">
          <a:xfrm>
            <a:off x="3667125" y="2643188"/>
            <a:ext cx="1714500" cy="1643062"/>
          </a:xfrm>
          <a:prstGeom prst="bentConnector3">
            <a:avLst>
              <a:gd name="adj1" fmla="val 50000"/>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9" name="Elbow Connector 8"/>
          <p:cNvCxnSpPr>
            <a:endCxn id="11" idx="1"/>
          </p:cNvCxnSpPr>
          <p:nvPr/>
        </p:nvCxnSpPr>
        <p:spPr bwMode="auto">
          <a:xfrm flipV="1">
            <a:off x="3810000" y="1333500"/>
            <a:ext cx="1500188" cy="1309688"/>
          </a:xfrm>
          <a:prstGeom prst="bentConnector3">
            <a:avLst>
              <a:gd name="adj1" fmla="val 50000"/>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a:spLocks noChangeArrowheads="1"/>
          </p:cNvSpPr>
          <p:nvPr/>
        </p:nvSpPr>
        <p:spPr bwMode="auto">
          <a:xfrm>
            <a:off x="5310188" y="1071563"/>
            <a:ext cx="247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800000"/>
                </a:solidFill>
                <a:latin typeface="Times New Roman" pitchFamily="18" charset="0"/>
                <a:cs typeface="Times New Roman" pitchFamily="18" charset="0"/>
              </a:rPr>
              <a:t>Glycosidases</a:t>
            </a:r>
            <a:endParaRPr lang="en-GB" altLang="en-US" sz="2800" b="1" u="none">
              <a:solidFill>
                <a:srgbClr val="800000"/>
              </a:solidFill>
              <a:latin typeface="Times New Roman" pitchFamily="18" charset="0"/>
              <a:cs typeface="Times New Roman" pitchFamily="18" charset="0"/>
            </a:endParaRPr>
          </a:p>
        </p:txBody>
      </p:sp>
      <p:sp>
        <p:nvSpPr>
          <p:cNvPr id="12" name="Rectangle 11"/>
          <p:cNvSpPr>
            <a:spLocks noChangeArrowheads="1"/>
          </p:cNvSpPr>
          <p:nvPr/>
        </p:nvSpPr>
        <p:spPr bwMode="auto">
          <a:xfrm>
            <a:off x="4738688" y="1571625"/>
            <a:ext cx="46434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lvl="1" algn="l" rtl="0">
              <a:spcBef>
                <a:spcPct val="0"/>
              </a:spcBef>
              <a:buClrTx/>
              <a:buSzTx/>
              <a:buFont typeface="Wingdings" pitchFamily="2" charset="2"/>
              <a:buNone/>
            </a:pPr>
            <a:r>
              <a:rPr lang="en-US" altLang="en-US" u="none">
                <a:solidFill>
                  <a:srgbClr val="3333CC"/>
                </a:solidFill>
                <a:latin typeface="Times New Roman" pitchFamily="18" charset="0"/>
                <a:cs typeface="Times New Roman" pitchFamily="18" charset="0"/>
              </a:rPr>
              <a:t>Hydrolyze oligosaccharides</a:t>
            </a:r>
          </a:p>
          <a:p>
            <a:pPr lvl="1" algn="l" rtl="0">
              <a:spcBef>
                <a:spcPct val="0"/>
              </a:spcBef>
              <a:buClrTx/>
              <a:buSzTx/>
              <a:buFont typeface="Wingdings" pitchFamily="2" charset="2"/>
              <a:buNone/>
            </a:pPr>
            <a:r>
              <a:rPr lang="en-US" altLang="en-US" u="none">
                <a:solidFill>
                  <a:schemeClr val="hlink"/>
                </a:solidFill>
                <a:latin typeface="Times New Roman" pitchFamily="18" charset="0"/>
                <a:cs typeface="Times New Roman" pitchFamily="18" charset="0"/>
                <a:sym typeface="Symbol" pitchFamily="18" charset="2"/>
              </a:rPr>
              <a:t></a:t>
            </a:r>
            <a:r>
              <a:rPr lang="en-US" altLang="en-US" u="none">
                <a:solidFill>
                  <a:schemeClr val="hlink"/>
                </a:solidFill>
                <a:latin typeface="Times New Roman" pitchFamily="18" charset="0"/>
                <a:cs typeface="Times New Roman" pitchFamily="18" charset="0"/>
              </a:rPr>
              <a:t>-glucosidase (Maltase)</a:t>
            </a:r>
          </a:p>
          <a:p>
            <a:pPr lvl="1" algn="l" rtl="0">
              <a:spcBef>
                <a:spcPct val="0"/>
              </a:spcBef>
              <a:buClrTx/>
              <a:buSzTx/>
              <a:buFont typeface="Wingdings" pitchFamily="2" charset="2"/>
              <a:buNone/>
            </a:pPr>
            <a:r>
              <a:rPr lang="en-US" altLang="en-US" u="none">
                <a:solidFill>
                  <a:schemeClr val="hlink"/>
                </a:solidFill>
                <a:latin typeface="Times New Roman" pitchFamily="18" charset="0"/>
                <a:cs typeface="Times New Roman" pitchFamily="18" charset="0"/>
                <a:sym typeface="Symbol" pitchFamily="18" charset="2"/>
              </a:rPr>
              <a:t></a:t>
            </a:r>
            <a:r>
              <a:rPr lang="en-US" altLang="en-US" u="none">
                <a:solidFill>
                  <a:schemeClr val="hlink"/>
                </a:solidFill>
                <a:latin typeface="Times New Roman" pitchFamily="18" charset="0"/>
                <a:cs typeface="Times New Roman" pitchFamily="18" charset="0"/>
              </a:rPr>
              <a:t>-glucosidase</a:t>
            </a:r>
            <a:endParaRPr lang="en-US" altLang="en-US" u="none">
              <a:solidFill>
                <a:srgbClr val="3333CC"/>
              </a:solidFill>
              <a:latin typeface="Times New Roman" pitchFamily="18" charset="0"/>
              <a:cs typeface="Times New Roman" pitchFamily="18" charset="0"/>
            </a:endParaRPr>
          </a:p>
          <a:p>
            <a:pPr lvl="1" algn="l" rtl="0">
              <a:spcBef>
                <a:spcPct val="0"/>
              </a:spcBef>
              <a:buClrTx/>
              <a:buSzTx/>
              <a:buFont typeface="Wingdings" pitchFamily="2" charset="2"/>
              <a:buNone/>
            </a:pPr>
            <a:r>
              <a:rPr lang="en-US" altLang="en-US" u="none">
                <a:solidFill>
                  <a:schemeClr val="hlink"/>
                </a:solidFill>
                <a:latin typeface="Times New Roman" pitchFamily="18" charset="0"/>
                <a:cs typeface="Times New Roman" pitchFamily="18" charset="0"/>
                <a:sym typeface="Symbol" pitchFamily="18" charset="2"/>
              </a:rPr>
              <a:t></a:t>
            </a:r>
            <a:r>
              <a:rPr lang="en-US" altLang="en-US" u="none">
                <a:solidFill>
                  <a:schemeClr val="hlink"/>
                </a:solidFill>
                <a:latin typeface="Times New Roman" pitchFamily="18" charset="0"/>
                <a:cs typeface="Times New Roman" pitchFamily="18" charset="0"/>
              </a:rPr>
              <a:t>-fructosidase (Invertase)</a:t>
            </a:r>
          </a:p>
        </p:txBody>
      </p:sp>
      <p:sp>
        <p:nvSpPr>
          <p:cNvPr id="15" name="Rectangle 14"/>
          <p:cNvSpPr>
            <a:spLocks noChangeArrowheads="1"/>
          </p:cNvSpPr>
          <p:nvPr/>
        </p:nvSpPr>
        <p:spPr bwMode="auto">
          <a:xfrm>
            <a:off x="5238750" y="4500563"/>
            <a:ext cx="40782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u="none" dirty="0">
                <a:solidFill>
                  <a:srgbClr val="3333CC"/>
                </a:solidFill>
                <a:latin typeface="Times New Roman" pitchFamily="18" charset="0"/>
                <a:cs typeface="Times New Roman" pitchFamily="18" charset="0"/>
              </a:rPr>
              <a:t>Hydrolyze polysaccharides</a:t>
            </a:r>
          </a:p>
          <a:p>
            <a:pPr algn="l" rtl="0">
              <a:spcBef>
                <a:spcPct val="0"/>
              </a:spcBef>
              <a:buClrTx/>
              <a:buSzTx/>
              <a:buFont typeface="Wingdings" pitchFamily="2" charset="2"/>
              <a:buNone/>
            </a:pPr>
            <a:r>
              <a:rPr lang="en-US" altLang="en-US" sz="2800" u="none" dirty="0">
                <a:solidFill>
                  <a:schemeClr val="hlink"/>
                </a:solidFill>
                <a:latin typeface="Times New Roman" pitchFamily="18" charset="0"/>
                <a:cs typeface="Times New Roman" pitchFamily="18" charset="0"/>
              </a:rPr>
              <a:t>Amylase</a:t>
            </a:r>
          </a:p>
          <a:p>
            <a:pPr algn="l" rtl="0">
              <a:spcBef>
                <a:spcPct val="0"/>
              </a:spcBef>
              <a:buClrTx/>
              <a:buSzTx/>
              <a:buFont typeface="Wingdings" pitchFamily="2" charset="2"/>
              <a:buNone/>
            </a:pPr>
            <a:r>
              <a:rPr lang="en-US" altLang="en-US" sz="2800" u="none" dirty="0" err="1">
                <a:solidFill>
                  <a:schemeClr val="hlink"/>
                </a:solidFill>
                <a:latin typeface="Times New Roman" pitchFamily="18" charset="0"/>
                <a:cs typeface="Times New Roman" pitchFamily="18" charset="0"/>
              </a:rPr>
              <a:t>Cellulase</a:t>
            </a:r>
            <a:r>
              <a:rPr lang="en-US" altLang="en-US" sz="2800" u="none" dirty="0">
                <a:solidFill>
                  <a:schemeClr val="hlink"/>
                </a:solidFill>
                <a:latin typeface="Times New Roman" pitchFamily="18" charset="0"/>
                <a:cs typeface="Times New Roman" pitchFamily="18" charset="0"/>
              </a:rPr>
              <a:t> </a:t>
            </a:r>
          </a:p>
        </p:txBody>
      </p:sp>
    </p:spTree>
    <p:extLst>
      <p:ext uri="{BB962C8B-B14F-4D97-AF65-F5344CB8AC3E}">
        <p14:creationId xmlns:p14="http://schemas.microsoft.com/office/powerpoint/2010/main" val="333163894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082">
                                            <p:txEl>
                                              <p:pRg st="0" end="0"/>
                                            </p:txEl>
                                          </p:spTgt>
                                        </p:tgtEl>
                                        <p:attrNameLst>
                                          <p:attrName>style.visibility</p:attrName>
                                        </p:attrNameLst>
                                      </p:cBhvr>
                                      <p:to>
                                        <p:strVal val="visible"/>
                                      </p:to>
                                    </p:set>
                                    <p:animEffect transition="in" filter="blinds(horizontal)">
                                      <p:cBhvr>
                                        <p:cTn id="7" dur="500"/>
                                        <p:tgtEl>
                                          <p:spTgt spid="4300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linds(horizontal)">
                                      <p:cBhvr>
                                        <p:cTn id="20" dur="500"/>
                                        <p:tgtEl>
                                          <p:spTgt spid="1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linds(horizontal)">
                                      <p:cBhvr>
                                        <p:cTn id="25" dur="500"/>
                                        <p:tgtEl>
                                          <p:spTgt spid="5">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blinds(horizontal)">
                                      <p:cBhvr>
                                        <p:cTn id="30" dur="500"/>
                                        <p:tgtEl>
                                          <p:spTgt spid="12">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blinds(horizontal)">
                                      <p:cBhvr>
                                        <p:cTn id="35" dur="500"/>
                                        <p:tgtEl>
                                          <p:spTgt spid="12">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xEl>
                                              <p:pRg st="2" end="2"/>
                                            </p:txEl>
                                          </p:spTgt>
                                        </p:tgtEl>
                                        <p:attrNameLst>
                                          <p:attrName>style.visibility</p:attrName>
                                        </p:attrNameLst>
                                      </p:cBhvr>
                                      <p:to>
                                        <p:strVal val="visible"/>
                                      </p:to>
                                    </p:set>
                                    <p:animEffect transition="in" filter="blinds(horizontal)">
                                      <p:cBhvr>
                                        <p:cTn id="40" dur="500"/>
                                        <p:tgtEl>
                                          <p:spTgt spid="12">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xEl>
                                              <p:pRg st="3" end="3"/>
                                            </p:txEl>
                                          </p:spTgt>
                                        </p:tgtEl>
                                        <p:attrNameLst>
                                          <p:attrName>style.visibility</p:attrName>
                                        </p:attrNameLst>
                                      </p:cBhvr>
                                      <p:to>
                                        <p:strVal val="visible"/>
                                      </p:to>
                                    </p:set>
                                    <p:animEffect transition="in" filter="blinds(horizontal)">
                                      <p:cBhvr>
                                        <p:cTn id="45" dur="500"/>
                                        <p:tgtEl>
                                          <p:spTgt spid="12">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blinds(horizontal)">
                                      <p:cBhvr>
                                        <p:cTn id="50" dur="500"/>
                                        <p:tgtEl>
                                          <p:spTgt spid="15">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blinds(horizontal)">
                                      <p:cBhvr>
                                        <p:cTn id="55" dur="500"/>
                                        <p:tgtEl>
                                          <p:spTgt spid="15">
                                            <p:txEl>
                                              <p:pRg st="1" end="1"/>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15">
                                            <p:txEl>
                                              <p:pRg st="2" end="2"/>
                                            </p:txEl>
                                          </p:spTgt>
                                        </p:tgtEl>
                                        <p:attrNameLst>
                                          <p:attrName>style.visibility</p:attrName>
                                        </p:attrNameLst>
                                      </p:cBhvr>
                                      <p:to>
                                        <p:strVal val="visible"/>
                                      </p:to>
                                    </p:set>
                                    <p:animEffect transition="in" filter="blinds(horizontal)">
                                      <p:cBhvr>
                                        <p:cTn id="60"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ChangeArrowheads="1"/>
          </p:cNvSpPr>
          <p:nvPr/>
        </p:nvSpPr>
        <p:spPr bwMode="auto">
          <a:xfrm>
            <a:off x="762000" y="1219200"/>
            <a:ext cx="9296400" cy="5191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sz="2400">
                <a:solidFill>
                  <a:schemeClr val="tx1"/>
                </a:solidFill>
                <a:latin typeface="Times New Roman" pitchFamily="18" charset="0"/>
              </a:defRPr>
            </a:lvl1pPr>
            <a:lvl2pPr>
              <a:tabLst>
                <a:tab pos="457200" algn="l"/>
              </a:tabLst>
              <a:defRPr sz="2400">
                <a:solidFill>
                  <a:schemeClr val="tx1"/>
                </a:solidFill>
                <a:latin typeface="Times New Roman" pitchFamily="18" charset="0"/>
              </a:defRPr>
            </a:lvl2pPr>
            <a:lvl3pPr>
              <a:tabLst>
                <a:tab pos="457200" algn="l"/>
              </a:tabLst>
              <a:defRPr sz="2400">
                <a:solidFill>
                  <a:schemeClr val="tx1"/>
                </a:solidFill>
                <a:latin typeface="Times New Roman" pitchFamily="18" charset="0"/>
              </a:defRPr>
            </a:lvl3pPr>
            <a:lvl4pPr>
              <a:tabLst>
                <a:tab pos="457200" algn="l"/>
              </a:tabLst>
              <a:defRPr sz="2400">
                <a:solidFill>
                  <a:schemeClr val="tx1"/>
                </a:solidFill>
                <a:latin typeface="Times New Roman" pitchFamily="18" charset="0"/>
              </a:defRPr>
            </a:lvl4pPr>
            <a:lvl5pPr>
              <a:tabLst>
                <a:tab pos="457200" algn="l"/>
              </a:tabLst>
              <a:defRPr sz="2400">
                <a:solidFill>
                  <a:schemeClr val="tx1"/>
                </a:solidFill>
                <a:latin typeface="Times New Roman" pitchFamily="18" charset="0"/>
              </a:defRPr>
            </a:lvl5pPr>
            <a:lvl6pPr eaLnBrk="0" fontAlgn="base" hangingPunct="0">
              <a:spcBef>
                <a:spcPct val="0"/>
              </a:spcBef>
              <a:spcAft>
                <a:spcPct val="0"/>
              </a:spcAft>
              <a:tabLst>
                <a:tab pos="457200" algn="l"/>
              </a:tabLst>
              <a:defRPr sz="2400">
                <a:solidFill>
                  <a:schemeClr val="tx1"/>
                </a:solidFill>
                <a:latin typeface="Times New Roman" pitchFamily="18" charset="0"/>
              </a:defRPr>
            </a:lvl6pPr>
            <a:lvl7pPr eaLnBrk="0" fontAlgn="base" hangingPunct="0">
              <a:spcBef>
                <a:spcPct val="0"/>
              </a:spcBef>
              <a:spcAft>
                <a:spcPct val="0"/>
              </a:spcAft>
              <a:tabLst>
                <a:tab pos="457200" algn="l"/>
              </a:tabLst>
              <a:defRPr sz="2400">
                <a:solidFill>
                  <a:schemeClr val="tx1"/>
                </a:solidFill>
                <a:latin typeface="Times New Roman" pitchFamily="18" charset="0"/>
              </a:defRPr>
            </a:lvl7pPr>
            <a:lvl8pPr eaLnBrk="0" fontAlgn="base" hangingPunct="0">
              <a:spcBef>
                <a:spcPct val="0"/>
              </a:spcBef>
              <a:spcAft>
                <a:spcPct val="0"/>
              </a:spcAft>
              <a:tabLst>
                <a:tab pos="457200" algn="l"/>
              </a:tabLst>
              <a:defRPr sz="2400">
                <a:solidFill>
                  <a:schemeClr val="tx1"/>
                </a:solidFill>
                <a:latin typeface="Times New Roman" pitchFamily="18" charset="0"/>
              </a:defRPr>
            </a:lvl8pPr>
            <a:lvl9pPr eaLnBrk="0" fontAlgn="base" hangingPunct="0">
              <a:spcBef>
                <a:spcPct val="0"/>
              </a:spcBef>
              <a:spcAft>
                <a:spcPct val="0"/>
              </a:spcAft>
              <a:tabLst>
                <a:tab pos="457200" algn="l"/>
              </a:tabLst>
              <a:defRPr sz="2400">
                <a:solidFill>
                  <a:schemeClr val="tx1"/>
                </a:solidFill>
                <a:latin typeface="Times New Roman" pitchFamily="18" charset="0"/>
              </a:defRPr>
            </a:lvl9pPr>
          </a:lstStyle>
          <a:p>
            <a:pPr lvl="1"/>
            <a:r>
              <a:rPr lang="en-US" altLang="en-US" sz="2800" u="none">
                <a:solidFill>
                  <a:schemeClr val="hlink"/>
                </a:solidFill>
                <a:sym typeface="Symbol" pitchFamily="18" charset="2"/>
              </a:rPr>
              <a:t>	= </a:t>
            </a:r>
            <a:r>
              <a:rPr lang="en-US" altLang="en-US" sz="2800" u="none">
                <a:solidFill>
                  <a:schemeClr val="hlink"/>
                </a:solidFill>
              </a:rPr>
              <a:t>-glucosidase (Maltase)</a:t>
            </a:r>
          </a:p>
        </p:txBody>
      </p:sp>
      <p:sp>
        <p:nvSpPr>
          <p:cNvPr id="818183" name="Line 7"/>
          <p:cNvSpPr>
            <a:spLocks noChangeShapeType="1"/>
          </p:cNvSpPr>
          <p:nvPr/>
        </p:nvSpPr>
        <p:spPr bwMode="auto">
          <a:xfrm>
            <a:off x="3943350" y="2722563"/>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u="none"/>
          </a:p>
        </p:txBody>
      </p:sp>
      <p:sp>
        <p:nvSpPr>
          <p:cNvPr id="818184" name="Rectangle 8"/>
          <p:cNvSpPr>
            <a:spLocks noChangeArrowheads="1"/>
          </p:cNvSpPr>
          <p:nvPr/>
        </p:nvSpPr>
        <p:spPr bwMode="auto">
          <a:xfrm>
            <a:off x="2286000" y="2362200"/>
            <a:ext cx="5972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None/>
            </a:pPr>
            <a:r>
              <a:rPr lang="en-US" altLang="en-US" sz="2800" u="none" dirty="0"/>
              <a:t>Maltose</a:t>
            </a:r>
            <a:r>
              <a:rPr lang="ar-EG" altLang="en-US" sz="2800" u="none" dirty="0"/>
              <a:t>		</a:t>
            </a:r>
            <a:r>
              <a:rPr lang="en-US" altLang="en-US" sz="2800" u="none" dirty="0"/>
              <a:t>	2 glucose units</a:t>
            </a:r>
            <a:endParaRPr lang="ar-EG" altLang="en-US" sz="2800" u="none" dirty="0"/>
          </a:p>
        </p:txBody>
      </p:sp>
      <p:sp>
        <p:nvSpPr>
          <p:cNvPr id="818185" name="Rectangle 9"/>
          <p:cNvSpPr>
            <a:spLocks noChangeArrowheads="1"/>
          </p:cNvSpPr>
          <p:nvPr/>
        </p:nvSpPr>
        <p:spPr bwMode="auto">
          <a:xfrm>
            <a:off x="4230688" y="2217738"/>
            <a:ext cx="13065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buFontTx/>
              <a:buNone/>
            </a:pPr>
            <a:r>
              <a:rPr lang="en-US" altLang="en-US" sz="2800" u="none"/>
              <a:t>Maltase</a:t>
            </a:r>
          </a:p>
        </p:txBody>
      </p:sp>
      <p:sp>
        <p:nvSpPr>
          <p:cNvPr id="818186" name="Rectangle 10"/>
          <p:cNvSpPr>
            <a:spLocks noChangeArrowheads="1"/>
          </p:cNvSpPr>
          <p:nvPr/>
        </p:nvSpPr>
        <p:spPr bwMode="auto">
          <a:xfrm>
            <a:off x="4419600" y="2743200"/>
            <a:ext cx="81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buFontTx/>
              <a:buNone/>
            </a:pPr>
            <a:r>
              <a:rPr lang="en-US" altLang="en-US" sz="2800" u="none"/>
              <a:t>H</a:t>
            </a:r>
            <a:r>
              <a:rPr lang="en-US" altLang="en-US" sz="2800" u="none" baseline="-25000"/>
              <a:t>2</a:t>
            </a:r>
            <a:r>
              <a:rPr lang="en-US" altLang="en-US" sz="2800" u="none"/>
              <a:t>O</a:t>
            </a:r>
          </a:p>
        </p:txBody>
      </p:sp>
      <p:pic>
        <p:nvPicPr>
          <p:cNvPr id="818187" name="Picture 11" descr="malt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13150"/>
            <a:ext cx="4648200" cy="2665413"/>
          </a:xfrm>
          <a:prstGeom prst="rect">
            <a:avLst/>
          </a:prstGeom>
          <a:noFill/>
          <a:extLst>
            <a:ext uri="{909E8E84-426E-40DD-AFC4-6F175D3DCCD1}">
              <a14:hiddenFill xmlns:a14="http://schemas.microsoft.com/office/drawing/2010/main">
                <a:solidFill>
                  <a:srgbClr val="FFFFFF"/>
                </a:solidFill>
              </a14:hiddenFill>
            </a:ext>
          </a:extLst>
        </p:spPr>
      </p:pic>
      <p:pic>
        <p:nvPicPr>
          <p:cNvPr id="818188" name="Picture 12" descr="gluc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3962400"/>
            <a:ext cx="1512887" cy="140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8048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18178"/>
                                        </p:tgtEl>
                                        <p:attrNameLst>
                                          <p:attrName>style.visibility</p:attrName>
                                        </p:attrNameLst>
                                      </p:cBhvr>
                                      <p:to>
                                        <p:strVal val="visible"/>
                                      </p:to>
                                    </p:set>
                                    <p:anim calcmode="lin" valueType="num">
                                      <p:cBhvr additive="base">
                                        <p:cTn id="7" dur="5000" fill="hold"/>
                                        <p:tgtEl>
                                          <p:spTgt spid="818178"/>
                                        </p:tgtEl>
                                        <p:attrNameLst>
                                          <p:attrName>ppt_x</p:attrName>
                                        </p:attrNameLst>
                                      </p:cBhvr>
                                      <p:tavLst>
                                        <p:tav tm="0">
                                          <p:val>
                                            <p:strVal val="#ppt_x"/>
                                          </p:val>
                                        </p:tav>
                                        <p:tav tm="100000">
                                          <p:val>
                                            <p:strVal val="#ppt_x"/>
                                          </p:val>
                                        </p:tav>
                                      </p:tavLst>
                                    </p:anim>
                                    <p:anim calcmode="lin" valueType="num">
                                      <p:cBhvr additive="base">
                                        <p:cTn id="8" dur="5000" fill="hold"/>
                                        <p:tgtEl>
                                          <p:spTgt spid="818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1166813" y="571500"/>
            <a:ext cx="87391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lvl="1" algn="l" rtl="0">
              <a:spcBef>
                <a:spcPct val="0"/>
              </a:spcBef>
              <a:buClrTx/>
              <a:buSzTx/>
              <a:buFont typeface="Wingdings" pitchFamily="2" charset="2"/>
              <a:buNone/>
            </a:pPr>
            <a:r>
              <a:rPr lang="en-US" altLang="en-US" u="none">
                <a:solidFill>
                  <a:schemeClr val="hlink"/>
                </a:solidFill>
                <a:latin typeface="Times New Roman" pitchFamily="18" charset="0"/>
                <a:cs typeface="Times New Roman" pitchFamily="18" charset="0"/>
                <a:sym typeface="Symbol" pitchFamily="18" charset="2"/>
              </a:rPr>
              <a:t>	= </a:t>
            </a:r>
            <a:r>
              <a:rPr lang="en-US" altLang="en-US" u="none">
                <a:solidFill>
                  <a:schemeClr val="hlink"/>
                </a:solidFill>
                <a:latin typeface="Times New Roman" pitchFamily="18" charset="0"/>
                <a:cs typeface="Times New Roman" pitchFamily="18" charset="0"/>
              </a:rPr>
              <a:t>-glucosidase </a:t>
            </a:r>
          </a:p>
          <a:p>
            <a:pPr lvl="1" algn="l" rtl="0">
              <a:spcBef>
                <a:spcPct val="0"/>
              </a:spcBef>
              <a:buClrTx/>
              <a:buSzTx/>
              <a:buFont typeface="Wingdings" pitchFamily="2" charset="2"/>
              <a:buNone/>
            </a:pPr>
            <a:r>
              <a:rPr lang="en-US" altLang="en-US" u="none">
                <a:latin typeface="Times New Roman" pitchFamily="18" charset="0"/>
                <a:cs typeface="Times New Roman" pitchFamily="18" charset="0"/>
              </a:rPr>
              <a:t>	Emulsin (Amigdalase + Pronase + Mandilonitrilase)</a:t>
            </a:r>
          </a:p>
        </p:txBody>
      </p:sp>
      <p:sp>
        <p:nvSpPr>
          <p:cNvPr id="431107" name="Line 3"/>
          <p:cNvSpPr>
            <a:spLocks noChangeShapeType="1"/>
          </p:cNvSpPr>
          <p:nvPr/>
        </p:nvSpPr>
        <p:spPr bwMode="auto">
          <a:xfrm>
            <a:off x="3028950" y="3178175"/>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1108" name="Rectangle 4"/>
          <p:cNvSpPr>
            <a:spLocks noChangeArrowheads="1"/>
          </p:cNvSpPr>
          <p:nvPr/>
        </p:nvSpPr>
        <p:spPr bwMode="auto">
          <a:xfrm>
            <a:off x="809625" y="2857500"/>
            <a:ext cx="7599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Tx/>
              <a:buNone/>
            </a:pPr>
            <a:r>
              <a:rPr lang="en-US" altLang="en-US" sz="2800" u="none">
                <a:latin typeface="Times New Roman" pitchFamily="18" charset="0"/>
                <a:cs typeface="Times New Roman" pitchFamily="18" charset="0"/>
              </a:rPr>
              <a:t>Amigdaline</a:t>
            </a:r>
            <a:r>
              <a:rPr lang="ar-EG" altLang="en-US" sz="2800" u="none">
                <a:latin typeface="Times New Roman" pitchFamily="18" charset="0"/>
                <a:cs typeface="Times New Roman" pitchFamily="18" charset="0"/>
              </a:rPr>
              <a:t>		</a:t>
            </a:r>
            <a:r>
              <a:rPr lang="en-US" altLang="en-US" sz="2800" u="none">
                <a:latin typeface="Times New Roman" pitchFamily="18" charset="0"/>
                <a:cs typeface="Times New Roman" pitchFamily="18" charset="0"/>
              </a:rPr>
              <a:t>		glucose + pronasine</a:t>
            </a:r>
            <a:endParaRPr lang="ar-EG" altLang="en-US" sz="2800" u="none">
              <a:latin typeface="Times New Roman" pitchFamily="18" charset="0"/>
              <a:cs typeface="Times New Roman" pitchFamily="18" charset="0"/>
            </a:endParaRPr>
          </a:p>
        </p:txBody>
      </p:sp>
      <p:sp>
        <p:nvSpPr>
          <p:cNvPr id="431109" name="Rectangle 5"/>
          <p:cNvSpPr>
            <a:spLocks noChangeArrowheads="1"/>
          </p:cNvSpPr>
          <p:nvPr/>
        </p:nvSpPr>
        <p:spPr bwMode="auto">
          <a:xfrm>
            <a:off x="2900363" y="2624138"/>
            <a:ext cx="187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u="none">
                <a:latin typeface="Times New Roman" pitchFamily="18" charset="0"/>
                <a:cs typeface="Times New Roman" pitchFamily="18" charset="0"/>
              </a:rPr>
              <a:t>Amigdalase</a:t>
            </a:r>
          </a:p>
        </p:txBody>
      </p:sp>
      <p:sp>
        <p:nvSpPr>
          <p:cNvPr id="431110" name="Rectangle 6"/>
          <p:cNvSpPr>
            <a:spLocks noChangeArrowheads="1"/>
          </p:cNvSpPr>
          <p:nvPr/>
        </p:nvSpPr>
        <p:spPr bwMode="auto">
          <a:xfrm>
            <a:off x="3341688" y="3024188"/>
            <a:ext cx="819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u="none">
                <a:latin typeface="Times New Roman" pitchFamily="18" charset="0"/>
                <a:cs typeface="Times New Roman" pitchFamily="18" charset="0"/>
              </a:rPr>
              <a:t>H</a:t>
            </a:r>
            <a:r>
              <a:rPr lang="en-US" altLang="en-US" sz="2800" u="none" baseline="-25000">
                <a:latin typeface="Times New Roman" pitchFamily="18" charset="0"/>
                <a:cs typeface="Times New Roman" pitchFamily="18" charset="0"/>
              </a:rPr>
              <a:t>2</a:t>
            </a:r>
            <a:r>
              <a:rPr lang="en-US" altLang="en-US" sz="2800" u="none">
                <a:latin typeface="Times New Roman" pitchFamily="18" charset="0"/>
                <a:cs typeface="Times New Roman" pitchFamily="18" charset="0"/>
              </a:rPr>
              <a:t>O</a:t>
            </a:r>
          </a:p>
        </p:txBody>
      </p:sp>
      <p:sp>
        <p:nvSpPr>
          <p:cNvPr id="431111" name="Line 7"/>
          <p:cNvSpPr>
            <a:spLocks noChangeShapeType="1"/>
          </p:cNvSpPr>
          <p:nvPr/>
        </p:nvSpPr>
        <p:spPr bwMode="auto">
          <a:xfrm>
            <a:off x="3103563" y="4240213"/>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1112" name="Rectangle 8"/>
          <p:cNvSpPr>
            <a:spLocks noChangeArrowheads="1"/>
          </p:cNvSpPr>
          <p:nvPr/>
        </p:nvSpPr>
        <p:spPr bwMode="auto">
          <a:xfrm>
            <a:off x="884238" y="3992563"/>
            <a:ext cx="8110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Tx/>
              <a:buNone/>
            </a:pPr>
            <a:r>
              <a:rPr lang="en-US" altLang="en-US" sz="2800" u="none">
                <a:latin typeface="Times New Roman" pitchFamily="18" charset="0"/>
                <a:cs typeface="Times New Roman" pitchFamily="18" charset="0"/>
              </a:rPr>
              <a:t>pronasine </a:t>
            </a:r>
            <a:r>
              <a:rPr lang="ar-EG" altLang="en-US" sz="2800" u="none">
                <a:latin typeface="Times New Roman" pitchFamily="18" charset="0"/>
                <a:cs typeface="Times New Roman" pitchFamily="18" charset="0"/>
              </a:rPr>
              <a:t>		</a:t>
            </a:r>
            <a:r>
              <a:rPr lang="en-US" altLang="en-US" sz="2800" u="none">
                <a:latin typeface="Times New Roman" pitchFamily="18" charset="0"/>
                <a:cs typeface="Times New Roman" pitchFamily="18" charset="0"/>
              </a:rPr>
              <a:t>		glucose + mandilonitile</a:t>
            </a:r>
            <a:endParaRPr lang="ar-EG" altLang="en-US" sz="2800" u="none">
              <a:latin typeface="Times New Roman" pitchFamily="18" charset="0"/>
              <a:cs typeface="Times New Roman" pitchFamily="18" charset="0"/>
            </a:endParaRPr>
          </a:p>
        </p:txBody>
      </p:sp>
      <p:sp>
        <p:nvSpPr>
          <p:cNvPr id="431113" name="Rectangle 9"/>
          <p:cNvSpPr>
            <a:spLocks noChangeArrowheads="1"/>
          </p:cNvSpPr>
          <p:nvPr/>
        </p:nvSpPr>
        <p:spPr bwMode="auto">
          <a:xfrm>
            <a:off x="3370263" y="3725863"/>
            <a:ext cx="13096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u="none">
                <a:latin typeface="Times New Roman" pitchFamily="18" charset="0"/>
                <a:cs typeface="Times New Roman" pitchFamily="18" charset="0"/>
              </a:rPr>
              <a:t>Pronase</a:t>
            </a:r>
          </a:p>
        </p:txBody>
      </p:sp>
      <p:sp>
        <p:nvSpPr>
          <p:cNvPr id="431114" name="Rectangle 10"/>
          <p:cNvSpPr>
            <a:spLocks noChangeArrowheads="1"/>
          </p:cNvSpPr>
          <p:nvPr/>
        </p:nvSpPr>
        <p:spPr bwMode="auto">
          <a:xfrm>
            <a:off x="3416300" y="4086225"/>
            <a:ext cx="819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u="none">
                <a:latin typeface="Times New Roman" pitchFamily="18" charset="0"/>
                <a:cs typeface="Times New Roman" pitchFamily="18" charset="0"/>
              </a:rPr>
              <a:t>H</a:t>
            </a:r>
            <a:r>
              <a:rPr lang="en-US" altLang="en-US" sz="2800" u="none" baseline="-25000">
                <a:latin typeface="Times New Roman" pitchFamily="18" charset="0"/>
                <a:cs typeface="Times New Roman" pitchFamily="18" charset="0"/>
              </a:rPr>
              <a:t>2</a:t>
            </a:r>
            <a:r>
              <a:rPr lang="en-US" altLang="en-US" sz="2800" u="none">
                <a:latin typeface="Times New Roman" pitchFamily="18" charset="0"/>
                <a:cs typeface="Times New Roman" pitchFamily="18" charset="0"/>
              </a:rPr>
              <a:t>O</a:t>
            </a:r>
          </a:p>
        </p:txBody>
      </p:sp>
      <p:sp>
        <p:nvSpPr>
          <p:cNvPr id="431115" name="Line 11"/>
          <p:cNvSpPr>
            <a:spLocks noChangeShapeType="1"/>
          </p:cNvSpPr>
          <p:nvPr/>
        </p:nvSpPr>
        <p:spPr bwMode="auto">
          <a:xfrm>
            <a:off x="3030538" y="5321300"/>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1116" name="Rectangle 12"/>
          <p:cNvSpPr>
            <a:spLocks noChangeArrowheads="1"/>
          </p:cNvSpPr>
          <p:nvPr/>
        </p:nvSpPr>
        <p:spPr bwMode="auto">
          <a:xfrm>
            <a:off x="811213" y="5073650"/>
            <a:ext cx="7835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Tx/>
              <a:buNone/>
            </a:pPr>
            <a:r>
              <a:rPr lang="en-US" altLang="en-US" sz="2800" u="none">
                <a:latin typeface="Times New Roman" pitchFamily="18" charset="0"/>
                <a:cs typeface="Times New Roman" pitchFamily="18" charset="0"/>
              </a:rPr>
              <a:t>mandilonitile </a:t>
            </a:r>
            <a:r>
              <a:rPr lang="ar-EG" altLang="en-US" sz="2800" u="none">
                <a:latin typeface="Times New Roman" pitchFamily="18" charset="0"/>
                <a:cs typeface="Times New Roman" pitchFamily="18" charset="0"/>
              </a:rPr>
              <a:t>		</a:t>
            </a:r>
            <a:r>
              <a:rPr lang="en-US" altLang="en-US" sz="2800" u="none">
                <a:latin typeface="Times New Roman" pitchFamily="18" charset="0"/>
                <a:cs typeface="Times New Roman" pitchFamily="18" charset="0"/>
              </a:rPr>
              <a:t>	benzaldehyde + HCN</a:t>
            </a:r>
            <a:endParaRPr lang="ar-EG" altLang="en-US" sz="2800" u="none">
              <a:latin typeface="Times New Roman" pitchFamily="18" charset="0"/>
              <a:cs typeface="Times New Roman" pitchFamily="18" charset="0"/>
            </a:endParaRPr>
          </a:p>
        </p:txBody>
      </p:sp>
      <p:sp>
        <p:nvSpPr>
          <p:cNvPr id="431117" name="Rectangle 13"/>
          <p:cNvSpPr>
            <a:spLocks noChangeArrowheads="1"/>
          </p:cNvSpPr>
          <p:nvPr/>
        </p:nvSpPr>
        <p:spPr bwMode="auto">
          <a:xfrm>
            <a:off x="2755900" y="4713288"/>
            <a:ext cx="2530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u="none">
                <a:latin typeface="Times New Roman" pitchFamily="18" charset="0"/>
                <a:cs typeface="Times New Roman" pitchFamily="18" charset="0"/>
              </a:rPr>
              <a:t>Mandilonitrilase</a:t>
            </a:r>
          </a:p>
        </p:txBody>
      </p:sp>
      <p:sp>
        <p:nvSpPr>
          <p:cNvPr id="431118" name="Rectangle 14"/>
          <p:cNvSpPr>
            <a:spLocks noChangeArrowheads="1"/>
          </p:cNvSpPr>
          <p:nvPr/>
        </p:nvSpPr>
        <p:spPr bwMode="auto">
          <a:xfrm>
            <a:off x="3343275" y="5167313"/>
            <a:ext cx="819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u="none">
                <a:latin typeface="Times New Roman" pitchFamily="18" charset="0"/>
                <a:cs typeface="Times New Roman" pitchFamily="18" charset="0"/>
              </a:rPr>
              <a:t>H</a:t>
            </a:r>
            <a:r>
              <a:rPr lang="en-US" altLang="en-US" sz="2800" u="none" baseline="-25000">
                <a:latin typeface="Times New Roman" pitchFamily="18" charset="0"/>
                <a:cs typeface="Times New Roman" pitchFamily="18" charset="0"/>
              </a:rPr>
              <a:t>2</a:t>
            </a:r>
            <a:r>
              <a:rPr lang="en-US" altLang="en-US" sz="2800" u="none">
                <a:latin typeface="Times New Roman" pitchFamily="18" charset="0"/>
                <a:cs typeface="Times New Roman" pitchFamily="18" charset="0"/>
              </a:rPr>
              <a:t>O</a:t>
            </a:r>
          </a:p>
        </p:txBody>
      </p:sp>
    </p:spTree>
    <p:extLst>
      <p:ext uri="{BB962C8B-B14F-4D97-AF65-F5344CB8AC3E}">
        <p14:creationId xmlns:p14="http://schemas.microsoft.com/office/powerpoint/2010/main" val="176447646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1106">
                                            <p:txEl>
                                              <p:pRg st="0" end="0"/>
                                            </p:txEl>
                                          </p:spTgt>
                                        </p:tgtEl>
                                        <p:attrNameLst>
                                          <p:attrName>style.visibility</p:attrName>
                                        </p:attrNameLst>
                                      </p:cBhvr>
                                      <p:to>
                                        <p:strVal val="visible"/>
                                      </p:to>
                                    </p:set>
                                    <p:animEffect transition="in" filter="blinds(horizontal)">
                                      <p:cBhvr>
                                        <p:cTn id="7" dur="500"/>
                                        <p:tgtEl>
                                          <p:spTgt spid="431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1106">
                                            <p:txEl>
                                              <p:pRg st="1" end="1"/>
                                            </p:txEl>
                                          </p:spTgt>
                                        </p:tgtEl>
                                        <p:attrNameLst>
                                          <p:attrName>style.visibility</p:attrName>
                                        </p:attrNameLst>
                                      </p:cBhvr>
                                      <p:to>
                                        <p:strVal val="visible"/>
                                      </p:to>
                                    </p:set>
                                    <p:animEffect transition="in" filter="blinds(horizontal)">
                                      <p:cBhvr>
                                        <p:cTn id="12" dur="500"/>
                                        <p:tgtEl>
                                          <p:spTgt spid="4311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1107"/>
                                        </p:tgtEl>
                                        <p:attrNameLst>
                                          <p:attrName>style.visibility</p:attrName>
                                        </p:attrNameLst>
                                      </p:cBhvr>
                                      <p:to>
                                        <p:strVal val="visible"/>
                                      </p:to>
                                    </p:set>
                                    <p:animEffect transition="in" filter="blinds(horizontal)">
                                      <p:cBhvr>
                                        <p:cTn id="17" dur="500"/>
                                        <p:tgtEl>
                                          <p:spTgt spid="43110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31108"/>
                                        </p:tgtEl>
                                        <p:attrNameLst>
                                          <p:attrName>style.visibility</p:attrName>
                                        </p:attrNameLst>
                                      </p:cBhvr>
                                      <p:to>
                                        <p:strVal val="visible"/>
                                      </p:to>
                                    </p:set>
                                    <p:animEffect transition="in" filter="blinds(horizontal)">
                                      <p:cBhvr>
                                        <p:cTn id="20" dur="500"/>
                                        <p:tgtEl>
                                          <p:spTgt spid="43110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31109"/>
                                        </p:tgtEl>
                                        <p:attrNameLst>
                                          <p:attrName>style.visibility</p:attrName>
                                        </p:attrNameLst>
                                      </p:cBhvr>
                                      <p:to>
                                        <p:strVal val="visible"/>
                                      </p:to>
                                    </p:set>
                                    <p:animEffect transition="in" filter="blinds(horizontal)">
                                      <p:cBhvr>
                                        <p:cTn id="23" dur="500"/>
                                        <p:tgtEl>
                                          <p:spTgt spid="43110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31110"/>
                                        </p:tgtEl>
                                        <p:attrNameLst>
                                          <p:attrName>style.visibility</p:attrName>
                                        </p:attrNameLst>
                                      </p:cBhvr>
                                      <p:to>
                                        <p:strVal val="visible"/>
                                      </p:to>
                                    </p:set>
                                    <p:animEffect transition="in" filter="blinds(horizontal)">
                                      <p:cBhvr>
                                        <p:cTn id="26" dur="500"/>
                                        <p:tgtEl>
                                          <p:spTgt spid="4311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31111"/>
                                        </p:tgtEl>
                                        <p:attrNameLst>
                                          <p:attrName>style.visibility</p:attrName>
                                        </p:attrNameLst>
                                      </p:cBhvr>
                                      <p:to>
                                        <p:strVal val="visible"/>
                                      </p:to>
                                    </p:set>
                                    <p:animEffect transition="in" filter="blinds(horizontal)">
                                      <p:cBhvr>
                                        <p:cTn id="31" dur="500"/>
                                        <p:tgtEl>
                                          <p:spTgt spid="4311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31112"/>
                                        </p:tgtEl>
                                        <p:attrNameLst>
                                          <p:attrName>style.visibility</p:attrName>
                                        </p:attrNameLst>
                                      </p:cBhvr>
                                      <p:to>
                                        <p:strVal val="visible"/>
                                      </p:to>
                                    </p:set>
                                    <p:animEffect transition="in" filter="blinds(horizontal)">
                                      <p:cBhvr>
                                        <p:cTn id="34" dur="500"/>
                                        <p:tgtEl>
                                          <p:spTgt spid="4311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31113"/>
                                        </p:tgtEl>
                                        <p:attrNameLst>
                                          <p:attrName>style.visibility</p:attrName>
                                        </p:attrNameLst>
                                      </p:cBhvr>
                                      <p:to>
                                        <p:strVal val="visible"/>
                                      </p:to>
                                    </p:set>
                                    <p:animEffect transition="in" filter="blinds(horizontal)">
                                      <p:cBhvr>
                                        <p:cTn id="37" dur="500"/>
                                        <p:tgtEl>
                                          <p:spTgt spid="4311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31114"/>
                                        </p:tgtEl>
                                        <p:attrNameLst>
                                          <p:attrName>style.visibility</p:attrName>
                                        </p:attrNameLst>
                                      </p:cBhvr>
                                      <p:to>
                                        <p:strVal val="visible"/>
                                      </p:to>
                                    </p:set>
                                    <p:animEffect transition="in" filter="blinds(horizontal)">
                                      <p:cBhvr>
                                        <p:cTn id="40" dur="500"/>
                                        <p:tgtEl>
                                          <p:spTgt spid="43111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31115"/>
                                        </p:tgtEl>
                                        <p:attrNameLst>
                                          <p:attrName>style.visibility</p:attrName>
                                        </p:attrNameLst>
                                      </p:cBhvr>
                                      <p:to>
                                        <p:strVal val="visible"/>
                                      </p:to>
                                    </p:set>
                                    <p:animEffect transition="in" filter="blinds(horizontal)">
                                      <p:cBhvr>
                                        <p:cTn id="45" dur="500"/>
                                        <p:tgtEl>
                                          <p:spTgt spid="43111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31116"/>
                                        </p:tgtEl>
                                        <p:attrNameLst>
                                          <p:attrName>style.visibility</p:attrName>
                                        </p:attrNameLst>
                                      </p:cBhvr>
                                      <p:to>
                                        <p:strVal val="visible"/>
                                      </p:to>
                                    </p:set>
                                    <p:animEffect transition="in" filter="blinds(horizontal)">
                                      <p:cBhvr>
                                        <p:cTn id="48" dur="500"/>
                                        <p:tgtEl>
                                          <p:spTgt spid="43111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31117"/>
                                        </p:tgtEl>
                                        <p:attrNameLst>
                                          <p:attrName>style.visibility</p:attrName>
                                        </p:attrNameLst>
                                      </p:cBhvr>
                                      <p:to>
                                        <p:strVal val="visible"/>
                                      </p:to>
                                    </p:set>
                                    <p:animEffect transition="in" filter="blinds(horizontal)">
                                      <p:cBhvr>
                                        <p:cTn id="51" dur="500"/>
                                        <p:tgtEl>
                                          <p:spTgt spid="43111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31118"/>
                                        </p:tgtEl>
                                        <p:attrNameLst>
                                          <p:attrName>style.visibility</p:attrName>
                                        </p:attrNameLst>
                                      </p:cBhvr>
                                      <p:to>
                                        <p:strVal val="visible"/>
                                      </p:to>
                                    </p:set>
                                    <p:animEffect transition="in" filter="blinds(horizontal)">
                                      <p:cBhvr>
                                        <p:cTn id="54" dur="500"/>
                                        <p:tgtEl>
                                          <p:spTgt spid="431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animBg="1"/>
      <p:bldP spid="431108" grpId="0"/>
      <p:bldP spid="431109" grpId="0"/>
      <p:bldP spid="431110" grpId="0"/>
      <p:bldP spid="431111" grpId="0" animBg="1"/>
      <p:bldP spid="431112" grpId="0"/>
      <p:bldP spid="431113" grpId="0"/>
      <p:bldP spid="431114" grpId="0"/>
      <p:bldP spid="431115" grpId="0" animBg="1"/>
      <p:bldP spid="431116" grpId="0"/>
      <p:bldP spid="431117" grpId="0"/>
      <p:bldP spid="4311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275" name="Picture 3" descr="Amygdalin%20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85800"/>
            <a:ext cx="81534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731668"/>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ChangeArrowheads="1"/>
          </p:cNvSpPr>
          <p:nvPr/>
        </p:nvSpPr>
        <p:spPr bwMode="auto">
          <a:xfrm>
            <a:off x="0" y="2133600"/>
            <a:ext cx="9906000" cy="5191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sz="2400">
                <a:solidFill>
                  <a:schemeClr val="tx1"/>
                </a:solidFill>
                <a:latin typeface="Times New Roman" pitchFamily="18" charset="0"/>
              </a:defRPr>
            </a:lvl1pPr>
            <a:lvl2pPr>
              <a:tabLst>
                <a:tab pos="457200" algn="l"/>
              </a:tabLst>
              <a:defRPr sz="2400">
                <a:solidFill>
                  <a:schemeClr val="tx1"/>
                </a:solidFill>
                <a:latin typeface="Times New Roman" pitchFamily="18" charset="0"/>
              </a:defRPr>
            </a:lvl2pPr>
            <a:lvl3pPr>
              <a:tabLst>
                <a:tab pos="457200" algn="l"/>
              </a:tabLst>
              <a:defRPr sz="2400">
                <a:solidFill>
                  <a:schemeClr val="tx1"/>
                </a:solidFill>
                <a:latin typeface="Times New Roman" pitchFamily="18" charset="0"/>
              </a:defRPr>
            </a:lvl3pPr>
            <a:lvl4pPr>
              <a:tabLst>
                <a:tab pos="457200" algn="l"/>
              </a:tabLst>
              <a:defRPr sz="2400">
                <a:solidFill>
                  <a:schemeClr val="tx1"/>
                </a:solidFill>
                <a:latin typeface="Times New Roman" pitchFamily="18" charset="0"/>
              </a:defRPr>
            </a:lvl4pPr>
            <a:lvl5pPr>
              <a:tabLst>
                <a:tab pos="457200" algn="l"/>
              </a:tabLst>
              <a:defRPr sz="2400">
                <a:solidFill>
                  <a:schemeClr val="tx1"/>
                </a:solidFill>
                <a:latin typeface="Times New Roman" pitchFamily="18" charset="0"/>
              </a:defRPr>
            </a:lvl5pPr>
            <a:lvl6pPr eaLnBrk="0" fontAlgn="base" hangingPunct="0">
              <a:spcBef>
                <a:spcPct val="0"/>
              </a:spcBef>
              <a:spcAft>
                <a:spcPct val="0"/>
              </a:spcAft>
              <a:tabLst>
                <a:tab pos="457200" algn="l"/>
              </a:tabLst>
              <a:defRPr sz="2400">
                <a:solidFill>
                  <a:schemeClr val="tx1"/>
                </a:solidFill>
                <a:latin typeface="Times New Roman" pitchFamily="18" charset="0"/>
              </a:defRPr>
            </a:lvl6pPr>
            <a:lvl7pPr eaLnBrk="0" fontAlgn="base" hangingPunct="0">
              <a:spcBef>
                <a:spcPct val="0"/>
              </a:spcBef>
              <a:spcAft>
                <a:spcPct val="0"/>
              </a:spcAft>
              <a:tabLst>
                <a:tab pos="457200" algn="l"/>
              </a:tabLst>
              <a:defRPr sz="2400">
                <a:solidFill>
                  <a:schemeClr val="tx1"/>
                </a:solidFill>
                <a:latin typeface="Times New Roman" pitchFamily="18" charset="0"/>
              </a:defRPr>
            </a:lvl7pPr>
            <a:lvl8pPr eaLnBrk="0" fontAlgn="base" hangingPunct="0">
              <a:spcBef>
                <a:spcPct val="0"/>
              </a:spcBef>
              <a:spcAft>
                <a:spcPct val="0"/>
              </a:spcAft>
              <a:tabLst>
                <a:tab pos="457200" algn="l"/>
              </a:tabLst>
              <a:defRPr sz="2400">
                <a:solidFill>
                  <a:schemeClr val="tx1"/>
                </a:solidFill>
                <a:latin typeface="Times New Roman" pitchFamily="18" charset="0"/>
              </a:defRPr>
            </a:lvl8pPr>
            <a:lvl9pPr eaLnBrk="0" fontAlgn="base" hangingPunct="0">
              <a:spcBef>
                <a:spcPct val="0"/>
              </a:spcBef>
              <a:spcAft>
                <a:spcPct val="0"/>
              </a:spcAft>
              <a:tabLst>
                <a:tab pos="457200" algn="l"/>
              </a:tabLst>
              <a:defRPr sz="2400">
                <a:solidFill>
                  <a:schemeClr val="tx1"/>
                </a:solidFill>
                <a:latin typeface="Times New Roman" pitchFamily="18" charset="0"/>
              </a:defRPr>
            </a:lvl9pPr>
          </a:lstStyle>
          <a:p>
            <a:pPr lvl="1"/>
            <a:r>
              <a:rPr lang="en-US" altLang="en-US" sz="2800">
                <a:solidFill>
                  <a:schemeClr val="hlink"/>
                </a:solidFill>
                <a:sym typeface="Symbol" pitchFamily="18" charset="2"/>
              </a:rPr>
              <a:t>	iii- </a:t>
            </a:r>
            <a:r>
              <a:rPr lang="en-US" altLang="en-US" sz="2800">
                <a:solidFill>
                  <a:schemeClr val="hlink"/>
                </a:solidFill>
              </a:rPr>
              <a:t>-fructosidase (Invertase)</a:t>
            </a:r>
          </a:p>
        </p:txBody>
      </p:sp>
      <p:sp>
        <p:nvSpPr>
          <p:cNvPr id="432131" name="Line 3"/>
          <p:cNvSpPr>
            <a:spLocks noChangeShapeType="1"/>
          </p:cNvSpPr>
          <p:nvPr/>
        </p:nvSpPr>
        <p:spPr bwMode="auto">
          <a:xfrm>
            <a:off x="3859213" y="3398838"/>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2132" name="Rectangle 4"/>
          <p:cNvSpPr>
            <a:spLocks noChangeArrowheads="1"/>
          </p:cNvSpPr>
          <p:nvPr/>
        </p:nvSpPr>
        <p:spPr bwMode="auto">
          <a:xfrm>
            <a:off x="1639888" y="3151188"/>
            <a:ext cx="7362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None/>
            </a:pPr>
            <a:r>
              <a:rPr lang="en-US" altLang="en-US" sz="2800"/>
              <a:t>Sucrose</a:t>
            </a:r>
            <a:r>
              <a:rPr lang="ar-EG" altLang="en-US" sz="2800"/>
              <a:t>		</a:t>
            </a:r>
            <a:r>
              <a:rPr lang="en-US" altLang="en-US" sz="2800"/>
              <a:t>		glucose + fructose</a:t>
            </a:r>
            <a:endParaRPr lang="ar-EG" altLang="en-US" sz="2800"/>
          </a:p>
        </p:txBody>
      </p:sp>
      <p:sp>
        <p:nvSpPr>
          <p:cNvPr id="432133" name="Rectangle 5"/>
          <p:cNvSpPr>
            <a:spLocks noChangeArrowheads="1"/>
          </p:cNvSpPr>
          <p:nvPr/>
        </p:nvSpPr>
        <p:spPr bwMode="auto">
          <a:xfrm>
            <a:off x="3844925" y="2884488"/>
            <a:ext cx="1485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buFontTx/>
              <a:buNone/>
            </a:pPr>
            <a:r>
              <a:rPr lang="en-US" altLang="en-US" sz="2800"/>
              <a:t>Invertase</a:t>
            </a:r>
          </a:p>
        </p:txBody>
      </p:sp>
      <p:sp>
        <p:nvSpPr>
          <p:cNvPr id="432134" name="Rectangle 6"/>
          <p:cNvSpPr>
            <a:spLocks noChangeArrowheads="1"/>
          </p:cNvSpPr>
          <p:nvPr/>
        </p:nvSpPr>
        <p:spPr bwMode="auto">
          <a:xfrm>
            <a:off x="4232275" y="3295650"/>
            <a:ext cx="81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buFontTx/>
              <a:buNone/>
            </a:pPr>
            <a:r>
              <a:rPr lang="en-US" altLang="en-US" sz="2800"/>
              <a:t>H</a:t>
            </a:r>
            <a:r>
              <a:rPr lang="en-US" altLang="en-US" sz="2800" baseline="-25000"/>
              <a:t>2</a:t>
            </a:r>
            <a:r>
              <a:rPr lang="en-US" altLang="en-US" sz="2800"/>
              <a:t>O</a:t>
            </a:r>
          </a:p>
        </p:txBody>
      </p:sp>
      <p:pic>
        <p:nvPicPr>
          <p:cNvPr id="432135" name="Picture 7" descr="sucr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5275"/>
            <a:ext cx="4495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32136" name="Picture 8" descr="gluc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244975"/>
            <a:ext cx="207645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432137" name="Picture 9" descr="fructo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579938"/>
            <a:ext cx="2590800" cy="178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01188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32130"/>
                                        </p:tgtEl>
                                        <p:attrNameLst>
                                          <p:attrName>style.visibility</p:attrName>
                                        </p:attrNameLst>
                                      </p:cBhvr>
                                      <p:to>
                                        <p:strVal val="visible"/>
                                      </p:to>
                                    </p:set>
                                    <p:anim calcmode="lin" valueType="num">
                                      <p:cBhvr additive="base">
                                        <p:cTn id="7" dur="5000" fill="hold"/>
                                        <p:tgtEl>
                                          <p:spTgt spid="432130"/>
                                        </p:tgtEl>
                                        <p:attrNameLst>
                                          <p:attrName>ppt_x</p:attrName>
                                        </p:attrNameLst>
                                      </p:cBhvr>
                                      <p:tavLst>
                                        <p:tav tm="0">
                                          <p:val>
                                            <p:strVal val="#ppt_x"/>
                                          </p:val>
                                        </p:tav>
                                        <p:tav tm="100000">
                                          <p:val>
                                            <p:strVal val="#ppt_x"/>
                                          </p:val>
                                        </p:tav>
                                      </p:tavLst>
                                    </p:anim>
                                    <p:anim calcmode="lin" valueType="num">
                                      <p:cBhvr additive="base">
                                        <p:cTn id="8" dur="5000" fill="hold"/>
                                        <p:tgtEl>
                                          <p:spTgt spid="432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ChangeArrowheads="1"/>
          </p:cNvSpPr>
          <p:nvPr/>
        </p:nvSpPr>
        <p:spPr bwMode="auto">
          <a:xfrm>
            <a:off x="0" y="2378075"/>
            <a:ext cx="9906000" cy="39354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sz="2400">
                <a:solidFill>
                  <a:schemeClr val="tx1"/>
                </a:solidFill>
                <a:latin typeface="Times New Roman" pitchFamily="18" charset="0"/>
              </a:defRPr>
            </a:lvl1pPr>
            <a:lvl2pPr>
              <a:tabLst>
                <a:tab pos="457200" algn="l"/>
              </a:tabLst>
              <a:defRPr sz="2400">
                <a:solidFill>
                  <a:schemeClr val="tx1"/>
                </a:solidFill>
                <a:latin typeface="Times New Roman" pitchFamily="18" charset="0"/>
              </a:defRPr>
            </a:lvl2pPr>
            <a:lvl3pPr>
              <a:tabLst>
                <a:tab pos="457200" algn="l"/>
              </a:tabLst>
              <a:defRPr sz="2400">
                <a:solidFill>
                  <a:schemeClr val="tx1"/>
                </a:solidFill>
                <a:latin typeface="Times New Roman" pitchFamily="18" charset="0"/>
              </a:defRPr>
            </a:lvl3pPr>
            <a:lvl4pPr>
              <a:tabLst>
                <a:tab pos="457200" algn="l"/>
              </a:tabLst>
              <a:defRPr sz="2400">
                <a:solidFill>
                  <a:schemeClr val="tx1"/>
                </a:solidFill>
                <a:latin typeface="Times New Roman" pitchFamily="18" charset="0"/>
              </a:defRPr>
            </a:lvl4pPr>
            <a:lvl5pPr>
              <a:tabLst>
                <a:tab pos="457200" algn="l"/>
              </a:tabLst>
              <a:defRPr sz="2400">
                <a:solidFill>
                  <a:schemeClr val="tx1"/>
                </a:solidFill>
                <a:latin typeface="Times New Roman" pitchFamily="18" charset="0"/>
              </a:defRPr>
            </a:lvl5pPr>
            <a:lvl6pPr eaLnBrk="0" fontAlgn="base" hangingPunct="0">
              <a:spcBef>
                <a:spcPct val="0"/>
              </a:spcBef>
              <a:spcAft>
                <a:spcPct val="0"/>
              </a:spcAft>
              <a:tabLst>
                <a:tab pos="457200" algn="l"/>
              </a:tabLst>
              <a:defRPr sz="2400">
                <a:solidFill>
                  <a:schemeClr val="tx1"/>
                </a:solidFill>
                <a:latin typeface="Times New Roman" pitchFamily="18" charset="0"/>
              </a:defRPr>
            </a:lvl6pPr>
            <a:lvl7pPr eaLnBrk="0" fontAlgn="base" hangingPunct="0">
              <a:spcBef>
                <a:spcPct val="0"/>
              </a:spcBef>
              <a:spcAft>
                <a:spcPct val="0"/>
              </a:spcAft>
              <a:tabLst>
                <a:tab pos="457200" algn="l"/>
              </a:tabLst>
              <a:defRPr sz="2400">
                <a:solidFill>
                  <a:schemeClr val="tx1"/>
                </a:solidFill>
                <a:latin typeface="Times New Roman" pitchFamily="18" charset="0"/>
              </a:defRPr>
            </a:lvl7pPr>
            <a:lvl8pPr eaLnBrk="0" fontAlgn="base" hangingPunct="0">
              <a:spcBef>
                <a:spcPct val="0"/>
              </a:spcBef>
              <a:spcAft>
                <a:spcPct val="0"/>
              </a:spcAft>
              <a:tabLst>
                <a:tab pos="457200" algn="l"/>
              </a:tabLst>
              <a:defRPr sz="2400">
                <a:solidFill>
                  <a:schemeClr val="tx1"/>
                </a:solidFill>
                <a:latin typeface="Times New Roman" pitchFamily="18" charset="0"/>
              </a:defRPr>
            </a:lvl8pPr>
            <a:lvl9pPr eaLnBrk="0" fontAlgn="base" hangingPunct="0">
              <a:spcBef>
                <a:spcPct val="0"/>
              </a:spcBef>
              <a:spcAft>
                <a:spcPct val="0"/>
              </a:spcAft>
              <a:tabLst>
                <a:tab pos="457200" algn="l"/>
              </a:tabLst>
              <a:defRPr sz="2400">
                <a:solidFill>
                  <a:schemeClr val="tx1"/>
                </a:solidFill>
                <a:latin typeface="Times New Roman" pitchFamily="18" charset="0"/>
              </a:defRPr>
            </a:lvl9pPr>
          </a:lstStyle>
          <a:p>
            <a:pPr lvl="1"/>
            <a:r>
              <a:rPr lang="en-US" altLang="en-US" sz="2800">
                <a:solidFill>
                  <a:schemeClr val="folHlink"/>
                </a:solidFill>
              </a:rPr>
              <a:t>2- Polysaccharases </a:t>
            </a:r>
          </a:p>
          <a:p>
            <a:pPr lvl="1"/>
            <a:endParaRPr lang="en-US" altLang="en-US" sz="2800">
              <a:solidFill>
                <a:schemeClr val="folHlink"/>
              </a:solidFill>
            </a:endParaRPr>
          </a:p>
          <a:p>
            <a:pPr lvl="1"/>
            <a:r>
              <a:rPr lang="en-US" altLang="en-US" sz="2800"/>
              <a:t>Hydrolyze polysaccharides into simple sugars</a:t>
            </a:r>
          </a:p>
          <a:p>
            <a:pPr lvl="1"/>
            <a:endParaRPr lang="en-US" altLang="en-US" sz="2800"/>
          </a:p>
          <a:p>
            <a:pPr lvl="1"/>
            <a:r>
              <a:rPr lang="en-US" altLang="en-US" sz="2800"/>
              <a:t>i.e. </a:t>
            </a:r>
            <a:r>
              <a:rPr lang="en-US" altLang="en-US" sz="2800">
                <a:solidFill>
                  <a:srgbClr val="009900"/>
                </a:solidFill>
              </a:rPr>
              <a:t>amylase, Cellulase, Cellobiase</a:t>
            </a:r>
          </a:p>
          <a:p>
            <a:pPr lvl="1"/>
            <a:endParaRPr lang="en-US" altLang="en-US" sz="2800"/>
          </a:p>
          <a:p>
            <a:pPr lvl="1"/>
            <a:endParaRPr lang="en-US" altLang="en-US" sz="2800"/>
          </a:p>
          <a:p>
            <a:pPr lvl="1"/>
            <a:endParaRPr lang="en-US" altLang="en-US" sz="2800">
              <a:solidFill>
                <a:srgbClr val="009900"/>
              </a:solidFill>
            </a:endParaRPr>
          </a:p>
          <a:p>
            <a:pPr lvl="1"/>
            <a:r>
              <a:rPr lang="en-US" altLang="en-US" sz="2800">
                <a:solidFill>
                  <a:srgbClr val="009900"/>
                </a:solidFill>
              </a:rPr>
              <a:t>Amylase</a:t>
            </a:r>
            <a:r>
              <a:rPr lang="en-US" altLang="en-US" sz="2800"/>
              <a:t> hydrolyzes starch into maltose </a:t>
            </a:r>
          </a:p>
        </p:txBody>
      </p:sp>
    </p:spTree>
    <p:extLst>
      <p:ext uri="{BB962C8B-B14F-4D97-AF65-F5344CB8AC3E}">
        <p14:creationId xmlns:p14="http://schemas.microsoft.com/office/powerpoint/2010/main" val="428844243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33154"/>
                                        </p:tgtEl>
                                        <p:attrNameLst>
                                          <p:attrName>style.visibility</p:attrName>
                                        </p:attrNameLst>
                                      </p:cBhvr>
                                      <p:to>
                                        <p:strVal val="visible"/>
                                      </p:to>
                                    </p:set>
                                    <p:anim calcmode="lin" valueType="num">
                                      <p:cBhvr additive="base">
                                        <p:cTn id="7" dur="5000" fill="hold"/>
                                        <p:tgtEl>
                                          <p:spTgt spid="433154"/>
                                        </p:tgtEl>
                                        <p:attrNameLst>
                                          <p:attrName>ppt_x</p:attrName>
                                        </p:attrNameLst>
                                      </p:cBhvr>
                                      <p:tavLst>
                                        <p:tav tm="0">
                                          <p:val>
                                            <p:strVal val="#ppt_x"/>
                                          </p:val>
                                        </p:tav>
                                        <p:tav tm="100000">
                                          <p:val>
                                            <p:strVal val="#ppt_x"/>
                                          </p:val>
                                        </p:tav>
                                      </p:tavLst>
                                    </p:anim>
                                    <p:anim calcmode="lin" valueType="num">
                                      <p:cBhvr additive="base">
                                        <p:cTn id="8" dur="5000" fill="hold"/>
                                        <p:tgtEl>
                                          <p:spTgt spid="433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990600" y="2438400"/>
            <a:ext cx="8915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eaLnBrk="1" hangingPunct="1">
              <a:spcBef>
                <a:spcPct val="0"/>
              </a:spcBef>
              <a:buClrTx/>
              <a:buSzTx/>
              <a:buFontTx/>
              <a:buNone/>
            </a:pPr>
            <a:r>
              <a:rPr lang="en-GB" altLang="en-US" sz="2800" b="1" u="none" dirty="0">
                <a:solidFill>
                  <a:srgbClr val="800000"/>
                </a:solidFill>
                <a:latin typeface="Times New Roman" pitchFamily="18" charset="0"/>
                <a:cs typeface="Times New Roman" pitchFamily="18" charset="0"/>
              </a:rPr>
              <a:t>Two-substrate kinetics</a:t>
            </a:r>
          </a:p>
          <a:p>
            <a:pPr algn="l" rtl="0" eaLnBrk="1" hangingPunct="1">
              <a:spcBef>
                <a:spcPct val="0"/>
              </a:spcBef>
              <a:buClrTx/>
              <a:buSzTx/>
              <a:buFontTx/>
              <a:buNone/>
            </a:pPr>
            <a:endParaRPr lang="en-GB" altLang="en-US" sz="2800" b="1" u="none" dirty="0">
              <a:solidFill>
                <a:srgbClr val="800000"/>
              </a:solidFill>
              <a:latin typeface="Times New Roman" pitchFamily="18" charset="0"/>
              <a:cs typeface="Times New Roman" pitchFamily="18" charset="0"/>
            </a:endParaRPr>
          </a:p>
          <a:p>
            <a:pPr lvl="1" algn="l" rtl="0" eaLnBrk="1" hangingPunct="1">
              <a:spcBef>
                <a:spcPct val="0"/>
              </a:spcBef>
              <a:buClrTx/>
              <a:buSzTx/>
              <a:buFontTx/>
              <a:buNone/>
            </a:pPr>
            <a:r>
              <a:rPr lang="en-US" altLang="en-US" b="1" u="none" dirty="0">
                <a:solidFill>
                  <a:srgbClr val="800000"/>
                </a:solidFill>
                <a:latin typeface="Times New Roman" pitchFamily="18" charset="0"/>
                <a:cs typeface="Times New Roman" pitchFamily="18" charset="0"/>
              </a:rPr>
              <a:t>     1- Ternary Enzyme-substrate complexes       </a:t>
            </a:r>
          </a:p>
          <a:p>
            <a:pPr algn="l" rtl="0" eaLnBrk="1" hangingPunct="1">
              <a:spcBef>
                <a:spcPct val="0"/>
              </a:spcBef>
              <a:buClrTx/>
              <a:buSzTx/>
              <a:buFontTx/>
              <a:buNone/>
            </a:pPr>
            <a:r>
              <a:rPr lang="en-US" altLang="en-US" sz="2800" b="1" u="none" dirty="0">
                <a:solidFill>
                  <a:srgbClr val="800000"/>
                </a:solidFill>
                <a:latin typeface="Times New Roman" pitchFamily="18" charset="0"/>
                <a:cs typeface="Times New Roman" pitchFamily="18" charset="0"/>
              </a:rPr>
              <a:t>		a- Random order mechanism </a:t>
            </a:r>
          </a:p>
          <a:p>
            <a:pPr algn="l" rtl="0" eaLnBrk="1" hangingPunct="1">
              <a:spcBef>
                <a:spcPct val="0"/>
              </a:spcBef>
              <a:buClrTx/>
              <a:buSzTx/>
              <a:buFontTx/>
              <a:buNone/>
            </a:pPr>
            <a:r>
              <a:rPr lang="en-US" altLang="en-US" sz="2800" b="1" u="none" dirty="0">
                <a:solidFill>
                  <a:srgbClr val="800000"/>
                </a:solidFill>
                <a:latin typeface="Times New Roman" pitchFamily="18" charset="0"/>
                <a:cs typeface="Times New Roman" pitchFamily="18" charset="0"/>
              </a:rPr>
              <a:t>	          b- Compulsory order mechanism </a:t>
            </a:r>
          </a:p>
          <a:p>
            <a:pPr algn="l" rtl="0" eaLnBrk="1" hangingPunct="1">
              <a:spcBef>
                <a:spcPct val="0"/>
              </a:spcBef>
              <a:buClrTx/>
              <a:buSzTx/>
              <a:buFontTx/>
              <a:buNone/>
            </a:pPr>
            <a:r>
              <a:rPr lang="en-US" altLang="en-US" sz="2800" b="1" u="none" dirty="0">
                <a:solidFill>
                  <a:srgbClr val="800000"/>
                </a:solidFill>
                <a:latin typeface="Times New Roman" pitchFamily="18" charset="0"/>
                <a:cs typeface="Times New Roman" pitchFamily="18" charset="0"/>
              </a:rPr>
              <a:t>	2- Binary Enzyme-substrate complexes </a:t>
            </a:r>
          </a:p>
        </p:txBody>
      </p:sp>
    </p:spTree>
    <p:extLst>
      <p:ext uri="{BB962C8B-B14F-4D97-AF65-F5344CB8AC3E}">
        <p14:creationId xmlns:p14="http://schemas.microsoft.com/office/powerpoint/2010/main" val="154583958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blinds(horizontal)">
                                      <p:cBhvr>
                                        <p:cTn id="7" dur="500"/>
                                        <p:tgtEl>
                                          <p:spTgt spid="696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9634">
                                            <p:txEl>
                                              <p:pRg st="2" end="2"/>
                                            </p:txEl>
                                          </p:spTgt>
                                        </p:tgtEl>
                                        <p:attrNameLst>
                                          <p:attrName>style.visibility</p:attrName>
                                        </p:attrNameLst>
                                      </p:cBhvr>
                                      <p:to>
                                        <p:strVal val="visible"/>
                                      </p:to>
                                    </p:set>
                                    <p:animEffect transition="in" filter="blinds(horizontal)">
                                      <p:cBhvr>
                                        <p:cTn id="12" dur="500"/>
                                        <p:tgtEl>
                                          <p:spTgt spid="6963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9634">
                                            <p:txEl>
                                              <p:pRg st="5" end="5"/>
                                            </p:txEl>
                                          </p:spTgt>
                                        </p:tgtEl>
                                        <p:attrNameLst>
                                          <p:attrName>style.visibility</p:attrName>
                                        </p:attrNameLst>
                                      </p:cBhvr>
                                      <p:to>
                                        <p:strVal val="visible"/>
                                      </p:to>
                                    </p:set>
                                    <p:animEffect transition="in" filter="blinds(horizontal)">
                                      <p:cBhvr>
                                        <p:cTn id="17" dur="500"/>
                                        <p:tgtEl>
                                          <p:spTgt spid="69634">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9634">
                                            <p:txEl>
                                              <p:pRg st="3" end="3"/>
                                            </p:txEl>
                                          </p:spTgt>
                                        </p:tgtEl>
                                        <p:attrNameLst>
                                          <p:attrName>style.visibility</p:attrName>
                                        </p:attrNameLst>
                                      </p:cBhvr>
                                      <p:to>
                                        <p:strVal val="visible"/>
                                      </p:to>
                                    </p:set>
                                    <p:animEffect transition="in" filter="blinds(horizontal)">
                                      <p:cBhvr>
                                        <p:cTn id="22" dur="500"/>
                                        <p:tgtEl>
                                          <p:spTgt spid="6963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9634">
                                            <p:txEl>
                                              <p:pRg st="4" end="4"/>
                                            </p:txEl>
                                          </p:spTgt>
                                        </p:tgtEl>
                                        <p:attrNameLst>
                                          <p:attrName>style.visibility</p:attrName>
                                        </p:attrNameLst>
                                      </p:cBhvr>
                                      <p:to>
                                        <p:strVal val="visible"/>
                                      </p:to>
                                    </p:set>
                                    <p:animEffect transition="in" filter="blinds(horizontal)">
                                      <p:cBhvr>
                                        <p:cTn id="27" dur="500"/>
                                        <p:tgtEl>
                                          <p:spTgt spid="696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ChangeArrowheads="1"/>
          </p:cNvSpPr>
          <p:nvPr/>
        </p:nvSpPr>
        <p:spPr bwMode="auto">
          <a:xfrm>
            <a:off x="738188" y="285750"/>
            <a:ext cx="91678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lvl="1" algn="l" rtl="0">
              <a:spcBef>
                <a:spcPct val="0"/>
              </a:spcBef>
              <a:buClrTx/>
              <a:buSzTx/>
              <a:buFont typeface="Wingdings" pitchFamily="2" charset="2"/>
              <a:buNone/>
            </a:pPr>
            <a:r>
              <a:rPr lang="en-US" altLang="en-US" u="none">
                <a:solidFill>
                  <a:schemeClr val="folHlink"/>
                </a:solidFill>
                <a:latin typeface="Times New Roman" pitchFamily="18" charset="0"/>
                <a:cs typeface="Times New Roman" pitchFamily="18" charset="0"/>
              </a:rPr>
              <a:t>2- Polysaccharases </a:t>
            </a:r>
          </a:p>
          <a:p>
            <a:pPr lvl="1" algn="l" rtl="0">
              <a:spcBef>
                <a:spcPct val="0"/>
              </a:spcBef>
              <a:buClrTx/>
              <a:buSzTx/>
              <a:buFont typeface="Wingdings" pitchFamily="2" charset="2"/>
              <a:buNone/>
            </a:pPr>
            <a:endParaRPr lang="en-US" altLang="en-US" u="none">
              <a:solidFill>
                <a:schemeClr val="folHlink"/>
              </a:solidFill>
              <a:latin typeface="Times New Roman" pitchFamily="18" charset="0"/>
              <a:cs typeface="Times New Roman" pitchFamily="18" charset="0"/>
            </a:endParaRPr>
          </a:p>
          <a:p>
            <a:pPr lvl="1" algn="l" rtl="0">
              <a:spcBef>
                <a:spcPct val="0"/>
              </a:spcBef>
              <a:buClrTx/>
              <a:buSzTx/>
              <a:buFont typeface="Wingdings" pitchFamily="2" charset="2"/>
              <a:buNone/>
            </a:pPr>
            <a:r>
              <a:rPr lang="en-US" altLang="en-US" u="none">
                <a:solidFill>
                  <a:srgbClr val="009900"/>
                </a:solidFill>
                <a:latin typeface="Times New Roman" pitchFamily="18" charset="0"/>
                <a:cs typeface="Times New Roman" pitchFamily="18" charset="0"/>
              </a:rPr>
              <a:t>			Amylase</a:t>
            </a:r>
            <a:r>
              <a:rPr lang="en-US" altLang="en-US" u="none">
                <a:latin typeface="Times New Roman" pitchFamily="18" charset="0"/>
                <a:cs typeface="Times New Roman" pitchFamily="18" charset="0"/>
              </a:rPr>
              <a:t> hydrolyzes starch into maltose</a:t>
            </a:r>
          </a:p>
          <a:p>
            <a:pPr lvl="1" algn="l" rtl="0">
              <a:spcBef>
                <a:spcPct val="0"/>
              </a:spcBef>
              <a:buClrTx/>
              <a:buSzTx/>
              <a:buFont typeface="Wingdings" pitchFamily="2" charset="2"/>
              <a:buNone/>
            </a:pPr>
            <a:endParaRPr lang="en-US" altLang="en-US" u="none">
              <a:latin typeface="Times New Roman" pitchFamily="18" charset="0"/>
              <a:cs typeface="Times New Roman" pitchFamily="18" charset="0"/>
            </a:endParaRPr>
          </a:p>
          <a:p>
            <a:pPr lvl="1" algn="l" rtl="0">
              <a:spcBef>
                <a:spcPct val="0"/>
              </a:spcBef>
              <a:buClrTx/>
              <a:buSzTx/>
              <a:buFont typeface="Wingdings" pitchFamily="2" charset="2"/>
              <a:buNone/>
            </a:pPr>
            <a:endParaRPr lang="en-US" altLang="en-US" u="none">
              <a:latin typeface="Times New Roman" pitchFamily="18" charset="0"/>
              <a:cs typeface="Times New Roman" pitchFamily="18" charset="0"/>
            </a:endParaRPr>
          </a:p>
          <a:p>
            <a:pPr lvl="1" algn="l" rtl="0">
              <a:spcBef>
                <a:spcPct val="0"/>
              </a:spcBef>
              <a:buClrTx/>
              <a:buSzTx/>
              <a:buFont typeface="Wingdings" pitchFamily="2" charset="2"/>
              <a:buNone/>
            </a:pPr>
            <a:endParaRPr lang="en-US" altLang="en-US" u="none">
              <a:latin typeface="Times New Roman" pitchFamily="18" charset="0"/>
              <a:cs typeface="Times New Roman" pitchFamily="18" charset="0"/>
            </a:endParaRPr>
          </a:p>
          <a:p>
            <a:pPr lvl="1" algn="l" rtl="0">
              <a:spcBef>
                <a:spcPct val="0"/>
              </a:spcBef>
              <a:buClrTx/>
              <a:buSzTx/>
              <a:buFont typeface="Wingdings" pitchFamily="2" charset="2"/>
              <a:buNone/>
            </a:pPr>
            <a:r>
              <a:rPr lang="en-US" altLang="en-US" u="none">
                <a:latin typeface="Times New Roman" pitchFamily="18" charset="0"/>
                <a:cs typeface="Times New Roman" pitchFamily="18" charset="0"/>
              </a:rPr>
              <a:t>						amylose    amylopectin</a:t>
            </a:r>
          </a:p>
        </p:txBody>
      </p:sp>
      <p:cxnSp>
        <p:nvCxnSpPr>
          <p:cNvPr id="6" name="Elbow Connector 5"/>
          <p:cNvCxnSpPr/>
          <p:nvPr/>
        </p:nvCxnSpPr>
        <p:spPr bwMode="auto">
          <a:xfrm rot="5400000">
            <a:off x="6203156" y="1964532"/>
            <a:ext cx="1285875" cy="500062"/>
          </a:xfrm>
          <a:prstGeom prst="bentConnector3">
            <a:avLst>
              <a:gd name="adj1" fmla="val 54183"/>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7" name="Elbow Connector 6"/>
          <p:cNvCxnSpPr/>
          <p:nvPr/>
        </p:nvCxnSpPr>
        <p:spPr bwMode="auto">
          <a:xfrm rot="16200000" flipH="1">
            <a:off x="7024687" y="1714501"/>
            <a:ext cx="1285875" cy="1143000"/>
          </a:xfrm>
          <a:prstGeom prst="bentConnector3">
            <a:avLst>
              <a:gd name="adj1" fmla="val 50000"/>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00" y="2780928"/>
            <a:ext cx="6107352" cy="3666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56782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3154">
                                            <p:txEl>
                                              <p:pRg st="0" end="0"/>
                                            </p:txEl>
                                          </p:spTgt>
                                        </p:tgtEl>
                                        <p:attrNameLst>
                                          <p:attrName>style.visibility</p:attrName>
                                        </p:attrNameLst>
                                      </p:cBhvr>
                                      <p:to>
                                        <p:strVal val="visible"/>
                                      </p:to>
                                    </p:set>
                                    <p:animEffect transition="in" filter="blinds(horizontal)">
                                      <p:cBhvr>
                                        <p:cTn id="7" dur="500"/>
                                        <p:tgtEl>
                                          <p:spTgt spid="4331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3154">
                                            <p:txEl>
                                              <p:pRg st="2" end="2"/>
                                            </p:txEl>
                                          </p:spTgt>
                                        </p:tgtEl>
                                        <p:attrNameLst>
                                          <p:attrName>style.visibility</p:attrName>
                                        </p:attrNameLst>
                                      </p:cBhvr>
                                      <p:to>
                                        <p:strVal val="visible"/>
                                      </p:to>
                                    </p:set>
                                    <p:animEffect transition="in" filter="blinds(horizontal)">
                                      <p:cBhvr>
                                        <p:cTn id="12" dur="500"/>
                                        <p:tgtEl>
                                          <p:spTgt spid="4331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433154">
                                            <p:txEl>
                                              <p:pRg st="6" end="6"/>
                                            </p:txEl>
                                          </p:spTgt>
                                        </p:tgtEl>
                                        <p:attrNameLst>
                                          <p:attrName>style.visibility</p:attrName>
                                        </p:attrNameLst>
                                      </p:cBhvr>
                                      <p:to>
                                        <p:strVal val="visible"/>
                                      </p:to>
                                    </p:set>
                                    <p:animEffect transition="in" filter="blinds(horizontal)">
                                      <p:cBhvr>
                                        <p:cTn id="25" dur="500"/>
                                        <p:tgtEl>
                                          <p:spTgt spid="4331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738188" y="285750"/>
            <a:ext cx="91678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lvl="1" algn="l" rtl="0">
              <a:spcBef>
                <a:spcPct val="0"/>
              </a:spcBef>
              <a:buClrTx/>
              <a:buSzTx/>
              <a:buFont typeface="Wingdings" pitchFamily="2" charset="2"/>
              <a:buNone/>
            </a:pPr>
            <a:r>
              <a:rPr lang="en-US" altLang="en-US" u="none">
                <a:solidFill>
                  <a:schemeClr val="folHlink"/>
                </a:solidFill>
                <a:latin typeface="Times New Roman" pitchFamily="18" charset="0"/>
                <a:cs typeface="Times New Roman" pitchFamily="18" charset="0"/>
              </a:rPr>
              <a:t>2- Polysaccharases </a:t>
            </a:r>
          </a:p>
          <a:p>
            <a:pPr lvl="1" algn="l" rtl="0">
              <a:spcBef>
                <a:spcPct val="0"/>
              </a:spcBef>
              <a:buClrTx/>
              <a:buSzTx/>
              <a:buFont typeface="Wingdings" pitchFamily="2" charset="2"/>
              <a:buNone/>
            </a:pPr>
            <a:endParaRPr lang="en-US" altLang="en-US" u="none">
              <a:solidFill>
                <a:schemeClr val="folHlink"/>
              </a:solidFill>
              <a:latin typeface="Times New Roman" pitchFamily="18" charset="0"/>
              <a:cs typeface="Times New Roman" pitchFamily="18" charset="0"/>
            </a:endParaRPr>
          </a:p>
          <a:p>
            <a:pPr lvl="1" algn="l" rtl="0">
              <a:spcBef>
                <a:spcPct val="0"/>
              </a:spcBef>
              <a:buClrTx/>
              <a:buSzTx/>
              <a:buFont typeface="Wingdings" pitchFamily="2" charset="2"/>
              <a:buNone/>
            </a:pPr>
            <a:r>
              <a:rPr lang="en-US" altLang="en-US" u="none">
                <a:solidFill>
                  <a:srgbClr val="009900"/>
                </a:solidFill>
                <a:latin typeface="Times New Roman" pitchFamily="18" charset="0"/>
                <a:cs typeface="Times New Roman" pitchFamily="18" charset="0"/>
              </a:rPr>
              <a:t>			Amylase</a:t>
            </a:r>
            <a:r>
              <a:rPr lang="en-US" altLang="en-US" u="none">
                <a:latin typeface="Times New Roman" pitchFamily="18" charset="0"/>
                <a:cs typeface="Times New Roman" pitchFamily="18" charset="0"/>
              </a:rPr>
              <a:t> hydrolyzes starch into maltose</a:t>
            </a:r>
          </a:p>
          <a:p>
            <a:pPr lvl="1" algn="l" rtl="0">
              <a:spcBef>
                <a:spcPct val="0"/>
              </a:spcBef>
              <a:buClrTx/>
              <a:buSzTx/>
              <a:buFont typeface="Wingdings" pitchFamily="2" charset="2"/>
              <a:buNone/>
            </a:pPr>
            <a:endParaRPr lang="en-US" altLang="en-US" u="none">
              <a:latin typeface="Times New Roman" pitchFamily="18" charset="0"/>
              <a:cs typeface="Times New Roman" pitchFamily="18" charset="0"/>
            </a:endParaRPr>
          </a:p>
          <a:p>
            <a:pPr lvl="1" algn="l" rtl="0">
              <a:spcBef>
                <a:spcPct val="0"/>
              </a:spcBef>
              <a:buClrTx/>
              <a:buSzTx/>
              <a:buFont typeface="Wingdings" pitchFamily="2" charset="2"/>
              <a:buNone/>
            </a:pPr>
            <a:endParaRPr lang="en-US" altLang="en-US" u="none">
              <a:latin typeface="Times New Roman" pitchFamily="18" charset="0"/>
              <a:cs typeface="Times New Roman" pitchFamily="18" charset="0"/>
            </a:endParaRPr>
          </a:p>
          <a:p>
            <a:pPr lvl="1" algn="l" rtl="0">
              <a:spcBef>
                <a:spcPct val="0"/>
              </a:spcBef>
              <a:buClrTx/>
              <a:buSzTx/>
              <a:buFont typeface="Wingdings" pitchFamily="2" charset="2"/>
              <a:buNone/>
            </a:pPr>
            <a:endParaRPr lang="en-US" altLang="en-US" u="none">
              <a:latin typeface="Times New Roman" pitchFamily="18" charset="0"/>
              <a:cs typeface="Times New Roman" pitchFamily="18" charset="0"/>
            </a:endParaRPr>
          </a:p>
          <a:p>
            <a:pPr lvl="1" algn="l" rtl="0">
              <a:spcBef>
                <a:spcPct val="0"/>
              </a:spcBef>
              <a:buClrTx/>
              <a:buSzTx/>
              <a:buFont typeface="Wingdings" pitchFamily="2" charset="2"/>
              <a:buNone/>
            </a:pPr>
            <a:r>
              <a:rPr lang="en-US" altLang="en-US" u="none">
                <a:latin typeface="Times New Roman" pitchFamily="18" charset="0"/>
                <a:cs typeface="Times New Roman" pitchFamily="18" charset="0"/>
              </a:rPr>
              <a:t>						amylose    amylopectin</a:t>
            </a:r>
            <a:r>
              <a:rPr lang="ar-EG" altLang="en-US" u="none">
                <a:latin typeface="Times New Roman" pitchFamily="18" charset="0"/>
                <a:cs typeface="Times New Roman" pitchFamily="18" charset="0"/>
              </a:rPr>
              <a:t> </a:t>
            </a:r>
            <a:endParaRPr lang="en-US" altLang="en-US" u="none">
              <a:latin typeface="Times New Roman" pitchFamily="18" charset="0"/>
              <a:cs typeface="Times New Roman" pitchFamily="18" charset="0"/>
            </a:endParaRPr>
          </a:p>
          <a:p>
            <a:pPr lvl="1" algn="l" rtl="0">
              <a:spcBef>
                <a:spcPct val="0"/>
              </a:spcBef>
              <a:buClrTx/>
              <a:buSzTx/>
              <a:buFont typeface="Wingdings" pitchFamily="2" charset="2"/>
              <a:buNone/>
            </a:pPr>
            <a:r>
              <a:rPr lang="en-US" altLang="en-US" u="none">
                <a:latin typeface="Times New Roman" pitchFamily="18" charset="0"/>
                <a:cs typeface="Times New Roman" pitchFamily="18" charset="0"/>
              </a:rPr>
              <a:t> </a:t>
            </a:r>
          </a:p>
        </p:txBody>
      </p:sp>
      <p:cxnSp>
        <p:nvCxnSpPr>
          <p:cNvPr id="6" name="Elbow Connector 5"/>
          <p:cNvCxnSpPr/>
          <p:nvPr/>
        </p:nvCxnSpPr>
        <p:spPr bwMode="auto">
          <a:xfrm rot="5400000">
            <a:off x="6203156" y="1964532"/>
            <a:ext cx="1285875" cy="500062"/>
          </a:xfrm>
          <a:prstGeom prst="bentConnector3">
            <a:avLst>
              <a:gd name="adj1" fmla="val 54183"/>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7" name="Elbow Connector 6"/>
          <p:cNvCxnSpPr/>
          <p:nvPr/>
        </p:nvCxnSpPr>
        <p:spPr bwMode="auto">
          <a:xfrm rot="16200000" flipH="1">
            <a:off x="7024687" y="1714501"/>
            <a:ext cx="1285875" cy="1143000"/>
          </a:xfrm>
          <a:prstGeom prst="bentConnector3">
            <a:avLst>
              <a:gd name="adj1" fmla="val 50000"/>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bwMode="auto">
          <a:xfrm rot="10800000" flipV="1">
            <a:off x="2952750" y="1785938"/>
            <a:ext cx="785813" cy="285750"/>
          </a:xfrm>
          <a:prstGeom prst="bentConnector3">
            <a:avLst>
              <a:gd name="adj1" fmla="val 374"/>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p:nvPr/>
        </p:nvCxnSpPr>
        <p:spPr bwMode="auto">
          <a:xfrm rot="16200000" flipH="1">
            <a:off x="3309937" y="2143126"/>
            <a:ext cx="1357313" cy="500062"/>
          </a:xfrm>
          <a:prstGeom prst="bentConnector3">
            <a:avLst>
              <a:gd name="adj1" fmla="val 77560"/>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bwMode="auto">
          <a:xfrm rot="5400000">
            <a:off x="1702594" y="2178844"/>
            <a:ext cx="2286000" cy="1785938"/>
          </a:xfrm>
          <a:prstGeom prst="bentConnector3">
            <a:avLst>
              <a:gd name="adj1" fmla="val 72424"/>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p:nvPr/>
        </p:nvCxnSpPr>
        <p:spPr bwMode="auto">
          <a:xfrm rot="5400000">
            <a:off x="2559844" y="2893219"/>
            <a:ext cx="1643063" cy="714375"/>
          </a:xfrm>
          <a:prstGeom prst="bentConnector3">
            <a:avLst>
              <a:gd name="adj1" fmla="val 70237"/>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46" name="Rectangle 45"/>
          <p:cNvSpPr>
            <a:spLocks noChangeArrowheads="1"/>
          </p:cNvSpPr>
          <p:nvPr/>
        </p:nvSpPr>
        <p:spPr bwMode="auto">
          <a:xfrm>
            <a:off x="3452813" y="3143250"/>
            <a:ext cx="2214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lvl="1" algn="l" rtl="0">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Q enzyme</a:t>
            </a:r>
          </a:p>
        </p:txBody>
      </p:sp>
      <p:sp>
        <p:nvSpPr>
          <p:cNvPr id="47" name="Rectangle 46"/>
          <p:cNvSpPr>
            <a:spLocks noChangeArrowheads="1"/>
          </p:cNvSpPr>
          <p:nvPr/>
        </p:nvSpPr>
        <p:spPr bwMode="auto">
          <a:xfrm>
            <a:off x="666750" y="1857375"/>
            <a:ext cx="25003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lvl="1" algn="l" rtl="0">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sym typeface="Symbol" pitchFamily="18" charset="2"/>
              </a:rPr>
              <a:t></a:t>
            </a:r>
            <a:r>
              <a:rPr lang="en-US" altLang="en-US" sz="2400" u="none">
                <a:solidFill>
                  <a:srgbClr val="009900"/>
                </a:solidFill>
                <a:latin typeface="Times New Roman" pitchFamily="18" charset="0"/>
                <a:cs typeface="Times New Roman" pitchFamily="18" charset="0"/>
              </a:rPr>
              <a:t>-amylase</a:t>
            </a:r>
          </a:p>
          <a:p>
            <a:pPr lvl="1" algn="l" rtl="0">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(dextrinogenic amylase</a:t>
            </a:r>
          </a:p>
          <a:p>
            <a:pPr lvl="1" algn="l" rtl="0">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endoamylase) </a:t>
            </a:r>
          </a:p>
        </p:txBody>
      </p:sp>
      <p:sp>
        <p:nvSpPr>
          <p:cNvPr id="66" name="Rectangle 65"/>
          <p:cNvSpPr>
            <a:spLocks noChangeArrowheads="1"/>
          </p:cNvSpPr>
          <p:nvPr/>
        </p:nvSpPr>
        <p:spPr bwMode="auto">
          <a:xfrm>
            <a:off x="0" y="4286250"/>
            <a:ext cx="35242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lvl="1" algn="l" rtl="0">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sym typeface="Symbol" pitchFamily="18" charset="2"/>
              </a:rPr>
              <a:t></a:t>
            </a:r>
            <a:r>
              <a:rPr lang="en-US" altLang="en-US" sz="2400" u="none">
                <a:solidFill>
                  <a:srgbClr val="009900"/>
                </a:solidFill>
                <a:latin typeface="Times New Roman" pitchFamily="18" charset="0"/>
                <a:cs typeface="Times New Roman" pitchFamily="18" charset="0"/>
              </a:rPr>
              <a:t>-amylase </a:t>
            </a:r>
          </a:p>
          <a:p>
            <a:pPr lvl="1" algn="l" rtl="0">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maltogenic amylase</a:t>
            </a:r>
          </a:p>
          <a:p>
            <a:pPr lvl="1" algn="l" rtl="0">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saccharogenic amylase </a:t>
            </a:r>
          </a:p>
          <a:p>
            <a:pPr lvl="1" algn="l" rtl="0">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exoamylase)</a:t>
            </a:r>
            <a:r>
              <a:rPr lang="en-US" altLang="en-US" sz="2400" u="none">
                <a:solidFill>
                  <a:srgbClr val="000000"/>
                </a:solidFill>
                <a:latin typeface="Times New Roman" pitchFamily="18" charset="0"/>
                <a:cs typeface="Times New Roman" pitchFamily="18" charset="0"/>
              </a:rPr>
              <a:t> </a:t>
            </a:r>
          </a:p>
        </p:txBody>
      </p:sp>
      <p:sp>
        <p:nvSpPr>
          <p:cNvPr id="67" name="Rectangle 66"/>
          <p:cNvSpPr>
            <a:spLocks noChangeArrowheads="1"/>
          </p:cNvSpPr>
          <p:nvPr/>
        </p:nvSpPr>
        <p:spPr bwMode="auto">
          <a:xfrm>
            <a:off x="2238375" y="4071938"/>
            <a:ext cx="1960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lvl="1" algn="l" rtl="0">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R enzyme </a:t>
            </a:r>
          </a:p>
        </p:txBody>
      </p:sp>
      <p:sp>
        <p:nvSpPr>
          <p:cNvPr id="31" name="Line 2"/>
          <p:cNvSpPr>
            <a:spLocks noChangeShapeType="1"/>
          </p:cNvSpPr>
          <p:nvPr/>
        </p:nvSpPr>
        <p:spPr bwMode="auto">
          <a:xfrm>
            <a:off x="5299075" y="4195763"/>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Rectangle 3"/>
          <p:cNvSpPr>
            <a:spLocks noChangeArrowheads="1"/>
          </p:cNvSpPr>
          <p:nvPr/>
        </p:nvSpPr>
        <p:spPr bwMode="auto">
          <a:xfrm>
            <a:off x="7177088" y="3929063"/>
            <a:ext cx="154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Tx/>
              <a:buNone/>
            </a:pPr>
            <a:r>
              <a:rPr lang="en-US" altLang="en-US" sz="2400" u="none">
                <a:latin typeface="Times New Roman" pitchFamily="18" charset="0"/>
                <a:cs typeface="Times New Roman" pitchFamily="18" charset="0"/>
                <a:sym typeface="Symbol" pitchFamily="18" charset="2"/>
              </a:rPr>
              <a:t></a:t>
            </a:r>
            <a:r>
              <a:rPr lang="en-US" altLang="en-US" sz="2400" u="none">
                <a:latin typeface="Times New Roman" pitchFamily="18" charset="0"/>
                <a:cs typeface="Times New Roman" pitchFamily="18" charset="0"/>
              </a:rPr>
              <a:t>-dextrins </a:t>
            </a:r>
            <a:endParaRPr lang="ar-EG" altLang="en-US" sz="2400" u="none">
              <a:latin typeface="Times New Roman" pitchFamily="18" charset="0"/>
              <a:cs typeface="Times New Roman" pitchFamily="18" charset="0"/>
            </a:endParaRPr>
          </a:p>
        </p:txBody>
      </p:sp>
      <p:sp>
        <p:nvSpPr>
          <p:cNvPr id="33" name="Rectangle 10"/>
          <p:cNvSpPr>
            <a:spLocks noChangeArrowheads="1"/>
          </p:cNvSpPr>
          <p:nvPr/>
        </p:nvSpPr>
        <p:spPr bwMode="auto">
          <a:xfrm>
            <a:off x="5453063" y="3786188"/>
            <a:ext cx="1487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400" u="none">
                <a:latin typeface="Times New Roman" pitchFamily="18" charset="0"/>
                <a:cs typeface="Times New Roman" pitchFamily="18" charset="0"/>
                <a:sym typeface="Symbol" pitchFamily="18" charset="2"/>
              </a:rPr>
              <a:t></a:t>
            </a:r>
            <a:r>
              <a:rPr lang="en-US" altLang="en-US" sz="2400" u="none">
                <a:latin typeface="Times New Roman" pitchFamily="18" charset="0"/>
                <a:cs typeface="Times New Roman" pitchFamily="18" charset="0"/>
              </a:rPr>
              <a:t>-amylase</a:t>
            </a:r>
          </a:p>
        </p:txBody>
      </p:sp>
      <p:sp>
        <p:nvSpPr>
          <p:cNvPr id="34" name="Rectangle 33"/>
          <p:cNvSpPr>
            <a:spLocks noChangeArrowheads="1"/>
          </p:cNvSpPr>
          <p:nvPr/>
        </p:nvSpPr>
        <p:spPr bwMode="auto">
          <a:xfrm>
            <a:off x="4319588" y="3929063"/>
            <a:ext cx="969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400" u="none">
                <a:solidFill>
                  <a:srgbClr val="000000"/>
                </a:solidFill>
                <a:latin typeface="Times New Roman" pitchFamily="18" charset="0"/>
                <a:cs typeface="Times New Roman" pitchFamily="18" charset="0"/>
              </a:rPr>
              <a:t>Starch</a:t>
            </a:r>
            <a:endParaRPr lang="en-US" altLang="en-US">
              <a:latin typeface="Times New Roman" pitchFamily="18" charset="0"/>
              <a:cs typeface="Times New Roman" pitchFamily="18" charset="0"/>
            </a:endParaRPr>
          </a:p>
        </p:txBody>
      </p:sp>
      <p:sp>
        <p:nvSpPr>
          <p:cNvPr id="35" name="Line 2"/>
          <p:cNvSpPr>
            <a:spLocks noChangeShapeType="1"/>
          </p:cNvSpPr>
          <p:nvPr/>
        </p:nvSpPr>
        <p:spPr bwMode="auto">
          <a:xfrm>
            <a:off x="5299075" y="4981575"/>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Rectangle 3"/>
          <p:cNvSpPr>
            <a:spLocks noChangeArrowheads="1"/>
          </p:cNvSpPr>
          <p:nvPr/>
        </p:nvSpPr>
        <p:spPr bwMode="auto">
          <a:xfrm>
            <a:off x="7177088" y="4714875"/>
            <a:ext cx="2728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Tx/>
              <a:buNone/>
            </a:pPr>
            <a:r>
              <a:rPr lang="en-US" altLang="en-US" sz="2400" u="none">
                <a:latin typeface="Times New Roman" pitchFamily="18" charset="0"/>
                <a:cs typeface="Times New Roman" pitchFamily="18" charset="0"/>
                <a:sym typeface="Symbol" pitchFamily="18" charset="2"/>
              </a:rPr>
              <a:t></a:t>
            </a:r>
            <a:r>
              <a:rPr lang="en-US" altLang="en-US" sz="2400" u="none">
                <a:latin typeface="Times New Roman" pitchFamily="18" charset="0"/>
                <a:cs typeface="Times New Roman" pitchFamily="18" charset="0"/>
              </a:rPr>
              <a:t>-dextrins+ maltose </a:t>
            </a:r>
            <a:endParaRPr lang="ar-EG" altLang="en-US" sz="2400" u="none">
              <a:latin typeface="Times New Roman" pitchFamily="18" charset="0"/>
              <a:cs typeface="Times New Roman" pitchFamily="18" charset="0"/>
            </a:endParaRPr>
          </a:p>
        </p:txBody>
      </p:sp>
      <p:sp>
        <p:nvSpPr>
          <p:cNvPr id="37" name="Rectangle 10"/>
          <p:cNvSpPr>
            <a:spLocks noChangeArrowheads="1"/>
          </p:cNvSpPr>
          <p:nvPr/>
        </p:nvSpPr>
        <p:spPr bwMode="auto">
          <a:xfrm>
            <a:off x="5630863" y="4429125"/>
            <a:ext cx="146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400" u="none">
                <a:latin typeface="Times New Roman" pitchFamily="18" charset="0"/>
                <a:cs typeface="Times New Roman" pitchFamily="18" charset="0"/>
                <a:sym typeface="Symbol" pitchFamily="18" charset="2"/>
              </a:rPr>
              <a:t></a:t>
            </a:r>
            <a:r>
              <a:rPr lang="en-US" altLang="en-US" sz="2400" u="none">
                <a:latin typeface="Times New Roman" pitchFamily="18" charset="0"/>
                <a:cs typeface="Times New Roman" pitchFamily="18" charset="0"/>
              </a:rPr>
              <a:t>-amylase</a:t>
            </a:r>
          </a:p>
        </p:txBody>
      </p:sp>
      <p:sp>
        <p:nvSpPr>
          <p:cNvPr id="38" name="Rectangle 37"/>
          <p:cNvSpPr>
            <a:spLocks noChangeArrowheads="1"/>
          </p:cNvSpPr>
          <p:nvPr/>
        </p:nvSpPr>
        <p:spPr bwMode="auto">
          <a:xfrm>
            <a:off x="4319588" y="4714875"/>
            <a:ext cx="969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400" u="none">
                <a:solidFill>
                  <a:srgbClr val="000000"/>
                </a:solidFill>
                <a:latin typeface="Times New Roman" pitchFamily="18" charset="0"/>
                <a:cs typeface="Times New Roman" pitchFamily="18" charset="0"/>
              </a:rPr>
              <a:t>Starch</a:t>
            </a:r>
            <a:endParaRPr lang="en-US" altLang="en-US">
              <a:latin typeface="Times New Roman" pitchFamily="18" charset="0"/>
              <a:cs typeface="Times New Roman" pitchFamily="18" charset="0"/>
            </a:endParaRPr>
          </a:p>
        </p:txBody>
      </p:sp>
      <p:sp>
        <p:nvSpPr>
          <p:cNvPr id="39" name="Line 2"/>
          <p:cNvSpPr>
            <a:spLocks noChangeShapeType="1"/>
          </p:cNvSpPr>
          <p:nvPr/>
        </p:nvSpPr>
        <p:spPr bwMode="auto">
          <a:xfrm>
            <a:off x="5370513" y="5695950"/>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Rectangle 3"/>
          <p:cNvSpPr>
            <a:spLocks noChangeArrowheads="1"/>
          </p:cNvSpPr>
          <p:nvPr/>
        </p:nvSpPr>
        <p:spPr bwMode="auto">
          <a:xfrm>
            <a:off x="7248525" y="5429250"/>
            <a:ext cx="1217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Tx/>
              <a:buNone/>
            </a:pPr>
            <a:r>
              <a:rPr lang="en-US" altLang="en-US" sz="2400" u="none">
                <a:latin typeface="Times New Roman" pitchFamily="18" charset="0"/>
                <a:cs typeface="Times New Roman" pitchFamily="18" charset="0"/>
              </a:rPr>
              <a:t>maltose </a:t>
            </a:r>
            <a:endParaRPr lang="ar-EG" altLang="en-US" sz="2400" u="none">
              <a:latin typeface="Times New Roman" pitchFamily="18" charset="0"/>
              <a:cs typeface="Times New Roman" pitchFamily="18" charset="0"/>
            </a:endParaRPr>
          </a:p>
        </p:txBody>
      </p:sp>
      <p:sp>
        <p:nvSpPr>
          <p:cNvPr id="41" name="Rectangle 10"/>
          <p:cNvSpPr>
            <a:spLocks noChangeArrowheads="1"/>
          </p:cNvSpPr>
          <p:nvPr/>
        </p:nvSpPr>
        <p:spPr bwMode="auto">
          <a:xfrm>
            <a:off x="5702300" y="5143500"/>
            <a:ext cx="1462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400" u="none">
                <a:latin typeface="Times New Roman" pitchFamily="18" charset="0"/>
                <a:cs typeface="Times New Roman" pitchFamily="18" charset="0"/>
                <a:sym typeface="Symbol" pitchFamily="18" charset="2"/>
              </a:rPr>
              <a:t></a:t>
            </a:r>
            <a:r>
              <a:rPr lang="en-US" altLang="en-US" sz="2400" u="none">
                <a:latin typeface="Times New Roman" pitchFamily="18" charset="0"/>
                <a:cs typeface="Times New Roman" pitchFamily="18" charset="0"/>
              </a:rPr>
              <a:t>-amylase</a:t>
            </a:r>
          </a:p>
        </p:txBody>
      </p:sp>
      <p:sp>
        <p:nvSpPr>
          <p:cNvPr id="42" name="Rectangle 41"/>
          <p:cNvSpPr>
            <a:spLocks noChangeArrowheads="1"/>
          </p:cNvSpPr>
          <p:nvPr/>
        </p:nvSpPr>
        <p:spPr bwMode="auto">
          <a:xfrm>
            <a:off x="3962400" y="5429250"/>
            <a:ext cx="1471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400" u="none">
                <a:latin typeface="Times New Roman" pitchFamily="18" charset="0"/>
                <a:cs typeface="Times New Roman" pitchFamily="18" charset="0"/>
                <a:sym typeface="Symbol" pitchFamily="18" charset="2"/>
              </a:rPr>
              <a:t></a:t>
            </a:r>
            <a:r>
              <a:rPr lang="en-US" altLang="en-US" sz="2400" u="none">
                <a:latin typeface="Times New Roman" pitchFamily="18" charset="0"/>
                <a:cs typeface="Times New Roman" pitchFamily="18" charset="0"/>
              </a:rPr>
              <a:t>-dextrins</a:t>
            </a:r>
            <a:endParaRPr lang="en-US" altLang="en-US">
              <a:latin typeface="Times New Roman" pitchFamily="18" charset="0"/>
              <a:cs typeface="Times New Roman" pitchFamily="18" charset="0"/>
            </a:endParaRPr>
          </a:p>
        </p:txBody>
      </p:sp>
      <p:sp>
        <p:nvSpPr>
          <p:cNvPr id="43" name="Line 2"/>
          <p:cNvSpPr>
            <a:spLocks noChangeShapeType="1"/>
          </p:cNvSpPr>
          <p:nvPr/>
        </p:nvSpPr>
        <p:spPr bwMode="auto">
          <a:xfrm>
            <a:off x="6534150" y="6500813"/>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Rectangle 3"/>
          <p:cNvSpPr>
            <a:spLocks noChangeArrowheads="1"/>
          </p:cNvSpPr>
          <p:nvPr/>
        </p:nvSpPr>
        <p:spPr bwMode="auto">
          <a:xfrm>
            <a:off x="8320088" y="6215063"/>
            <a:ext cx="1471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Tx/>
              <a:buNone/>
            </a:pPr>
            <a:r>
              <a:rPr lang="en-US" altLang="en-US" sz="2400" u="none">
                <a:latin typeface="Times New Roman" pitchFamily="18" charset="0"/>
                <a:cs typeface="Times New Roman" pitchFamily="18" charset="0"/>
                <a:sym typeface="Symbol" pitchFamily="18" charset="2"/>
              </a:rPr>
              <a:t></a:t>
            </a:r>
            <a:r>
              <a:rPr lang="en-US" altLang="en-US" sz="2400" u="none">
                <a:latin typeface="Times New Roman" pitchFamily="18" charset="0"/>
                <a:cs typeface="Times New Roman" pitchFamily="18" charset="0"/>
              </a:rPr>
              <a:t>-dextrins</a:t>
            </a:r>
            <a:endParaRPr lang="ar-EG" altLang="en-US" sz="2400" u="none">
              <a:latin typeface="Times New Roman" pitchFamily="18" charset="0"/>
              <a:cs typeface="Times New Roman" pitchFamily="18" charset="0"/>
            </a:endParaRPr>
          </a:p>
        </p:txBody>
      </p:sp>
      <p:sp>
        <p:nvSpPr>
          <p:cNvPr id="45" name="Rectangle 10"/>
          <p:cNvSpPr>
            <a:spLocks noChangeArrowheads="1"/>
          </p:cNvSpPr>
          <p:nvPr/>
        </p:nvSpPr>
        <p:spPr bwMode="auto">
          <a:xfrm>
            <a:off x="6176963" y="6000750"/>
            <a:ext cx="185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 typeface="Wingdings" pitchFamily="2" charset="2"/>
              <a:buNone/>
            </a:pPr>
            <a:r>
              <a:rPr lang="en-US" altLang="en-US" sz="2400" u="none">
                <a:latin typeface="Times New Roman" pitchFamily="18" charset="0"/>
                <a:cs typeface="Times New Roman" pitchFamily="18" charset="0"/>
                <a:sym typeface="Symbol" pitchFamily="18" charset="2"/>
              </a:rPr>
              <a:t>R- and Q</a:t>
            </a:r>
            <a:endParaRPr lang="en-US" altLang="en-US" sz="2400" u="none">
              <a:latin typeface="Times New Roman" pitchFamily="18" charset="0"/>
              <a:cs typeface="Times New Roman" pitchFamily="18" charset="0"/>
            </a:endParaRPr>
          </a:p>
        </p:txBody>
      </p:sp>
      <p:sp>
        <p:nvSpPr>
          <p:cNvPr id="48" name="Rectangle 47"/>
          <p:cNvSpPr>
            <a:spLocks noChangeArrowheads="1"/>
          </p:cNvSpPr>
          <p:nvPr/>
        </p:nvSpPr>
        <p:spPr bwMode="auto">
          <a:xfrm>
            <a:off x="4033838" y="6215063"/>
            <a:ext cx="2500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400" u="none">
                <a:latin typeface="Times New Roman" pitchFamily="18" charset="0"/>
                <a:cs typeface="Times New Roman" pitchFamily="18" charset="0"/>
                <a:sym typeface="Symbol" pitchFamily="18" charset="2"/>
              </a:rPr>
              <a:t>Abnormal </a:t>
            </a:r>
            <a:r>
              <a:rPr lang="en-US" altLang="en-US" sz="2400" u="none">
                <a:latin typeface="Times New Roman" pitchFamily="18" charset="0"/>
                <a:cs typeface="Times New Roman" pitchFamily="18" charset="0"/>
              </a:rPr>
              <a:t>dextrins</a:t>
            </a:r>
            <a:endParaRPr lang="en-US" altLang="en-US">
              <a:latin typeface="Times New Roman" pitchFamily="18" charset="0"/>
              <a:cs typeface="Times New Roman" pitchFamily="18" charset="0"/>
            </a:endParaRPr>
          </a:p>
        </p:txBody>
      </p:sp>
    </p:spTree>
    <p:extLst>
      <p:ext uri="{BB962C8B-B14F-4D97-AF65-F5344CB8AC3E}">
        <p14:creationId xmlns:p14="http://schemas.microsoft.com/office/powerpoint/2010/main" val="36737569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47">
                                            <p:txEl>
                                              <p:pRg st="0" end="0"/>
                                            </p:txEl>
                                          </p:spTgt>
                                        </p:tgtEl>
                                        <p:attrNameLst>
                                          <p:attrName>style.visibility</p:attrName>
                                        </p:attrNameLst>
                                      </p:cBhvr>
                                      <p:to>
                                        <p:strVal val="visible"/>
                                      </p:to>
                                    </p:set>
                                    <p:animEffect transition="in" filter="blinds(horizontal)">
                                      <p:cBhvr>
                                        <p:cTn id="21" dur="500"/>
                                        <p:tgtEl>
                                          <p:spTgt spid="47">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7">
                                            <p:txEl>
                                              <p:pRg st="1" end="1"/>
                                            </p:txEl>
                                          </p:spTgt>
                                        </p:tgtEl>
                                        <p:attrNameLst>
                                          <p:attrName>style.visibility</p:attrName>
                                        </p:attrNameLst>
                                      </p:cBhvr>
                                      <p:to>
                                        <p:strVal val="visible"/>
                                      </p:to>
                                    </p:set>
                                    <p:animEffect transition="in" filter="blinds(horizontal)">
                                      <p:cBhvr>
                                        <p:cTn id="26" dur="500"/>
                                        <p:tgtEl>
                                          <p:spTgt spid="4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47">
                                            <p:txEl>
                                              <p:pRg st="2" end="2"/>
                                            </p:txEl>
                                          </p:spTgt>
                                        </p:tgtEl>
                                        <p:attrNameLst>
                                          <p:attrName>style.visibility</p:attrName>
                                        </p:attrNameLst>
                                      </p:cBhvr>
                                      <p:to>
                                        <p:strVal val="visible"/>
                                      </p:to>
                                    </p:set>
                                    <p:animEffect transition="in" filter="blinds(horizontal)">
                                      <p:cBhvr>
                                        <p:cTn id="31" dur="500"/>
                                        <p:tgtEl>
                                          <p:spTgt spid="47">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66">
                                            <p:txEl>
                                              <p:pRg st="0" end="0"/>
                                            </p:txEl>
                                          </p:spTgt>
                                        </p:tgtEl>
                                        <p:attrNameLst>
                                          <p:attrName>style.visibility</p:attrName>
                                        </p:attrNameLst>
                                      </p:cBhvr>
                                      <p:to>
                                        <p:strVal val="visible"/>
                                      </p:to>
                                    </p:set>
                                    <p:animEffect transition="in" filter="blinds(horizontal)">
                                      <p:cBhvr>
                                        <p:cTn id="36" dur="500"/>
                                        <p:tgtEl>
                                          <p:spTgt spid="66">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66">
                                            <p:txEl>
                                              <p:pRg st="1" end="1"/>
                                            </p:txEl>
                                          </p:spTgt>
                                        </p:tgtEl>
                                        <p:attrNameLst>
                                          <p:attrName>style.visibility</p:attrName>
                                        </p:attrNameLst>
                                      </p:cBhvr>
                                      <p:to>
                                        <p:strVal val="visible"/>
                                      </p:to>
                                    </p:set>
                                    <p:animEffect transition="in" filter="blinds(horizontal)">
                                      <p:cBhvr>
                                        <p:cTn id="41" dur="500"/>
                                        <p:tgtEl>
                                          <p:spTgt spid="66">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66">
                                            <p:txEl>
                                              <p:pRg st="2" end="2"/>
                                            </p:txEl>
                                          </p:spTgt>
                                        </p:tgtEl>
                                        <p:attrNameLst>
                                          <p:attrName>style.visibility</p:attrName>
                                        </p:attrNameLst>
                                      </p:cBhvr>
                                      <p:to>
                                        <p:strVal val="visible"/>
                                      </p:to>
                                    </p:set>
                                    <p:animEffect transition="in" filter="blinds(horizontal)">
                                      <p:cBhvr>
                                        <p:cTn id="46" dur="500"/>
                                        <p:tgtEl>
                                          <p:spTgt spid="66">
                                            <p:txEl>
                                              <p:pRg st="2" end="2"/>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66">
                                            <p:txEl>
                                              <p:pRg st="3" end="3"/>
                                            </p:txEl>
                                          </p:spTgt>
                                        </p:tgtEl>
                                        <p:attrNameLst>
                                          <p:attrName>style.visibility</p:attrName>
                                        </p:attrNameLst>
                                      </p:cBhvr>
                                      <p:to>
                                        <p:strVal val="visible"/>
                                      </p:to>
                                    </p:set>
                                    <p:animEffect transition="in" filter="blinds(horizontal)">
                                      <p:cBhvr>
                                        <p:cTn id="51" dur="500"/>
                                        <p:tgtEl>
                                          <p:spTgt spid="66">
                                            <p:txEl>
                                              <p:pRg st="3" end="3"/>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67">
                                            <p:txEl>
                                              <p:pRg st="0" end="0"/>
                                            </p:txEl>
                                          </p:spTgt>
                                        </p:tgtEl>
                                        <p:attrNameLst>
                                          <p:attrName>style.visibility</p:attrName>
                                        </p:attrNameLst>
                                      </p:cBhvr>
                                      <p:to>
                                        <p:strVal val="visible"/>
                                      </p:to>
                                    </p:set>
                                    <p:animEffect transition="in" filter="blinds(horizontal)">
                                      <p:cBhvr>
                                        <p:cTn id="56" dur="500"/>
                                        <p:tgtEl>
                                          <p:spTgt spid="67">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blinds(horizontal)">
                                      <p:cBhvr>
                                        <p:cTn id="61" dur="500"/>
                                        <p:tgtEl>
                                          <p:spTgt spid="4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blinds(horizontal)">
                                      <p:cBhvr>
                                        <p:cTn id="66" dur="500"/>
                                        <p:tgtEl>
                                          <p:spTgt spid="3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blinds(horizontal)">
                                      <p:cBhvr>
                                        <p:cTn id="71" dur="500"/>
                                        <p:tgtEl>
                                          <p:spTgt spid="33"/>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blinds(horizontal)">
                                      <p:cBhvr>
                                        <p:cTn id="74" dur="500"/>
                                        <p:tgtEl>
                                          <p:spTgt spid="3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linds(horizontal)">
                                      <p:cBhvr>
                                        <p:cTn id="79" dur="500"/>
                                        <p:tgtEl>
                                          <p:spTgt spid="3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blinds(horizontal)">
                                      <p:cBhvr>
                                        <p:cTn id="84" dur="500"/>
                                        <p:tgtEl>
                                          <p:spTgt spid="3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blinds(horizontal)">
                                      <p:cBhvr>
                                        <p:cTn id="89" dur="500"/>
                                        <p:tgtEl>
                                          <p:spTgt spid="3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blinds(horizontal)">
                                      <p:cBhvr>
                                        <p:cTn id="97" dur="500"/>
                                        <p:tgtEl>
                                          <p:spTgt spid="3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blinds(horizontal)">
                                      <p:cBhvr>
                                        <p:cTn id="102" dur="500"/>
                                        <p:tgtEl>
                                          <p:spTgt spid="4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blinds(horizontal)">
                                      <p:cBhvr>
                                        <p:cTn id="107" dur="500"/>
                                        <p:tgtEl>
                                          <p:spTgt spid="41"/>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blinds(horizontal)">
                                      <p:cBhvr>
                                        <p:cTn id="110" dur="500"/>
                                        <p:tgtEl>
                                          <p:spTgt spid="39"/>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blinds(horizontal)">
                                      <p:cBhvr>
                                        <p:cTn id="115" dur="500"/>
                                        <p:tgtEl>
                                          <p:spTgt spid="40"/>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blinds(horizontal)">
                                      <p:cBhvr>
                                        <p:cTn id="120" dur="500"/>
                                        <p:tgtEl>
                                          <p:spTgt spid="48"/>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blinds(horizontal)">
                                      <p:cBhvr>
                                        <p:cTn id="125" dur="500"/>
                                        <p:tgtEl>
                                          <p:spTgt spid="45"/>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blinds(horizontal)">
                                      <p:cBhvr>
                                        <p:cTn id="128" dur="500"/>
                                        <p:tgtEl>
                                          <p:spTgt spid="43"/>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blinds(horizontal)">
                                      <p:cBhvr>
                                        <p:cTn id="1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31" grpId="0" animBg="1"/>
      <p:bldP spid="32" grpId="0"/>
      <p:bldP spid="33" grpId="0"/>
      <p:bldP spid="34" grpId="0"/>
      <p:bldP spid="35" grpId="0" animBg="1"/>
      <p:bldP spid="36" grpId="0"/>
      <p:bldP spid="37" grpId="0"/>
      <p:bldP spid="38" grpId="0"/>
      <p:bldP spid="39" grpId="0" animBg="1"/>
      <p:bldP spid="40" grpId="0"/>
      <p:bldP spid="41" grpId="0"/>
      <p:bldP spid="42" grpId="0"/>
      <p:bldP spid="43" grpId="0" animBg="1"/>
      <p:bldP spid="44" grpId="0"/>
      <p:bldP spid="45"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Line 2"/>
          <p:cNvSpPr>
            <a:spLocks noChangeShapeType="1"/>
          </p:cNvSpPr>
          <p:nvPr/>
        </p:nvSpPr>
        <p:spPr bwMode="auto">
          <a:xfrm>
            <a:off x="2867025" y="2457450"/>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u="none"/>
          </a:p>
        </p:txBody>
      </p:sp>
      <p:sp>
        <p:nvSpPr>
          <p:cNvPr id="437251" name="Rectangle 3"/>
          <p:cNvSpPr>
            <a:spLocks noChangeArrowheads="1"/>
          </p:cNvSpPr>
          <p:nvPr/>
        </p:nvSpPr>
        <p:spPr bwMode="auto">
          <a:xfrm>
            <a:off x="1295400" y="2209800"/>
            <a:ext cx="55070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None/>
            </a:pPr>
            <a:r>
              <a:rPr lang="en-US" altLang="en-US" sz="2800" u="none"/>
              <a:t>Starch</a:t>
            </a:r>
            <a:r>
              <a:rPr lang="ar-EG" altLang="en-US" sz="2800" u="none"/>
              <a:t>		</a:t>
            </a:r>
            <a:r>
              <a:rPr lang="en-US" altLang="en-US" sz="2800" u="none"/>
              <a:t>		 </a:t>
            </a:r>
            <a:r>
              <a:rPr lang="en-US" altLang="en-US" sz="2800" u="none">
                <a:sym typeface="Symbol" pitchFamily="18" charset="2"/>
              </a:rPr>
              <a:t></a:t>
            </a:r>
            <a:r>
              <a:rPr lang="en-US" altLang="en-US" sz="2800" u="none"/>
              <a:t>-dextrins </a:t>
            </a:r>
            <a:endParaRPr lang="ar-EG" altLang="en-US" sz="2800" u="none"/>
          </a:p>
        </p:txBody>
      </p:sp>
      <p:sp>
        <p:nvSpPr>
          <p:cNvPr id="437252" name="Line 4"/>
          <p:cNvSpPr>
            <a:spLocks noChangeShapeType="1"/>
          </p:cNvSpPr>
          <p:nvPr/>
        </p:nvSpPr>
        <p:spPr bwMode="auto">
          <a:xfrm>
            <a:off x="2867025" y="3371850"/>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u="none"/>
          </a:p>
        </p:txBody>
      </p:sp>
      <p:sp>
        <p:nvSpPr>
          <p:cNvPr id="437253" name="Rectangle 5"/>
          <p:cNvSpPr>
            <a:spLocks noChangeArrowheads="1"/>
          </p:cNvSpPr>
          <p:nvPr/>
        </p:nvSpPr>
        <p:spPr bwMode="auto">
          <a:xfrm>
            <a:off x="1295400" y="3124200"/>
            <a:ext cx="6870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None/>
            </a:pPr>
            <a:r>
              <a:rPr lang="en-US" altLang="en-US" sz="2800" u="none"/>
              <a:t>Starch</a:t>
            </a:r>
            <a:r>
              <a:rPr lang="ar-EG" altLang="en-US" sz="2800" u="none"/>
              <a:t>		</a:t>
            </a:r>
            <a:r>
              <a:rPr lang="en-US" altLang="en-US" sz="2800" u="none"/>
              <a:t>		 </a:t>
            </a:r>
            <a:r>
              <a:rPr lang="en-US" altLang="en-US" sz="2800" u="none">
                <a:sym typeface="Symbol" pitchFamily="18" charset="2"/>
              </a:rPr>
              <a:t></a:t>
            </a:r>
            <a:r>
              <a:rPr lang="en-US" altLang="en-US" sz="2800" u="none"/>
              <a:t>-dextrins + maltose</a:t>
            </a:r>
            <a:endParaRPr lang="ar-EG" altLang="en-US" sz="2800" u="none"/>
          </a:p>
        </p:txBody>
      </p:sp>
      <p:sp>
        <p:nvSpPr>
          <p:cNvPr id="437254" name="Line 6"/>
          <p:cNvSpPr>
            <a:spLocks noChangeShapeType="1"/>
          </p:cNvSpPr>
          <p:nvPr/>
        </p:nvSpPr>
        <p:spPr bwMode="auto">
          <a:xfrm>
            <a:off x="3048000" y="4724400"/>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u="none"/>
          </a:p>
        </p:txBody>
      </p:sp>
      <p:sp>
        <p:nvSpPr>
          <p:cNvPr id="437255" name="Rectangle 7"/>
          <p:cNvSpPr>
            <a:spLocks noChangeArrowheads="1"/>
          </p:cNvSpPr>
          <p:nvPr/>
        </p:nvSpPr>
        <p:spPr bwMode="auto">
          <a:xfrm>
            <a:off x="1143000" y="4419600"/>
            <a:ext cx="5033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None/>
            </a:pPr>
            <a:r>
              <a:rPr lang="en-US" altLang="en-US" sz="2800" u="none">
                <a:sym typeface="Symbol" pitchFamily="18" charset="2"/>
              </a:rPr>
              <a:t></a:t>
            </a:r>
            <a:r>
              <a:rPr lang="en-US" altLang="en-US" sz="2800" u="none"/>
              <a:t>-dextrins </a:t>
            </a:r>
            <a:r>
              <a:rPr lang="ar-EG" altLang="en-US" sz="2800" u="none"/>
              <a:t>		</a:t>
            </a:r>
            <a:r>
              <a:rPr lang="en-US" altLang="en-US" sz="2800" u="none"/>
              <a:t>	 maltose</a:t>
            </a:r>
            <a:endParaRPr lang="ar-EG" altLang="en-US" sz="2800" u="none"/>
          </a:p>
        </p:txBody>
      </p:sp>
      <p:sp>
        <p:nvSpPr>
          <p:cNvPr id="437256" name="Line 8"/>
          <p:cNvSpPr>
            <a:spLocks noChangeShapeType="1"/>
          </p:cNvSpPr>
          <p:nvPr/>
        </p:nvSpPr>
        <p:spPr bwMode="auto">
          <a:xfrm>
            <a:off x="4953000" y="6019800"/>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u="none"/>
          </a:p>
        </p:txBody>
      </p:sp>
      <p:sp>
        <p:nvSpPr>
          <p:cNvPr id="437257" name="Rectangle 9"/>
          <p:cNvSpPr>
            <a:spLocks noChangeArrowheads="1"/>
          </p:cNvSpPr>
          <p:nvPr/>
        </p:nvSpPr>
        <p:spPr bwMode="auto">
          <a:xfrm>
            <a:off x="1371600" y="5715000"/>
            <a:ext cx="7335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None/>
            </a:pPr>
            <a:r>
              <a:rPr lang="en-US" altLang="en-US" sz="2800" u="none">
                <a:sym typeface="Symbol" pitchFamily="18" charset="2"/>
              </a:rPr>
              <a:t>Abnormal </a:t>
            </a:r>
            <a:r>
              <a:rPr lang="en-US" altLang="en-US" sz="2800" u="none"/>
              <a:t>dextrins </a:t>
            </a:r>
            <a:r>
              <a:rPr lang="ar-EG" altLang="en-US" sz="2800" u="none"/>
              <a:t>		</a:t>
            </a:r>
            <a:r>
              <a:rPr lang="en-US" altLang="en-US" sz="2800" u="none"/>
              <a:t>	 </a:t>
            </a:r>
            <a:r>
              <a:rPr lang="en-US" altLang="en-US" sz="2800" u="none">
                <a:sym typeface="Symbol" pitchFamily="18" charset="2"/>
              </a:rPr>
              <a:t></a:t>
            </a:r>
            <a:r>
              <a:rPr lang="en-US" altLang="en-US" sz="2800" u="none"/>
              <a:t>-dextrins </a:t>
            </a:r>
            <a:endParaRPr lang="ar-EG" altLang="en-US" sz="2800" u="none"/>
          </a:p>
        </p:txBody>
      </p:sp>
      <p:sp>
        <p:nvSpPr>
          <p:cNvPr id="437258" name="Rectangle 10"/>
          <p:cNvSpPr>
            <a:spLocks noChangeArrowheads="1"/>
          </p:cNvSpPr>
          <p:nvPr/>
        </p:nvSpPr>
        <p:spPr bwMode="auto">
          <a:xfrm>
            <a:off x="2971800" y="1905000"/>
            <a:ext cx="1689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buFontTx/>
              <a:buNone/>
            </a:pPr>
            <a:r>
              <a:rPr lang="en-US" altLang="en-US" sz="2800" u="none">
                <a:sym typeface="Symbol" pitchFamily="18" charset="2"/>
              </a:rPr>
              <a:t></a:t>
            </a:r>
            <a:r>
              <a:rPr lang="en-US" altLang="en-US" sz="2800" u="none"/>
              <a:t>-amylase</a:t>
            </a:r>
          </a:p>
        </p:txBody>
      </p:sp>
      <p:sp>
        <p:nvSpPr>
          <p:cNvPr id="437259" name="Rectangle 11"/>
          <p:cNvSpPr>
            <a:spLocks noChangeArrowheads="1"/>
          </p:cNvSpPr>
          <p:nvPr/>
        </p:nvSpPr>
        <p:spPr bwMode="auto">
          <a:xfrm>
            <a:off x="2895600" y="2819400"/>
            <a:ext cx="1660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buFontTx/>
              <a:buNone/>
            </a:pPr>
            <a:r>
              <a:rPr lang="en-US" altLang="en-US" sz="2800" u="none">
                <a:sym typeface="Symbol" pitchFamily="18" charset="2"/>
              </a:rPr>
              <a:t></a:t>
            </a:r>
            <a:r>
              <a:rPr lang="en-US" altLang="en-US" sz="2800" u="none"/>
              <a:t>-amylase</a:t>
            </a:r>
          </a:p>
        </p:txBody>
      </p:sp>
      <p:sp>
        <p:nvSpPr>
          <p:cNvPr id="437260" name="Rectangle 12"/>
          <p:cNvSpPr>
            <a:spLocks noChangeArrowheads="1"/>
          </p:cNvSpPr>
          <p:nvPr/>
        </p:nvSpPr>
        <p:spPr bwMode="auto">
          <a:xfrm>
            <a:off x="3124200" y="4191000"/>
            <a:ext cx="1660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buFontTx/>
              <a:buNone/>
            </a:pPr>
            <a:r>
              <a:rPr lang="en-US" altLang="en-US" sz="2800" u="none">
                <a:sym typeface="Symbol" pitchFamily="18" charset="2"/>
              </a:rPr>
              <a:t></a:t>
            </a:r>
            <a:r>
              <a:rPr lang="en-US" altLang="en-US" sz="2800" u="none"/>
              <a:t>-amylase</a:t>
            </a:r>
          </a:p>
        </p:txBody>
      </p:sp>
      <p:sp>
        <p:nvSpPr>
          <p:cNvPr id="437261" name="Rectangle 13"/>
          <p:cNvSpPr>
            <a:spLocks noChangeArrowheads="1"/>
          </p:cNvSpPr>
          <p:nvPr/>
        </p:nvSpPr>
        <p:spPr bwMode="auto">
          <a:xfrm>
            <a:off x="5126038" y="5492750"/>
            <a:ext cx="14874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buFontTx/>
              <a:buNone/>
            </a:pPr>
            <a:r>
              <a:rPr lang="en-US" altLang="en-US" sz="2800" u="none">
                <a:sym typeface="Symbol" pitchFamily="18" charset="2"/>
              </a:rPr>
              <a:t>R- and Q</a:t>
            </a:r>
            <a:endParaRPr lang="en-US" altLang="en-US" sz="2800" u="none"/>
          </a:p>
        </p:txBody>
      </p:sp>
    </p:spTree>
    <p:extLst>
      <p:ext uri="{BB962C8B-B14F-4D97-AF65-F5344CB8AC3E}">
        <p14:creationId xmlns:p14="http://schemas.microsoft.com/office/powerpoint/2010/main" val="4037573245"/>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ChangeArrowheads="1"/>
          </p:cNvSpPr>
          <p:nvPr/>
        </p:nvSpPr>
        <p:spPr bwMode="auto">
          <a:xfrm>
            <a:off x="6096000" y="252095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lvl="1" algn="just" rtl="0">
              <a:spcBef>
                <a:spcPct val="0"/>
              </a:spcBef>
              <a:buClrTx/>
              <a:buSzTx/>
              <a:buFont typeface="Wingdings" pitchFamily="2" charset="2"/>
              <a:buNone/>
            </a:pPr>
            <a:r>
              <a:rPr lang="en-US" altLang="en-US" u="none">
                <a:latin typeface="Times New Roman" pitchFamily="18" charset="0"/>
                <a:cs typeface="Times New Roman" pitchFamily="18" charset="0"/>
              </a:rPr>
              <a:t>n (C</a:t>
            </a:r>
            <a:r>
              <a:rPr lang="en-US" altLang="en-US" u="none" baseline="-30000">
                <a:latin typeface="Times New Roman" pitchFamily="18" charset="0"/>
                <a:cs typeface="Times New Roman" pitchFamily="18" charset="0"/>
              </a:rPr>
              <a:t>12</a:t>
            </a:r>
            <a:r>
              <a:rPr lang="en-US" altLang="en-US" u="none">
                <a:latin typeface="Times New Roman" pitchFamily="18" charset="0"/>
                <a:cs typeface="Times New Roman" pitchFamily="18" charset="0"/>
              </a:rPr>
              <a:t>H</a:t>
            </a:r>
            <a:r>
              <a:rPr lang="en-US" altLang="en-US" u="none" baseline="-30000">
                <a:latin typeface="Times New Roman" pitchFamily="18" charset="0"/>
                <a:cs typeface="Times New Roman" pitchFamily="18" charset="0"/>
              </a:rPr>
              <a:t>22</a:t>
            </a:r>
            <a:r>
              <a:rPr lang="en-US" altLang="en-US" u="none">
                <a:latin typeface="Times New Roman" pitchFamily="18" charset="0"/>
                <a:cs typeface="Times New Roman" pitchFamily="18" charset="0"/>
              </a:rPr>
              <a:t>O</a:t>
            </a:r>
            <a:r>
              <a:rPr lang="en-US" altLang="en-US" u="none" baseline="-30000">
                <a:latin typeface="Times New Roman" pitchFamily="18" charset="0"/>
                <a:cs typeface="Times New Roman" pitchFamily="18" charset="0"/>
              </a:rPr>
              <a:t>11</a:t>
            </a:r>
            <a:r>
              <a:rPr lang="en-US" altLang="en-US" u="none">
                <a:latin typeface="Times New Roman" pitchFamily="18" charset="0"/>
                <a:cs typeface="Times New Roman" pitchFamily="18" charset="0"/>
              </a:rPr>
              <a:t>)	</a:t>
            </a:r>
            <a:endParaRPr lang="en-GB" altLang="en-US" u="none">
              <a:latin typeface="Times New Roman" pitchFamily="18" charset="0"/>
              <a:cs typeface="Times New Roman" pitchFamily="18" charset="0"/>
            </a:endParaRPr>
          </a:p>
        </p:txBody>
      </p:sp>
      <p:sp>
        <p:nvSpPr>
          <p:cNvPr id="438275" name="Rectangle 3"/>
          <p:cNvSpPr>
            <a:spLocks noChangeArrowheads="1"/>
          </p:cNvSpPr>
          <p:nvPr/>
        </p:nvSpPr>
        <p:spPr bwMode="auto">
          <a:xfrm>
            <a:off x="4405313" y="2395538"/>
            <a:ext cx="2286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lr>
                <a:schemeClr val="folHlink"/>
              </a:buClr>
              <a:buSzPct val="60000"/>
              <a:buChar char="n"/>
              <a:defRPr sz="3200">
                <a:solidFill>
                  <a:schemeClr val="tx1"/>
                </a:solidFill>
                <a:latin typeface="Tahoma" pitchFamily="34" charset="0"/>
                <a:cs typeface="Arial" charset="0"/>
              </a:defRPr>
            </a:lvl1pPr>
            <a:lvl2pPr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lvl="1" algn="l" rtl="0">
              <a:spcBef>
                <a:spcPct val="0"/>
              </a:spcBef>
              <a:buClrTx/>
              <a:buSzTx/>
              <a:buFont typeface="Wingdings" pitchFamily="2" charset="2"/>
              <a:buNone/>
            </a:pPr>
            <a:r>
              <a:rPr lang="en-US" altLang="en-US" u="none" dirty="0" err="1">
                <a:latin typeface="Times New Roman" pitchFamily="18" charset="0"/>
                <a:cs typeface="Times New Roman" pitchFamily="18" charset="0"/>
              </a:rPr>
              <a:t>Cellulase</a:t>
            </a:r>
            <a:endParaRPr lang="en-US" altLang="en-US" u="none" dirty="0">
              <a:latin typeface="Times New Roman" pitchFamily="18" charset="0"/>
              <a:cs typeface="Times New Roman" pitchFamily="18" charset="0"/>
            </a:endParaRPr>
          </a:p>
        </p:txBody>
      </p:sp>
      <p:sp>
        <p:nvSpPr>
          <p:cNvPr id="438276" name="Line 4"/>
          <p:cNvSpPr>
            <a:spLocks noChangeShapeType="1"/>
          </p:cNvSpPr>
          <p:nvPr/>
        </p:nvSpPr>
        <p:spPr bwMode="auto">
          <a:xfrm>
            <a:off x="5014913" y="2928938"/>
            <a:ext cx="1371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8277" name="Rectangle 5"/>
          <p:cNvSpPr>
            <a:spLocks noChangeArrowheads="1"/>
          </p:cNvSpPr>
          <p:nvPr/>
        </p:nvSpPr>
        <p:spPr bwMode="auto">
          <a:xfrm>
            <a:off x="5167313" y="2928938"/>
            <a:ext cx="819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u="none" dirty="0">
                <a:latin typeface="Times New Roman" pitchFamily="18" charset="0"/>
                <a:cs typeface="Times New Roman" pitchFamily="18" charset="0"/>
              </a:rPr>
              <a:t>H</a:t>
            </a:r>
            <a:r>
              <a:rPr lang="en-US" altLang="en-US" sz="2800" u="none" baseline="-25000" dirty="0">
                <a:latin typeface="Times New Roman" pitchFamily="18" charset="0"/>
                <a:cs typeface="Times New Roman" pitchFamily="18" charset="0"/>
              </a:rPr>
              <a:t>2</a:t>
            </a:r>
            <a:r>
              <a:rPr lang="en-US" altLang="en-US" sz="2800" u="none" dirty="0">
                <a:latin typeface="Times New Roman" pitchFamily="18" charset="0"/>
                <a:cs typeface="Times New Roman" pitchFamily="18" charset="0"/>
              </a:rPr>
              <a:t>O</a:t>
            </a:r>
          </a:p>
        </p:txBody>
      </p:sp>
      <p:sp>
        <p:nvSpPr>
          <p:cNvPr id="438278" name="Rectangle 6"/>
          <p:cNvSpPr>
            <a:spLocks noChangeArrowheads="1"/>
          </p:cNvSpPr>
          <p:nvPr/>
        </p:nvSpPr>
        <p:spPr bwMode="auto">
          <a:xfrm>
            <a:off x="4127784" y="5019073"/>
            <a:ext cx="1681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u="none">
                <a:latin typeface="Times New Roman" pitchFamily="18" charset="0"/>
                <a:cs typeface="Times New Roman" pitchFamily="18" charset="0"/>
              </a:rPr>
              <a:t>Cellobiase</a:t>
            </a:r>
          </a:p>
        </p:txBody>
      </p:sp>
      <p:sp>
        <p:nvSpPr>
          <p:cNvPr id="438279" name="Line 7"/>
          <p:cNvSpPr>
            <a:spLocks noChangeShapeType="1"/>
          </p:cNvSpPr>
          <p:nvPr/>
        </p:nvSpPr>
        <p:spPr bwMode="auto">
          <a:xfrm flipH="1">
            <a:off x="4108734" y="5541360"/>
            <a:ext cx="1752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0788" name="Picture 1028"/>
          <p:cNvSpPr>
            <a:spLocks noChangeAspect="1" noChangeArrowheads="1"/>
          </p:cNvSpPr>
          <p:nvPr/>
        </p:nvSpPr>
        <p:spPr bwMode="auto">
          <a:xfrm>
            <a:off x="0" y="2143125"/>
            <a:ext cx="481647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5" name="Rectangle 14"/>
          <p:cNvSpPr>
            <a:spLocks noChangeArrowheads="1"/>
          </p:cNvSpPr>
          <p:nvPr/>
        </p:nvSpPr>
        <p:spPr bwMode="auto">
          <a:xfrm>
            <a:off x="4537359" y="554136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u="none">
                <a:solidFill>
                  <a:srgbClr val="000000"/>
                </a:solidFill>
                <a:latin typeface="Times New Roman" pitchFamily="18" charset="0"/>
                <a:cs typeface="Times New Roman" pitchFamily="18" charset="0"/>
              </a:rPr>
              <a:t>H</a:t>
            </a:r>
            <a:r>
              <a:rPr lang="en-US" altLang="en-US" sz="2800" u="none" baseline="-25000">
                <a:solidFill>
                  <a:srgbClr val="000000"/>
                </a:solidFill>
                <a:latin typeface="Times New Roman" pitchFamily="18" charset="0"/>
                <a:cs typeface="Times New Roman" pitchFamily="18" charset="0"/>
              </a:rPr>
              <a:t>2</a:t>
            </a:r>
            <a:r>
              <a:rPr lang="en-US" altLang="en-US" sz="2800" u="none">
                <a:solidFill>
                  <a:srgbClr val="000000"/>
                </a:solidFill>
                <a:latin typeface="Times New Roman" pitchFamily="18" charset="0"/>
                <a:cs typeface="Times New Roman" pitchFamily="18" charset="0"/>
              </a:rPr>
              <a:t>O </a:t>
            </a:r>
            <a:endParaRPr lang="en-US" altLang="en-US">
              <a:latin typeface="Times New Roman" pitchFamily="18" charset="0"/>
              <a:cs typeface="Times New Roman" pitchFamily="18" charset="0"/>
            </a:endParaRPr>
          </a:p>
        </p:txBody>
      </p:sp>
      <p:sp>
        <p:nvSpPr>
          <p:cNvPr id="2" name="Rectangle 1"/>
          <p:cNvSpPr/>
          <p:nvPr/>
        </p:nvSpPr>
        <p:spPr>
          <a:xfrm>
            <a:off x="1304322" y="327243"/>
            <a:ext cx="8340726" cy="1815882"/>
          </a:xfrm>
          <a:prstGeom prst="rect">
            <a:avLst/>
          </a:prstGeom>
        </p:spPr>
        <p:txBody>
          <a:bodyPr wrap="square">
            <a:spAutoFit/>
          </a:bodyPr>
          <a:lstStyle/>
          <a:p>
            <a:r>
              <a:rPr lang="en-US" sz="2800" u="none" dirty="0" err="1"/>
              <a:t>Cellulase</a:t>
            </a:r>
            <a:r>
              <a:rPr lang="en-US" sz="2800" u="none" dirty="0"/>
              <a:t> and </a:t>
            </a:r>
            <a:r>
              <a:rPr lang="en-US" sz="2800" u="none" dirty="0" err="1" smtClean="0">
                <a:solidFill>
                  <a:srgbClr val="000000"/>
                </a:solidFill>
              </a:rPr>
              <a:t>Cellobiase</a:t>
            </a:r>
            <a:r>
              <a:rPr lang="en-US" sz="2800" u="none" dirty="0" smtClean="0"/>
              <a:t>: </a:t>
            </a:r>
          </a:p>
          <a:p>
            <a:r>
              <a:rPr lang="en-US" sz="2800" u="none" dirty="0" smtClean="0"/>
              <a:t>They hydrolyze </a:t>
            </a:r>
            <a:r>
              <a:rPr lang="en-US" sz="2800" u="none" dirty="0"/>
              <a:t>Cellulose to simple Sugars. </a:t>
            </a:r>
            <a:endParaRPr lang="en-US" sz="2800" u="none" dirty="0" smtClean="0"/>
          </a:p>
          <a:p>
            <a:r>
              <a:rPr lang="en-US" sz="2800" u="none" dirty="0" smtClean="0"/>
              <a:t>Cellulose </a:t>
            </a:r>
            <a:r>
              <a:rPr lang="en-US" sz="2800" u="none" dirty="0"/>
              <a:t>is composed of sugar units held together by β-1,4-Glucosidic Linkage.</a:t>
            </a:r>
          </a:p>
        </p:txBody>
      </p:sp>
      <p:pic>
        <p:nvPicPr>
          <p:cNvPr id="1026" name="Picture 2" descr="Cellu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07" y="2143124"/>
            <a:ext cx="4191905" cy="25479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ellobi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4433581"/>
            <a:ext cx="3450050" cy="18097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839" y="4692400"/>
            <a:ext cx="2047377" cy="190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972877" y="3500438"/>
            <a:ext cx="1717137" cy="523220"/>
          </a:xfrm>
          <a:prstGeom prst="rect">
            <a:avLst/>
          </a:prstGeom>
        </p:spPr>
        <p:txBody>
          <a:bodyPr wrap="none">
            <a:spAutoFit/>
          </a:bodyPr>
          <a:lstStyle/>
          <a:p>
            <a:r>
              <a:rPr lang="en-US" sz="2800" u="none" dirty="0" err="1" smtClean="0">
                <a:solidFill>
                  <a:srgbClr val="000000"/>
                </a:solidFill>
              </a:rPr>
              <a:t>Cellobiose</a:t>
            </a:r>
            <a:endParaRPr lang="en-US" dirty="0"/>
          </a:p>
        </p:txBody>
      </p:sp>
    </p:spTree>
    <p:extLst>
      <p:ext uri="{BB962C8B-B14F-4D97-AF65-F5344CB8AC3E}">
        <p14:creationId xmlns:p14="http://schemas.microsoft.com/office/powerpoint/2010/main" val="215180493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630788"/>
                                        </p:tgtEl>
                                        <p:attrNameLst>
                                          <p:attrName>style.visibility</p:attrName>
                                        </p:attrNameLst>
                                      </p:cBhvr>
                                      <p:to>
                                        <p:strVal val="visible"/>
                                      </p:to>
                                    </p:set>
                                    <p:animEffect transition="in" filter="blinds(horizontal)">
                                      <p:cBhvr>
                                        <p:cTn id="7" dur="500"/>
                                        <p:tgtEl>
                                          <p:spTgt spid="630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8275"/>
                                        </p:tgtEl>
                                        <p:attrNameLst>
                                          <p:attrName>style.visibility</p:attrName>
                                        </p:attrNameLst>
                                      </p:cBhvr>
                                      <p:to>
                                        <p:strVal val="visible"/>
                                      </p:to>
                                    </p:set>
                                    <p:animEffect transition="in" filter="blinds(horizontal)">
                                      <p:cBhvr>
                                        <p:cTn id="12" dur="500"/>
                                        <p:tgtEl>
                                          <p:spTgt spid="43827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38276"/>
                                        </p:tgtEl>
                                        <p:attrNameLst>
                                          <p:attrName>style.visibility</p:attrName>
                                        </p:attrNameLst>
                                      </p:cBhvr>
                                      <p:to>
                                        <p:strVal val="visible"/>
                                      </p:to>
                                    </p:set>
                                    <p:animEffect transition="in" filter="blinds(horizontal)">
                                      <p:cBhvr>
                                        <p:cTn id="15" dur="500"/>
                                        <p:tgtEl>
                                          <p:spTgt spid="43827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38277"/>
                                        </p:tgtEl>
                                        <p:attrNameLst>
                                          <p:attrName>style.visibility</p:attrName>
                                        </p:attrNameLst>
                                      </p:cBhvr>
                                      <p:to>
                                        <p:strVal val="visible"/>
                                      </p:to>
                                    </p:set>
                                    <p:animEffect transition="in" filter="blinds(horizontal)">
                                      <p:cBhvr>
                                        <p:cTn id="18" dur="500"/>
                                        <p:tgtEl>
                                          <p:spTgt spid="4382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38274">
                                            <p:txEl>
                                              <p:pRg st="0" end="0"/>
                                            </p:txEl>
                                          </p:spTgt>
                                        </p:tgtEl>
                                        <p:attrNameLst>
                                          <p:attrName>style.visibility</p:attrName>
                                        </p:attrNameLst>
                                      </p:cBhvr>
                                      <p:to>
                                        <p:strVal val="visible"/>
                                      </p:to>
                                    </p:set>
                                    <p:animEffect transition="in" filter="blinds(horizontal)">
                                      <p:cBhvr>
                                        <p:cTn id="23" dur="500"/>
                                        <p:tgtEl>
                                          <p:spTgt spid="43827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38278"/>
                                        </p:tgtEl>
                                        <p:attrNameLst>
                                          <p:attrName>style.visibility</p:attrName>
                                        </p:attrNameLst>
                                      </p:cBhvr>
                                      <p:to>
                                        <p:strVal val="visible"/>
                                      </p:to>
                                    </p:set>
                                    <p:animEffect transition="in" filter="blinds(horizontal)">
                                      <p:cBhvr>
                                        <p:cTn id="28" dur="500"/>
                                        <p:tgtEl>
                                          <p:spTgt spid="43827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38279"/>
                                        </p:tgtEl>
                                        <p:attrNameLst>
                                          <p:attrName>style.visibility</p:attrName>
                                        </p:attrNameLst>
                                      </p:cBhvr>
                                      <p:to>
                                        <p:strVal val="visible"/>
                                      </p:to>
                                    </p:set>
                                    <p:animEffect transition="in" filter="blinds(horizontal)">
                                      <p:cBhvr>
                                        <p:cTn id="31" dur="500"/>
                                        <p:tgtEl>
                                          <p:spTgt spid="43827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p:bldP spid="438276" grpId="0" animBg="1"/>
      <p:bldP spid="438277" grpId="0"/>
      <p:bldP spid="438278" grpId="0"/>
      <p:bldP spid="438279" grpId="0" animBg="1"/>
      <p:bldP spid="630788" grpId="0" animBg="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ChangeArrowheads="1"/>
          </p:cNvSpPr>
          <p:nvPr/>
        </p:nvSpPr>
        <p:spPr bwMode="auto">
          <a:xfrm>
            <a:off x="228600" y="0"/>
            <a:ext cx="9372600" cy="3108325"/>
          </a:xfrm>
          <a:prstGeom prst="rect">
            <a:avLst/>
          </a:prstGeom>
          <a:noFill/>
          <a:ln w="9525">
            <a:noFill/>
            <a:miter lim="800000"/>
            <a:headEnd/>
            <a:tailEnd/>
          </a:ln>
          <a:effectLst/>
        </p:spPr>
        <p:txBody>
          <a:bodyPr anchor="ctr">
            <a:spAutoFit/>
          </a:bodyPr>
          <a:lstStyle/>
          <a:p>
            <a:pPr>
              <a:tabLst>
                <a:tab pos="457200" algn="l"/>
              </a:tabLst>
              <a:defRPr/>
            </a:pPr>
            <a:r>
              <a:rPr lang="en-GB" sz="2800" b="1" u="none" dirty="0">
                <a:solidFill>
                  <a:srgbClr val="800000"/>
                </a:solidFill>
              </a:rPr>
              <a:t>B- </a:t>
            </a:r>
            <a:r>
              <a:rPr lang="en-GB" sz="2800" b="1" u="none" dirty="0" err="1">
                <a:solidFill>
                  <a:srgbClr val="800000"/>
                </a:solidFill>
              </a:rPr>
              <a:t>Esterases</a:t>
            </a:r>
            <a:r>
              <a:rPr lang="en-GB" sz="2800" b="1" u="none" dirty="0">
                <a:solidFill>
                  <a:srgbClr val="800000"/>
                </a:solidFill>
              </a:rPr>
              <a:t> </a:t>
            </a:r>
          </a:p>
          <a:p>
            <a:pPr>
              <a:tabLst>
                <a:tab pos="457200" algn="l"/>
              </a:tabLst>
              <a:defRPr/>
            </a:pPr>
            <a:endParaRPr lang="en-GB" sz="2800" b="1" u="none" dirty="0">
              <a:solidFill>
                <a:srgbClr val="800000"/>
              </a:solidFill>
            </a:endParaRPr>
          </a:p>
          <a:p>
            <a:pPr>
              <a:tabLst>
                <a:tab pos="457200" algn="l"/>
              </a:tabLst>
              <a:defRPr/>
            </a:pPr>
            <a:endParaRPr lang="en-GB" sz="2800" b="1" u="none" dirty="0">
              <a:solidFill>
                <a:srgbClr val="009900"/>
              </a:solidFill>
            </a:endParaRPr>
          </a:p>
          <a:p>
            <a:pPr>
              <a:tabLst>
                <a:tab pos="457200" algn="l"/>
              </a:tabLst>
              <a:defRPr/>
            </a:pPr>
            <a:endParaRPr lang="en-GB" sz="2800" b="1" u="none" dirty="0">
              <a:solidFill>
                <a:srgbClr val="009900"/>
              </a:solidFill>
            </a:endParaRPr>
          </a:p>
          <a:p>
            <a:pPr>
              <a:tabLst>
                <a:tab pos="457200" algn="l"/>
              </a:tabLst>
              <a:defRPr/>
            </a:pPr>
            <a:endParaRPr lang="en-GB" sz="2800" b="1" u="none" dirty="0">
              <a:solidFill>
                <a:srgbClr val="009900"/>
              </a:solidFill>
            </a:endParaRPr>
          </a:p>
          <a:p>
            <a:pPr>
              <a:tabLst>
                <a:tab pos="457200" algn="l"/>
              </a:tabLst>
              <a:defRPr/>
            </a:pPr>
            <a:r>
              <a:rPr lang="en-GB" sz="2800" b="1" u="none" smtClean="0">
                <a:solidFill>
                  <a:srgbClr val="FF0000"/>
                </a:solidFill>
              </a:rPr>
              <a:t>(Lipases</a:t>
            </a:r>
            <a:endParaRPr lang="en-GB" sz="2800" b="1" u="none" dirty="0">
              <a:solidFill>
                <a:srgbClr val="009900"/>
              </a:solidFill>
            </a:endParaRPr>
          </a:p>
          <a:p>
            <a:pPr>
              <a:tabLst>
                <a:tab pos="457200" algn="l"/>
              </a:tabLst>
              <a:defRPr/>
            </a:pPr>
            <a:r>
              <a:rPr lang="en-GB" sz="2800" b="1" u="none" dirty="0">
                <a:solidFill>
                  <a:srgbClr val="009900"/>
                </a:solidFill>
              </a:rPr>
              <a:t>		</a:t>
            </a:r>
          </a:p>
        </p:txBody>
      </p:sp>
      <p:sp>
        <p:nvSpPr>
          <p:cNvPr id="439300" name="Rectangle 4"/>
          <p:cNvSpPr>
            <a:spLocks noChangeArrowheads="1"/>
          </p:cNvSpPr>
          <p:nvPr/>
        </p:nvSpPr>
        <p:spPr bwMode="auto">
          <a:xfrm>
            <a:off x="309563" y="500063"/>
            <a:ext cx="95964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Clr>
                <a:schemeClr val="folHlink"/>
              </a:buClr>
              <a:buSzPct val="60000"/>
              <a:buChar char="n"/>
              <a:tabLst>
                <a:tab pos="269875"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69875"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69875"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69875"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69875"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69875"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69875"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69875"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69875" algn="l"/>
              </a:tabLst>
              <a:defRPr sz="2000">
                <a:solidFill>
                  <a:schemeClr val="tx1"/>
                </a:solidFill>
                <a:latin typeface="Tahoma" pitchFamily="34" charset="0"/>
                <a:cs typeface="Tahoma" pitchFamily="34" charset="0"/>
              </a:defRPr>
            </a:lvl9pPr>
          </a:lstStyle>
          <a:p>
            <a:pPr algn="l" rtl="0">
              <a:spcBef>
                <a:spcPct val="0"/>
              </a:spcBef>
              <a:buClrTx/>
              <a:buSzTx/>
              <a:buFontTx/>
              <a:buNone/>
            </a:pPr>
            <a:r>
              <a:rPr lang="en-US" altLang="en-US" sz="2400" u="none">
                <a:latin typeface="Times New Roman" pitchFamily="18" charset="0"/>
                <a:cs typeface="Times New Roman" pitchFamily="18" charset="0"/>
              </a:rPr>
              <a:t>		</a:t>
            </a:r>
            <a:r>
              <a:rPr lang="en-GB" altLang="en-US" sz="2400" u="none">
                <a:latin typeface="Times New Roman" pitchFamily="18" charset="0"/>
                <a:cs typeface="Times New Roman" pitchFamily="18" charset="0"/>
              </a:rPr>
              <a:t>R–O-CO–R” + HOH				ROH 	+ HO–OC–R”</a:t>
            </a:r>
          </a:p>
          <a:p>
            <a:pPr algn="l" rtl="0">
              <a:spcBef>
                <a:spcPct val="0"/>
              </a:spcBef>
              <a:buClrTx/>
              <a:buSzTx/>
              <a:buFontTx/>
              <a:buNone/>
            </a:pPr>
            <a:r>
              <a:rPr lang="en-GB" altLang="en-US" sz="2400" u="none">
                <a:latin typeface="Times New Roman" pitchFamily="18" charset="0"/>
                <a:cs typeface="Times New Roman" pitchFamily="18" charset="0"/>
              </a:rPr>
              <a:t> 		       Ester					Alcohol	 Acid 	</a:t>
            </a:r>
          </a:p>
        </p:txBody>
      </p:sp>
      <p:sp>
        <p:nvSpPr>
          <p:cNvPr id="439301" name="Line 5"/>
          <p:cNvSpPr>
            <a:spLocks noChangeShapeType="1"/>
          </p:cNvSpPr>
          <p:nvPr/>
        </p:nvSpPr>
        <p:spPr bwMode="auto">
          <a:xfrm>
            <a:off x="4119563" y="774700"/>
            <a:ext cx="2362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9302" name="Rectangle 6"/>
          <p:cNvSpPr>
            <a:spLocks noChangeArrowheads="1"/>
          </p:cNvSpPr>
          <p:nvPr/>
        </p:nvSpPr>
        <p:spPr bwMode="auto">
          <a:xfrm>
            <a:off x="4767263" y="292100"/>
            <a:ext cx="1198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GB" altLang="en-US" sz="2400" u="none">
                <a:latin typeface="Times New Roman" pitchFamily="18" charset="0"/>
                <a:cs typeface="Times New Roman" pitchFamily="18" charset="0"/>
              </a:rPr>
              <a:t>Esterase</a:t>
            </a:r>
          </a:p>
        </p:txBody>
      </p:sp>
      <p:sp>
        <p:nvSpPr>
          <p:cNvPr id="9" name="Rectangle 2"/>
          <p:cNvSpPr>
            <a:spLocks noChangeArrowheads="1"/>
          </p:cNvSpPr>
          <p:nvPr/>
        </p:nvSpPr>
        <p:spPr bwMode="auto">
          <a:xfrm>
            <a:off x="166688" y="4000500"/>
            <a:ext cx="58102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lvl="1" algn="just" rtl="0">
              <a:spcBef>
                <a:spcPct val="0"/>
              </a:spcBef>
              <a:buClrTx/>
              <a:buSzTx/>
              <a:buFont typeface="Wingdings" pitchFamily="2" charset="2"/>
              <a:buNone/>
            </a:pPr>
            <a:r>
              <a:rPr lang="en-US" altLang="en-US" sz="2000" u="none">
                <a:solidFill>
                  <a:srgbClr val="FF0000"/>
                </a:solidFill>
                <a:latin typeface="Times New Roman" pitchFamily="18" charset="0"/>
                <a:cs typeface="Times New Roman" pitchFamily="18" charset="0"/>
              </a:rPr>
              <a:t>CH</a:t>
            </a:r>
            <a:r>
              <a:rPr lang="en-US" altLang="en-US" sz="2000" u="none" baseline="-30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OOCR</a:t>
            </a:r>
            <a:r>
              <a:rPr lang="en-US" altLang="en-US" sz="2000" u="none" baseline="-25000">
                <a:solidFill>
                  <a:srgbClr val="FF0000"/>
                </a:solidFill>
                <a:latin typeface="Times New Roman" pitchFamily="18" charset="0"/>
                <a:cs typeface="Times New Roman" pitchFamily="18" charset="0"/>
              </a:rPr>
              <a:t>1</a:t>
            </a:r>
            <a:r>
              <a:rPr lang="en-US" altLang="en-US" sz="2000" u="none">
                <a:solidFill>
                  <a:srgbClr val="FF0000"/>
                </a:solidFill>
                <a:latin typeface="Times New Roman" pitchFamily="18" charset="0"/>
                <a:cs typeface="Times New Roman" pitchFamily="18" charset="0"/>
              </a:rPr>
              <a:t>		CH</a:t>
            </a:r>
            <a:r>
              <a:rPr lang="en-US" altLang="en-US" sz="2000" u="none" baseline="-30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OH	</a:t>
            </a:r>
          </a:p>
          <a:p>
            <a:pPr lvl="1" algn="just" rtl="0">
              <a:spcBef>
                <a:spcPct val="0"/>
              </a:spcBef>
              <a:buClrTx/>
              <a:buSzTx/>
              <a:buFont typeface="Wingdings" pitchFamily="2" charset="2"/>
              <a:buNone/>
            </a:pPr>
            <a:r>
              <a:rPr lang="en-US" altLang="en-US" sz="2000" u="none">
                <a:solidFill>
                  <a:srgbClr val="FF0000"/>
                </a:solidFill>
                <a:latin typeface="Times New Roman" pitchFamily="18" charset="0"/>
                <a:cs typeface="Times New Roman" pitchFamily="18" charset="0"/>
              </a:rPr>
              <a:t>CHOOCR</a:t>
            </a:r>
            <a:r>
              <a:rPr lang="en-US" altLang="en-US" sz="2000" u="none" baseline="-25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     	CHOOCR</a:t>
            </a:r>
            <a:r>
              <a:rPr lang="en-US" altLang="en-US" sz="2000" u="none" baseline="-25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 +  R</a:t>
            </a:r>
            <a:r>
              <a:rPr lang="en-US" altLang="en-US" sz="2000" u="none" baseline="-25000">
                <a:solidFill>
                  <a:srgbClr val="FF0000"/>
                </a:solidFill>
                <a:latin typeface="Times New Roman" pitchFamily="18" charset="0"/>
                <a:cs typeface="Times New Roman" pitchFamily="18" charset="0"/>
              </a:rPr>
              <a:t>1</a:t>
            </a:r>
            <a:r>
              <a:rPr lang="en-US" altLang="en-US" sz="2000" u="none">
                <a:solidFill>
                  <a:srgbClr val="FF0000"/>
                </a:solidFill>
                <a:latin typeface="Times New Roman" pitchFamily="18" charset="0"/>
                <a:cs typeface="Times New Roman" pitchFamily="18" charset="0"/>
              </a:rPr>
              <a:t>COOH</a:t>
            </a:r>
          </a:p>
          <a:p>
            <a:pPr lvl="1" algn="just" rtl="0">
              <a:spcBef>
                <a:spcPct val="0"/>
              </a:spcBef>
              <a:buClrTx/>
              <a:buSzTx/>
              <a:buFont typeface="Wingdings" pitchFamily="2" charset="2"/>
              <a:buNone/>
            </a:pPr>
            <a:r>
              <a:rPr lang="en-US" altLang="en-US" sz="2000" u="none">
                <a:solidFill>
                  <a:srgbClr val="FF0000"/>
                </a:solidFill>
                <a:latin typeface="Times New Roman" pitchFamily="18" charset="0"/>
                <a:cs typeface="Times New Roman" pitchFamily="18" charset="0"/>
              </a:rPr>
              <a:t>CH</a:t>
            </a:r>
            <a:r>
              <a:rPr lang="en-US" altLang="en-US" sz="2000" u="none" baseline="-30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OOCR</a:t>
            </a:r>
            <a:r>
              <a:rPr lang="en-US" altLang="en-US" sz="2000" u="none" baseline="-25000">
                <a:solidFill>
                  <a:srgbClr val="FF0000"/>
                </a:solidFill>
                <a:latin typeface="Times New Roman" pitchFamily="18" charset="0"/>
                <a:cs typeface="Times New Roman" pitchFamily="18" charset="0"/>
              </a:rPr>
              <a:t>3</a:t>
            </a:r>
            <a:r>
              <a:rPr lang="en-US" altLang="en-US" sz="2000" u="none">
                <a:solidFill>
                  <a:srgbClr val="FF0000"/>
                </a:solidFill>
                <a:latin typeface="Times New Roman" pitchFamily="18" charset="0"/>
                <a:cs typeface="Times New Roman" pitchFamily="18" charset="0"/>
              </a:rPr>
              <a:t>		CH</a:t>
            </a:r>
            <a:r>
              <a:rPr lang="en-US" altLang="en-US" sz="2000" u="none" baseline="-30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OOCR</a:t>
            </a:r>
            <a:r>
              <a:rPr lang="en-US" altLang="en-US" sz="2000" u="none" baseline="-25000">
                <a:solidFill>
                  <a:srgbClr val="FF0000"/>
                </a:solidFill>
                <a:latin typeface="Times New Roman" pitchFamily="18" charset="0"/>
                <a:cs typeface="Times New Roman" pitchFamily="18" charset="0"/>
              </a:rPr>
              <a:t>3</a:t>
            </a:r>
            <a:r>
              <a:rPr lang="en-US" altLang="en-US" sz="2000" u="none">
                <a:solidFill>
                  <a:srgbClr val="FF0000"/>
                </a:solidFill>
                <a:latin typeface="Times New Roman" pitchFamily="18" charset="0"/>
                <a:cs typeface="Times New Roman" pitchFamily="18" charset="0"/>
              </a:rPr>
              <a:t>	    </a:t>
            </a:r>
          </a:p>
          <a:p>
            <a:pPr lvl="1" algn="just" rtl="0">
              <a:spcBef>
                <a:spcPct val="0"/>
              </a:spcBef>
              <a:buClrTx/>
              <a:buSzTx/>
              <a:buFont typeface="Wingdings" pitchFamily="2" charset="2"/>
              <a:buNone/>
            </a:pPr>
            <a:r>
              <a:rPr lang="en-US" altLang="en-US" sz="2000" u="none">
                <a:solidFill>
                  <a:srgbClr val="FF0000"/>
                </a:solidFill>
                <a:latin typeface="Times New Roman" pitchFamily="18" charset="0"/>
                <a:cs typeface="Times New Roman" pitchFamily="18" charset="0"/>
              </a:rPr>
              <a:t> </a:t>
            </a:r>
          </a:p>
          <a:p>
            <a:pPr lvl="1" algn="just" rtl="0">
              <a:spcBef>
                <a:spcPct val="0"/>
              </a:spcBef>
              <a:buClrTx/>
              <a:buSzTx/>
              <a:buFont typeface="Wingdings" pitchFamily="2" charset="2"/>
              <a:buNone/>
            </a:pPr>
            <a:r>
              <a:rPr lang="en-US" altLang="en-US" sz="2000" u="none">
                <a:solidFill>
                  <a:srgbClr val="FF0000"/>
                </a:solidFill>
                <a:latin typeface="Times New Roman" pitchFamily="18" charset="0"/>
                <a:cs typeface="Times New Roman" pitchFamily="18" charset="0"/>
              </a:rPr>
              <a:t/>
            </a:r>
            <a:br>
              <a:rPr lang="en-US" altLang="en-US" sz="2000" u="none">
                <a:solidFill>
                  <a:srgbClr val="FF0000"/>
                </a:solidFill>
                <a:latin typeface="Times New Roman" pitchFamily="18" charset="0"/>
                <a:cs typeface="Times New Roman" pitchFamily="18" charset="0"/>
              </a:rPr>
            </a:br>
            <a:r>
              <a:rPr lang="en-US" altLang="en-US" sz="2000" u="none">
                <a:solidFill>
                  <a:srgbClr val="FF0000"/>
                </a:solidFill>
                <a:latin typeface="Times New Roman" pitchFamily="18" charset="0"/>
                <a:cs typeface="Times New Roman" pitchFamily="18" charset="0"/>
              </a:rPr>
              <a:t>CH</a:t>
            </a:r>
            <a:r>
              <a:rPr lang="en-US" altLang="en-US" sz="2000" u="none" baseline="-30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OH		        CH</a:t>
            </a:r>
            <a:r>
              <a:rPr lang="en-US" altLang="en-US" sz="2000" u="none" baseline="-30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OH	</a:t>
            </a:r>
          </a:p>
          <a:p>
            <a:pPr lvl="1" algn="just" rtl="0">
              <a:spcBef>
                <a:spcPct val="0"/>
              </a:spcBef>
              <a:buClrTx/>
              <a:buSzTx/>
              <a:buFont typeface="Wingdings" pitchFamily="2" charset="2"/>
              <a:buNone/>
            </a:pPr>
            <a:r>
              <a:rPr lang="en-US" altLang="en-US" sz="2000" u="none">
                <a:solidFill>
                  <a:srgbClr val="FF0000"/>
                </a:solidFill>
                <a:latin typeface="Times New Roman" pitchFamily="18" charset="0"/>
                <a:cs typeface="Times New Roman" pitchFamily="18" charset="0"/>
              </a:rPr>
              <a:t>CHOH +R</a:t>
            </a:r>
            <a:r>
              <a:rPr lang="en-US" altLang="en-US" sz="2000" u="none" baseline="-25000">
                <a:solidFill>
                  <a:srgbClr val="FF0000"/>
                </a:solidFill>
                <a:latin typeface="Times New Roman" pitchFamily="18" charset="0"/>
                <a:cs typeface="Times New Roman" pitchFamily="18" charset="0"/>
              </a:rPr>
              <a:t>3</a:t>
            </a:r>
            <a:r>
              <a:rPr lang="en-US" altLang="en-US" sz="2000" u="none">
                <a:solidFill>
                  <a:srgbClr val="FF0000"/>
                </a:solidFill>
                <a:latin typeface="Times New Roman" pitchFamily="18" charset="0"/>
                <a:cs typeface="Times New Roman" pitchFamily="18" charset="0"/>
              </a:rPr>
              <a:t>COOH  	        CHOH   + R</a:t>
            </a:r>
            <a:r>
              <a:rPr lang="en-US" altLang="en-US" sz="2000" u="none" baseline="-25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COOH</a:t>
            </a:r>
          </a:p>
          <a:p>
            <a:pPr lvl="1" algn="just" rtl="0">
              <a:spcBef>
                <a:spcPct val="0"/>
              </a:spcBef>
              <a:buClrTx/>
              <a:buSzTx/>
              <a:buFont typeface="Wingdings" pitchFamily="2" charset="2"/>
              <a:buNone/>
            </a:pPr>
            <a:r>
              <a:rPr lang="en-US" altLang="en-US" sz="2000" u="none">
                <a:solidFill>
                  <a:srgbClr val="FF0000"/>
                </a:solidFill>
                <a:latin typeface="Times New Roman" pitchFamily="18" charset="0"/>
                <a:cs typeface="Times New Roman" pitchFamily="18" charset="0"/>
              </a:rPr>
              <a:t>CH</a:t>
            </a:r>
            <a:r>
              <a:rPr lang="en-US" altLang="en-US" sz="2000" u="none" baseline="-30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OH      		        CH</a:t>
            </a:r>
            <a:r>
              <a:rPr lang="en-US" altLang="en-US" sz="2000" u="none" baseline="-30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OOCR</a:t>
            </a:r>
            <a:r>
              <a:rPr lang="en-US" altLang="en-US" sz="2000" u="none" baseline="-25000">
                <a:solidFill>
                  <a:srgbClr val="FF0000"/>
                </a:solidFill>
                <a:latin typeface="Times New Roman" pitchFamily="18" charset="0"/>
                <a:cs typeface="Times New Roman" pitchFamily="18" charset="0"/>
              </a:rPr>
              <a:t>3</a:t>
            </a:r>
            <a:r>
              <a:rPr lang="en-US" altLang="en-US" sz="2000" u="none">
                <a:solidFill>
                  <a:srgbClr val="FF0000"/>
                </a:solidFill>
                <a:latin typeface="Times New Roman" pitchFamily="18" charset="0"/>
                <a:cs typeface="Times New Roman" pitchFamily="18" charset="0"/>
              </a:rPr>
              <a:t>	</a:t>
            </a:r>
          </a:p>
        </p:txBody>
      </p:sp>
      <p:sp>
        <p:nvSpPr>
          <p:cNvPr id="13" name="Rectangle 6"/>
          <p:cNvSpPr>
            <a:spLocks noChangeArrowheads="1"/>
          </p:cNvSpPr>
          <p:nvPr/>
        </p:nvSpPr>
        <p:spPr bwMode="auto">
          <a:xfrm>
            <a:off x="3190875" y="5072063"/>
            <a:ext cx="64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000" u="none">
                <a:solidFill>
                  <a:srgbClr val="FF0000"/>
                </a:solidFill>
                <a:latin typeface="Times New Roman" pitchFamily="18" charset="0"/>
                <a:cs typeface="Times New Roman" pitchFamily="18" charset="0"/>
              </a:rPr>
              <a:t>H</a:t>
            </a:r>
            <a:r>
              <a:rPr lang="en-US" altLang="en-US" sz="2000" u="none" baseline="-25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O</a:t>
            </a:r>
          </a:p>
        </p:txBody>
      </p:sp>
      <p:sp>
        <p:nvSpPr>
          <p:cNvPr id="14" name="Rectangle 7"/>
          <p:cNvSpPr>
            <a:spLocks noChangeArrowheads="1"/>
          </p:cNvSpPr>
          <p:nvPr/>
        </p:nvSpPr>
        <p:spPr bwMode="auto">
          <a:xfrm>
            <a:off x="2047875" y="4214813"/>
            <a:ext cx="64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000" u="none" dirty="0">
                <a:solidFill>
                  <a:srgbClr val="FF0000"/>
                </a:solidFill>
                <a:latin typeface="Times New Roman" pitchFamily="18" charset="0"/>
                <a:cs typeface="Times New Roman" pitchFamily="18" charset="0"/>
              </a:rPr>
              <a:t>H</a:t>
            </a:r>
            <a:r>
              <a:rPr lang="en-US" altLang="en-US" sz="2000" u="none" baseline="-25000" dirty="0">
                <a:solidFill>
                  <a:srgbClr val="FF0000"/>
                </a:solidFill>
                <a:latin typeface="Times New Roman" pitchFamily="18" charset="0"/>
                <a:cs typeface="Times New Roman" pitchFamily="18" charset="0"/>
              </a:rPr>
              <a:t>2</a:t>
            </a:r>
            <a:r>
              <a:rPr lang="en-US" altLang="en-US" sz="2000" u="none" dirty="0">
                <a:solidFill>
                  <a:srgbClr val="FF0000"/>
                </a:solidFill>
                <a:latin typeface="Times New Roman" pitchFamily="18" charset="0"/>
                <a:cs typeface="Times New Roman" pitchFamily="18" charset="0"/>
              </a:rPr>
              <a:t>O</a:t>
            </a:r>
          </a:p>
        </p:txBody>
      </p:sp>
      <p:sp>
        <p:nvSpPr>
          <p:cNvPr id="15" name="Rectangle 8"/>
          <p:cNvSpPr>
            <a:spLocks noChangeArrowheads="1"/>
          </p:cNvSpPr>
          <p:nvPr/>
        </p:nvSpPr>
        <p:spPr bwMode="auto">
          <a:xfrm>
            <a:off x="2690813" y="5643563"/>
            <a:ext cx="64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000" u="none">
                <a:solidFill>
                  <a:srgbClr val="FF0000"/>
                </a:solidFill>
                <a:latin typeface="Times New Roman" pitchFamily="18" charset="0"/>
                <a:cs typeface="Times New Roman" pitchFamily="18" charset="0"/>
              </a:rPr>
              <a:t>H</a:t>
            </a:r>
            <a:r>
              <a:rPr lang="en-US" altLang="en-US" sz="2000" u="none" baseline="-25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O</a:t>
            </a:r>
          </a:p>
        </p:txBody>
      </p:sp>
      <p:cxnSp>
        <p:nvCxnSpPr>
          <p:cNvPr id="26" name="Straight Arrow Connector 25"/>
          <p:cNvCxnSpPr/>
          <p:nvPr/>
        </p:nvCxnSpPr>
        <p:spPr bwMode="auto">
          <a:xfrm>
            <a:off x="2047875" y="4643438"/>
            <a:ext cx="785813" cy="1587"/>
          </a:xfrm>
          <a:prstGeom prst="straightConnector1">
            <a:avLst/>
          </a:prstGeom>
          <a:noFill/>
          <a:ln w="38100" cap="flat" cmpd="sng" algn="ctr">
            <a:solidFill>
              <a:schemeClr val="tx2">
                <a:lumMod val="60000"/>
                <a:lumOff val="40000"/>
              </a:schemeClr>
            </a:solidFill>
            <a:prstDash val="solid"/>
            <a:round/>
            <a:headEnd type="none" w="med" len="med"/>
            <a:tailEnd type="arrow"/>
          </a:ln>
          <a:effectLst/>
        </p:spPr>
      </p:cxnSp>
      <p:cxnSp>
        <p:nvCxnSpPr>
          <p:cNvPr id="27" name="Straight Arrow Connector 26"/>
          <p:cNvCxnSpPr/>
          <p:nvPr/>
        </p:nvCxnSpPr>
        <p:spPr bwMode="auto">
          <a:xfrm rot="5400000">
            <a:off x="3477419" y="5285581"/>
            <a:ext cx="571500" cy="1588"/>
          </a:xfrm>
          <a:prstGeom prst="straightConnector1">
            <a:avLst/>
          </a:prstGeom>
          <a:noFill/>
          <a:ln w="38100" cap="flat" cmpd="sng" algn="ctr">
            <a:solidFill>
              <a:schemeClr val="tx2">
                <a:lumMod val="60000"/>
                <a:lumOff val="40000"/>
              </a:schemeClr>
            </a:solidFill>
            <a:prstDash val="solid"/>
            <a:round/>
            <a:headEnd type="none" w="med" len="med"/>
            <a:tailEnd type="arrow"/>
          </a:ln>
          <a:effectLst/>
        </p:spPr>
      </p:cxnSp>
      <p:cxnSp>
        <p:nvCxnSpPr>
          <p:cNvPr id="29" name="Straight Arrow Connector 28"/>
          <p:cNvCxnSpPr/>
          <p:nvPr/>
        </p:nvCxnSpPr>
        <p:spPr bwMode="auto">
          <a:xfrm rot="10800000">
            <a:off x="2619375" y="6072188"/>
            <a:ext cx="714375" cy="1587"/>
          </a:xfrm>
          <a:prstGeom prst="straightConnector1">
            <a:avLst/>
          </a:prstGeom>
          <a:noFill/>
          <a:ln w="38100" cap="flat" cmpd="sng" algn="ctr">
            <a:solidFill>
              <a:schemeClr val="tx2">
                <a:lumMod val="60000"/>
                <a:lumOff val="40000"/>
              </a:schemeClr>
            </a:solidFill>
            <a:prstDash val="solid"/>
            <a:round/>
            <a:headEnd type="none" w="med" len="med"/>
            <a:tailEnd type="arrow"/>
          </a:ln>
          <a:effectLst/>
        </p:spPr>
      </p:cxnSp>
      <p:sp>
        <p:nvSpPr>
          <p:cNvPr id="43" name="Arc 42"/>
          <p:cNvSpPr/>
          <p:nvPr/>
        </p:nvSpPr>
        <p:spPr bwMode="auto">
          <a:xfrm rot="4437442" flipV="1">
            <a:off x="181769" y="2463007"/>
            <a:ext cx="1506537" cy="1511300"/>
          </a:xfrm>
          <a:prstGeom prst="arc">
            <a:avLst>
              <a:gd name="adj1" fmla="val 12222162"/>
              <a:gd name="adj2" fmla="val 20793879"/>
            </a:avLst>
          </a:prstGeom>
          <a:ln>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txBody>
          <a:bodyPr anchor="ctr">
            <a:spAutoFit/>
          </a:bodyPr>
          <a:lstStyle/>
          <a:p>
            <a:pPr>
              <a:tabLst>
                <a:tab pos="457200" algn="l"/>
              </a:tabLst>
              <a:defRPr/>
            </a:pPr>
            <a:endParaRPr lang="en-US">
              <a:latin typeface="Times New Roman" pitchFamily="18" charset="0"/>
              <a:cs typeface="Times New Roman" pitchFamily="18" charset="0"/>
            </a:endParaRPr>
          </a:p>
        </p:txBody>
      </p:sp>
      <p:sp>
        <p:nvSpPr>
          <p:cNvPr id="2" name="Rectangle 1"/>
          <p:cNvSpPr/>
          <p:nvPr/>
        </p:nvSpPr>
        <p:spPr>
          <a:xfrm>
            <a:off x="5976938" y="2285897"/>
            <a:ext cx="2552494" cy="523220"/>
          </a:xfrm>
          <a:prstGeom prst="rect">
            <a:avLst/>
          </a:prstGeom>
        </p:spPr>
        <p:txBody>
          <a:bodyPr wrap="none">
            <a:spAutoFit/>
          </a:bodyPr>
          <a:lstStyle/>
          <a:p>
            <a:r>
              <a:rPr lang="en-US" sz="2800" u="none" dirty="0" err="1"/>
              <a:t>Triacyl</a:t>
            </a:r>
            <a:r>
              <a:rPr lang="en-US" sz="2800" u="none" dirty="0"/>
              <a:t> Glycerol</a:t>
            </a:r>
            <a:endParaRPr lang="en-US" sz="2800" dirty="0"/>
          </a:p>
        </p:txBody>
      </p:sp>
      <p:sp>
        <p:nvSpPr>
          <p:cNvPr id="3" name="Rectangle 2"/>
          <p:cNvSpPr/>
          <p:nvPr/>
        </p:nvSpPr>
        <p:spPr>
          <a:xfrm>
            <a:off x="5879814" y="4914550"/>
            <a:ext cx="3734740" cy="523220"/>
          </a:xfrm>
          <a:prstGeom prst="rect">
            <a:avLst/>
          </a:prstGeom>
        </p:spPr>
        <p:txBody>
          <a:bodyPr wrap="none">
            <a:spAutoFit/>
          </a:bodyPr>
          <a:lstStyle/>
          <a:p>
            <a:r>
              <a:rPr lang="en-US" sz="2800" u="none" dirty="0"/>
              <a:t>Glycerol + </a:t>
            </a:r>
            <a:r>
              <a:rPr lang="en-US" sz="2800" u="none" dirty="0" smtClean="0"/>
              <a:t>3 Fatty Acids</a:t>
            </a:r>
            <a:endParaRPr lang="en-US" sz="2800" dirty="0"/>
          </a:p>
        </p:txBody>
      </p:sp>
      <p:cxnSp>
        <p:nvCxnSpPr>
          <p:cNvPr id="24" name="Straight Arrow Connector 23"/>
          <p:cNvCxnSpPr/>
          <p:nvPr/>
        </p:nvCxnSpPr>
        <p:spPr bwMode="auto">
          <a:xfrm>
            <a:off x="7253185" y="2809117"/>
            <a:ext cx="0" cy="1988035"/>
          </a:xfrm>
          <a:prstGeom prst="straightConnector1">
            <a:avLst/>
          </a:prstGeom>
          <a:noFill/>
          <a:ln w="38100" cap="flat" cmpd="sng" algn="ctr">
            <a:solidFill>
              <a:schemeClr val="tx2">
                <a:lumMod val="60000"/>
                <a:lumOff val="40000"/>
              </a:schemeClr>
            </a:solidFill>
            <a:prstDash val="solid"/>
            <a:round/>
            <a:headEnd type="none" w="med" len="med"/>
            <a:tailEnd type="arrow"/>
          </a:ln>
          <a:effectLst/>
        </p:spPr>
      </p:cxnSp>
      <p:sp>
        <p:nvSpPr>
          <p:cNvPr id="5" name="Rectangle 4"/>
          <p:cNvSpPr/>
          <p:nvPr/>
        </p:nvSpPr>
        <p:spPr>
          <a:xfrm>
            <a:off x="7359068" y="3318531"/>
            <a:ext cx="1340432" cy="523220"/>
          </a:xfrm>
          <a:prstGeom prst="rect">
            <a:avLst/>
          </a:prstGeom>
        </p:spPr>
        <p:txBody>
          <a:bodyPr wrap="none">
            <a:spAutoFit/>
          </a:bodyPr>
          <a:lstStyle/>
          <a:p>
            <a:r>
              <a:rPr lang="en-GB" sz="2800" b="1" u="none" dirty="0">
                <a:solidFill>
                  <a:srgbClr val="FF0000"/>
                </a:solidFill>
              </a:rPr>
              <a:t>Lipases</a:t>
            </a:r>
            <a:endParaRPr lang="en-US" sz="2800" dirty="0"/>
          </a:p>
        </p:txBody>
      </p:sp>
      <p:sp>
        <p:nvSpPr>
          <p:cNvPr id="28" name="Rectangle 7"/>
          <p:cNvSpPr>
            <a:spLocks noChangeArrowheads="1"/>
          </p:cNvSpPr>
          <p:nvPr/>
        </p:nvSpPr>
        <p:spPr bwMode="auto">
          <a:xfrm>
            <a:off x="7240893" y="3971027"/>
            <a:ext cx="824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u="none" dirty="0">
                <a:solidFill>
                  <a:srgbClr val="FF0000"/>
                </a:solidFill>
                <a:latin typeface="Times New Roman" pitchFamily="18" charset="0"/>
                <a:cs typeface="Times New Roman" pitchFamily="18" charset="0"/>
              </a:rPr>
              <a:t>H</a:t>
            </a:r>
            <a:r>
              <a:rPr lang="en-US" altLang="en-US" sz="2800" u="none" baseline="-25000" dirty="0">
                <a:solidFill>
                  <a:srgbClr val="FF0000"/>
                </a:solidFill>
                <a:latin typeface="Times New Roman" pitchFamily="18" charset="0"/>
                <a:cs typeface="Times New Roman" pitchFamily="18" charset="0"/>
              </a:rPr>
              <a:t>2</a:t>
            </a:r>
            <a:r>
              <a:rPr lang="en-US" altLang="en-US" sz="2800" u="none" dirty="0">
                <a:solidFill>
                  <a:srgbClr val="FF0000"/>
                </a:solidFill>
                <a:latin typeface="Times New Roman" pitchFamily="18" charset="0"/>
                <a:cs typeface="Times New Roman" pitchFamily="18" charset="0"/>
              </a:rPr>
              <a:t>O</a:t>
            </a:r>
          </a:p>
        </p:txBody>
      </p:sp>
    </p:spTree>
    <p:extLst>
      <p:ext uri="{BB962C8B-B14F-4D97-AF65-F5344CB8AC3E}">
        <p14:creationId xmlns:p14="http://schemas.microsoft.com/office/powerpoint/2010/main" val="314970667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9298">
                                            <p:txEl>
                                              <p:pRg st="0" end="0"/>
                                            </p:txEl>
                                          </p:spTgt>
                                        </p:tgtEl>
                                        <p:attrNameLst>
                                          <p:attrName>style.visibility</p:attrName>
                                        </p:attrNameLst>
                                      </p:cBhvr>
                                      <p:to>
                                        <p:strVal val="visible"/>
                                      </p:to>
                                    </p:set>
                                    <p:animEffect transition="in" filter="blinds(horizontal)">
                                      <p:cBhvr>
                                        <p:cTn id="7" dur="500"/>
                                        <p:tgtEl>
                                          <p:spTgt spid="4392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9300"/>
                                        </p:tgtEl>
                                        <p:attrNameLst>
                                          <p:attrName>style.visibility</p:attrName>
                                        </p:attrNameLst>
                                      </p:cBhvr>
                                      <p:to>
                                        <p:strVal val="visible"/>
                                      </p:to>
                                    </p:set>
                                    <p:animEffect transition="in" filter="blinds(horizontal)">
                                      <p:cBhvr>
                                        <p:cTn id="12" dur="500"/>
                                        <p:tgtEl>
                                          <p:spTgt spid="43930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39301"/>
                                        </p:tgtEl>
                                        <p:attrNameLst>
                                          <p:attrName>style.visibility</p:attrName>
                                        </p:attrNameLst>
                                      </p:cBhvr>
                                      <p:to>
                                        <p:strVal val="visible"/>
                                      </p:to>
                                    </p:set>
                                    <p:animEffect transition="in" filter="blinds(horizontal)">
                                      <p:cBhvr>
                                        <p:cTn id="15" dur="500"/>
                                        <p:tgtEl>
                                          <p:spTgt spid="43930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39302"/>
                                        </p:tgtEl>
                                        <p:attrNameLst>
                                          <p:attrName>style.visibility</p:attrName>
                                        </p:attrNameLst>
                                      </p:cBhvr>
                                      <p:to>
                                        <p:strVal val="visible"/>
                                      </p:to>
                                    </p:set>
                                    <p:animEffect transition="in" filter="blinds(horizontal)">
                                      <p:cBhvr>
                                        <p:cTn id="18" dur="500"/>
                                        <p:tgtEl>
                                          <p:spTgt spid="4393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39298">
                                            <p:txEl>
                                              <p:pRg st="5" end="5"/>
                                            </p:txEl>
                                          </p:spTgt>
                                        </p:tgtEl>
                                        <p:attrNameLst>
                                          <p:attrName>style.visibility</p:attrName>
                                        </p:attrNameLst>
                                      </p:cBhvr>
                                      <p:to>
                                        <p:strVal val="visible"/>
                                      </p:to>
                                    </p:set>
                                    <p:animEffect transition="in" filter="blinds(horizontal)">
                                      <p:cBhvr>
                                        <p:cTn id="23" dur="500"/>
                                        <p:tgtEl>
                                          <p:spTgt spid="439298">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39298">
                                            <p:txEl>
                                              <p:pRg st="6" end="6"/>
                                            </p:txEl>
                                          </p:spTgt>
                                        </p:tgtEl>
                                        <p:attrNameLst>
                                          <p:attrName>style.visibility</p:attrName>
                                        </p:attrNameLst>
                                      </p:cBhvr>
                                      <p:to>
                                        <p:strVal val="visible"/>
                                      </p:to>
                                    </p:set>
                                    <p:animEffect transition="in" filter="blinds(horizontal)">
                                      <p:cBhvr>
                                        <p:cTn id="28" dur="500"/>
                                        <p:tgtEl>
                                          <p:spTgt spid="439298">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blinds(horizontal)">
                                      <p:cBhvr>
                                        <p:cTn id="33" dur="500"/>
                                        <p:tgtEl>
                                          <p:spTgt spid="4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linds(horizontal)">
                                      <p:cBhvr>
                                        <p:cTn id="50" dur="500"/>
                                        <p:tgtEl>
                                          <p:spTgt spid="26"/>
                                        </p:tgtEl>
                                      </p:cBhvr>
                                    </p:animEffect>
                                  </p:childTnLst>
                                </p:cTn>
                              </p:par>
                              <p:par>
                                <p:cTn id="51" presetID="3" presetClass="entr" presetSubtype="1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linds(horizontal)">
                                      <p:cBhvr>
                                        <p:cTn id="53" dur="500"/>
                                        <p:tgtEl>
                                          <p:spTgt spid="27"/>
                                        </p:tgtEl>
                                      </p:cBhvr>
                                    </p:animEffect>
                                  </p:childTnLst>
                                </p:cTn>
                              </p:par>
                              <p:par>
                                <p:cTn id="54" presetID="3" presetClass="entr" presetSubtype="1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linds(horizontal)">
                                      <p:cBhvr>
                                        <p:cTn id="56" dur="500"/>
                                        <p:tgtEl>
                                          <p:spTgt spid="29"/>
                                        </p:tgtEl>
                                      </p:cBhvr>
                                    </p:animEffect>
                                  </p:childTnLst>
                                </p:cTn>
                              </p:par>
                              <p:par>
                                <p:cTn id="57" presetID="3" presetClass="entr" presetSubtype="1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linds(horizontal)">
                                      <p:cBhvr>
                                        <p:cTn id="59" dur="500"/>
                                        <p:tgtEl>
                                          <p:spTgt spid="24"/>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0" grpId="0"/>
      <p:bldP spid="439301" grpId="0" animBg="1"/>
      <p:bldP spid="439302" grpId="0"/>
      <p:bldP spid="9" grpId="0"/>
      <p:bldP spid="13" grpId="0"/>
      <p:bldP spid="14" grpId="0"/>
      <p:bldP spid="15"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ChangeArrowheads="1"/>
          </p:cNvSpPr>
          <p:nvPr/>
        </p:nvSpPr>
        <p:spPr bwMode="auto">
          <a:xfrm>
            <a:off x="1219200" y="6096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lvl="1" algn="l" rtl="0">
              <a:spcBef>
                <a:spcPct val="0"/>
              </a:spcBef>
              <a:buClrTx/>
              <a:buSzTx/>
              <a:buFont typeface="Wingdings" pitchFamily="2" charset="2"/>
              <a:buNone/>
            </a:pPr>
            <a:r>
              <a:rPr lang="en-GB" altLang="en-US" b="1" u="none">
                <a:solidFill>
                  <a:srgbClr val="800000"/>
                </a:solidFill>
                <a:latin typeface="Times New Roman" pitchFamily="18" charset="0"/>
                <a:cs typeface="Times New Roman" pitchFamily="18" charset="0"/>
              </a:rPr>
              <a:t>C- Amidases</a:t>
            </a:r>
            <a:endParaRPr lang="en-US" altLang="en-US" b="1" u="none">
              <a:solidFill>
                <a:srgbClr val="009900"/>
              </a:solidFill>
              <a:latin typeface="Times New Roman" pitchFamily="18" charset="0"/>
              <a:cs typeface="Times New Roman" pitchFamily="18" charset="0"/>
            </a:endParaRPr>
          </a:p>
          <a:p>
            <a:pPr lvl="1" algn="l" rtl="0">
              <a:spcBef>
                <a:spcPct val="0"/>
              </a:spcBef>
              <a:buClrTx/>
              <a:buSzTx/>
              <a:buFont typeface="Wingdings" pitchFamily="2" charset="2"/>
              <a:buNone/>
            </a:pPr>
            <a:r>
              <a:rPr lang="en-GB" altLang="en-US" b="1" u="none">
                <a:solidFill>
                  <a:srgbClr val="800000"/>
                </a:solidFill>
                <a:latin typeface="Times New Roman" pitchFamily="18" charset="0"/>
                <a:cs typeface="Times New Roman" pitchFamily="18" charset="0"/>
              </a:rPr>
              <a:t>	</a:t>
            </a:r>
            <a:r>
              <a:rPr lang="en-GB" altLang="en-US" b="1" u="none">
                <a:solidFill>
                  <a:srgbClr val="009900"/>
                </a:solidFill>
                <a:latin typeface="Times New Roman" pitchFamily="18" charset="0"/>
                <a:cs typeface="Times New Roman" pitchFamily="18" charset="0"/>
              </a:rPr>
              <a:t>(asparaginase, glutaminase, urease)</a:t>
            </a:r>
          </a:p>
        </p:txBody>
      </p:sp>
      <p:sp>
        <p:nvSpPr>
          <p:cNvPr id="2" name="Rectangle 1"/>
          <p:cNvSpPr/>
          <p:nvPr/>
        </p:nvSpPr>
        <p:spPr>
          <a:xfrm>
            <a:off x="523874" y="2132856"/>
            <a:ext cx="9001125" cy="523220"/>
          </a:xfrm>
          <a:prstGeom prst="rect">
            <a:avLst/>
          </a:prstGeom>
        </p:spPr>
        <p:txBody>
          <a:bodyPr wrap="square">
            <a:spAutoFit/>
          </a:bodyPr>
          <a:lstStyle/>
          <a:p>
            <a:r>
              <a:rPr lang="en-US" sz="2800" u="none" dirty="0" smtClean="0"/>
              <a:t>Asparagine			Aspartic </a:t>
            </a:r>
            <a:r>
              <a:rPr lang="en-US" sz="2800" u="none" dirty="0"/>
              <a:t>Acid </a:t>
            </a:r>
            <a:r>
              <a:rPr lang="en-US" sz="2800" u="none" dirty="0" smtClean="0"/>
              <a:t>+ NH</a:t>
            </a:r>
            <a:r>
              <a:rPr lang="en-US" sz="2800" u="none" baseline="-25000" dirty="0" smtClean="0"/>
              <a:t>3</a:t>
            </a:r>
            <a:r>
              <a:rPr lang="en-US" sz="2800" u="none" dirty="0" smtClean="0"/>
              <a:t> </a:t>
            </a:r>
            <a:endParaRPr lang="en-US" sz="2800" dirty="0"/>
          </a:p>
        </p:txBody>
      </p:sp>
      <p:cxnSp>
        <p:nvCxnSpPr>
          <p:cNvPr id="5" name="Straight Arrow Connector 4"/>
          <p:cNvCxnSpPr/>
          <p:nvPr/>
        </p:nvCxnSpPr>
        <p:spPr bwMode="auto">
          <a:xfrm>
            <a:off x="2504728" y="2426917"/>
            <a:ext cx="1471240" cy="1587"/>
          </a:xfrm>
          <a:prstGeom prst="straightConnector1">
            <a:avLst/>
          </a:prstGeom>
          <a:noFill/>
          <a:ln w="38100" cap="flat" cmpd="sng" algn="ctr">
            <a:solidFill>
              <a:schemeClr val="tx2">
                <a:lumMod val="60000"/>
                <a:lumOff val="40000"/>
              </a:schemeClr>
            </a:solidFill>
            <a:prstDash val="solid"/>
            <a:round/>
            <a:headEnd type="none" w="med" len="med"/>
            <a:tailEnd type="arrow"/>
          </a:ln>
          <a:effectLst/>
        </p:spPr>
      </p:cxnSp>
      <p:sp>
        <p:nvSpPr>
          <p:cNvPr id="7" name="Rectangle 6"/>
          <p:cNvSpPr/>
          <p:nvPr/>
        </p:nvSpPr>
        <p:spPr>
          <a:xfrm>
            <a:off x="499154" y="3573016"/>
            <a:ext cx="9001125" cy="523220"/>
          </a:xfrm>
          <a:prstGeom prst="rect">
            <a:avLst/>
          </a:prstGeom>
        </p:spPr>
        <p:txBody>
          <a:bodyPr wrap="square">
            <a:spAutoFit/>
          </a:bodyPr>
          <a:lstStyle/>
          <a:p>
            <a:r>
              <a:rPr lang="en-US" sz="2800" u="none" dirty="0" smtClean="0"/>
              <a:t>Glutamine			Glutamic </a:t>
            </a:r>
            <a:r>
              <a:rPr lang="en-US" sz="2800" u="none" dirty="0"/>
              <a:t>Acid + NH</a:t>
            </a:r>
            <a:r>
              <a:rPr lang="en-US" sz="2800" u="none" baseline="-25000" dirty="0"/>
              <a:t>3</a:t>
            </a:r>
            <a:endParaRPr lang="en-US" sz="2800" baseline="-25000" dirty="0"/>
          </a:p>
        </p:txBody>
      </p:sp>
      <p:cxnSp>
        <p:nvCxnSpPr>
          <p:cNvPr id="8" name="Straight Arrow Connector 7"/>
          <p:cNvCxnSpPr/>
          <p:nvPr/>
        </p:nvCxnSpPr>
        <p:spPr bwMode="auto">
          <a:xfrm>
            <a:off x="2480008" y="3867077"/>
            <a:ext cx="1471240" cy="1587"/>
          </a:xfrm>
          <a:prstGeom prst="straightConnector1">
            <a:avLst/>
          </a:prstGeom>
          <a:noFill/>
          <a:ln w="38100" cap="flat" cmpd="sng" algn="ctr">
            <a:solidFill>
              <a:schemeClr val="tx2">
                <a:lumMod val="60000"/>
                <a:lumOff val="40000"/>
              </a:schemeClr>
            </a:solidFill>
            <a:prstDash val="solid"/>
            <a:round/>
            <a:headEnd type="none" w="med" len="med"/>
            <a:tailEnd type="arrow"/>
          </a:ln>
          <a:effectLst/>
        </p:spPr>
      </p:cxnSp>
      <p:sp>
        <p:nvSpPr>
          <p:cNvPr id="4" name="Rectangle 3"/>
          <p:cNvSpPr/>
          <p:nvPr/>
        </p:nvSpPr>
        <p:spPr>
          <a:xfrm>
            <a:off x="2217598" y="3157134"/>
            <a:ext cx="1996059" cy="523220"/>
          </a:xfrm>
          <a:prstGeom prst="rect">
            <a:avLst/>
          </a:prstGeom>
        </p:spPr>
        <p:txBody>
          <a:bodyPr wrap="none">
            <a:spAutoFit/>
          </a:bodyPr>
          <a:lstStyle/>
          <a:p>
            <a:r>
              <a:rPr lang="en-US" sz="2800" u="none" dirty="0" err="1" smtClean="0"/>
              <a:t>Glutaminase</a:t>
            </a:r>
            <a:endParaRPr lang="en-US" sz="2800" dirty="0"/>
          </a:p>
        </p:txBody>
      </p:sp>
      <p:sp>
        <p:nvSpPr>
          <p:cNvPr id="10" name="Rectangle 9"/>
          <p:cNvSpPr/>
          <p:nvPr/>
        </p:nvSpPr>
        <p:spPr>
          <a:xfrm>
            <a:off x="2242318" y="1871246"/>
            <a:ext cx="2116285" cy="523220"/>
          </a:xfrm>
          <a:prstGeom prst="rect">
            <a:avLst/>
          </a:prstGeom>
        </p:spPr>
        <p:txBody>
          <a:bodyPr wrap="none">
            <a:spAutoFit/>
          </a:bodyPr>
          <a:lstStyle/>
          <a:p>
            <a:r>
              <a:rPr lang="en-US" sz="2800" u="none" dirty="0" err="1" smtClean="0"/>
              <a:t>Asparaginase</a:t>
            </a:r>
            <a:endParaRPr lang="en-US" sz="2800" dirty="0"/>
          </a:p>
        </p:txBody>
      </p:sp>
      <p:sp>
        <p:nvSpPr>
          <p:cNvPr id="6" name="Rectangle 5"/>
          <p:cNvSpPr/>
          <p:nvPr/>
        </p:nvSpPr>
        <p:spPr>
          <a:xfrm>
            <a:off x="2773839" y="3941848"/>
            <a:ext cx="824265" cy="523220"/>
          </a:xfrm>
          <a:prstGeom prst="rect">
            <a:avLst/>
          </a:prstGeom>
        </p:spPr>
        <p:txBody>
          <a:bodyPr wrap="none">
            <a:spAutoFit/>
          </a:bodyPr>
          <a:lstStyle/>
          <a:p>
            <a:r>
              <a:rPr lang="en-US" sz="2800" u="none" dirty="0" smtClean="0">
                <a:solidFill>
                  <a:srgbClr val="000000"/>
                </a:solidFill>
              </a:rPr>
              <a:t>H</a:t>
            </a:r>
            <a:r>
              <a:rPr lang="en-US" sz="2800" u="none" baseline="-25000" dirty="0" smtClean="0">
                <a:solidFill>
                  <a:srgbClr val="000000"/>
                </a:solidFill>
              </a:rPr>
              <a:t>2</a:t>
            </a:r>
            <a:r>
              <a:rPr lang="en-US" sz="2800" u="none" dirty="0" smtClean="0">
                <a:solidFill>
                  <a:srgbClr val="000000"/>
                </a:solidFill>
              </a:rPr>
              <a:t>O</a:t>
            </a:r>
            <a:endParaRPr lang="en-US" dirty="0"/>
          </a:p>
        </p:txBody>
      </p:sp>
      <p:sp>
        <p:nvSpPr>
          <p:cNvPr id="12" name="Rectangle 11"/>
          <p:cNvSpPr/>
          <p:nvPr/>
        </p:nvSpPr>
        <p:spPr>
          <a:xfrm>
            <a:off x="2798560" y="2426917"/>
            <a:ext cx="824265" cy="523220"/>
          </a:xfrm>
          <a:prstGeom prst="rect">
            <a:avLst/>
          </a:prstGeom>
        </p:spPr>
        <p:txBody>
          <a:bodyPr wrap="none">
            <a:spAutoFit/>
          </a:bodyPr>
          <a:lstStyle/>
          <a:p>
            <a:r>
              <a:rPr lang="en-US" sz="2800" u="none" dirty="0" smtClean="0">
                <a:solidFill>
                  <a:srgbClr val="000000"/>
                </a:solidFill>
              </a:rPr>
              <a:t>H</a:t>
            </a:r>
            <a:r>
              <a:rPr lang="en-US" sz="2800" u="none" baseline="-25000" dirty="0" smtClean="0">
                <a:solidFill>
                  <a:srgbClr val="000000"/>
                </a:solidFill>
              </a:rPr>
              <a:t>2</a:t>
            </a:r>
            <a:r>
              <a:rPr lang="en-US" sz="2800" u="none" dirty="0" smtClean="0">
                <a:solidFill>
                  <a:srgbClr val="000000"/>
                </a:solidFill>
              </a:rPr>
              <a:t>O</a:t>
            </a:r>
            <a:endParaRPr lang="en-US" dirty="0"/>
          </a:p>
        </p:txBody>
      </p:sp>
      <p:sp>
        <p:nvSpPr>
          <p:cNvPr id="13" name="Rectangle 12"/>
          <p:cNvSpPr/>
          <p:nvPr/>
        </p:nvSpPr>
        <p:spPr>
          <a:xfrm>
            <a:off x="692978" y="5429250"/>
            <a:ext cx="9001125" cy="523220"/>
          </a:xfrm>
          <a:prstGeom prst="rect">
            <a:avLst/>
          </a:prstGeom>
        </p:spPr>
        <p:txBody>
          <a:bodyPr wrap="square">
            <a:spAutoFit/>
          </a:bodyPr>
          <a:lstStyle/>
          <a:p>
            <a:r>
              <a:rPr lang="en-US" sz="2800" u="none" dirty="0" smtClean="0"/>
              <a:t>Urea			CO</a:t>
            </a:r>
            <a:r>
              <a:rPr lang="en-US" sz="2800" u="none" baseline="-25000" dirty="0" smtClean="0"/>
              <a:t>2</a:t>
            </a:r>
            <a:r>
              <a:rPr lang="en-US" sz="2800" u="none" dirty="0" smtClean="0"/>
              <a:t>+ </a:t>
            </a:r>
            <a:r>
              <a:rPr lang="en-US" sz="2800" u="none" dirty="0"/>
              <a:t>NH</a:t>
            </a:r>
            <a:r>
              <a:rPr lang="en-US" sz="2800" u="none" baseline="-25000" dirty="0"/>
              <a:t>3</a:t>
            </a:r>
            <a:endParaRPr lang="en-US" sz="2800" baseline="-25000" dirty="0"/>
          </a:p>
        </p:txBody>
      </p:sp>
      <p:cxnSp>
        <p:nvCxnSpPr>
          <p:cNvPr id="14" name="Straight Arrow Connector 13"/>
          <p:cNvCxnSpPr/>
          <p:nvPr/>
        </p:nvCxnSpPr>
        <p:spPr bwMode="auto">
          <a:xfrm>
            <a:off x="1700523" y="5723311"/>
            <a:ext cx="1471240" cy="1587"/>
          </a:xfrm>
          <a:prstGeom prst="straightConnector1">
            <a:avLst/>
          </a:prstGeom>
          <a:noFill/>
          <a:ln w="38100" cap="flat" cmpd="sng" algn="ctr">
            <a:solidFill>
              <a:schemeClr val="tx2">
                <a:lumMod val="60000"/>
                <a:lumOff val="40000"/>
              </a:schemeClr>
            </a:solidFill>
            <a:prstDash val="solid"/>
            <a:round/>
            <a:headEnd type="none" w="med" len="med"/>
            <a:tailEnd type="arrow"/>
          </a:ln>
          <a:effectLst/>
        </p:spPr>
      </p:cxnSp>
      <p:sp>
        <p:nvSpPr>
          <p:cNvPr id="15" name="Rectangle 14"/>
          <p:cNvSpPr/>
          <p:nvPr/>
        </p:nvSpPr>
        <p:spPr>
          <a:xfrm>
            <a:off x="1729939" y="5026980"/>
            <a:ext cx="1180131" cy="523220"/>
          </a:xfrm>
          <a:prstGeom prst="rect">
            <a:avLst/>
          </a:prstGeom>
        </p:spPr>
        <p:txBody>
          <a:bodyPr wrap="none">
            <a:spAutoFit/>
          </a:bodyPr>
          <a:lstStyle/>
          <a:p>
            <a:r>
              <a:rPr lang="en-US" sz="2800" u="none" dirty="0" smtClean="0"/>
              <a:t>Urease</a:t>
            </a:r>
            <a:endParaRPr lang="en-US" sz="2800" dirty="0"/>
          </a:p>
        </p:txBody>
      </p:sp>
      <p:sp>
        <p:nvSpPr>
          <p:cNvPr id="16" name="Rectangle 15"/>
          <p:cNvSpPr/>
          <p:nvPr/>
        </p:nvSpPr>
        <p:spPr>
          <a:xfrm>
            <a:off x="2024010" y="5755128"/>
            <a:ext cx="824265" cy="523220"/>
          </a:xfrm>
          <a:prstGeom prst="rect">
            <a:avLst/>
          </a:prstGeom>
        </p:spPr>
        <p:txBody>
          <a:bodyPr wrap="none">
            <a:spAutoFit/>
          </a:bodyPr>
          <a:lstStyle/>
          <a:p>
            <a:r>
              <a:rPr lang="en-US" sz="2800" u="none" dirty="0" smtClean="0">
                <a:solidFill>
                  <a:srgbClr val="000000"/>
                </a:solidFill>
              </a:rPr>
              <a:t>H</a:t>
            </a:r>
            <a:r>
              <a:rPr lang="en-US" sz="2800" u="none" baseline="-25000" dirty="0" smtClean="0">
                <a:solidFill>
                  <a:srgbClr val="000000"/>
                </a:solidFill>
              </a:rPr>
              <a:t>2</a:t>
            </a:r>
            <a:r>
              <a:rPr lang="en-US" sz="2800" u="none" dirty="0" smtClean="0">
                <a:solidFill>
                  <a:srgbClr val="000000"/>
                </a:solidFill>
              </a:rPr>
              <a:t>O</a:t>
            </a:r>
            <a:endParaRPr lang="en-US" dirty="0"/>
          </a:p>
        </p:txBody>
      </p:sp>
    </p:spTree>
    <p:extLst>
      <p:ext uri="{BB962C8B-B14F-4D97-AF65-F5344CB8AC3E}">
        <p14:creationId xmlns:p14="http://schemas.microsoft.com/office/powerpoint/2010/main" val="409361316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2370">
                                            <p:txEl>
                                              <p:pRg st="0" end="0"/>
                                            </p:txEl>
                                          </p:spTgt>
                                        </p:tgtEl>
                                        <p:attrNameLst>
                                          <p:attrName>style.visibility</p:attrName>
                                        </p:attrNameLst>
                                      </p:cBhvr>
                                      <p:to>
                                        <p:strVal val="visible"/>
                                      </p:to>
                                    </p:set>
                                    <p:animEffect transition="in" filter="blinds(horizontal)">
                                      <p:cBhvr>
                                        <p:cTn id="7" dur="500"/>
                                        <p:tgtEl>
                                          <p:spTgt spid="4423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2370">
                                            <p:txEl>
                                              <p:pRg st="1" end="1"/>
                                            </p:txEl>
                                          </p:spTgt>
                                        </p:tgtEl>
                                        <p:attrNameLst>
                                          <p:attrName>style.visibility</p:attrName>
                                        </p:attrNameLst>
                                      </p:cBhvr>
                                      <p:to>
                                        <p:strVal val="visible"/>
                                      </p:to>
                                    </p:set>
                                    <p:animEffect transition="in" filter="blinds(horizontal)">
                                      <p:cBhvr>
                                        <p:cTn id="12" dur="500"/>
                                        <p:tgtEl>
                                          <p:spTgt spid="442370">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25750"/>
            <a:ext cx="99060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2372" name="Rectangle 4"/>
          <p:cNvSpPr>
            <a:spLocks noChangeArrowheads="1"/>
          </p:cNvSpPr>
          <p:nvPr/>
        </p:nvSpPr>
        <p:spPr bwMode="auto">
          <a:xfrm>
            <a:off x="0" y="2286000"/>
            <a:ext cx="4038600" cy="5191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sz="2400">
                <a:solidFill>
                  <a:schemeClr val="tx1"/>
                </a:solidFill>
                <a:latin typeface="Times New Roman" pitchFamily="18" charset="0"/>
              </a:defRPr>
            </a:lvl1pPr>
            <a:lvl2pPr>
              <a:tabLst>
                <a:tab pos="457200" algn="l"/>
              </a:tabLst>
              <a:defRPr sz="2400">
                <a:solidFill>
                  <a:schemeClr val="tx1"/>
                </a:solidFill>
                <a:latin typeface="Times New Roman" pitchFamily="18" charset="0"/>
              </a:defRPr>
            </a:lvl2pPr>
            <a:lvl3pPr>
              <a:tabLst>
                <a:tab pos="457200" algn="l"/>
              </a:tabLst>
              <a:defRPr sz="2400">
                <a:solidFill>
                  <a:schemeClr val="tx1"/>
                </a:solidFill>
                <a:latin typeface="Times New Roman" pitchFamily="18" charset="0"/>
              </a:defRPr>
            </a:lvl3pPr>
            <a:lvl4pPr>
              <a:tabLst>
                <a:tab pos="457200" algn="l"/>
              </a:tabLst>
              <a:defRPr sz="2400">
                <a:solidFill>
                  <a:schemeClr val="tx1"/>
                </a:solidFill>
                <a:latin typeface="Times New Roman" pitchFamily="18" charset="0"/>
              </a:defRPr>
            </a:lvl4pPr>
            <a:lvl5pPr>
              <a:tabLst>
                <a:tab pos="457200" algn="l"/>
              </a:tabLst>
              <a:defRPr sz="2400">
                <a:solidFill>
                  <a:schemeClr val="tx1"/>
                </a:solidFill>
                <a:latin typeface="Times New Roman" pitchFamily="18" charset="0"/>
              </a:defRPr>
            </a:lvl5pPr>
            <a:lvl6pPr eaLnBrk="0" fontAlgn="base" hangingPunct="0">
              <a:spcBef>
                <a:spcPct val="0"/>
              </a:spcBef>
              <a:spcAft>
                <a:spcPct val="0"/>
              </a:spcAft>
              <a:tabLst>
                <a:tab pos="457200" algn="l"/>
              </a:tabLst>
              <a:defRPr sz="2400">
                <a:solidFill>
                  <a:schemeClr val="tx1"/>
                </a:solidFill>
                <a:latin typeface="Times New Roman" pitchFamily="18" charset="0"/>
              </a:defRPr>
            </a:lvl6pPr>
            <a:lvl7pPr eaLnBrk="0" fontAlgn="base" hangingPunct="0">
              <a:spcBef>
                <a:spcPct val="0"/>
              </a:spcBef>
              <a:spcAft>
                <a:spcPct val="0"/>
              </a:spcAft>
              <a:tabLst>
                <a:tab pos="457200" algn="l"/>
              </a:tabLst>
              <a:defRPr sz="2400">
                <a:solidFill>
                  <a:schemeClr val="tx1"/>
                </a:solidFill>
                <a:latin typeface="Times New Roman" pitchFamily="18" charset="0"/>
              </a:defRPr>
            </a:lvl7pPr>
            <a:lvl8pPr eaLnBrk="0" fontAlgn="base" hangingPunct="0">
              <a:spcBef>
                <a:spcPct val="0"/>
              </a:spcBef>
              <a:spcAft>
                <a:spcPct val="0"/>
              </a:spcAft>
              <a:tabLst>
                <a:tab pos="457200" algn="l"/>
              </a:tabLst>
              <a:defRPr sz="2400">
                <a:solidFill>
                  <a:schemeClr val="tx1"/>
                </a:solidFill>
                <a:latin typeface="Times New Roman" pitchFamily="18" charset="0"/>
              </a:defRPr>
            </a:lvl8pPr>
            <a:lvl9pPr eaLnBrk="0" fontAlgn="base" hangingPunct="0">
              <a:spcBef>
                <a:spcPct val="0"/>
              </a:spcBef>
              <a:spcAft>
                <a:spcPct val="0"/>
              </a:spcAft>
              <a:tabLst>
                <a:tab pos="457200" algn="l"/>
              </a:tabLst>
              <a:defRPr sz="2400">
                <a:solidFill>
                  <a:schemeClr val="tx1"/>
                </a:solidFill>
                <a:latin typeface="Times New Roman" pitchFamily="18" charset="0"/>
              </a:defRPr>
            </a:lvl9pPr>
          </a:lstStyle>
          <a:p>
            <a:pPr lvl="1"/>
            <a:r>
              <a:rPr lang="en-GB" altLang="en-US" sz="2800" b="1">
                <a:solidFill>
                  <a:srgbClr val="009900"/>
                </a:solidFill>
              </a:rPr>
              <a:t>asparaginase</a:t>
            </a:r>
            <a:endParaRPr lang="en-US" altLang="en-US" sz="2800" b="1">
              <a:solidFill>
                <a:srgbClr val="009900"/>
              </a:solidFill>
            </a:endParaRPr>
          </a:p>
        </p:txBody>
      </p:sp>
    </p:spTree>
    <p:extLst>
      <p:ext uri="{BB962C8B-B14F-4D97-AF65-F5344CB8AC3E}">
        <p14:creationId xmlns:p14="http://schemas.microsoft.com/office/powerpoint/2010/main" val="411050482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42372"/>
                                        </p:tgtEl>
                                        <p:attrNameLst>
                                          <p:attrName>style.visibility</p:attrName>
                                        </p:attrNameLst>
                                      </p:cBhvr>
                                      <p:to>
                                        <p:strVal val="visible"/>
                                      </p:to>
                                    </p:set>
                                    <p:anim calcmode="lin" valueType="num">
                                      <p:cBhvr additive="base">
                                        <p:cTn id="7" dur="5000" fill="hold"/>
                                        <p:tgtEl>
                                          <p:spTgt spid="442372"/>
                                        </p:tgtEl>
                                        <p:attrNameLst>
                                          <p:attrName>ppt_x</p:attrName>
                                        </p:attrNameLst>
                                      </p:cBhvr>
                                      <p:tavLst>
                                        <p:tav tm="0">
                                          <p:val>
                                            <p:strVal val="#ppt_x"/>
                                          </p:val>
                                        </p:tav>
                                        <p:tav tm="100000">
                                          <p:val>
                                            <p:strVal val="#ppt_x"/>
                                          </p:val>
                                        </p:tav>
                                      </p:tavLst>
                                    </p:anim>
                                    <p:anim calcmode="lin" valueType="num">
                                      <p:cBhvr additive="base">
                                        <p:cTn id="8" dur="5000" fill="hold"/>
                                        <p:tgtEl>
                                          <p:spTgt spid="442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1600200" y="1981200"/>
            <a:ext cx="2022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buFontTx/>
              <a:buNone/>
            </a:pPr>
            <a:r>
              <a:rPr lang="en-GB" altLang="en-US" sz="2800" b="1">
                <a:solidFill>
                  <a:srgbClr val="009900"/>
                </a:solidFill>
              </a:rPr>
              <a:t>glutaminase</a:t>
            </a:r>
            <a:endParaRPr lang="en-US" altLang="en-US" sz="2800" b="1">
              <a:solidFill>
                <a:srgbClr val="009900"/>
              </a:solidFill>
            </a:endParaRPr>
          </a:p>
        </p:txBody>
      </p:sp>
      <p:pic>
        <p:nvPicPr>
          <p:cNvPr id="443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990600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844413"/>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99060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4419" name="Rectangle 3"/>
          <p:cNvSpPr>
            <a:spLocks noChangeArrowheads="1"/>
          </p:cNvSpPr>
          <p:nvPr/>
        </p:nvSpPr>
        <p:spPr bwMode="auto">
          <a:xfrm>
            <a:off x="1828800" y="2057400"/>
            <a:ext cx="1169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buFontTx/>
              <a:buNone/>
            </a:pPr>
            <a:r>
              <a:rPr lang="en-GB" altLang="en-US" sz="2800" b="1">
                <a:solidFill>
                  <a:srgbClr val="009900"/>
                </a:solidFill>
              </a:rPr>
              <a:t>urease</a:t>
            </a:r>
            <a:endParaRPr lang="en-US" altLang="en-US" sz="2800" b="1">
              <a:solidFill>
                <a:srgbClr val="009900"/>
              </a:solidFill>
            </a:endParaRPr>
          </a:p>
        </p:txBody>
      </p:sp>
    </p:spTree>
    <p:extLst>
      <p:ext uri="{BB962C8B-B14F-4D97-AF65-F5344CB8AC3E}">
        <p14:creationId xmlns:p14="http://schemas.microsoft.com/office/powerpoint/2010/main" val="438806162"/>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ChangeArrowheads="1"/>
          </p:cNvSpPr>
          <p:nvPr/>
        </p:nvSpPr>
        <p:spPr bwMode="auto">
          <a:xfrm>
            <a:off x="1828800" y="914400"/>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GB" altLang="en-US" sz="2800" b="1" u="none">
                <a:solidFill>
                  <a:srgbClr val="800000"/>
                </a:solidFill>
                <a:latin typeface="Times New Roman" pitchFamily="18" charset="0"/>
                <a:cs typeface="Times New Roman" pitchFamily="18" charset="0"/>
              </a:rPr>
              <a:t>D- Proteolytic enzymes</a:t>
            </a:r>
          </a:p>
        </p:txBody>
      </p:sp>
      <p:sp>
        <p:nvSpPr>
          <p:cNvPr id="445445" name="Rectangle 5"/>
          <p:cNvSpPr>
            <a:spLocks noChangeArrowheads="1"/>
          </p:cNvSpPr>
          <p:nvPr/>
        </p:nvSpPr>
        <p:spPr bwMode="auto">
          <a:xfrm>
            <a:off x="0" y="2355850"/>
            <a:ext cx="9906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2" tIns="76176" bIns="76176" anchor="ctr">
            <a:spAutoFit/>
          </a:bodyPr>
          <a:lstStyle>
            <a:lvl1pPr indent="228600"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GB" altLang="en-US" sz="2400" u="none">
                <a:latin typeface="Times New Roman" pitchFamily="18" charset="0"/>
                <a:cs typeface="Times New Roman" pitchFamily="18" charset="0"/>
              </a:rPr>
              <a:t>COOH–CH–NH---AAAAAAAAAAAAAAAAA---CO–CH–NH</a:t>
            </a:r>
            <a:r>
              <a:rPr lang="en-GB" altLang="en-US" sz="2400" u="none" baseline="-30000">
                <a:latin typeface="Times New Roman" pitchFamily="18" charset="0"/>
                <a:cs typeface="Times New Roman" pitchFamily="18" charset="0"/>
              </a:rPr>
              <a:t>2</a:t>
            </a:r>
            <a:r>
              <a:rPr lang="en-GB" altLang="en-US" sz="2400" u="none">
                <a:latin typeface="Times New Roman" pitchFamily="18" charset="0"/>
                <a:cs typeface="Times New Roman" pitchFamily="18" charset="0"/>
              </a:rPr>
              <a:t>	     R		    		          			R</a:t>
            </a:r>
          </a:p>
        </p:txBody>
      </p:sp>
      <p:sp>
        <p:nvSpPr>
          <p:cNvPr id="445448" name="Rectangle 8"/>
          <p:cNvSpPr>
            <a:spLocks noChangeArrowheads="1"/>
          </p:cNvSpPr>
          <p:nvPr/>
        </p:nvSpPr>
        <p:spPr bwMode="auto">
          <a:xfrm>
            <a:off x="3881438" y="3500438"/>
            <a:ext cx="1227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GB" altLang="en-US" sz="2400" u="none">
                <a:solidFill>
                  <a:srgbClr val="800000"/>
                </a:solidFill>
                <a:latin typeface="Times New Roman" pitchFamily="18" charset="0"/>
                <a:cs typeface="Times New Roman" pitchFamily="18" charset="0"/>
              </a:rPr>
              <a:t>Protease</a:t>
            </a:r>
            <a:endParaRPr lang="en-GB" altLang="en-US" sz="2400" u="none">
              <a:latin typeface="Times New Roman" pitchFamily="18" charset="0"/>
              <a:cs typeface="Times New Roman" pitchFamily="18" charset="0"/>
            </a:endParaRPr>
          </a:p>
        </p:txBody>
      </p:sp>
      <p:sp>
        <p:nvSpPr>
          <p:cNvPr id="12" name="Rectangle 7"/>
          <p:cNvSpPr>
            <a:spLocks noChangeArrowheads="1"/>
          </p:cNvSpPr>
          <p:nvPr/>
        </p:nvSpPr>
        <p:spPr bwMode="auto">
          <a:xfrm>
            <a:off x="3167063" y="3500438"/>
            <a:ext cx="64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000" u="none">
                <a:solidFill>
                  <a:srgbClr val="FF0000"/>
                </a:solidFill>
                <a:latin typeface="Times New Roman" pitchFamily="18" charset="0"/>
                <a:cs typeface="Times New Roman" pitchFamily="18" charset="0"/>
              </a:rPr>
              <a:t>H</a:t>
            </a:r>
            <a:r>
              <a:rPr lang="en-US" altLang="en-US" sz="2000" u="none" baseline="-25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O</a:t>
            </a:r>
          </a:p>
        </p:txBody>
      </p:sp>
      <p:cxnSp>
        <p:nvCxnSpPr>
          <p:cNvPr id="13" name="Straight Arrow Connector 12"/>
          <p:cNvCxnSpPr/>
          <p:nvPr/>
        </p:nvCxnSpPr>
        <p:spPr bwMode="auto">
          <a:xfrm rot="5400000">
            <a:off x="3096419" y="3785394"/>
            <a:ext cx="1428750" cy="1588"/>
          </a:xfrm>
          <a:prstGeom prst="straightConnector1">
            <a:avLst/>
          </a:prstGeom>
          <a:noFill/>
          <a:ln w="38100" cap="flat" cmpd="sng" algn="ctr">
            <a:solidFill>
              <a:schemeClr val="tx2">
                <a:lumMod val="60000"/>
                <a:lumOff val="40000"/>
              </a:schemeClr>
            </a:solidFill>
            <a:prstDash val="solid"/>
            <a:round/>
            <a:headEnd type="none" w="med" len="med"/>
            <a:tailEnd type="arrow"/>
          </a:ln>
          <a:effectLst/>
        </p:spPr>
      </p:cxnSp>
      <p:sp>
        <p:nvSpPr>
          <p:cNvPr id="28" name="Rectangle 5"/>
          <p:cNvSpPr>
            <a:spLocks noChangeArrowheads="1"/>
          </p:cNvSpPr>
          <p:nvPr/>
        </p:nvSpPr>
        <p:spPr bwMode="auto">
          <a:xfrm>
            <a:off x="5810250" y="4572000"/>
            <a:ext cx="40957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2" tIns="76176" bIns="76176" anchor="ctr">
            <a:spAutoFit/>
          </a:bodyPr>
          <a:lstStyle>
            <a:lvl1pPr indent="228600"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GB" altLang="en-US" sz="2400" u="none">
                <a:latin typeface="Times New Roman" pitchFamily="18" charset="0"/>
                <a:cs typeface="Times New Roman" pitchFamily="18" charset="0"/>
              </a:rPr>
              <a:t>2 COOH–CH–NH</a:t>
            </a:r>
            <a:r>
              <a:rPr lang="en-GB" altLang="en-US" sz="2400" u="none" baseline="-30000">
                <a:latin typeface="Times New Roman" pitchFamily="18" charset="0"/>
                <a:cs typeface="Times New Roman" pitchFamily="18" charset="0"/>
              </a:rPr>
              <a:t>2</a:t>
            </a:r>
            <a:r>
              <a:rPr lang="en-GB" altLang="en-US" sz="2400" u="none">
                <a:latin typeface="Times New Roman" pitchFamily="18" charset="0"/>
                <a:cs typeface="Times New Roman" pitchFamily="18" charset="0"/>
              </a:rPr>
              <a:t>           </a:t>
            </a:r>
            <a:endParaRPr lang="en-US" altLang="en-US" sz="2400" u="none">
              <a:latin typeface="Times New Roman" pitchFamily="18" charset="0"/>
              <a:cs typeface="Times New Roman" pitchFamily="18" charset="0"/>
            </a:endParaRPr>
          </a:p>
          <a:p>
            <a:pPr algn="l" rtl="0">
              <a:spcBef>
                <a:spcPct val="0"/>
              </a:spcBef>
              <a:buClrTx/>
              <a:buSzTx/>
              <a:buFont typeface="Wingdings" pitchFamily="2" charset="2"/>
              <a:buNone/>
            </a:pPr>
            <a:r>
              <a:rPr lang="en-US" altLang="en-US" sz="2400" u="none">
                <a:latin typeface="Times New Roman" pitchFamily="18" charset="0"/>
                <a:cs typeface="Times New Roman" pitchFamily="18" charset="0"/>
              </a:rPr>
              <a:t>	        </a:t>
            </a:r>
            <a:r>
              <a:rPr lang="en-GB" altLang="en-US" sz="2400" u="none">
                <a:latin typeface="Times New Roman" pitchFamily="18" charset="0"/>
                <a:cs typeface="Times New Roman" pitchFamily="18" charset="0"/>
              </a:rPr>
              <a:t>R</a:t>
            </a:r>
          </a:p>
        </p:txBody>
      </p:sp>
      <p:sp>
        <p:nvSpPr>
          <p:cNvPr id="32" name="Rectangle 8"/>
          <p:cNvSpPr>
            <a:spLocks noChangeArrowheads="1"/>
          </p:cNvSpPr>
          <p:nvPr/>
        </p:nvSpPr>
        <p:spPr bwMode="auto">
          <a:xfrm>
            <a:off x="5453063" y="4429125"/>
            <a:ext cx="133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GB" altLang="en-US" sz="2400" u="none">
                <a:latin typeface="Times New Roman" pitchFamily="18" charset="0"/>
                <a:cs typeface="Times New Roman" pitchFamily="18" charset="0"/>
              </a:rPr>
              <a:t>peptidase</a:t>
            </a:r>
          </a:p>
        </p:txBody>
      </p:sp>
      <p:sp>
        <p:nvSpPr>
          <p:cNvPr id="33" name="Rectangle 7"/>
          <p:cNvSpPr>
            <a:spLocks noChangeArrowheads="1"/>
          </p:cNvSpPr>
          <p:nvPr/>
        </p:nvSpPr>
        <p:spPr bwMode="auto">
          <a:xfrm>
            <a:off x="5524500" y="5000625"/>
            <a:ext cx="64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000" u="none">
                <a:solidFill>
                  <a:srgbClr val="FF0000"/>
                </a:solidFill>
                <a:latin typeface="Times New Roman" pitchFamily="18" charset="0"/>
                <a:cs typeface="Times New Roman" pitchFamily="18" charset="0"/>
              </a:rPr>
              <a:t>H</a:t>
            </a:r>
            <a:r>
              <a:rPr lang="en-US" altLang="en-US" sz="2000" u="none" baseline="-25000">
                <a:solidFill>
                  <a:srgbClr val="FF0000"/>
                </a:solidFill>
                <a:latin typeface="Times New Roman" pitchFamily="18" charset="0"/>
                <a:cs typeface="Times New Roman" pitchFamily="18" charset="0"/>
              </a:rPr>
              <a:t>2</a:t>
            </a:r>
            <a:r>
              <a:rPr lang="en-US" altLang="en-US" sz="2000" u="none">
                <a:solidFill>
                  <a:srgbClr val="FF0000"/>
                </a:solidFill>
                <a:latin typeface="Times New Roman" pitchFamily="18" charset="0"/>
                <a:cs typeface="Times New Roman" pitchFamily="18" charset="0"/>
              </a:rPr>
              <a:t>O</a:t>
            </a:r>
          </a:p>
        </p:txBody>
      </p:sp>
      <p:cxnSp>
        <p:nvCxnSpPr>
          <p:cNvPr id="34" name="Straight Arrow Connector 33"/>
          <p:cNvCxnSpPr/>
          <p:nvPr/>
        </p:nvCxnSpPr>
        <p:spPr bwMode="auto">
          <a:xfrm>
            <a:off x="5524500" y="4929188"/>
            <a:ext cx="1214438" cy="1587"/>
          </a:xfrm>
          <a:prstGeom prst="straightConnector1">
            <a:avLst/>
          </a:prstGeom>
          <a:noFill/>
          <a:ln w="38100" cap="flat" cmpd="sng" algn="ctr">
            <a:solidFill>
              <a:schemeClr val="tx2">
                <a:lumMod val="60000"/>
                <a:lumOff val="40000"/>
              </a:schemeClr>
            </a:solidFill>
            <a:prstDash val="solid"/>
            <a:round/>
            <a:headEnd type="none" w="med" len="med"/>
            <a:tailEnd type="arrow"/>
          </a:ln>
          <a:effectLst/>
        </p:spPr>
      </p:cxnSp>
      <p:sp>
        <p:nvSpPr>
          <p:cNvPr id="35" name="Rectangle 5"/>
          <p:cNvSpPr>
            <a:spLocks noChangeArrowheads="1"/>
          </p:cNvSpPr>
          <p:nvPr/>
        </p:nvSpPr>
        <p:spPr bwMode="auto">
          <a:xfrm>
            <a:off x="0" y="4572000"/>
            <a:ext cx="55245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2" tIns="76176" bIns="76176" anchor="ctr">
            <a:spAutoFit/>
          </a:bodyPr>
          <a:lstStyle>
            <a:lvl1pPr indent="228600"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GB" altLang="en-US" sz="2400" u="none">
                <a:latin typeface="Times New Roman" pitchFamily="18" charset="0"/>
                <a:cs typeface="Times New Roman" pitchFamily="18" charset="0"/>
              </a:rPr>
              <a:t>COOH–CH–NH–CO–CH–NH</a:t>
            </a:r>
            <a:r>
              <a:rPr lang="en-GB" altLang="en-US" sz="2400" u="none" baseline="-30000">
                <a:latin typeface="Times New Roman" pitchFamily="18" charset="0"/>
                <a:cs typeface="Times New Roman" pitchFamily="18" charset="0"/>
              </a:rPr>
              <a:t>2</a:t>
            </a:r>
            <a:endParaRPr lang="en-GB" altLang="en-US" sz="2400" u="none">
              <a:latin typeface="Times New Roman" pitchFamily="18" charset="0"/>
              <a:cs typeface="Times New Roman" pitchFamily="18" charset="0"/>
            </a:endParaRPr>
          </a:p>
          <a:p>
            <a:pPr algn="l" rtl="0">
              <a:spcBef>
                <a:spcPct val="0"/>
              </a:spcBef>
              <a:buClrTx/>
              <a:buSzTx/>
              <a:buFont typeface="Wingdings" pitchFamily="2" charset="2"/>
              <a:buNone/>
            </a:pPr>
            <a:r>
              <a:rPr lang="en-GB" altLang="en-US" sz="2400" u="none">
                <a:latin typeface="Times New Roman" pitchFamily="18" charset="0"/>
                <a:cs typeface="Times New Roman" pitchFamily="18" charset="0"/>
              </a:rPr>
              <a:t>	     R		    R</a:t>
            </a:r>
            <a:r>
              <a:rPr lang="en-US" altLang="en-US" sz="2400" u="none">
                <a:latin typeface="Times New Roman" pitchFamily="18" charset="0"/>
                <a:cs typeface="Times New Roman" pitchFamily="18" charset="0"/>
              </a:rPr>
              <a:t>	</a:t>
            </a:r>
            <a:endParaRPr lang="en-GB" altLang="en-US" sz="2400" u="none">
              <a:latin typeface="Times New Roman" pitchFamily="18" charset="0"/>
              <a:cs typeface="Times New Roman" pitchFamily="18" charset="0"/>
            </a:endParaRPr>
          </a:p>
        </p:txBody>
      </p:sp>
    </p:spTree>
    <p:extLst>
      <p:ext uri="{BB962C8B-B14F-4D97-AF65-F5344CB8AC3E}">
        <p14:creationId xmlns:p14="http://schemas.microsoft.com/office/powerpoint/2010/main" val="124785181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5442"/>
                                        </p:tgtEl>
                                        <p:attrNameLst>
                                          <p:attrName>style.visibility</p:attrName>
                                        </p:attrNameLst>
                                      </p:cBhvr>
                                      <p:to>
                                        <p:strVal val="visible"/>
                                      </p:to>
                                    </p:set>
                                    <p:animEffect transition="in" filter="blinds(horizontal)">
                                      <p:cBhvr>
                                        <p:cTn id="7" dur="500"/>
                                        <p:tgtEl>
                                          <p:spTgt spid="445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5445"/>
                                        </p:tgtEl>
                                        <p:attrNameLst>
                                          <p:attrName>style.visibility</p:attrName>
                                        </p:attrNameLst>
                                      </p:cBhvr>
                                      <p:to>
                                        <p:strVal val="visible"/>
                                      </p:to>
                                    </p:set>
                                    <p:animEffect transition="in" filter="blinds(horizontal)">
                                      <p:cBhvr>
                                        <p:cTn id="12" dur="500"/>
                                        <p:tgtEl>
                                          <p:spTgt spid="4454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5448"/>
                                        </p:tgtEl>
                                        <p:attrNameLst>
                                          <p:attrName>style.visibility</p:attrName>
                                        </p:attrNameLst>
                                      </p:cBhvr>
                                      <p:to>
                                        <p:strVal val="visible"/>
                                      </p:to>
                                    </p:set>
                                    <p:animEffect transition="in" filter="blinds(horizontal)">
                                      <p:cBhvr>
                                        <p:cTn id="17" dur="500"/>
                                        <p:tgtEl>
                                          <p:spTgt spid="44544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linds(horizontal)">
                                      <p:cBhvr>
                                        <p:cTn id="33" dur="500"/>
                                        <p:tgtEl>
                                          <p:spTgt spid="3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linds(horizontal)">
                                      <p:cBhvr>
                                        <p:cTn id="36" dur="500"/>
                                        <p:tgtEl>
                                          <p:spTgt spid="33"/>
                                        </p:tgtEl>
                                      </p:cBhvr>
                                    </p:animEffect>
                                  </p:childTnLst>
                                </p:cTn>
                              </p:par>
                              <p:par>
                                <p:cTn id="37" presetID="3" presetClass="entr" presetSubtype="1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linds(horizontal)">
                                      <p:cBhvr>
                                        <p:cTn id="39" dur="500"/>
                                        <p:tgtEl>
                                          <p:spTgt spid="3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linds(horizontal)">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p:bldP spid="445445" grpId="0"/>
      <p:bldP spid="445448" grpId="0"/>
      <p:bldP spid="12" grpId="0"/>
      <p:bldP spid="28" grpId="0"/>
      <p:bldP spid="32" grpId="0"/>
      <p:bldP spid="33"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ChangeArrowheads="1"/>
          </p:cNvSpPr>
          <p:nvPr/>
        </p:nvSpPr>
        <p:spPr bwMode="auto">
          <a:xfrm>
            <a:off x="1568450" y="609600"/>
            <a:ext cx="7270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b="1" u="none">
                <a:solidFill>
                  <a:srgbClr val="003399"/>
                </a:solidFill>
                <a:latin typeface="Times New Roman" pitchFamily="18" charset="0"/>
                <a:cs typeface="Times New Roman" pitchFamily="18" charset="0"/>
              </a:rPr>
              <a:t>Random order mechanism</a:t>
            </a:r>
            <a:r>
              <a:rPr lang="en-US" altLang="en-US" u="none">
                <a:solidFill>
                  <a:srgbClr val="003399"/>
                </a:solidFill>
                <a:latin typeface="Times New Roman" pitchFamily="18" charset="0"/>
                <a:cs typeface="Times New Roman" pitchFamily="18" charset="0"/>
              </a:rPr>
              <a:t> </a:t>
            </a:r>
          </a:p>
        </p:txBody>
      </p:sp>
      <p:sp>
        <p:nvSpPr>
          <p:cNvPr id="76805" name="Rectangle 5"/>
          <p:cNvSpPr>
            <a:spLocks noChangeArrowheads="1"/>
          </p:cNvSpPr>
          <p:nvPr/>
        </p:nvSpPr>
        <p:spPr bwMode="auto">
          <a:xfrm>
            <a:off x="3224213" y="2205038"/>
            <a:ext cx="560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S1</a:t>
            </a:r>
          </a:p>
        </p:txBody>
      </p:sp>
      <p:sp>
        <p:nvSpPr>
          <p:cNvPr id="76806" name="Rectangle 6"/>
          <p:cNvSpPr>
            <a:spLocks noChangeArrowheads="1"/>
          </p:cNvSpPr>
          <p:nvPr/>
        </p:nvSpPr>
        <p:spPr bwMode="auto">
          <a:xfrm>
            <a:off x="3224213" y="4437063"/>
            <a:ext cx="560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S2</a:t>
            </a:r>
          </a:p>
        </p:txBody>
      </p:sp>
      <p:sp>
        <p:nvSpPr>
          <p:cNvPr id="76807" name="Rectangle 7"/>
          <p:cNvSpPr>
            <a:spLocks noChangeArrowheads="1"/>
          </p:cNvSpPr>
          <p:nvPr/>
        </p:nvSpPr>
        <p:spPr bwMode="auto">
          <a:xfrm>
            <a:off x="4232275" y="3355975"/>
            <a:ext cx="420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E</a:t>
            </a:r>
          </a:p>
        </p:txBody>
      </p:sp>
      <p:sp>
        <p:nvSpPr>
          <p:cNvPr id="76808" name="Rectangle 8"/>
          <p:cNvSpPr>
            <a:spLocks noChangeArrowheads="1"/>
          </p:cNvSpPr>
          <p:nvPr/>
        </p:nvSpPr>
        <p:spPr bwMode="auto">
          <a:xfrm>
            <a:off x="5451475" y="2060575"/>
            <a:ext cx="80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ES2</a:t>
            </a:r>
          </a:p>
        </p:txBody>
      </p:sp>
      <p:sp>
        <p:nvSpPr>
          <p:cNvPr id="76809" name="Rectangle 9"/>
          <p:cNvSpPr>
            <a:spLocks noChangeArrowheads="1"/>
          </p:cNvSpPr>
          <p:nvPr/>
        </p:nvSpPr>
        <p:spPr bwMode="auto">
          <a:xfrm>
            <a:off x="5529263" y="4221163"/>
            <a:ext cx="80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ES1</a:t>
            </a:r>
          </a:p>
        </p:txBody>
      </p:sp>
      <p:sp>
        <p:nvSpPr>
          <p:cNvPr id="37898" name="Rectangle 10"/>
          <p:cNvSpPr>
            <a:spLocks noChangeArrowheads="1"/>
          </p:cNvSpPr>
          <p:nvPr/>
        </p:nvSpPr>
        <p:spPr bwMode="auto">
          <a:xfrm>
            <a:off x="6248400" y="2060575"/>
            <a:ext cx="769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+S1</a:t>
            </a:r>
          </a:p>
        </p:txBody>
      </p:sp>
      <p:sp>
        <p:nvSpPr>
          <p:cNvPr id="76811" name="Rectangle 11"/>
          <p:cNvSpPr>
            <a:spLocks noChangeArrowheads="1"/>
          </p:cNvSpPr>
          <p:nvPr/>
        </p:nvSpPr>
        <p:spPr bwMode="auto">
          <a:xfrm>
            <a:off x="6248400" y="4221163"/>
            <a:ext cx="769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+S2</a:t>
            </a:r>
          </a:p>
        </p:txBody>
      </p:sp>
      <p:sp>
        <p:nvSpPr>
          <p:cNvPr id="76812" name="Rectangle 12"/>
          <p:cNvSpPr>
            <a:spLocks noChangeArrowheads="1"/>
          </p:cNvSpPr>
          <p:nvPr/>
        </p:nvSpPr>
        <p:spPr bwMode="auto">
          <a:xfrm>
            <a:off x="7905750" y="3140075"/>
            <a:ext cx="1173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ES1S2</a:t>
            </a:r>
          </a:p>
        </p:txBody>
      </p:sp>
      <p:sp>
        <p:nvSpPr>
          <p:cNvPr id="76813" name="Rectangle 13"/>
          <p:cNvSpPr>
            <a:spLocks noChangeArrowheads="1"/>
          </p:cNvSpPr>
          <p:nvPr/>
        </p:nvSpPr>
        <p:spPr bwMode="auto">
          <a:xfrm>
            <a:off x="3800475" y="2852738"/>
            <a:ext cx="387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a:t>
            </a:r>
          </a:p>
        </p:txBody>
      </p:sp>
      <p:sp>
        <p:nvSpPr>
          <p:cNvPr id="76814" name="Rectangle 14"/>
          <p:cNvSpPr>
            <a:spLocks noChangeArrowheads="1"/>
          </p:cNvSpPr>
          <p:nvPr/>
        </p:nvSpPr>
        <p:spPr bwMode="auto">
          <a:xfrm>
            <a:off x="3800475" y="3932238"/>
            <a:ext cx="387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a:t>
            </a:r>
          </a:p>
        </p:txBody>
      </p:sp>
      <p:sp>
        <p:nvSpPr>
          <p:cNvPr id="76815" name="AutoShape 15"/>
          <p:cNvSpPr>
            <a:spLocks noChangeArrowheads="1"/>
          </p:cNvSpPr>
          <p:nvPr/>
        </p:nvSpPr>
        <p:spPr bwMode="auto">
          <a:xfrm rot="-2804142">
            <a:off x="4520406" y="2851945"/>
            <a:ext cx="1152525" cy="144462"/>
          </a:xfrm>
          <a:prstGeom prst="leftRightArrow">
            <a:avLst>
              <a:gd name="adj1" fmla="val 50000"/>
              <a:gd name="adj2" fmla="val 159561"/>
            </a:avLst>
          </a:prstGeom>
          <a:solidFill>
            <a:schemeClr val="accent1"/>
          </a:solidFill>
          <a:ln w="9525">
            <a:solidFill>
              <a:schemeClr val="tx1"/>
            </a:solidFill>
            <a:miter lim="800000"/>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u="none">
              <a:solidFill>
                <a:srgbClr val="003399"/>
              </a:solidFill>
              <a:latin typeface="Times New Roman" pitchFamily="18" charset="0"/>
              <a:cs typeface="Times New Roman" pitchFamily="18" charset="0"/>
            </a:endParaRPr>
          </a:p>
        </p:txBody>
      </p:sp>
      <p:sp>
        <p:nvSpPr>
          <p:cNvPr id="76816" name="AutoShape 16"/>
          <p:cNvSpPr>
            <a:spLocks noChangeArrowheads="1"/>
          </p:cNvSpPr>
          <p:nvPr/>
        </p:nvSpPr>
        <p:spPr bwMode="auto">
          <a:xfrm rot="-2804142">
            <a:off x="6896894" y="3860006"/>
            <a:ext cx="1152525" cy="144463"/>
          </a:xfrm>
          <a:prstGeom prst="leftRightArrow">
            <a:avLst>
              <a:gd name="adj1" fmla="val 50000"/>
              <a:gd name="adj2" fmla="val 159560"/>
            </a:avLst>
          </a:prstGeom>
          <a:solidFill>
            <a:schemeClr val="accent1"/>
          </a:solidFill>
          <a:ln w="9525">
            <a:solidFill>
              <a:schemeClr val="tx1"/>
            </a:solidFill>
            <a:miter lim="800000"/>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u="none">
              <a:solidFill>
                <a:srgbClr val="003399"/>
              </a:solidFill>
              <a:latin typeface="Times New Roman" pitchFamily="18" charset="0"/>
              <a:cs typeface="Times New Roman" pitchFamily="18" charset="0"/>
            </a:endParaRPr>
          </a:p>
        </p:txBody>
      </p:sp>
      <p:sp>
        <p:nvSpPr>
          <p:cNvPr id="37905" name="AutoShape 17"/>
          <p:cNvSpPr>
            <a:spLocks noChangeArrowheads="1"/>
          </p:cNvSpPr>
          <p:nvPr/>
        </p:nvSpPr>
        <p:spPr bwMode="auto">
          <a:xfrm rot="-8356830">
            <a:off x="6824663" y="2779713"/>
            <a:ext cx="1152525" cy="144462"/>
          </a:xfrm>
          <a:prstGeom prst="leftRightArrow">
            <a:avLst>
              <a:gd name="adj1" fmla="val 50000"/>
              <a:gd name="adj2" fmla="val 159561"/>
            </a:avLst>
          </a:prstGeom>
          <a:solidFill>
            <a:schemeClr val="accent1"/>
          </a:solidFill>
          <a:ln w="9525">
            <a:solidFill>
              <a:schemeClr val="tx1"/>
            </a:solidFill>
            <a:miter lim="800000"/>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u="none">
              <a:solidFill>
                <a:srgbClr val="003399"/>
              </a:solidFill>
              <a:latin typeface="Times New Roman" pitchFamily="18" charset="0"/>
              <a:cs typeface="Times New Roman" pitchFamily="18" charset="0"/>
            </a:endParaRPr>
          </a:p>
        </p:txBody>
      </p:sp>
      <p:sp>
        <p:nvSpPr>
          <p:cNvPr id="76818" name="AutoShape 18"/>
          <p:cNvSpPr>
            <a:spLocks noChangeArrowheads="1"/>
          </p:cNvSpPr>
          <p:nvPr/>
        </p:nvSpPr>
        <p:spPr bwMode="auto">
          <a:xfrm rot="-8356830">
            <a:off x="4521200" y="4005263"/>
            <a:ext cx="1152525" cy="144462"/>
          </a:xfrm>
          <a:prstGeom prst="leftRightArrow">
            <a:avLst>
              <a:gd name="adj1" fmla="val 50000"/>
              <a:gd name="adj2" fmla="val 159561"/>
            </a:avLst>
          </a:prstGeom>
          <a:solidFill>
            <a:schemeClr val="accent1"/>
          </a:solidFill>
          <a:ln w="9525">
            <a:solidFill>
              <a:schemeClr val="tx1"/>
            </a:solidFill>
            <a:miter lim="800000"/>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u="none">
              <a:solidFill>
                <a:srgbClr val="003399"/>
              </a:solidFill>
              <a:latin typeface="Times New Roman" pitchFamily="18" charset="0"/>
              <a:cs typeface="Times New Roman" pitchFamily="18" charset="0"/>
            </a:endParaRPr>
          </a:p>
        </p:txBody>
      </p:sp>
    </p:spTree>
    <p:extLst>
      <p:ext uri="{BB962C8B-B14F-4D97-AF65-F5344CB8AC3E}">
        <p14:creationId xmlns:p14="http://schemas.microsoft.com/office/powerpoint/2010/main" val="307435523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blinds(horizontal)">
                                      <p:cBhvr>
                                        <p:cTn id="7" dur="500"/>
                                        <p:tgtEl>
                                          <p:spTgt spid="768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807"/>
                                        </p:tgtEl>
                                        <p:attrNameLst>
                                          <p:attrName>style.visibility</p:attrName>
                                        </p:attrNameLst>
                                      </p:cBhvr>
                                      <p:to>
                                        <p:strVal val="visible"/>
                                      </p:to>
                                    </p:set>
                                    <p:animEffect transition="in" filter="blinds(horizontal)">
                                      <p:cBhvr>
                                        <p:cTn id="12" dur="500"/>
                                        <p:tgtEl>
                                          <p:spTgt spid="768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805"/>
                                        </p:tgtEl>
                                        <p:attrNameLst>
                                          <p:attrName>style.visibility</p:attrName>
                                        </p:attrNameLst>
                                      </p:cBhvr>
                                      <p:to>
                                        <p:strVal val="visible"/>
                                      </p:to>
                                    </p:set>
                                    <p:animEffect transition="in" filter="blinds(horizontal)">
                                      <p:cBhvr>
                                        <p:cTn id="17" dur="500"/>
                                        <p:tgtEl>
                                          <p:spTgt spid="7680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6806"/>
                                        </p:tgtEl>
                                        <p:attrNameLst>
                                          <p:attrName>style.visibility</p:attrName>
                                        </p:attrNameLst>
                                      </p:cBhvr>
                                      <p:to>
                                        <p:strVal val="visible"/>
                                      </p:to>
                                    </p:set>
                                    <p:animEffect transition="in" filter="blinds(horizontal)">
                                      <p:cBhvr>
                                        <p:cTn id="20" dur="500"/>
                                        <p:tgtEl>
                                          <p:spTgt spid="7680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6813"/>
                                        </p:tgtEl>
                                        <p:attrNameLst>
                                          <p:attrName>style.visibility</p:attrName>
                                        </p:attrNameLst>
                                      </p:cBhvr>
                                      <p:to>
                                        <p:strVal val="visible"/>
                                      </p:to>
                                    </p:set>
                                    <p:animEffect transition="in" filter="blinds(horizontal)">
                                      <p:cBhvr>
                                        <p:cTn id="23" dur="500"/>
                                        <p:tgtEl>
                                          <p:spTgt spid="768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6814"/>
                                        </p:tgtEl>
                                        <p:attrNameLst>
                                          <p:attrName>style.visibility</p:attrName>
                                        </p:attrNameLst>
                                      </p:cBhvr>
                                      <p:to>
                                        <p:strVal val="visible"/>
                                      </p:to>
                                    </p:set>
                                    <p:animEffect transition="in" filter="blinds(horizontal)">
                                      <p:cBhvr>
                                        <p:cTn id="26" dur="500"/>
                                        <p:tgtEl>
                                          <p:spTgt spid="768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6818"/>
                                        </p:tgtEl>
                                        <p:attrNameLst>
                                          <p:attrName>style.visibility</p:attrName>
                                        </p:attrNameLst>
                                      </p:cBhvr>
                                      <p:to>
                                        <p:strVal val="visible"/>
                                      </p:to>
                                    </p:set>
                                    <p:animEffect transition="in" filter="blinds(horizontal)">
                                      <p:cBhvr>
                                        <p:cTn id="31" dur="500"/>
                                        <p:tgtEl>
                                          <p:spTgt spid="7681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6809"/>
                                        </p:tgtEl>
                                        <p:attrNameLst>
                                          <p:attrName>style.visibility</p:attrName>
                                        </p:attrNameLst>
                                      </p:cBhvr>
                                      <p:to>
                                        <p:strVal val="visible"/>
                                      </p:to>
                                    </p:set>
                                    <p:animEffect transition="in" filter="blinds(horizontal)">
                                      <p:cBhvr>
                                        <p:cTn id="34" dur="500"/>
                                        <p:tgtEl>
                                          <p:spTgt spid="7680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6815"/>
                                        </p:tgtEl>
                                        <p:attrNameLst>
                                          <p:attrName>style.visibility</p:attrName>
                                        </p:attrNameLst>
                                      </p:cBhvr>
                                      <p:to>
                                        <p:strVal val="visible"/>
                                      </p:to>
                                    </p:set>
                                    <p:animEffect transition="in" filter="blinds(horizontal)">
                                      <p:cBhvr>
                                        <p:cTn id="39" dur="500"/>
                                        <p:tgtEl>
                                          <p:spTgt spid="7681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76808"/>
                                        </p:tgtEl>
                                        <p:attrNameLst>
                                          <p:attrName>style.visibility</p:attrName>
                                        </p:attrNameLst>
                                      </p:cBhvr>
                                      <p:to>
                                        <p:strVal val="visible"/>
                                      </p:to>
                                    </p:set>
                                    <p:animEffect transition="in" filter="blinds(horizontal)">
                                      <p:cBhvr>
                                        <p:cTn id="42" dur="500"/>
                                        <p:tgtEl>
                                          <p:spTgt spid="768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6811"/>
                                        </p:tgtEl>
                                        <p:attrNameLst>
                                          <p:attrName>style.visibility</p:attrName>
                                        </p:attrNameLst>
                                      </p:cBhvr>
                                      <p:to>
                                        <p:strVal val="visible"/>
                                      </p:to>
                                    </p:set>
                                    <p:animEffect transition="in" filter="blinds(horizontal)">
                                      <p:cBhvr>
                                        <p:cTn id="47" dur="500"/>
                                        <p:tgtEl>
                                          <p:spTgt spid="768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6816"/>
                                        </p:tgtEl>
                                        <p:attrNameLst>
                                          <p:attrName>style.visibility</p:attrName>
                                        </p:attrNameLst>
                                      </p:cBhvr>
                                      <p:to>
                                        <p:strVal val="visible"/>
                                      </p:to>
                                    </p:set>
                                    <p:animEffect transition="in" filter="blinds(horizontal)">
                                      <p:cBhvr>
                                        <p:cTn id="52" dur="500"/>
                                        <p:tgtEl>
                                          <p:spTgt spid="7681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76812"/>
                                        </p:tgtEl>
                                        <p:attrNameLst>
                                          <p:attrName>style.visibility</p:attrName>
                                        </p:attrNameLst>
                                      </p:cBhvr>
                                      <p:to>
                                        <p:strVal val="visible"/>
                                      </p:to>
                                    </p:set>
                                    <p:animEffect transition="in" filter="blinds(horizontal)">
                                      <p:cBhvr>
                                        <p:cTn id="55" dur="500"/>
                                        <p:tgtEl>
                                          <p:spTgt spid="7681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789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7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76805" grpId="0"/>
      <p:bldP spid="76806" grpId="0"/>
      <p:bldP spid="76807" grpId="0"/>
      <p:bldP spid="76808" grpId="0"/>
      <p:bldP spid="76809" grpId="0"/>
      <p:bldP spid="37898" grpId="0"/>
      <p:bldP spid="76811" grpId="0"/>
      <p:bldP spid="76812" grpId="0"/>
      <p:bldP spid="76813" grpId="0"/>
      <p:bldP spid="76814" grpId="0"/>
      <p:bldP spid="76815" grpId="0" animBg="1"/>
      <p:bldP spid="76816" grpId="0" animBg="1"/>
      <p:bldP spid="37905" grpId="0" animBg="1"/>
      <p:bldP spid="768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ChangeArrowheads="1"/>
          </p:cNvSpPr>
          <p:nvPr/>
        </p:nvSpPr>
        <p:spPr bwMode="auto">
          <a:xfrm>
            <a:off x="2362200" y="836613"/>
            <a:ext cx="42783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None/>
            </a:pPr>
            <a:r>
              <a:rPr lang="en-GB" altLang="en-US" u="none">
                <a:solidFill>
                  <a:schemeClr val="folHlink"/>
                </a:solidFill>
                <a:latin typeface="Times New Roman" pitchFamily="18" charset="0"/>
                <a:cs typeface="Times New Roman" pitchFamily="18" charset="0"/>
              </a:rPr>
              <a:t>2. </a:t>
            </a:r>
            <a:r>
              <a:rPr lang="arn-CL" altLang="en-US" u="none">
                <a:solidFill>
                  <a:schemeClr val="folHlink"/>
                </a:solidFill>
                <a:latin typeface="Times New Roman" pitchFamily="18" charset="0"/>
                <a:cs typeface="Times New Roman" pitchFamily="18" charset="0"/>
              </a:rPr>
              <a:t>Oxidoreductases</a:t>
            </a:r>
            <a:endParaRPr lang="ar-EG" altLang="en-US" u="none">
              <a:solidFill>
                <a:schemeClr val="folHlink"/>
              </a:solidFill>
              <a:latin typeface="Times New Roman" pitchFamily="18" charset="0"/>
              <a:cs typeface="Times New Roman" pitchFamily="18" charset="0"/>
            </a:endParaRPr>
          </a:p>
        </p:txBody>
      </p:sp>
      <p:sp>
        <p:nvSpPr>
          <p:cNvPr id="448516" name="Picture 4"/>
          <p:cNvSpPr>
            <a:spLocks noChangeAspect="1" noChangeArrowheads="1"/>
          </p:cNvSpPr>
          <p:nvPr/>
        </p:nvSpPr>
        <p:spPr bwMode="auto">
          <a:xfrm>
            <a:off x="1666875" y="2855913"/>
            <a:ext cx="525303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pic>
        <p:nvPicPr>
          <p:cNvPr id="4485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52" y="4286250"/>
            <a:ext cx="52006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521" name="Rectangle 9"/>
          <p:cNvSpPr>
            <a:spLocks noChangeArrowheads="1"/>
          </p:cNvSpPr>
          <p:nvPr/>
        </p:nvSpPr>
        <p:spPr bwMode="auto">
          <a:xfrm>
            <a:off x="380999" y="5168012"/>
            <a:ext cx="3603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None/>
            </a:pPr>
            <a:r>
              <a:rPr lang="en-GB" altLang="en-US" u="none" dirty="0">
                <a:latin typeface="Times New Roman" pitchFamily="18" charset="0"/>
                <a:cs typeface="Times New Roman" pitchFamily="18" charset="0"/>
              </a:rPr>
              <a:t>c- Hydrogen transfer</a:t>
            </a:r>
          </a:p>
        </p:txBody>
      </p:sp>
      <p:sp>
        <p:nvSpPr>
          <p:cNvPr id="448522" name="Rectangle 10"/>
          <p:cNvSpPr>
            <a:spLocks noChangeArrowheads="1"/>
          </p:cNvSpPr>
          <p:nvPr/>
        </p:nvSpPr>
        <p:spPr bwMode="auto">
          <a:xfrm>
            <a:off x="381000" y="3571875"/>
            <a:ext cx="40243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None/>
            </a:pPr>
            <a:r>
              <a:rPr lang="en-GB" altLang="en-US" u="none">
                <a:latin typeface="Times New Roman" pitchFamily="18" charset="0"/>
                <a:cs typeface="Times New Roman" pitchFamily="18" charset="0"/>
              </a:rPr>
              <a:t>b- Oxygen addition</a:t>
            </a:r>
          </a:p>
        </p:txBody>
      </p:sp>
      <p:sp>
        <p:nvSpPr>
          <p:cNvPr id="448523" name="Rectangle 11"/>
          <p:cNvSpPr>
            <a:spLocks noChangeArrowheads="1"/>
          </p:cNvSpPr>
          <p:nvPr/>
        </p:nvSpPr>
        <p:spPr bwMode="auto">
          <a:xfrm>
            <a:off x="309563" y="2357438"/>
            <a:ext cx="4630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None/>
            </a:pPr>
            <a:r>
              <a:rPr lang="en-GB" altLang="en-US" u="none">
                <a:latin typeface="Times New Roman" pitchFamily="18" charset="0"/>
                <a:cs typeface="Times New Roman" pitchFamily="18" charset="0"/>
              </a:rPr>
              <a:t>a- Oxidation state, electron</a:t>
            </a:r>
          </a:p>
        </p:txBody>
      </p:sp>
      <p:sp>
        <p:nvSpPr>
          <p:cNvPr id="10" name="Rectangle 9"/>
          <p:cNvSpPr>
            <a:spLocks noChangeArrowheads="1"/>
          </p:cNvSpPr>
          <p:nvPr/>
        </p:nvSpPr>
        <p:spPr bwMode="auto">
          <a:xfrm>
            <a:off x="6640513" y="2360296"/>
            <a:ext cx="30650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None/>
            </a:pPr>
            <a:r>
              <a:rPr lang="en-GB" altLang="en-US" u="none" dirty="0">
                <a:solidFill>
                  <a:srgbClr val="009900"/>
                </a:solidFill>
                <a:latin typeface="Times New Roman" pitchFamily="18" charset="0"/>
                <a:cs typeface="Times New Roman" pitchFamily="18" charset="0"/>
              </a:rPr>
              <a:t>(Reductases)</a:t>
            </a:r>
            <a:r>
              <a:rPr lang="en-GB" altLang="en-US" u="none" dirty="0">
                <a:solidFill>
                  <a:srgbClr val="000000"/>
                </a:solidFill>
                <a:latin typeface="Times New Roman" pitchFamily="18" charset="0"/>
                <a:cs typeface="Times New Roman" pitchFamily="18" charset="0"/>
              </a:rPr>
              <a:t> </a:t>
            </a:r>
          </a:p>
        </p:txBody>
      </p:sp>
      <p:sp>
        <p:nvSpPr>
          <p:cNvPr id="11" name="Rectangle 10"/>
          <p:cNvSpPr>
            <a:spLocks noChangeArrowheads="1"/>
          </p:cNvSpPr>
          <p:nvPr/>
        </p:nvSpPr>
        <p:spPr bwMode="auto">
          <a:xfrm>
            <a:off x="6640513" y="3501231"/>
            <a:ext cx="30650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None/>
            </a:pPr>
            <a:r>
              <a:rPr lang="en-GB" altLang="en-US" u="none" dirty="0">
                <a:solidFill>
                  <a:srgbClr val="009900"/>
                </a:solidFill>
                <a:latin typeface="Times New Roman" pitchFamily="18" charset="0"/>
                <a:cs typeface="Times New Roman" pitchFamily="18" charset="0"/>
              </a:rPr>
              <a:t>(</a:t>
            </a:r>
            <a:r>
              <a:rPr lang="en-GB" altLang="en-US" u="none" dirty="0" smtClean="0">
                <a:solidFill>
                  <a:srgbClr val="009900"/>
                </a:solidFill>
                <a:latin typeface="Times New Roman" pitchFamily="18" charset="0"/>
                <a:cs typeface="Times New Roman" pitchFamily="18" charset="0"/>
              </a:rPr>
              <a:t>Oxidases,</a:t>
            </a:r>
          </a:p>
          <a:p>
            <a:pPr algn="l" rtl="0" eaLnBrk="1" hangingPunct="1">
              <a:spcBef>
                <a:spcPct val="0"/>
              </a:spcBef>
              <a:buClrTx/>
              <a:buSzTx/>
              <a:buFont typeface="Wingdings" pitchFamily="2" charset="2"/>
              <a:buNone/>
            </a:pPr>
            <a:r>
              <a:rPr lang="en-GB" altLang="en-US" u="none" dirty="0" smtClean="0">
                <a:solidFill>
                  <a:srgbClr val="009900"/>
                </a:solidFill>
                <a:latin typeface="Times New Roman" pitchFamily="18" charset="0"/>
                <a:cs typeface="Times New Roman" pitchFamily="18" charset="0"/>
              </a:rPr>
              <a:t>Peroxidases,</a:t>
            </a:r>
          </a:p>
          <a:p>
            <a:pPr algn="l" rtl="0" eaLnBrk="1" hangingPunct="1">
              <a:spcBef>
                <a:spcPct val="0"/>
              </a:spcBef>
              <a:buClrTx/>
              <a:buSzTx/>
              <a:buFont typeface="Wingdings" pitchFamily="2" charset="2"/>
              <a:buNone/>
            </a:pPr>
            <a:r>
              <a:rPr lang="en-GB" altLang="en-US" u="none" dirty="0" err="1" smtClean="0">
                <a:solidFill>
                  <a:srgbClr val="009900"/>
                </a:solidFill>
                <a:latin typeface="Times New Roman" pitchFamily="18" charset="0"/>
                <a:cs typeface="Times New Roman" pitchFamily="18" charset="0"/>
              </a:rPr>
              <a:t>Oxygenases</a:t>
            </a:r>
            <a:r>
              <a:rPr lang="en-GB" altLang="en-US" u="none" dirty="0">
                <a:solidFill>
                  <a:srgbClr val="009900"/>
                </a:solidFill>
                <a:latin typeface="Times New Roman" pitchFamily="18" charset="0"/>
                <a:cs typeface="Times New Roman" pitchFamily="18" charset="0"/>
              </a:rPr>
              <a:t>)</a:t>
            </a:r>
            <a:r>
              <a:rPr lang="en-GB" altLang="en-US" u="none" dirty="0">
                <a:solidFill>
                  <a:srgbClr val="000000"/>
                </a:solidFill>
                <a:latin typeface="Times New Roman" pitchFamily="18" charset="0"/>
                <a:cs typeface="Times New Roman" pitchFamily="18" charset="0"/>
              </a:rPr>
              <a:t> </a:t>
            </a:r>
          </a:p>
        </p:txBody>
      </p:sp>
      <p:sp>
        <p:nvSpPr>
          <p:cNvPr id="12" name="Rectangle 11"/>
          <p:cNvSpPr>
            <a:spLocks noChangeArrowheads="1"/>
          </p:cNvSpPr>
          <p:nvPr/>
        </p:nvSpPr>
        <p:spPr bwMode="auto">
          <a:xfrm>
            <a:off x="6640512" y="5168012"/>
            <a:ext cx="32654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None/>
            </a:pPr>
            <a:r>
              <a:rPr lang="en-GB" altLang="en-US" u="none" dirty="0">
                <a:solidFill>
                  <a:srgbClr val="009900"/>
                </a:solidFill>
                <a:latin typeface="Times New Roman" pitchFamily="18" charset="0"/>
                <a:cs typeface="Times New Roman" pitchFamily="18" charset="0"/>
              </a:rPr>
              <a:t>(Dehydrogenases)</a:t>
            </a:r>
            <a:endParaRPr lang="en-GB" altLang="en-US" u="none" dirty="0">
              <a:solidFill>
                <a:srgbClr val="000000"/>
              </a:solidFill>
              <a:latin typeface="Times New Roman" pitchFamily="18" charset="0"/>
              <a:cs typeface="Times New Roman" pitchFamily="18" charset="0"/>
            </a:endParaRP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27" y="2855913"/>
            <a:ext cx="5050539" cy="6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207" y="5972175"/>
            <a:ext cx="4718458" cy="40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5018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8514"/>
                                        </p:tgtEl>
                                        <p:attrNameLst>
                                          <p:attrName>style.visibility</p:attrName>
                                        </p:attrNameLst>
                                      </p:cBhvr>
                                      <p:to>
                                        <p:strVal val="visible"/>
                                      </p:to>
                                    </p:set>
                                    <p:animEffect transition="in" filter="blinds(horizontal)">
                                      <p:cBhvr>
                                        <p:cTn id="7" dur="500"/>
                                        <p:tgtEl>
                                          <p:spTgt spid="448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8523"/>
                                        </p:tgtEl>
                                        <p:attrNameLst>
                                          <p:attrName>style.visibility</p:attrName>
                                        </p:attrNameLst>
                                      </p:cBhvr>
                                      <p:to>
                                        <p:strVal val="visible"/>
                                      </p:to>
                                    </p:set>
                                    <p:animEffect transition="in" filter="blinds(horizontal)">
                                      <p:cBhvr>
                                        <p:cTn id="12" dur="500"/>
                                        <p:tgtEl>
                                          <p:spTgt spid="4485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448516"/>
                                        </p:tgtEl>
                                        <p:attrNameLst>
                                          <p:attrName>style.visibility</p:attrName>
                                        </p:attrNameLst>
                                      </p:cBhvr>
                                      <p:to>
                                        <p:strVal val="visible"/>
                                      </p:to>
                                    </p:set>
                                    <p:animEffect transition="in" filter="blinds(horizontal)">
                                      <p:cBhvr>
                                        <p:cTn id="17" dur="500"/>
                                        <p:tgtEl>
                                          <p:spTgt spid="4485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8522"/>
                                        </p:tgtEl>
                                        <p:attrNameLst>
                                          <p:attrName>style.visibility</p:attrName>
                                        </p:attrNameLst>
                                      </p:cBhvr>
                                      <p:to>
                                        <p:strVal val="visible"/>
                                      </p:to>
                                    </p:set>
                                    <p:animEffect transition="in" filter="blinds(horizontal)">
                                      <p:cBhvr>
                                        <p:cTn id="27" dur="500"/>
                                        <p:tgtEl>
                                          <p:spTgt spid="4485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48519"/>
                                        </p:tgtEl>
                                        <p:attrNameLst>
                                          <p:attrName>style.visibility</p:attrName>
                                        </p:attrNameLst>
                                      </p:cBhvr>
                                      <p:to>
                                        <p:strVal val="visible"/>
                                      </p:to>
                                    </p:set>
                                    <p:animEffect transition="in" filter="blinds(horizontal)">
                                      <p:cBhvr>
                                        <p:cTn id="32" dur="500"/>
                                        <p:tgtEl>
                                          <p:spTgt spid="4485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48521"/>
                                        </p:tgtEl>
                                        <p:attrNameLst>
                                          <p:attrName>style.visibility</p:attrName>
                                        </p:attrNameLst>
                                      </p:cBhvr>
                                      <p:to>
                                        <p:strVal val="visible"/>
                                      </p:to>
                                    </p:set>
                                    <p:animEffect transition="in" filter="blinds(horizontal)">
                                      <p:cBhvr>
                                        <p:cTn id="42" dur="500"/>
                                        <p:tgtEl>
                                          <p:spTgt spid="4485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p:bldP spid="448516" grpId="0" animBg="1"/>
      <p:bldP spid="448521" grpId="0"/>
      <p:bldP spid="448522" grpId="0"/>
      <p:bldP spid="448523" grpId="0"/>
      <p:bldP spid="10"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ChangeArrowheads="1"/>
          </p:cNvSpPr>
          <p:nvPr/>
        </p:nvSpPr>
        <p:spPr bwMode="auto">
          <a:xfrm>
            <a:off x="820785" y="181559"/>
            <a:ext cx="20335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eaLnBrk="1" hangingPunct="1">
              <a:spcBef>
                <a:spcPct val="50000"/>
              </a:spcBef>
              <a:buClrTx/>
              <a:buSzTx/>
              <a:buFont typeface="Wingdings" pitchFamily="2" charset="2"/>
              <a:buNone/>
            </a:pPr>
            <a:r>
              <a:rPr lang="en-GB" altLang="en-US" u="none" dirty="0">
                <a:solidFill>
                  <a:srgbClr val="009900"/>
                </a:solidFill>
                <a:latin typeface="Times New Roman" pitchFamily="18" charset="0"/>
                <a:cs typeface="Times New Roman" pitchFamily="18" charset="0"/>
              </a:rPr>
              <a:t>Oxidases</a:t>
            </a:r>
            <a:endParaRPr lang="en-GB" altLang="en-US" u="none"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982510"/>
            <a:ext cx="3790949" cy="461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960" y="394467"/>
            <a:ext cx="5122413" cy="224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708" y="3356992"/>
            <a:ext cx="503166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68896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9538"/>
                                        </p:tgtEl>
                                        <p:attrNameLst>
                                          <p:attrName>style.visibility</p:attrName>
                                        </p:attrNameLst>
                                      </p:cBhvr>
                                      <p:to>
                                        <p:strVal val="visible"/>
                                      </p:to>
                                    </p:set>
                                    <p:animEffect transition="in" filter="blinds(horizontal)">
                                      <p:cBhvr>
                                        <p:cTn id="7" dur="500"/>
                                        <p:tgtEl>
                                          <p:spTgt spid="449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213371" y="1052513"/>
            <a:ext cx="22145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eaLnBrk="1" hangingPunct="1">
              <a:spcBef>
                <a:spcPct val="50000"/>
              </a:spcBef>
              <a:buClrTx/>
              <a:buSzTx/>
              <a:buFont typeface="Wingdings" pitchFamily="2" charset="2"/>
              <a:buNone/>
            </a:pPr>
            <a:r>
              <a:rPr lang="en-GB" altLang="en-US" u="none" dirty="0">
                <a:solidFill>
                  <a:srgbClr val="009900"/>
                </a:solidFill>
                <a:latin typeface="Times New Roman" pitchFamily="18" charset="0"/>
                <a:cs typeface="Times New Roman" pitchFamily="18" charset="0"/>
              </a:rPr>
              <a:t>Peroxidases</a:t>
            </a:r>
            <a:endParaRPr lang="en-GB" altLang="en-US" u="none"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880" y="698634"/>
            <a:ext cx="5069215" cy="603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99034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5" name="Rectangle 3"/>
          <p:cNvSpPr>
            <a:spLocks noChangeArrowheads="1"/>
          </p:cNvSpPr>
          <p:nvPr/>
        </p:nvSpPr>
        <p:spPr bwMode="auto">
          <a:xfrm>
            <a:off x="3657600" y="333375"/>
            <a:ext cx="2873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GB" altLang="en-US" u="none">
                <a:solidFill>
                  <a:srgbClr val="009900"/>
                </a:solidFill>
                <a:latin typeface="Times New Roman" pitchFamily="18" charset="0"/>
                <a:cs typeface="Times New Roman" pitchFamily="18" charset="0"/>
              </a:rPr>
              <a:t>Dehydrogenases</a:t>
            </a:r>
            <a:endParaRPr lang="en-US" altLang="en-US" u="none">
              <a:solidFill>
                <a:srgbClr val="009900"/>
              </a:solidFill>
              <a:latin typeface="Times New Roman" pitchFamily="18" charset="0"/>
              <a:cs typeface="Times New Roman" pitchFamily="18" charset="0"/>
            </a:endParaRPr>
          </a:p>
        </p:txBody>
      </p:sp>
      <p:sp>
        <p:nvSpPr>
          <p:cNvPr id="139268" name="Picture 4"/>
          <p:cNvSpPr>
            <a:spLocks noChangeAspect="1" noChangeArrowheads="1"/>
          </p:cNvSpPr>
          <p:nvPr/>
        </p:nvSpPr>
        <p:spPr bwMode="auto">
          <a:xfrm>
            <a:off x="1639888" y="1125538"/>
            <a:ext cx="587533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39269" name="Picture 5"/>
          <p:cNvSpPr>
            <a:spLocks noChangeAspect="1" noChangeArrowheads="1"/>
          </p:cNvSpPr>
          <p:nvPr/>
        </p:nvSpPr>
        <p:spPr bwMode="auto">
          <a:xfrm>
            <a:off x="1712913" y="1916113"/>
            <a:ext cx="59785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39271" name="Picture 7"/>
          <p:cNvSpPr>
            <a:spLocks noChangeAspect="1" noChangeArrowheads="1"/>
          </p:cNvSpPr>
          <p:nvPr/>
        </p:nvSpPr>
        <p:spPr bwMode="auto">
          <a:xfrm>
            <a:off x="2073275" y="3500438"/>
            <a:ext cx="52927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39272" name="Picture 8"/>
          <p:cNvSpPr>
            <a:spLocks noChangeAspect="1" noChangeArrowheads="1"/>
          </p:cNvSpPr>
          <p:nvPr/>
        </p:nvSpPr>
        <p:spPr bwMode="auto">
          <a:xfrm>
            <a:off x="1639888" y="4292600"/>
            <a:ext cx="6581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676" y="1447006"/>
            <a:ext cx="7128197" cy="14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635" y="3140968"/>
            <a:ext cx="6866027" cy="341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11836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3635"/>
                                        </p:tgtEl>
                                        <p:attrNameLst>
                                          <p:attrName>style.visibility</p:attrName>
                                        </p:attrNameLst>
                                      </p:cBhvr>
                                      <p:to>
                                        <p:strVal val="visible"/>
                                      </p:to>
                                    </p:set>
                                    <p:animEffect transition="in" filter="blinds(horizontal)">
                                      <p:cBhvr>
                                        <p:cTn id="7" dur="500"/>
                                        <p:tgtEl>
                                          <p:spTgt spid="453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39268"/>
                                        </p:tgtEl>
                                        <p:attrNameLst>
                                          <p:attrName>style.visibility</p:attrName>
                                        </p:attrNameLst>
                                      </p:cBhvr>
                                      <p:to>
                                        <p:strVal val="visible"/>
                                      </p:to>
                                    </p:set>
                                    <p:animEffect transition="in" filter="blinds(horizontal)">
                                      <p:cBhvr>
                                        <p:cTn id="12" dur="500"/>
                                        <p:tgtEl>
                                          <p:spTgt spid="139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139269"/>
                                        </p:tgtEl>
                                        <p:attrNameLst>
                                          <p:attrName>style.visibility</p:attrName>
                                        </p:attrNameLst>
                                      </p:cBhvr>
                                      <p:to>
                                        <p:strVal val="visible"/>
                                      </p:to>
                                    </p:set>
                                    <p:animEffect transition="in" filter="blinds(horizontal)">
                                      <p:cBhvr>
                                        <p:cTn id="17" dur="500"/>
                                        <p:tgtEl>
                                          <p:spTgt spid="1392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139271"/>
                                        </p:tgtEl>
                                        <p:attrNameLst>
                                          <p:attrName>style.visibility</p:attrName>
                                        </p:attrNameLst>
                                      </p:cBhvr>
                                      <p:to>
                                        <p:strVal val="visible"/>
                                      </p:to>
                                    </p:set>
                                    <p:animEffect transition="in" filter="blinds(horizontal)">
                                      <p:cBhvr>
                                        <p:cTn id="22" dur="500"/>
                                        <p:tgtEl>
                                          <p:spTgt spid="1392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139272"/>
                                        </p:tgtEl>
                                        <p:attrNameLst>
                                          <p:attrName>style.visibility</p:attrName>
                                        </p:attrNameLst>
                                      </p:cBhvr>
                                      <p:to>
                                        <p:strVal val="visible"/>
                                      </p:to>
                                    </p:set>
                                    <p:animEffect transition="in" filter="blinds(horizontal)">
                                      <p:cBhvr>
                                        <p:cTn id="27" dur="500"/>
                                        <p:tgtEl>
                                          <p:spTgt spid="139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p:bldP spid="139268" grpId="0" animBg="1"/>
      <p:bldP spid="139269" grpId="0" animBg="1"/>
      <p:bldP spid="139271" grpId="0" animBg="1"/>
      <p:bldP spid="13927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ChangeArrowheads="1"/>
          </p:cNvSpPr>
          <p:nvPr/>
        </p:nvSpPr>
        <p:spPr bwMode="auto">
          <a:xfrm>
            <a:off x="523875" y="142875"/>
            <a:ext cx="45720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ctr" rtl="0" eaLnBrk="1" hangingPunct="1">
              <a:spcBef>
                <a:spcPct val="0"/>
              </a:spcBef>
              <a:buClrTx/>
              <a:buSzTx/>
              <a:buFont typeface="Wingdings" pitchFamily="2" charset="2"/>
              <a:buNone/>
            </a:pPr>
            <a:r>
              <a:rPr lang="en-GB" altLang="en-US" u="none">
                <a:solidFill>
                  <a:schemeClr val="folHlink"/>
                </a:solidFill>
                <a:latin typeface="Times New Roman" pitchFamily="18" charset="0"/>
                <a:cs typeface="Times New Roman" pitchFamily="18" charset="0"/>
              </a:rPr>
              <a:t>	3. </a:t>
            </a:r>
            <a:r>
              <a:rPr lang="arn-CL" altLang="en-US" u="none">
                <a:solidFill>
                  <a:schemeClr val="folHlink"/>
                </a:solidFill>
                <a:latin typeface="Times New Roman" pitchFamily="18" charset="0"/>
                <a:cs typeface="Times New Roman" pitchFamily="18" charset="0"/>
              </a:rPr>
              <a:t>Lyases</a:t>
            </a:r>
            <a:endParaRPr lang="en-US" altLang="en-US" u="none">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arn-CL" altLang="en-US" u="none">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GB" altLang="en-US" sz="2000" u="none">
                <a:latin typeface="Times New Roman" pitchFamily="18" charset="0"/>
                <a:cs typeface="Times New Roman" pitchFamily="18" charset="0"/>
              </a:rPr>
              <a:t>	   A + B		</a:t>
            </a:r>
          </a:p>
          <a:p>
            <a:pPr algn="l" rtl="0" eaLnBrk="1" hangingPunct="1">
              <a:spcBef>
                <a:spcPct val="0"/>
              </a:spcBef>
              <a:buClrTx/>
              <a:buSzTx/>
              <a:buFont typeface="Wingdings" pitchFamily="2" charset="2"/>
              <a:buNone/>
            </a:pPr>
            <a:r>
              <a:rPr lang="en-GB" altLang="en-US" sz="2000" u="none">
                <a:latin typeface="Times New Roman" pitchFamily="18" charset="0"/>
                <a:cs typeface="Times New Roman" pitchFamily="18" charset="0"/>
              </a:rPr>
              <a:t>	   A + B		</a:t>
            </a:r>
          </a:p>
          <a:p>
            <a:pPr algn="l" rtl="0" eaLnBrk="1" hangingPunct="1">
              <a:spcBef>
                <a:spcPct val="0"/>
              </a:spcBef>
              <a:buClrTx/>
              <a:buSzTx/>
              <a:buFont typeface="Wingdings" pitchFamily="2" charset="2"/>
              <a:buNone/>
            </a:pPr>
            <a:endParaRPr lang="en-GB" altLang="en-US" sz="2000" u="none">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US" altLang="en-US" sz="2000" u="none">
                <a:solidFill>
                  <a:srgbClr val="009900"/>
                </a:solidFill>
                <a:latin typeface="Times New Roman" pitchFamily="18" charset="0"/>
                <a:cs typeface="Times New Roman" pitchFamily="18" charset="0"/>
              </a:rPr>
              <a:t>Aldolase, </a:t>
            </a:r>
          </a:p>
          <a:p>
            <a:pPr algn="l" rtl="0" eaLnBrk="1" hangingPunct="1">
              <a:spcBef>
                <a:spcPct val="0"/>
              </a:spcBef>
              <a:buClrTx/>
              <a:buSzTx/>
              <a:buFont typeface="Wingdings" pitchFamily="2" charset="2"/>
              <a:buNone/>
            </a:pPr>
            <a:r>
              <a:rPr lang="en-US" altLang="en-US" sz="2000" u="none">
                <a:solidFill>
                  <a:srgbClr val="009900"/>
                </a:solidFill>
                <a:latin typeface="Times New Roman" pitchFamily="18" charset="0"/>
                <a:cs typeface="Times New Roman" pitchFamily="18" charset="0"/>
              </a:rPr>
              <a:t>Carboxylase,</a:t>
            </a:r>
          </a:p>
          <a:p>
            <a:pPr algn="l" rtl="0" eaLnBrk="1" hangingPunct="1">
              <a:spcBef>
                <a:spcPct val="0"/>
              </a:spcBef>
              <a:buClrTx/>
              <a:buSzTx/>
              <a:buFont typeface="Wingdings" pitchFamily="2" charset="2"/>
              <a:buNone/>
            </a:pPr>
            <a:r>
              <a:rPr lang="en-US" altLang="en-US" sz="2000" u="none">
                <a:solidFill>
                  <a:srgbClr val="009900"/>
                </a:solidFill>
                <a:latin typeface="Times New Roman" pitchFamily="18" charset="0"/>
                <a:cs typeface="Times New Roman" pitchFamily="18" charset="0"/>
              </a:rPr>
              <a:t>AA carboxylase</a:t>
            </a:r>
          </a:p>
          <a:p>
            <a:pPr algn="l" rtl="0" eaLnBrk="1" hangingPunct="1">
              <a:spcBef>
                <a:spcPct val="0"/>
              </a:spcBef>
              <a:buClrTx/>
              <a:buSzTx/>
              <a:buFont typeface="Wingdings" pitchFamily="2" charset="2"/>
              <a:buNone/>
            </a:pPr>
            <a:r>
              <a:rPr lang="en-US" altLang="en-US" sz="2000" u="none">
                <a:solidFill>
                  <a:srgbClr val="009900"/>
                </a:solidFill>
                <a:latin typeface="Times New Roman" pitchFamily="18" charset="0"/>
                <a:cs typeface="Times New Roman" pitchFamily="18" charset="0"/>
              </a:rPr>
              <a:t>Ammonia lyase , Aspartase</a:t>
            </a:r>
          </a:p>
          <a:p>
            <a:pPr algn="l" rtl="0" eaLnBrk="1" hangingPunct="1">
              <a:spcBef>
                <a:spcPct val="0"/>
              </a:spcBef>
              <a:buClrTx/>
              <a:buSzTx/>
              <a:buFont typeface="Wingdings" pitchFamily="2" charset="2"/>
              <a:buNone/>
            </a:pPr>
            <a:r>
              <a:rPr lang="en-US" altLang="en-US" sz="2000" u="none">
                <a:solidFill>
                  <a:srgbClr val="009900"/>
                </a:solidFill>
                <a:latin typeface="Times New Roman" pitchFamily="18" charset="0"/>
                <a:cs typeface="Times New Roman" pitchFamily="18" charset="0"/>
              </a:rPr>
              <a:t>Carbonic anhydrase,</a:t>
            </a:r>
          </a:p>
          <a:p>
            <a:pPr algn="l" rtl="0" eaLnBrk="1" hangingPunct="1">
              <a:spcBef>
                <a:spcPct val="0"/>
              </a:spcBef>
              <a:buClrTx/>
              <a:buSzTx/>
              <a:buFont typeface="Wingdings" pitchFamily="2" charset="2"/>
              <a:buNone/>
            </a:pPr>
            <a:r>
              <a:rPr lang="en-US" altLang="en-US" sz="2000" u="none">
                <a:solidFill>
                  <a:srgbClr val="009900"/>
                </a:solidFill>
                <a:latin typeface="Times New Roman" pitchFamily="18" charset="0"/>
                <a:cs typeface="Times New Roman" pitchFamily="18" charset="0"/>
              </a:rPr>
              <a:t>Hydratase, aconitase, fumarase</a:t>
            </a:r>
            <a:endParaRPr lang="ar-EG" altLang="en-US" sz="2000" u="none">
              <a:solidFill>
                <a:schemeClr val="folHlink"/>
              </a:solidFill>
              <a:latin typeface="Times New Roman" pitchFamily="18" charset="0"/>
              <a:cs typeface="Times New Roman" pitchFamily="18" charset="0"/>
            </a:endParaRPr>
          </a:p>
        </p:txBody>
      </p:sp>
      <p:sp>
        <p:nvSpPr>
          <p:cNvPr id="83971" name="Rectangle 3"/>
          <p:cNvSpPr>
            <a:spLocks noChangeArrowheads="1"/>
          </p:cNvSpPr>
          <p:nvPr/>
        </p:nvSpPr>
        <p:spPr bwMode="auto">
          <a:xfrm>
            <a:off x="0" y="3238500"/>
            <a:ext cx="9906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a:latin typeface="Times New Roman" pitchFamily="18" charset="0"/>
              <a:cs typeface="Times New Roman" pitchFamily="18" charset="0"/>
            </a:endParaRPr>
          </a:p>
        </p:txBody>
      </p:sp>
      <p:cxnSp>
        <p:nvCxnSpPr>
          <p:cNvPr id="6" name="Straight Arrow Connector 5"/>
          <p:cNvCxnSpPr>
            <a:cxnSpLocks noChangeShapeType="1"/>
          </p:cNvCxnSpPr>
          <p:nvPr/>
        </p:nvCxnSpPr>
        <p:spPr bwMode="auto">
          <a:xfrm>
            <a:off x="2095500" y="1357313"/>
            <a:ext cx="1143000" cy="1587"/>
          </a:xfrm>
          <a:prstGeom prst="straightConnector1">
            <a:avLst/>
          </a:prstGeom>
          <a:noFill/>
          <a:ln w="38100" algn="ctr">
            <a:solidFill>
              <a:schemeClr val="accent1"/>
            </a:solidFill>
            <a:round/>
            <a:headEnd type="arrow" w="med" len="med"/>
            <a:tailEnd type="arrow" w="med" len="med"/>
          </a:ln>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a:off x="2024063" y="1714500"/>
            <a:ext cx="1214437" cy="1588"/>
          </a:xfrm>
          <a:prstGeom prst="straightConnector1">
            <a:avLst/>
          </a:prstGeom>
          <a:noFill/>
          <a:ln w="38100" algn="ctr">
            <a:solidFill>
              <a:schemeClr val="accent1"/>
            </a:solidFill>
            <a:round/>
            <a:headEnd type="arrow" w="med" len="med"/>
            <a:tailEnd type="arrow" w="med" len="me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3381375" y="1071563"/>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GB" altLang="en-US" sz="2400" u="none">
                <a:solidFill>
                  <a:srgbClr val="000000"/>
                </a:solidFill>
                <a:latin typeface="Times New Roman" pitchFamily="18" charset="0"/>
                <a:cs typeface="Times New Roman" pitchFamily="18" charset="0"/>
              </a:rPr>
              <a:t>C</a:t>
            </a:r>
            <a:endParaRPr lang="en-US" altLang="en-US" sz="2400">
              <a:latin typeface="Times New Roman" pitchFamily="18" charset="0"/>
              <a:cs typeface="Times New Roman" pitchFamily="18" charset="0"/>
            </a:endParaRPr>
          </a:p>
        </p:txBody>
      </p:sp>
      <p:sp>
        <p:nvSpPr>
          <p:cNvPr id="9" name="Rectangle 8"/>
          <p:cNvSpPr>
            <a:spLocks noChangeArrowheads="1"/>
          </p:cNvSpPr>
          <p:nvPr/>
        </p:nvSpPr>
        <p:spPr bwMode="auto">
          <a:xfrm>
            <a:off x="3309938" y="1428750"/>
            <a:ext cx="93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GB" altLang="en-US" sz="2400" u="none">
                <a:solidFill>
                  <a:srgbClr val="000000"/>
                </a:solidFill>
                <a:latin typeface="Times New Roman" pitchFamily="18" charset="0"/>
                <a:cs typeface="Times New Roman" pitchFamily="18" charset="0"/>
              </a:rPr>
              <a:t>C + D</a:t>
            </a:r>
            <a:endParaRPr lang="en-US" altLang="en-US" sz="2400">
              <a:latin typeface="Times New Roman" pitchFamily="18" charset="0"/>
              <a:cs typeface="Times New Roman" pitchFamily="18" charset="0"/>
            </a:endParaRPr>
          </a:p>
        </p:txBody>
      </p:sp>
      <p:sp>
        <p:nvSpPr>
          <p:cNvPr id="141316" name="Picture 4"/>
          <p:cNvSpPr>
            <a:spLocks noChangeAspect="1" noChangeArrowheads="1"/>
          </p:cNvSpPr>
          <p:nvPr/>
        </p:nvSpPr>
        <p:spPr bwMode="auto">
          <a:xfrm>
            <a:off x="5184775" y="285750"/>
            <a:ext cx="472122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41319" name="Picture 7"/>
          <p:cNvSpPr>
            <a:spLocks noChangeAspect="1" noChangeArrowheads="1"/>
          </p:cNvSpPr>
          <p:nvPr/>
        </p:nvSpPr>
        <p:spPr bwMode="auto">
          <a:xfrm>
            <a:off x="6524625" y="6000750"/>
            <a:ext cx="2695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783" y="112027"/>
            <a:ext cx="5161433"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6389"/>
          <a:stretch/>
        </p:blipFill>
        <p:spPr bwMode="auto">
          <a:xfrm>
            <a:off x="4412126" y="3789041"/>
            <a:ext cx="529693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02" y="5405420"/>
            <a:ext cx="4927699" cy="1190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01767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5682">
                                            <p:txEl>
                                              <p:pRg st="0" end="0"/>
                                            </p:txEl>
                                          </p:spTgt>
                                        </p:tgtEl>
                                        <p:attrNameLst>
                                          <p:attrName>style.visibility</p:attrName>
                                        </p:attrNameLst>
                                      </p:cBhvr>
                                      <p:to>
                                        <p:strVal val="visible"/>
                                      </p:to>
                                    </p:set>
                                    <p:animEffect transition="in" filter="blinds(horizontal)">
                                      <p:cBhvr>
                                        <p:cTn id="7" dur="500"/>
                                        <p:tgtEl>
                                          <p:spTgt spid="4556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55682">
                                            <p:txEl>
                                              <p:pRg st="2" end="2"/>
                                            </p:txEl>
                                          </p:spTgt>
                                        </p:tgtEl>
                                        <p:attrNameLst>
                                          <p:attrName>style.visibility</p:attrName>
                                        </p:attrNameLst>
                                      </p:cBhvr>
                                      <p:to>
                                        <p:strVal val="visible"/>
                                      </p:to>
                                    </p:set>
                                    <p:animEffect transition="in" filter="blinds(horizontal)">
                                      <p:cBhvr>
                                        <p:cTn id="12" dur="500"/>
                                        <p:tgtEl>
                                          <p:spTgt spid="4556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455682">
                                            <p:txEl>
                                              <p:pRg st="3" end="3"/>
                                            </p:txEl>
                                          </p:spTgt>
                                        </p:tgtEl>
                                        <p:attrNameLst>
                                          <p:attrName>style.visibility</p:attrName>
                                        </p:attrNameLst>
                                      </p:cBhvr>
                                      <p:to>
                                        <p:strVal val="visible"/>
                                      </p:to>
                                    </p:set>
                                    <p:animEffect transition="in" filter="blinds(horizontal)">
                                      <p:cBhvr>
                                        <p:cTn id="25" dur="500"/>
                                        <p:tgtEl>
                                          <p:spTgt spid="455682">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455682">
                                            <p:txEl>
                                              <p:pRg st="5" end="5"/>
                                            </p:txEl>
                                          </p:spTgt>
                                        </p:tgtEl>
                                        <p:attrNameLst>
                                          <p:attrName>style.visibility</p:attrName>
                                        </p:attrNameLst>
                                      </p:cBhvr>
                                      <p:to>
                                        <p:strVal val="visible"/>
                                      </p:to>
                                    </p:set>
                                    <p:animEffect transition="in" filter="blinds(horizontal)">
                                      <p:cBhvr>
                                        <p:cTn id="38" dur="500"/>
                                        <p:tgtEl>
                                          <p:spTgt spid="4556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nodePh="1">
                                  <p:stCondLst>
                                    <p:cond delay="0"/>
                                  </p:stCondLst>
                                  <p:endCondLst>
                                    <p:cond evt="begin" delay="0">
                                      <p:tn val="41"/>
                                    </p:cond>
                                  </p:endCondLst>
                                  <p:childTnLst>
                                    <p:set>
                                      <p:cBhvr>
                                        <p:cTn id="42" dur="1" fill="hold">
                                          <p:stCondLst>
                                            <p:cond delay="0"/>
                                          </p:stCondLst>
                                        </p:cTn>
                                        <p:tgtEl>
                                          <p:spTgt spid="141316"/>
                                        </p:tgtEl>
                                        <p:attrNameLst>
                                          <p:attrName>style.visibility</p:attrName>
                                        </p:attrNameLst>
                                      </p:cBhvr>
                                      <p:to>
                                        <p:strVal val="visible"/>
                                      </p:to>
                                    </p:set>
                                    <p:animEffect transition="in" filter="blinds(horizontal)">
                                      <p:cBhvr>
                                        <p:cTn id="43" dur="500"/>
                                        <p:tgtEl>
                                          <p:spTgt spid="14131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455682">
                                            <p:txEl>
                                              <p:pRg st="6" end="6"/>
                                            </p:txEl>
                                          </p:spTgt>
                                        </p:tgtEl>
                                        <p:attrNameLst>
                                          <p:attrName>style.visibility</p:attrName>
                                        </p:attrNameLst>
                                      </p:cBhvr>
                                      <p:to>
                                        <p:strVal val="visible"/>
                                      </p:to>
                                    </p:set>
                                    <p:animEffect transition="in" filter="blinds(horizontal)">
                                      <p:cBhvr>
                                        <p:cTn id="48" dur="500"/>
                                        <p:tgtEl>
                                          <p:spTgt spid="455682">
                                            <p:txEl>
                                              <p:pRg st="6" end="6"/>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455682">
                                            <p:txEl>
                                              <p:pRg st="7" end="7"/>
                                            </p:txEl>
                                          </p:spTgt>
                                        </p:tgtEl>
                                        <p:attrNameLst>
                                          <p:attrName>style.visibility</p:attrName>
                                        </p:attrNameLst>
                                      </p:cBhvr>
                                      <p:to>
                                        <p:strVal val="visible"/>
                                      </p:to>
                                    </p:set>
                                    <p:animEffect transition="in" filter="blinds(horizontal)">
                                      <p:cBhvr>
                                        <p:cTn id="53" dur="500"/>
                                        <p:tgtEl>
                                          <p:spTgt spid="455682">
                                            <p:txEl>
                                              <p:pRg st="7" end="7"/>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455682">
                                            <p:txEl>
                                              <p:pRg st="8" end="8"/>
                                            </p:txEl>
                                          </p:spTgt>
                                        </p:tgtEl>
                                        <p:attrNameLst>
                                          <p:attrName>style.visibility</p:attrName>
                                        </p:attrNameLst>
                                      </p:cBhvr>
                                      <p:to>
                                        <p:strVal val="visible"/>
                                      </p:to>
                                    </p:set>
                                    <p:animEffect transition="in" filter="blinds(horizontal)">
                                      <p:cBhvr>
                                        <p:cTn id="58" dur="500"/>
                                        <p:tgtEl>
                                          <p:spTgt spid="455682">
                                            <p:txEl>
                                              <p:pRg st="8" end="8"/>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455682">
                                            <p:txEl>
                                              <p:pRg st="9" end="9"/>
                                            </p:txEl>
                                          </p:spTgt>
                                        </p:tgtEl>
                                        <p:attrNameLst>
                                          <p:attrName>style.visibility</p:attrName>
                                        </p:attrNameLst>
                                      </p:cBhvr>
                                      <p:to>
                                        <p:strVal val="visible"/>
                                      </p:to>
                                    </p:set>
                                    <p:animEffect transition="in" filter="blinds(horizontal)">
                                      <p:cBhvr>
                                        <p:cTn id="63" dur="500"/>
                                        <p:tgtEl>
                                          <p:spTgt spid="455682">
                                            <p:txEl>
                                              <p:pRg st="9" end="9"/>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nodePh="1">
                                  <p:stCondLst>
                                    <p:cond delay="0"/>
                                  </p:stCondLst>
                                  <p:endCondLst>
                                    <p:cond evt="begin" delay="0">
                                      <p:tn val="66"/>
                                    </p:cond>
                                  </p:endCondLst>
                                  <p:childTnLst>
                                    <p:set>
                                      <p:cBhvr>
                                        <p:cTn id="67" dur="1" fill="hold">
                                          <p:stCondLst>
                                            <p:cond delay="0"/>
                                          </p:stCondLst>
                                        </p:cTn>
                                        <p:tgtEl>
                                          <p:spTgt spid="141319"/>
                                        </p:tgtEl>
                                        <p:attrNameLst>
                                          <p:attrName>style.visibility</p:attrName>
                                        </p:attrNameLst>
                                      </p:cBhvr>
                                      <p:to>
                                        <p:strVal val="visible"/>
                                      </p:to>
                                    </p:set>
                                    <p:animEffect transition="in" filter="blinds(horizontal)">
                                      <p:cBhvr>
                                        <p:cTn id="68" dur="500"/>
                                        <p:tgtEl>
                                          <p:spTgt spid="14131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455682">
                                            <p:txEl>
                                              <p:pRg st="10" end="10"/>
                                            </p:txEl>
                                          </p:spTgt>
                                        </p:tgtEl>
                                        <p:attrNameLst>
                                          <p:attrName>style.visibility</p:attrName>
                                        </p:attrNameLst>
                                      </p:cBhvr>
                                      <p:to>
                                        <p:strVal val="visible"/>
                                      </p:to>
                                    </p:set>
                                    <p:animEffect transition="in" filter="blinds(horizontal)">
                                      <p:cBhvr>
                                        <p:cTn id="73" dur="500"/>
                                        <p:tgtEl>
                                          <p:spTgt spid="45568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1316" grpId="0" animBg="1"/>
      <p:bldP spid="1413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ChangeArrowheads="1"/>
          </p:cNvSpPr>
          <p:nvPr/>
        </p:nvSpPr>
        <p:spPr bwMode="auto">
          <a:xfrm>
            <a:off x="523875" y="142875"/>
            <a:ext cx="45720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ctr" rtl="0" eaLnBrk="1" hangingPunct="1">
              <a:spcBef>
                <a:spcPct val="0"/>
              </a:spcBef>
              <a:buClrTx/>
              <a:buSzTx/>
              <a:buFont typeface="Wingdings" pitchFamily="2" charset="2"/>
              <a:buNone/>
            </a:pPr>
            <a:r>
              <a:rPr lang="en-GB" altLang="en-US" u="none" dirty="0">
                <a:solidFill>
                  <a:schemeClr val="folHlink"/>
                </a:solidFill>
                <a:latin typeface="Times New Roman" pitchFamily="18" charset="0"/>
                <a:cs typeface="Times New Roman" pitchFamily="18" charset="0"/>
              </a:rPr>
              <a:t>	3. </a:t>
            </a:r>
            <a:r>
              <a:rPr lang="arn-CL" altLang="en-US" u="none" dirty="0">
                <a:solidFill>
                  <a:schemeClr val="folHlink"/>
                </a:solidFill>
                <a:latin typeface="Times New Roman" pitchFamily="18" charset="0"/>
                <a:cs typeface="Times New Roman" pitchFamily="18" charset="0"/>
              </a:rPr>
              <a:t>Lyases</a:t>
            </a:r>
            <a:endParaRPr lang="en-US" altLang="en-US" u="none" dirty="0">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arn-CL" altLang="en-US" u="none" dirty="0">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GB" altLang="en-US" sz="2000" u="none" dirty="0">
                <a:latin typeface="Times New Roman" pitchFamily="18" charset="0"/>
                <a:cs typeface="Times New Roman" pitchFamily="18" charset="0"/>
              </a:rPr>
              <a:t>	   A + B		</a:t>
            </a:r>
          </a:p>
          <a:p>
            <a:pPr algn="l" rtl="0" eaLnBrk="1" hangingPunct="1">
              <a:spcBef>
                <a:spcPct val="0"/>
              </a:spcBef>
              <a:buClrTx/>
              <a:buSzTx/>
              <a:buFont typeface="Wingdings" pitchFamily="2" charset="2"/>
              <a:buNone/>
            </a:pPr>
            <a:r>
              <a:rPr lang="en-GB" altLang="en-US" sz="2000" u="none" dirty="0">
                <a:latin typeface="Times New Roman" pitchFamily="18" charset="0"/>
                <a:cs typeface="Times New Roman" pitchFamily="18" charset="0"/>
              </a:rPr>
              <a:t>	   A + B		</a:t>
            </a:r>
          </a:p>
          <a:p>
            <a:pPr algn="l" rtl="0" eaLnBrk="1" hangingPunct="1">
              <a:spcBef>
                <a:spcPct val="0"/>
              </a:spcBef>
              <a:buClrTx/>
              <a:buSzTx/>
              <a:buFont typeface="Wingdings" pitchFamily="2" charset="2"/>
              <a:buNone/>
            </a:pPr>
            <a:endParaRPr lang="en-GB" altLang="en-US" sz="2000" u="none" dirty="0">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US" altLang="en-US" sz="2000" u="none" dirty="0">
                <a:solidFill>
                  <a:srgbClr val="009900"/>
                </a:solidFill>
                <a:latin typeface="Times New Roman" pitchFamily="18" charset="0"/>
                <a:cs typeface="Times New Roman" pitchFamily="18" charset="0"/>
              </a:rPr>
              <a:t>Aldolase, </a:t>
            </a:r>
          </a:p>
          <a:p>
            <a:pPr algn="l" rtl="0" eaLnBrk="1" hangingPunct="1">
              <a:spcBef>
                <a:spcPct val="0"/>
              </a:spcBef>
              <a:buClrTx/>
              <a:buSzTx/>
              <a:buFont typeface="Wingdings" pitchFamily="2" charset="2"/>
              <a:buNone/>
            </a:pPr>
            <a:r>
              <a:rPr lang="en-US" altLang="en-US" sz="2000" u="none" dirty="0">
                <a:solidFill>
                  <a:srgbClr val="009900"/>
                </a:solidFill>
                <a:latin typeface="Times New Roman" pitchFamily="18" charset="0"/>
                <a:cs typeface="Times New Roman" pitchFamily="18" charset="0"/>
              </a:rPr>
              <a:t>Carboxylase,</a:t>
            </a:r>
          </a:p>
          <a:p>
            <a:pPr algn="l" rtl="0" eaLnBrk="1" hangingPunct="1">
              <a:spcBef>
                <a:spcPct val="0"/>
              </a:spcBef>
              <a:buClrTx/>
              <a:buSzTx/>
              <a:buFont typeface="Wingdings" pitchFamily="2" charset="2"/>
              <a:buNone/>
            </a:pPr>
            <a:r>
              <a:rPr lang="en-US" altLang="en-US" sz="2000" u="none" dirty="0">
                <a:solidFill>
                  <a:srgbClr val="009900"/>
                </a:solidFill>
                <a:latin typeface="Times New Roman" pitchFamily="18" charset="0"/>
                <a:cs typeface="Times New Roman" pitchFamily="18" charset="0"/>
              </a:rPr>
              <a:t>AA carboxylase</a:t>
            </a:r>
          </a:p>
          <a:p>
            <a:pPr algn="l" rtl="0" eaLnBrk="1" hangingPunct="1">
              <a:spcBef>
                <a:spcPct val="0"/>
              </a:spcBef>
              <a:buClrTx/>
              <a:buSzTx/>
              <a:buFont typeface="Wingdings" pitchFamily="2" charset="2"/>
              <a:buNone/>
            </a:pPr>
            <a:r>
              <a:rPr lang="en-US" altLang="en-US" sz="2000" u="none" dirty="0">
                <a:solidFill>
                  <a:srgbClr val="009900"/>
                </a:solidFill>
                <a:latin typeface="Times New Roman" pitchFamily="18" charset="0"/>
                <a:cs typeface="Times New Roman" pitchFamily="18" charset="0"/>
              </a:rPr>
              <a:t>Ammonia </a:t>
            </a:r>
            <a:r>
              <a:rPr lang="en-US" altLang="en-US" sz="2000" u="none" dirty="0" err="1">
                <a:solidFill>
                  <a:srgbClr val="009900"/>
                </a:solidFill>
                <a:latin typeface="Times New Roman" pitchFamily="18" charset="0"/>
                <a:cs typeface="Times New Roman" pitchFamily="18" charset="0"/>
              </a:rPr>
              <a:t>lyase</a:t>
            </a:r>
            <a:r>
              <a:rPr lang="en-US" altLang="en-US" sz="2000" u="none" dirty="0">
                <a:solidFill>
                  <a:srgbClr val="009900"/>
                </a:solidFill>
                <a:latin typeface="Times New Roman" pitchFamily="18" charset="0"/>
                <a:cs typeface="Times New Roman" pitchFamily="18" charset="0"/>
              </a:rPr>
              <a:t> , </a:t>
            </a:r>
            <a:r>
              <a:rPr lang="en-US" altLang="en-US" sz="2000" u="none" dirty="0" err="1">
                <a:solidFill>
                  <a:srgbClr val="009900"/>
                </a:solidFill>
                <a:latin typeface="Times New Roman" pitchFamily="18" charset="0"/>
                <a:cs typeface="Times New Roman" pitchFamily="18" charset="0"/>
              </a:rPr>
              <a:t>Aspartase</a:t>
            </a:r>
            <a:endParaRPr lang="en-US" altLang="en-US" sz="2000" u="none" dirty="0">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US" altLang="en-US" sz="2000" u="none" dirty="0">
                <a:solidFill>
                  <a:srgbClr val="009900"/>
                </a:solidFill>
                <a:latin typeface="Times New Roman" pitchFamily="18" charset="0"/>
                <a:cs typeface="Times New Roman" pitchFamily="18" charset="0"/>
              </a:rPr>
              <a:t>Carbonic anhydrase,</a:t>
            </a:r>
          </a:p>
          <a:p>
            <a:pPr algn="l" rtl="0" eaLnBrk="1" hangingPunct="1">
              <a:spcBef>
                <a:spcPct val="0"/>
              </a:spcBef>
              <a:buClrTx/>
              <a:buSzTx/>
              <a:buFont typeface="Wingdings" pitchFamily="2" charset="2"/>
              <a:buNone/>
            </a:pPr>
            <a:r>
              <a:rPr lang="en-US" altLang="en-US" sz="2000" u="none" dirty="0">
                <a:solidFill>
                  <a:srgbClr val="009900"/>
                </a:solidFill>
                <a:latin typeface="Times New Roman" pitchFamily="18" charset="0"/>
                <a:cs typeface="Times New Roman" pitchFamily="18" charset="0"/>
              </a:rPr>
              <a:t>Hydratase, </a:t>
            </a:r>
            <a:r>
              <a:rPr lang="en-US" altLang="en-US" sz="2000" u="none" dirty="0" err="1">
                <a:solidFill>
                  <a:srgbClr val="009900"/>
                </a:solidFill>
                <a:latin typeface="Times New Roman" pitchFamily="18" charset="0"/>
                <a:cs typeface="Times New Roman" pitchFamily="18" charset="0"/>
              </a:rPr>
              <a:t>aconitase</a:t>
            </a:r>
            <a:r>
              <a:rPr lang="en-US" altLang="en-US" sz="2000" u="none" dirty="0">
                <a:solidFill>
                  <a:srgbClr val="009900"/>
                </a:solidFill>
                <a:latin typeface="Times New Roman" pitchFamily="18" charset="0"/>
                <a:cs typeface="Times New Roman" pitchFamily="18" charset="0"/>
              </a:rPr>
              <a:t>, </a:t>
            </a:r>
            <a:r>
              <a:rPr lang="en-US" altLang="en-US" sz="2000" u="none" dirty="0" err="1">
                <a:solidFill>
                  <a:srgbClr val="009900"/>
                </a:solidFill>
                <a:latin typeface="Times New Roman" pitchFamily="18" charset="0"/>
                <a:cs typeface="Times New Roman" pitchFamily="18" charset="0"/>
              </a:rPr>
              <a:t>fumarase</a:t>
            </a:r>
            <a:endParaRPr lang="ar-EG" altLang="en-US" sz="2000" u="none" dirty="0">
              <a:solidFill>
                <a:schemeClr val="folHlink"/>
              </a:solidFill>
              <a:latin typeface="Times New Roman" pitchFamily="18" charset="0"/>
              <a:cs typeface="Times New Roman" pitchFamily="18" charset="0"/>
            </a:endParaRPr>
          </a:p>
        </p:txBody>
      </p:sp>
      <p:sp>
        <p:nvSpPr>
          <p:cNvPr id="83971" name="Rectangle 3"/>
          <p:cNvSpPr>
            <a:spLocks noChangeArrowheads="1"/>
          </p:cNvSpPr>
          <p:nvPr/>
        </p:nvSpPr>
        <p:spPr bwMode="auto">
          <a:xfrm>
            <a:off x="0" y="3238500"/>
            <a:ext cx="9906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a:latin typeface="Times New Roman" pitchFamily="18" charset="0"/>
              <a:cs typeface="Times New Roman" pitchFamily="18" charset="0"/>
            </a:endParaRPr>
          </a:p>
        </p:txBody>
      </p:sp>
      <p:cxnSp>
        <p:nvCxnSpPr>
          <p:cNvPr id="6" name="Straight Arrow Connector 5"/>
          <p:cNvCxnSpPr>
            <a:cxnSpLocks noChangeShapeType="1"/>
          </p:cNvCxnSpPr>
          <p:nvPr/>
        </p:nvCxnSpPr>
        <p:spPr bwMode="auto">
          <a:xfrm>
            <a:off x="2095500" y="1357313"/>
            <a:ext cx="1143000" cy="1587"/>
          </a:xfrm>
          <a:prstGeom prst="straightConnector1">
            <a:avLst/>
          </a:prstGeom>
          <a:noFill/>
          <a:ln w="38100" algn="ctr">
            <a:solidFill>
              <a:schemeClr val="accent1"/>
            </a:solidFill>
            <a:round/>
            <a:headEnd type="arrow" w="med" len="med"/>
            <a:tailEnd type="arrow" w="med" len="med"/>
          </a:ln>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a:off x="2024063" y="1714500"/>
            <a:ext cx="1214437" cy="1588"/>
          </a:xfrm>
          <a:prstGeom prst="straightConnector1">
            <a:avLst/>
          </a:prstGeom>
          <a:noFill/>
          <a:ln w="38100" algn="ctr">
            <a:solidFill>
              <a:schemeClr val="accent1"/>
            </a:solidFill>
            <a:round/>
            <a:headEnd type="arrow" w="med" len="med"/>
            <a:tailEnd type="arrow" w="med" len="me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3381375" y="1071563"/>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GB" altLang="en-US" sz="2400" u="none">
                <a:solidFill>
                  <a:srgbClr val="000000"/>
                </a:solidFill>
                <a:latin typeface="Times New Roman" pitchFamily="18" charset="0"/>
                <a:cs typeface="Times New Roman" pitchFamily="18" charset="0"/>
              </a:rPr>
              <a:t>C</a:t>
            </a:r>
            <a:endParaRPr lang="en-US" altLang="en-US" sz="2400">
              <a:latin typeface="Times New Roman" pitchFamily="18" charset="0"/>
              <a:cs typeface="Times New Roman" pitchFamily="18" charset="0"/>
            </a:endParaRPr>
          </a:p>
        </p:txBody>
      </p:sp>
      <p:sp>
        <p:nvSpPr>
          <p:cNvPr id="9" name="Rectangle 8"/>
          <p:cNvSpPr>
            <a:spLocks noChangeArrowheads="1"/>
          </p:cNvSpPr>
          <p:nvPr/>
        </p:nvSpPr>
        <p:spPr bwMode="auto">
          <a:xfrm>
            <a:off x="3309938" y="1428750"/>
            <a:ext cx="93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GB" altLang="en-US" sz="2400" u="none">
                <a:solidFill>
                  <a:srgbClr val="000000"/>
                </a:solidFill>
                <a:latin typeface="Times New Roman" pitchFamily="18" charset="0"/>
                <a:cs typeface="Times New Roman" pitchFamily="18" charset="0"/>
              </a:rPr>
              <a:t>C + D</a:t>
            </a:r>
            <a:endParaRPr lang="en-US" altLang="en-US" sz="2400">
              <a:latin typeface="Times New Roman" pitchFamily="18" charset="0"/>
              <a:cs typeface="Times New Roman" pitchFamily="18" charset="0"/>
            </a:endParaRPr>
          </a:p>
        </p:txBody>
      </p:sp>
      <p:sp>
        <p:nvSpPr>
          <p:cNvPr id="141316" name="Picture 4"/>
          <p:cNvSpPr>
            <a:spLocks noChangeAspect="1" noChangeArrowheads="1"/>
          </p:cNvSpPr>
          <p:nvPr/>
        </p:nvSpPr>
        <p:spPr bwMode="auto">
          <a:xfrm>
            <a:off x="5184775" y="285750"/>
            <a:ext cx="472122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41319" name="Picture 7"/>
          <p:cNvSpPr>
            <a:spLocks noChangeAspect="1" noChangeArrowheads="1"/>
          </p:cNvSpPr>
          <p:nvPr/>
        </p:nvSpPr>
        <p:spPr bwMode="auto">
          <a:xfrm>
            <a:off x="6524625" y="6000750"/>
            <a:ext cx="2695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pic>
        <p:nvPicPr>
          <p:cNvPr id="1413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085" y="570732"/>
            <a:ext cx="5596493" cy="7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13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738" y="1659731"/>
            <a:ext cx="56562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509737"/>
            <a:ext cx="4767267" cy="7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0024" y="2986976"/>
            <a:ext cx="5113218" cy="128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190" y="4273099"/>
            <a:ext cx="6494018" cy="250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27777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5682">
                                            <p:txEl>
                                              <p:pRg st="0" end="0"/>
                                            </p:txEl>
                                          </p:spTgt>
                                        </p:tgtEl>
                                        <p:attrNameLst>
                                          <p:attrName>style.visibility</p:attrName>
                                        </p:attrNameLst>
                                      </p:cBhvr>
                                      <p:to>
                                        <p:strVal val="visible"/>
                                      </p:to>
                                    </p:set>
                                    <p:animEffect transition="in" filter="blinds(horizontal)">
                                      <p:cBhvr>
                                        <p:cTn id="7" dur="500"/>
                                        <p:tgtEl>
                                          <p:spTgt spid="4556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55682">
                                            <p:txEl>
                                              <p:pRg st="2" end="2"/>
                                            </p:txEl>
                                          </p:spTgt>
                                        </p:tgtEl>
                                        <p:attrNameLst>
                                          <p:attrName>style.visibility</p:attrName>
                                        </p:attrNameLst>
                                      </p:cBhvr>
                                      <p:to>
                                        <p:strVal val="visible"/>
                                      </p:to>
                                    </p:set>
                                    <p:animEffect transition="in" filter="blinds(horizontal)">
                                      <p:cBhvr>
                                        <p:cTn id="12" dur="500"/>
                                        <p:tgtEl>
                                          <p:spTgt spid="4556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455682">
                                            <p:txEl>
                                              <p:pRg st="3" end="3"/>
                                            </p:txEl>
                                          </p:spTgt>
                                        </p:tgtEl>
                                        <p:attrNameLst>
                                          <p:attrName>style.visibility</p:attrName>
                                        </p:attrNameLst>
                                      </p:cBhvr>
                                      <p:to>
                                        <p:strVal val="visible"/>
                                      </p:to>
                                    </p:set>
                                    <p:animEffect transition="in" filter="blinds(horizontal)">
                                      <p:cBhvr>
                                        <p:cTn id="25" dur="500"/>
                                        <p:tgtEl>
                                          <p:spTgt spid="455682">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455682">
                                            <p:txEl>
                                              <p:pRg st="5" end="5"/>
                                            </p:txEl>
                                          </p:spTgt>
                                        </p:tgtEl>
                                        <p:attrNameLst>
                                          <p:attrName>style.visibility</p:attrName>
                                        </p:attrNameLst>
                                      </p:cBhvr>
                                      <p:to>
                                        <p:strVal val="visible"/>
                                      </p:to>
                                    </p:set>
                                    <p:animEffect transition="in" filter="blinds(horizontal)">
                                      <p:cBhvr>
                                        <p:cTn id="38" dur="500"/>
                                        <p:tgtEl>
                                          <p:spTgt spid="4556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nodePh="1">
                                  <p:stCondLst>
                                    <p:cond delay="0"/>
                                  </p:stCondLst>
                                  <p:endCondLst>
                                    <p:cond evt="begin" delay="0">
                                      <p:tn val="41"/>
                                    </p:cond>
                                  </p:endCondLst>
                                  <p:childTnLst>
                                    <p:set>
                                      <p:cBhvr>
                                        <p:cTn id="42" dur="1" fill="hold">
                                          <p:stCondLst>
                                            <p:cond delay="0"/>
                                          </p:stCondLst>
                                        </p:cTn>
                                        <p:tgtEl>
                                          <p:spTgt spid="141316"/>
                                        </p:tgtEl>
                                        <p:attrNameLst>
                                          <p:attrName>style.visibility</p:attrName>
                                        </p:attrNameLst>
                                      </p:cBhvr>
                                      <p:to>
                                        <p:strVal val="visible"/>
                                      </p:to>
                                    </p:set>
                                    <p:animEffect transition="in" filter="blinds(horizontal)">
                                      <p:cBhvr>
                                        <p:cTn id="43" dur="500"/>
                                        <p:tgtEl>
                                          <p:spTgt spid="14131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455682">
                                            <p:txEl>
                                              <p:pRg st="6" end="6"/>
                                            </p:txEl>
                                          </p:spTgt>
                                        </p:tgtEl>
                                        <p:attrNameLst>
                                          <p:attrName>style.visibility</p:attrName>
                                        </p:attrNameLst>
                                      </p:cBhvr>
                                      <p:to>
                                        <p:strVal val="visible"/>
                                      </p:to>
                                    </p:set>
                                    <p:animEffect transition="in" filter="blinds(horizontal)">
                                      <p:cBhvr>
                                        <p:cTn id="48" dur="500"/>
                                        <p:tgtEl>
                                          <p:spTgt spid="455682">
                                            <p:txEl>
                                              <p:pRg st="6" end="6"/>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455682">
                                            <p:txEl>
                                              <p:pRg st="7" end="7"/>
                                            </p:txEl>
                                          </p:spTgt>
                                        </p:tgtEl>
                                        <p:attrNameLst>
                                          <p:attrName>style.visibility</p:attrName>
                                        </p:attrNameLst>
                                      </p:cBhvr>
                                      <p:to>
                                        <p:strVal val="visible"/>
                                      </p:to>
                                    </p:set>
                                    <p:animEffect transition="in" filter="blinds(horizontal)">
                                      <p:cBhvr>
                                        <p:cTn id="53" dur="500"/>
                                        <p:tgtEl>
                                          <p:spTgt spid="455682">
                                            <p:txEl>
                                              <p:pRg st="7" end="7"/>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141320"/>
                                        </p:tgtEl>
                                        <p:attrNameLst>
                                          <p:attrName>style.visibility</p:attrName>
                                        </p:attrNameLst>
                                      </p:cBhvr>
                                      <p:to>
                                        <p:strVal val="visible"/>
                                      </p:to>
                                    </p:set>
                                    <p:animEffect transition="in" filter="blinds(horizontal)">
                                      <p:cBhvr>
                                        <p:cTn id="58" dur="500"/>
                                        <p:tgtEl>
                                          <p:spTgt spid="14132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455682">
                                            <p:txEl>
                                              <p:pRg st="8" end="8"/>
                                            </p:txEl>
                                          </p:spTgt>
                                        </p:tgtEl>
                                        <p:attrNameLst>
                                          <p:attrName>style.visibility</p:attrName>
                                        </p:attrNameLst>
                                      </p:cBhvr>
                                      <p:to>
                                        <p:strVal val="visible"/>
                                      </p:to>
                                    </p:set>
                                    <p:animEffect transition="in" filter="blinds(horizontal)">
                                      <p:cBhvr>
                                        <p:cTn id="63" dur="500"/>
                                        <p:tgtEl>
                                          <p:spTgt spid="455682">
                                            <p:txEl>
                                              <p:pRg st="8" end="8"/>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141321"/>
                                        </p:tgtEl>
                                        <p:attrNameLst>
                                          <p:attrName>style.visibility</p:attrName>
                                        </p:attrNameLst>
                                      </p:cBhvr>
                                      <p:to>
                                        <p:strVal val="visible"/>
                                      </p:to>
                                    </p:set>
                                    <p:animEffect transition="in" filter="blinds(horizontal)">
                                      <p:cBhvr>
                                        <p:cTn id="68" dur="500"/>
                                        <p:tgtEl>
                                          <p:spTgt spid="14132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455682">
                                            <p:txEl>
                                              <p:pRg st="9" end="9"/>
                                            </p:txEl>
                                          </p:spTgt>
                                        </p:tgtEl>
                                        <p:attrNameLst>
                                          <p:attrName>style.visibility</p:attrName>
                                        </p:attrNameLst>
                                      </p:cBhvr>
                                      <p:to>
                                        <p:strVal val="visible"/>
                                      </p:to>
                                    </p:set>
                                    <p:animEffect transition="in" filter="blinds(horizontal)">
                                      <p:cBhvr>
                                        <p:cTn id="73" dur="500"/>
                                        <p:tgtEl>
                                          <p:spTgt spid="455682">
                                            <p:txEl>
                                              <p:pRg st="9" end="9"/>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nodePh="1">
                                  <p:stCondLst>
                                    <p:cond delay="0"/>
                                  </p:stCondLst>
                                  <p:endCondLst>
                                    <p:cond evt="begin" delay="0">
                                      <p:tn val="76"/>
                                    </p:cond>
                                  </p:endCondLst>
                                  <p:childTnLst>
                                    <p:set>
                                      <p:cBhvr>
                                        <p:cTn id="77" dur="1" fill="hold">
                                          <p:stCondLst>
                                            <p:cond delay="0"/>
                                          </p:stCondLst>
                                        </p:cTn>
                                        <p:tgtEl>
                                          <p:spTgt spid="141319"/>
                                        </p:tgtEl>
                                        <p:attrNameLst>
                                          <p:attrName>style.visibility</p:attrName>
                                        </p:attrNameLst>
                                      </p:cBhvr>
                                      <p:to>
                                        <p:strVal val="visible"/>
                                      </p:to>
                                    </p:set>
                                    <p:animEffect transition="in" filter="blinds(horizontal)">
                                      <p:cBhvr>
                                        <p:cTn id="78" dur="500"/>
                                        <p:tgtEl>
                                          <p:spTgt spid="14131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nodeType="clickEffect">
                                  <p:stCondLst>
                                    <p:cond delay="0"/>
                                  </p:stCondLst>
                                  <p:childTnLst>
                                    <p:set>
                                      <p:cBhvr>
                                        <p:cTn id="82" dur="1" fill="hold">
                                          <p:stCondLst>
                                            <p:cond delay="0"/>
                                          </p:stCondLst>
                                        </p:cTn>
                                        <p:tgtEl>
                                          <p:spTgt spid="455682">
                                            <p:txEl>
                                              <p:pRg st="10" end="10"/>
                                            </p:txEl>
                                          </p:spTgt>
                                        </p:tgtEl>
                                        <p:attrNameLst>
                                          <p:attrName>style.visibility</p:attrName>
                                        </p:attrNameLst>
                                      </p:cBhvr>
                                      <p:to>
                                        <p:strVal val="visible"/>
                                      </p:to>
                                    </p:set>
                                    <p:animEffect transition="in" filter="blinds(horizontal)">
                                      <p:cBhvr>
                                        <p:cTn id="83" dur="500"/>
                                        <p:tgtEl>
                                          <p:spTgt spid="45568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1316" grpId="0" animBg="1"/>
      <p:bldP spid="1413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ChangeArrowheads="1"/>
          </p:cNvSpPr>
          <p:nvPr/>
        </p:nvSpPr>
        <p:spPr bwMode="auto">
          <a:xfrm>
            <a:off x="848544" y="47606"/>
            <a:ext cx="4640237"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None/>
            </a:pPr>
            <a:r>
              <a:rPr lang="en-GB" altLang="en-US" u="none" dirty="0">
                <a:solidFill>
                  <a:schemeClr val="folHlink"/>
                </a:solidFill>
                <a:latin typeface="Times New Roman" pitchFamily="18" charset="0"/>
                <a:cs typeface="Times New Roman" pitchFamily="18" charset="0"/>
              </a:rPr>
              <a:t>4. Isomerases</a:t>
            </a:r>
          </a:p>
          <a:p>
            <a:pPr algn="l" rtl="0" eaLnBrk="1" hangingPunct="1">
              <a:spcBef>
                <a:spcPct val="0"/>
              </a:spcBef>
              <a:buClrTx/>
              <a:buSzTx/>
              <a:buFont typeface="Wingdings" pitchFamily="2" charset="2"/>
              <a:buNone/>
            </a:pPr>
            <a:endParaRPr lang="en-GB" altLang="en-US" u="none" dirty="0">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GB" altLang="en-US" sz="2400" u="none" dirty="0" smtClean="0">
                <a:latin typeface="Times New Roman" pitchFamily="18" charset="0"/>
                <a:cs typeface="Times New Roman" pitchFamily="18" charset="0"/>
              </a:rPr>
              <a:t>Rearrangement</a:t>
            </a:r>
          </a:p>
          <a:p>
            <a:pPr algn="l" rtl="0" eaLnBrk="1" hangingPunct="1">
              <a:spcBef>
                <a:spcPct val="0"/>
              </a:spcBef>
              <a:buClrTx/>
              <a:buSzTx/>
              <a:buFont typeface="Wingdings" pitchFamily="2" charset="2"/>
              <a:buNone/>
            </a:pPr>
            <a:endParaRPr lang="en-GB" altLang="en-US" sz="2400" u="none" dirty="0">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GB" altLang="en-US" sz="2400" u="none" dirty="0">
                <a:latin typeface="Times New Roman" pitchFamily="18" charset="0"/>
                <a:cs typeface="Times New Roman" pitchFamily="18" charset="0"/>
              </a:rPr>
              <a:t>a- Isomerization </a:t>
            </a:r>
          </a:p>
          <a:p>
            <a:pPr algn="l" rtl="0" eaLnBrk="1" hangingPunct="1">
              <a:spcBef>
                <a:spcPct val="0"/>
              </a:spcBef>
              <a:buClrTx/>
              <a:buSzTx/>
              <a:buFont typeface="Wingdings" pitchFamily="2" charset="2"/>
              <a:buNone/>
            </a:pPr>
            <a:r>
              <a:rPr lang="en-GB" altLang="en-US" sz="2400" u="none" dirty="0">
                <a:latin typeface="Times New Roman" pitchFamily="18" charset="0"/>
                <a:cs typeface="Times New Roman" pitchFamily="18" charset="0"/>
              </a:rPr>
              <a:t>	</a:t>
            </a:r>
            <a:r>
              <a:rPr lang="en-GB" altLang="en-US" sz="2400" u="none" dirty="0">
                <a:solidFill>
                  <a:srgbClr val="009900"/>
                </a:solidFill>
                <a:latin typeface="Times New Roman" pitchFamily="18" charset="0"/>
                <a:cs typeface="Times New Roman" pitchFamily="18" charset="0"/>
              </a:rPr>
              <a:t>(Isomerases</a:t>
            </a:r>
            <a:r>
              <a:rPr lang="en-GB" altLang="en-US" sz="2400" u="none" dirty="0" smtClean="0">
                <a:solidFill>
                  <a:srgbClr val="009900"/>
                </a:solidFill>
                <a:latin typeface="Times New Roman" pitchFamily="18" charset="0"/>
                <a:cs typeface="Times New Roman" pitchFamily="18" charset="0"/>
              </a:rPr>
              <a:t>)</a:t>
            </a:r>
          </a:p>
          <a:p>
            <a:pPr algn="l" rtl="0" eaLnBrk="1" hangingPunct="1">
              <a:spcBef>
                <a:spcPct val="0"/>
              </a:spcBef>
              <a:buClrTx/>
              <a:buSzTx/>
              <a:buFont typeface="Wingdings" pitchFamily="2" charset="2"/>
              <a:buNone/>
            </a:pPr>
            <a:endParaRPr lang="en-GB" altLang="en-US" sz="2400" u="none" dirty="0">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en-GB" altLang="en-US" sz="2400" u="none" dirty="0">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GB" altLang="en-US" sz="2400" u="none" dirty="0">
                <a:latin typeface="Times New Roman" pitchFamily="18" charset="0"/>
                <a:cs typeface="Times New Roman" pitchFamily="18" charset="0"/>
              </a:rPr>
              <a:t>b- Epimerization	</a:t>
            </a:r>
          </a:p>
          <a:p>
            <a:pPr algn="l" rtl="0" eaLnBrk="1" hangingPunct="1">
              <a:spcBef>
                <a:spcPct val="0"/>
              </a:spcBef>
              <a:buClrTx/>
              <a:buSzTx/>
              <a:buFont typeface="Wingdings" pitchFamily="2" charset="2"/>
              <a:buNone/>
            </a:pPr>
            <a:r>
              <a:rPr lang="en-GB" altLang="en-US" sz="2400" u="none" dirty="0">
                <a:solidFill>
                  <a:srgbClr val="009900"/>
                </a:solidFill>
                <a:latin typeface="Times New Roman" pitchFamily="18" charset="0"/>
                <a:cs typeface="Times New Roman" pitchFamily="18" charset="0"/>
              </a:rPr>
              <a:t>	(Epimerases</a:t>
            </a:r>
            <a:r>
              <a:rPr lang="en-GB" altLang="en-US" sz="2400" u="none" dirty="0" smtClean="0">
                <a:solidFill>
                  <a:srgbClr val="009900"/>
                </a:solidFill>
                <a:latin typeface="Times New Roman" pitchFamily="18" charset="0"/>
                <a:cs typeface="Times New Roman" pitchFamily="18" charset="0"/>
              </a:rPr>
              <a:t>)</a:t>
            </a:r>
          </a:p>
          <a:p>
            <a:pPr algn="l" rtl="0" eaLnBrk="1" hangingPunct="1">
              <a:spcBef>
                <a:spcPct val="0"/>
              </a:spcBef>
              <a:buClrTx/>
              <a:buSzTx/>
              <a:buFont typeface="Wingdings" pitchFamily="2" charset="2"/>
              <a:buNone/>
            </a:pPr>
            <a:endParaRPr lang="en-GB" altLang="en-US" sz="2400" u="none" dirty="0">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en-GB" altLang="en-US" sz="2400" u="none" dirty="0" smtClean="0">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en-GB" altLang="en-US" sz="2400" u="none" dirty="0">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GB" altLang="en-US" sz="2400" u="none" dirty="0">
                <a:latin typeface="Times New Roman" pitchFamily="18" charset="0"/>
                <a:cs typeface="Times New Roman" pitchFamily="18" charset="0"/>
              </a:rPr>
              <a:t>c- mutation </a:t>
            </a:r>
          </a:p>
          <a:p>
            <a:pPr algn="l" rtl="0" eaLnBrk="1" hangingPunct="1">
              <a:spcBef>
                <a:spcPct val="0"/>
              </a:spcBef>
              <a:buClrTx/>
              <a:buSzTx/>
              <a:buFont typeface="Wingdings" pitchFamily="2" charset="2"/>
              <a:buNone/>
            </a:pPr>
            <a:r>
              <a:rPr lang="en-GB" altLang="en-US" sz="2400" u="none" dirty="0">
                <a:solidFill>
                  <a:srgbClr val="009900"/>
                </a:solidFill>
                <a:latin typeface="Times New Roman" pitchFamily="18" charset="0"/>
                <a:cs typeface="Times New Roman" pitchFamily="18" charset="0"/>
              </a:rPr>
              <a:t>	(Mutases)</a:t>
            </a:r>
            <a:endParaRPr lang="ar-EG" altLang="en-US" sz="2400" u="none" dirty="0">
              <a:solidFill>
                <a:srgbClr val="009900"/>
              </a:solidFill>
              <a:latin typeface="Times New Roman" pitchFamily="18" charset="0"/>
              <a:cs typeface="Times New Roman" pitchFamily="18" charset="0"/>
            </a:endParaRPr>
          </a:p>
        </p:txBody>
      </p:sp>
      <p:sp>
        <p:nvSpPr>
          <p:cNvPr id="5" name="Horizontal Scroll 4"/>
          <p:cNvSpPr/>
          <p:nvPr/>
        </p:nvSpPr>
        <p:spPr bwMode="auto">
          <a:xfrm>
            <a:off x="4095750" y="168276"/>
            <a:ext cx="714375" cy="760412"/>
          </a:xfrm>
          <a:prstGeom prst="horizontalScroll">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spAutoFit/>
          </a:bodyPr>
          <a:lstStyle/>
          <a:p>
            <a:pPr>
              <a:tabLst>
                <a:tab pos="457200" algn="l"/>
              </a:tabLst>
              <a:defRPr/>
            </a:pPr>
            <a:endParaRPr lang="en-US">
              <a:solidFill>
                <a:schemeClr val="tx1"/>
              </a:solidFill>
              <a:latin typeface="Times New Roman" pitchFamily="18" charset="0"/>
              <a:cs typeface="Times New Roman" pitchFamily="18" charset="0"/>
            </a:endParaRPr>
          </a:p>
        </p:txBody>
      </p:sp>
      <p:sp>
        <p:nvSpPr>
          <p:cNvPr id="7" name="Horizontal Scroll 6"/>
          <p:cNvSpPr/>
          <p:nvPr/>
        </p:nvSpPr>
        <p:spPr bwMode="auto">
          <a:xfrm rot="5400000">
            <a:off x="6167437" y="96838"/>
            <a:ext cx="714375" cy="758825"/>
          </a:xfrm>
          <a:prstGeom prst="horizontalScroll">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spAutoFit/>
          </a:bodyPr>
          <a:lstStyle/>
          <a:p>
            <a:pPr>
              <a:tabLst>
                <a:tab pos="457200" algn="l"/>
              </a:tabLst>
              <a:defRPr/>
            </a:pPr>
            <a:endParaRPr lang="en-US">
              <a:solidFill>
                <a:schemeClr val="tx1"/>
              </a:solidFill>
              <a:latin typeface="Times New Roman" pitchFamily="18" charset="0"/>
              <a:cs typeface="Times New Roman" pitchFamily="18" charset="0"/>
            </a:endParaRPr>
          </a:p>
        </p:txBody>
      </p:sp>
      <p:cxnSp>
        <p:nvCxnSpPr>
          <p:cNvPr id="9" name="Straight Arrow Connector 8"/>
          <p:cNvCxnSpPr>
            <a:cxnSpLocks noChangeShapeType="1"/>
          </p:cNvCxnSpPr>
          <p:nvPr/>
        </p:nvCxnSpPr>
        <p:spPr bwMode="auto">
          <a:xfrm>
            <a:off x="5095875" y="525463"/>
            <a:ext cx="785812" cy="1588"/>
          </a:xfrm>
          <a:prstGeom prst="straightConnector1">
            <a:avLst/>
          </a:prstGeom>
          <a:noFill/>
          <a:ln w="381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145412" name="Picture 4"/>
          <p:cNvSpPr>
            <a:spLocks noChangeAspect="1" noChangeArrowheads="1"/>
          </p:cNvSpPr>
          <p:nvPr/>
        </p:nvSpPr>
        <p:spPr bwMode="auto">
          <a:xfrm>
            <a:off x="6524625" y="285750"/>
            <a:ext cx="30448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45413" name="Picture 5"/>
          <p:cNvSpPr>
            <a:spLocks noChangeAspect="1" noChangeArrowheads="1"/>
          </p:cNvSpPr>
          <p:nvPr/>
        </p:nvSpPr>
        <p:spPr bwMode="auto">
          <a:xfrm>
            <a:off x="6381750" y="1071563"/>
            <a:ext cx="33385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pic>
        <p:nvPicPr>
          <p:cNvPr id="1454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133" y="4916807"/>
            <a:ext cx="5183807" cy="193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5417" name="Picture 9"/>
          <p:cNvSpPr>
            <a:spLocks noChangeAspect="1" noChangeArrowheads="1"/>
          </p:cNvSpPr>
          <p:nvPr/>
        </p:nvSpPr>
        <p:spPr bwMode="auto">
          <a:xfrm>
            <a:off x="5673725" y="4076700"/>
            <a:ext cx="239077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4548" y="1071563"/>
            <a:ext cx="4372787" cy="160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1516" y="2537111"/>
            <a:ext cx="4781450" cy="218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09971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9778">
                                            <p:txEl>
                                              <p:pRg st="0" end="0"/>
                                            </p:txEl>
                                          </p:spTgt>
                                        </p:tgtEl>
                                        <p:attrNameLst>
                                          <p:attrName>style.visibility</p:attrName>
                                        </p:attrNameLst>
                                      </p:cBhvr>
                                      <p:to>
                                        <p:strVal val="visible"/>
                                      </p:to>
                                    </p:set>
                                    <p:animEffect transition="in" filter="blinds(horizontal)">
                                      <p:cBhvr>
                                        <p:cTn id="7" dur="500"/>
                                        <p:tgtEl>
                                          <p:spTgt spid="4597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59778">
                                            <p:txEl>
                                              <p:pRg st="2" end="2"/>
                                            </p:txEl>
                                          </p:spTgt>
                                        </p:tgtEl>
                                        <p:attrNameLst>
                                          <p:attrName>style.visibility</p:attrName>
                                        </p:attrNameLst>
                                      </p:cBhvr>
                                      <p:to>
                                        <p:strVal val="visible"/>
                                      </p:to>
                                    </p:set>
                                    <p:animEffect transition="in" filter="blinds(horizontal)">
                                      <p:cBhvr>
                                        <p:cTn id="27" dur="500"/>
                                        <p:tgtEl>
                                          <p:spTgt spid="45977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59778">
                                            <p:txEl>
                                              <p:pRg st="4" end="4"/>
                                            </p:txEl>
                                          </p:spTgt>
                                        </p:tgtEl>
                                        <p:attrNameLst>
                                          <p:attrName>style.visibility</p:attrName>
                                        </p:attrNameLst>
                                      </p:cBhvr>
                                      <p:to>
                                        <p:strVal val="visible"/>
                                      </p:to>
                                    </p:set>
                                    <p:animEffect transition="in" filter="blinds(horizontal)">
                                      <p:cBhvr>
                                        <p:cTn id="32" dur="500"/>
                                        <p:tgtEl>
                                          <p:spTgt spid="459778">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59778">
                                            <p:txEl>
                                              <p:pRg st="5" end="5"/>
                                            </p:txEl>
                                          </p:spTgt>
                                        </p:tgtEl>
                                        <p:attrNameLst>
                                          <p:attrName>style.visibility</p:attrName>
                                        </p:attrNameLst>
                                      </p:cBhvr>
                                      <p:to>
                                        <p:strVal val="visible"/>
                                      </p:to>
                                    </p:set>
                                    <p:animEffect transition="in" filter="blinds(horizontal)">
                                      <p:cBhvr>
                                        <p:cTn id="37" dur="500"/>
                                        <p:tgtEl>
                                          <p:spTgt spid="459778">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nodePh="1">
                                  <p:stCondLst>
                                    <p:cond delay="0"/>
                                  </p:stCondLst>
                                  <p:endCondLst>
                                    <p:cond evt="begin" delay="0">
                                      <p:tn val="40"/>
                                    </p:cond>
                                  </p:endCondLst>
                                  <p:childTnLst>
                                    <p:set>
                                      <p:cBhvr>
                                        <p:cTn id="41" dur="1" fill="hold">
                                          <p:stCondLst>
                                            <p:cond delay="0"/>
                                          </p:stCondLst>
                                        </p:cTn>
                                        <p:tgtEl>
                                          <p:spTgt spid="145412"/>
                                        </p:tgtEl>
                                        <p:attrNameLst>
                                          <p:attrName>style.visibility</p:attrName>
                                        </p:attrNameLst>
                                      </p:cBhvr>
                                      <p:to>
                                        <p:strVal val="visible"/>
                                      </p:to>
                                    </p:set>
                                    <p:animEffect transition="in" filter="blinds(horizontal)">
                                      <p:cBhvr>
                                        <p:cTn id="42" dur="500"/>
                                        <p:tgtEl>
                                          <p:spTgt spid="1454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nodePh="1">
                                  <p:stCondLst>
                                    <p:cond delay="0"/>
                                  </p:stCondLst>
                                  <p:endCondLst>
                                    <p:cond evt="begin" delay="0">
                                      <p:tn val="45"/>
                                    </p:cond>
                                  </p:endCondLst>
                                  <p:childTnLst>
                                    <p:set>
                                      <p:cBhvr>
                                        <p:cTn id="46" dur="1" fill="hold">
                                          <p:stCondLst>
                                            <p:cond delay="0"/>
                                          </p:stCondLst>
                                        </p:cTn>
                                        <p:tgtEl>
                                          <p:spTgt spid="145413"/>
                                        </p:tgtEl>
                                        <p:attrNameLst>
                                          <p:attrName>style.visibility</p:attrName>
                                        </p:attrNameLst>
                                      </p:cBhvr>
                                      <p:to>
                                        <p:strVal val="visible"/>
                                      </p:to>
                                    </p:set>
                                    <p:animEffect transition="in" filter="blinds(horizontal)">
                                      <p:cBhvr>
                                        <p:cTn id="47" dur="500"/>
                                        <p:tgtEl>
                                          <p:spTgt spid="1454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459778">
                                            <p:txEl>
                                              <p:pRg st="8" end="8"/>
                                            </p:txEl>
                                          </p:spTgt>
                                        </p:tgtEl>
                                        <p:attrNameLst>
                                          <p:attrName>style.visibility</p:attrName>
                                        </p:attrNameLst>
                                      </p:cBhvr>
                                      <p:to>
                                        <p:strVal val="visible"/>
                                      </p:to>
                                    </p:set>
                                    <p:animEffect transition="in" filter="blinds(horizontal)">
                                      <p:cBhvr>
                                        <p:cTn id="52" dur="500"/>
                                        <p:tgtEl>
                                          <p:spTgt spid="459778">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459778">
                                            <p:txEl>
                                              <p:pRg st="9" end="9"/>
                                            </p:txEl>
                                          </p:spTgt>
                                        </p:tgtEl>
                                        <p:attrNameLst>
                                          <p:attrName>style.visibility</p:attrName>
                                        </p:attrNameLst>
                                      </p:cBhvr>
                                      <p:to>
                                        <p:strVal val="visible"/>
                                      </p:to>
                                    </p:set>
                                    <p:animEffect transition="in" filter="blinds(horizontal)">
                                      <p:cBhvr>
                                        <p:cTn id="57" dur="500"/>
                                        <p:tgtEl>
                                          <p:spTgt spid="459778">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nodePh="1">
                                  <p:stCondLst>
                                    <p:cond delay="0"/>
                                  </p:stCondLst>
                                  <p:endCondLst>
                                    <p:cond evt="begin" delay="0">
                                      <p:tn val="60"/>
                                    </p:cond>
                                  </p:endCondLst>
                                  <p:childTnLst>
                                    <p:set>
                                      <p:cBhvr>
                                        <p:cTn id="61" dur="1" fill="hold">
                                          <p:stCondLst>
                                            <p:cond delay="0"/>
                                          </p:stCondLst>
                                        </p:cTn>
                                        <p:tgtEl>
                                          <p:spTgt spid="145417"/>
                                        </p:tgtEl>
                                        <p:attrNameLst>
                                          <p:attrName>style.visibility</p:attrName>
                                        </p:attrNameLst>
                                      </p:cBhvr>
                                      <p:to>
                                        <p:strVal val="visible"/>
                                      </p:to>
                                    </p:set>
                                    <p:animEffect transition="in" filter="blinds(horizontal)">
                                      <p:cBhvr>
                                        <p:cTn id="62" dur="500"/>
                                        <p:tgtEl>
                                          <p:spTgt spid="1454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459778">
                                            <p:txEl>
                                              <p:pRg st="13" end="13"/>
                                            </p:txEl>
                                          </p:spTgt>
                                        </p:tgtEl>
                                        <p:attrNameLst>
                                          <p:attrName>style.visibility</p:attrName>
                                        </p:attrNameLst>
                                      </p:cBhvr>
                                      <p:to>
                                        <p:strVal val="visible"/>
                                      </p:to>
                                    </p:set>
                                    <p:animEffect transition="in" filter="blinds(horizontal)">
                                      <p:cBhvr>
                                        <p:cTn id="67" dur="500"/>
                                        <p:tgtEl>
                                          <p:spTgt spid="459778">
                                            <p:txEl>
                                              <p:pRg st="13" end="1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459778">
                                            <p:txEl>
                                              <p:pRg st="14" end="14"/>
                                            </p:txEl>
                                          </p:spTgt>
                                        </p:tgtEl>
                                        <p:attrNameLst>
                                          <p:attrName>style.visibility</p:attrName>
                                        </p:attrNameLst>
                                      </p:cBhvr>
                                      <p:to>
                                        <p:strVal val="visible"/>
                                      </p:to>
                                    </p:set>
                                    <p:animEffect transition="in" filter="blinds(horizontal)">
                                      <p:cBhvr>
                                        <p:cTn id="72" dur="500"/>
                                        <p:tgtEl>
                                          <p:spTgt spid="459778">
                                            <p:txEl>
                                              <p:pRg st="14" end="14"/>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45415"/>
                                        </p:tgtEl>
                                        <p:attrNameLst>
                                          <p:attrName>style.visibility</p:attrName>
                                        </p:attrNameLst>
                                      </p:cBhvr>
                                      <p:to>
                                        <p:strVal val="visible"/>
                                      </p:to>
                                    </p:set>
                                    <p:animEffect transition="in" filter="blinds(horizontal)">
                                      <p:cBhvr>
                                        <p:cTn id="77" dur="500"/>
                                        <p:tgtEl>
                                          <p:spTgt spid="145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45412" grpId="0" animBg="1"/>
      <p:bldP spid="145413" grpId="0" animBg="1"/>
      <p:bldP spid="1454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ChangeArrowheads="1"/>
          </p:cNvSpPr>
          <p:nvPr/>
        </p:nvSpPr>
        <p:spPr bwMode="auto">
          <a:xfrm>
            <a:off x="1065213" y="428625"/>
            <a:ext cx="359251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None/>
            </a:pPr>
            <a:r>
              <a:rPr lang="en-GB" altLang="en-US" u="none">
                <a:solidFill>
                  <a:schemeClr val="folHlink"/>
                </a:solidFill>
                <a:latin typeface="Times New Roman" pitchFamily="18" charset="0"/>
                <a:cs typeface="Times New Roman" pitchFamily="18" charset="0"/>
              </a:rPr>
              <a:t>5. Transferases </a:t>
            </a:r>
          </a:p>
          <a:p>
            <a:pPr algn="l" rtl="0" eaLnBrk="1" hangingPunct="1">
              <a:spcBef>
                <a:spcPct val="0"/>
              </a:spcBef>
              <a:buClrTx/>
              <a:buSzTx/>
              <a:buFont typeface="Wingdings" pitchFamily="2" charset="2"/>
              <a:buNone/>
            </a:pPr>
            <a:endParaRPr lang="en-GB" altLang="en-US" u="none">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en-GB" altLang="en-US" u="none">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GB" altLang="en-US" sz="2400" u="none">
                <a:latin typeface="Times New Roman" pitchFamily="18" charset="0"/>
                <a:cs typeface="Times New Roman" pitchFamily="18" charset="0"/>
              </a:rPr>
              <a:t>transfer a group</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Transaminases,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Adenylate Kinase,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Sucrose transglucosylase,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Starch transglucosylase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Methyl transferase</a:t>
            </a:r>
            <a:endParaRPr lang="ar-EG" altLang="en-US" sz="2400" u="none">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Acetyl transferase</a:t>
            </a:r>
          </a:p>
        </p:txBody>
      </p:sp>
      <p:sp>
        <p:nvSpPr>
          <p:cNvPr id="148483" name="Picture 3"/>
          <p:cNvSpPr>
            <a:spLocks noChangeAspect="1" noChangeArrowheads="1"/>
          </p:cNvSpPr>
          <p:nvPr/>
        </p:nvSpPr>
        <p:spPr bwMode="auto">
          <a:xfrm>
            <a:off x="4518025" y="142875"/>
            <a:ext cx="510698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48484" name="Picture 4"/>
          <p:cNvSpPr>
            <a:spLocks noChangeAspect="1" noChangeArrowheads="1"/>
          </p:cNvSpPr>
          <p:nvPr/>
        </p:nvSpPr>
        <p:spPr bwMode="auto">
          <a:xfrm>
            <a:off x="4591050" y="1287463"/>
            <a:ext cx="50958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48487" name="Picture 7"/>
          <p:cNvSpPr>
            <a:spLocks noChangeAspect="1" noChangeArrowheads="1"/>
          </p:cNvSpPr>
          <p:nvPr/>
        </p:nvSpPr>
        <p:spPr bwMode="auto">
          <a:xfrm>
            <a:off x="5453063" y="2286000"/>
            <a:ext cx="384333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224" y="1691116"/>
            <a:ext cx="5115789" cy="257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9224" y="195275"/>
            <a:ext cx="5387975" cy="10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599" y="4434640"/>
            <a:ext cx="5396776" cy="24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1432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5922">
                                            <p:txEl>
                                              <p:pRg st="0" end="0"/>
                                            </p:txEl>
                                          </p:spTgt>
                                        </p:tgtEl>
                                        <p:attrNameLst>
                                          <p:attrName>style.visibility</p:attrName>
                                        </p:attrNameLst>
                                      </p:cBhvr>
                                      <p:to>
                                        <p:strVal val="visible"/>
                                      </p:to>
                                    </p:set>
                                    <p:animEffect transition="in" filter="blinds(horizontal)">
                                      <p:cBhvr>
                                        <p:cTn id="7" dur="500"/>
                                        <p:tgtEl>
                                          <p:spTgt spid="4659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5922">
                                            <p:txEl>
                                              <p:pRg st="3" end="3"/>
                                            </p:txEl>
                                          </p:spTgt>
                                        </p:tgtEl>
                                        <p:attrNameLst>
                                          <p:attrName>style.visibility</p:attrName>
                                        </p:attrNameLst>
                                      </p:cBhvr>
                                      <p:to>
                                        <p:strVal val="visible"/>
                                      </p:to>
                                    </p:set>
                                    <p:animEffect transition="in" filter="blinds(horizontal)">
                                      <p:cBhvr>
                                        <p:cTn id="12" dur="500"/>
                                        <p:tgtEl>
                                          <p:spTgt spid="46592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65922">
                                            <p:txEl>
                                              <p:pRg st="4" end="4"/>
                                            </p:txEl>
                                          </p:spTgt>
                                        </p:tgtEl>
                                        <p:attrNameLst>
                                          <p:attrName>style.visibility</p:attrName>
                                        </p:attrNameLst>
                                      </p:cBhvr>
                                      <p:to>
                                        <p:strVal val="visible"/>
                                      </p:to>
                                    </p:set>
                                    <p:animEffect transition="in" filter="blinds(horizontal)">
                                      <p:cBhvr>
                                        <p:cTn id="17" dur="500"/>
                                        <p:tgtEl>
                                          <p:spTgt spid="46592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148483"/>
                                        </p:tgtEl>
                                        <p:attrNameLst>
                                          <p:attrName>style.visibility</p:attrName>
                                        </p:attrNameLst>
                                      </p:cBhvr>
                                      <p:to>
                                        <p:strVal val="visible"/>
                                      </p:to>
                                    </p:set>
                                    <p:animEffect transition="in" filter="blinds(horizontal)">
                                      <p:cBhvr>
                                        <p:cTn id="22" dur="500"/>
                                        <p:tgtEl>
                                          <p:spTgt spid="1484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148484"/>
                                        </p:tgtEl>
                                        <p:attrNameLst>
                                          <p:attrName>style.visibility</p:attrName>
                                        </p:attrNameLst>
                                      </p:cBhvr>
                                      <p:to>
                                        <p:strVal val="visible"/>
                                      </p:to>
                                    </p:set>
                                    <p:animEffect transition="in" filter="blinds(horizontal)">
                                      <p:cBhvr>
                                        <p:cTn id="27" dur="500"/>
                                        <p:tgtEl>
                                          <p:spTgt spid="1484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65922">
                                            <p:txEl>
                                              <p:pRg st="5" end="5"/>
                                            </p:txEl>
                                          </p:spTgt>
                                        </p:tgtEl>
                                        <p:attrNameLst>
                                          <p:attrName>style.visibility</p:attrName>
                                        </p:attrNameLst>
                                      </p:cBhvr>
                                      <p:to>
                                        <p:strVal val="visible"/>
                                      </p:to>
                                    </p:set>
                                    <p:animEffect transition="in" filter="blinds(horizontal)">
                                      <p:cBhvr>
                                        <p:cTn id="32" dur="500"/>
                                        <p:tgtEl>
                                          <p:spTgt spid="46592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nodePh="1">
                                  <p:stCondLst>
                                    <p:cond delay="0"/>
                                  </p:stCondLst>
                                  <p:endCondLst>
                                    <p:cond evt="begin" delay="0">
                                      <p:tn val="35"/>
                                    </p:cond>
                                  </p:endCondLst>
                                  <p:childTnLst>
                                    <p:set>
                                      <p:cBhvr>
                                        <p:cTn id="36" dur="1" fill="hold">
                                          <p:stCondLst>
                                            <p:cond delay="0"/>
                                          </p:stCondLst>
                                        </p:cTn>
                                        <p:tgtEl>
                                          <p:spTgt spid="148487"/>
                                        </p:tgtEl>
                                        <p:attrNameLst>
                                          <p:attrName>style.visibility</p:attrName>
                                        </p:attrNameLst>
                                      </p:cBhvr>
                                      <p:to>
                                        <p:strVal val="visible"/>
                                      </p:to>
                                    </p:set>
                                    <p:animEffect transition="in" filter="blinds(horizontal)">
                                      <p:cBhvr>
                                        <p:cTn id="37" dur="500"/>
                                        <p:tgtEl>
                                          <p:spTgt spid="14848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65922">
                                            <p:txEl>
                                              <p:pRg st="6" end="6"/>
                                            </p:txEl>
                                          </p:spTgt>
                                        </p:tgtEl>
                                        <p:attrNameLst>
                                          <p:attrName>style.visibility</p:attrName>
                                        </p:attrNameLst>
                                      </p:cBhvr>
                                      <p:to>
                                        <p:strVal val="visible"/>
                                      </p:to>
                                    </p:set>
                                    <p:animEffect transition="in" filter="blinds(horizontal)">
                                      <p:cBhvr>
                                        <p:cTn id="42" dur="500"/>
                                        <p:tgtEl>
                                          <p:spTgt spid="465922">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465922">
                                            <p:txEl>
                                              <p:pRg st="7" end="7"/>
                                            </p:txEl>
                                          </p:spTgt>
                                        </p:tgtEl>
                                        <p:attrNameLst>
                                          <p:attrName>style.visibility</p:attrName>
                                        </p:attrNameLst>
                                      </p:cBhvr>
                                      <p:to>
                                        <p:strVal val="visible"/>
                                      </p:to>
                                    </p:set>
                                    <p:animEffect transition="in" filter="blinds(horizontal)">
                                      <p:cBhvr>
                                        <p:cTn id="47" dur="500"/>
                                        <p:tgtEl>
                                          <p:spTgt spid="465922">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465922">
                                            <p:txEl>
                                              <p:pRg st="8" end="8"/>
                                            </p:txEl>
                                          </p:spTgt>
                                        </p:tgtEl>
                                        <p:attrNameLst>
                                          <p:attrName>style.visibility</p:attrName>
                                        </p:attrNameLst>
                                      </p:cBhvr>
                                      <p:to>
                                        <p:strVal val="visible"/>
                                      </p:to>
                                    </p:set>
                                    <p:animEffect transition="in" filter="blinds(horizontal)">
                                      <p:cBhvr>
                                        <p:cTn id="52" dur="500"/>
                                        <p:tgtEl>
                                          <p:spTgt spid="465922">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465922">
                                            <p:txEl>
                                              <p:pRg st="9" end="9"/>
                                            </p:txEl>
                                          </p:spTgt>
                                        </p:tgtEl>
                                        <p:attrNameLst>
                                          <p:attrName>style.visibility</p:attrName>
                                        </p:attrNameLst>
                                      </p:cBhvr>
                                      <p:to>
                                        <p:strVal val="visible"/>
                                      </p:to>
                                    </p:set>
                                    <p:animEffect transition="in" filter="blinds(horizontal)">
                                      <p:cBhvr>
                                        <p:cTn id="57" dur="500"/>
                                        <p:tgtEl>
                                          <p:spTgt spid="46592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animBg="1"/>
      <p:bldP spid="148484" grpId="0" animBg="1"/>
      <p:bldP spid="14848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ChangeArrowheads="1"/>
          </p:cNvSpPr>
          <p:nvPr/>
        </p:nvSpPr>
        <p:spPr bwMode="auto">
          <a:xfrm>
            <a:off x="1065213" y="428625"/>
            <a:ext cx="359251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None/>
            </a:pPr>
            <a:r>
              <a:rPr lang="en-GB" altLang="en-US" u="none">
                <a:solidFill>
                  <a:schemeClr val="folHlink"/>
                </a:solidFill>
                <a:latin typeface="Times New Roman" pitchFamily="18" charset="0"/>
                <a:cs typeface="Times New Roman" pitchFamily="18" charset="0"/>
              </a:rPr>
              <a:t>5. Transferases </a:t>
            </a:r>
          </a:p>
          <a:p>
            <a:pPr algn="l" rtl="0" eaLnBrk="1" hangingPunct="1">
              <a:spcBef>
                <a:spcPct val="0"/>
              </a:spcBef>
              <a:buClrTx/>
              <a:buSzTx/>
              <a:buFont typeface="Wingdings" pitchFamily="2" charset="2"/>
              <a:buNone/>
            </a:pPr>
            <a:endParaRPr lang="en-GB" altLang="en-US" u="none">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en-GB" altLang="en-US" u="none">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GB" altLang="en-US" sz="2400" u="none">
                <a:latin typeface="Times New Roman" pitchFamily="18" charset="0"/>
                <a:cs typeface="Times New Roman" pitchFamily="18" charset="0"/>
              </a:rPr>
              <a:t>transfer a group</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Transaminases,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Adenylate Kinase,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Sucrose transglucosylase,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Starch transglucosylase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Methyl transferase</a:t>
            </a:r>
            <a:endParaRPr lang="ar-EG" altLang="en-US" sz="2400" u="none">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Acetyl transferase</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888" y="908720"/>
            <a:ext cx="5737712" cy="57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492" y="2636912"/>
            <a:ext cx="5445108" cy="262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59151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5922">
                                            <p:txEl>
                                              <p:pRg st="0" end="0"/>
                                            </p:txEl>
                                          </p:spTgt>
                                        </p:tgtEl>
                                        <p:attrNameLst>
                                          <p:attrName>style.visibility</p:attrName>
                                        </p:attrNameLst>
                                      </p:cBhvr>
                                      <p:to>
                                        <p:strVal val="visible"/>
                                      </p:to>
                                    </p:set>
                                    <p:animEffect transition="in" filter="blinds(horizontal)">
                                      <p:cBhvr>
                                        <p:cTn id="7" dur="500"/>
                                        <p:tgtEl>
                                          <p:spTgt spid="4659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5922">
                                            <p:txEl>
                                              <p:pRg st="3" end="3"/>
                                            </p:txEl>
                                          </p:spTgt>
                                        </p:tgtEl>
                                        <p:attrNameLst>
                                          <p:attrName>style.visibility</p:attrName>
                                        </p:attrNameLst>
                                      </p:cBhvr>
                                      <p:to>
                                        <p:strVal val="visible"/>
                                      </p:to>
                                    </p:set>
                                    <p:animEffect transition="in" filter="blinds(horizontal)">
                                      <p:cBhvr>
                                        <p:cTn id="12" dur="500"/>
                                        <p:tgtEl>
                                          <p:spTgt spid="46592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65922">
                                            <p:txEl>
                                              <p:pRg st="4" end="4"/>
                                            </p:txEl>
                                          </p:spTgt>
                                        </p:tgtEl>
                                        <p:attrNameLst>
                                          <p:attrName>style.visibility</p:attrName>
                                        </p:attrNameLst>
                                      </p:cBhvr>
                                      <p:to>
                                        <p:strVal val="visible"/>
                                      </p:to>
                                    </p:set>
                                    <p:animEffect transition="in" filter="blinds(horizontal)">
                                      <p:cBhvr>
                                        <p:cTn id="17" dur="500"/>
                                        <p:tgtEl>
                                          <p:spTgt spid="46592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65922">
                                            <p:txEl>
                                              <p:pRg st="5" end="5"/>
                                            </p:txEl>
                                          </p:spTgt>
                                        </p:tgtEl>
                                        <p:attrNameLst>
                                          <p:attrName>style.visibility</p:attrName>
                                        </p:attrNameLst>
                                      </p:cBhvr>
                                      <p:to>
                                        <p:strVal val="visible"/>
                                      </p:to>
                                    </p:set>
                                    <p:animEffect transition="in" filter="blinds(horizontal)">
                                      <p:cBhvr>
                                        <p:cTn id="22" dur="500"/>
                                        <p:tgtEl>
                                          <p:spTgt spid="46592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65922">
                                            <p:txEl>
                                              <p:pRg st="6" end="6"/>
                                            </p:txEl>
                                          </p:spTgt>
                                        </p:tgtEl>
                                        <p:attrNameLst>
                                          <p:attrName>style.visibility</p:attrName>
                                        </p:attrNameLst>
                                      </p:cBhvr>
                                      <p:to>
                                        <p:strVal val="visible"/>
                                      </p:to>
                                    </p:set>
                                    <p:animEffect transition="in" filter="blinds(horizontal)">
                                      <p:cBhvr>
                                        <p:cTn id="27" dur="500"/>
                                        <p:tgtEl>
                                          <p:spTgt spid="465922">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65922">
                                            <p:txEl>
                                              <p:pRg st="7" end="7"/>
                                            </p:txEl>
                                          </p:spTgt>
                                        </p:tgtEl>
                                        <p:attrNameLst>
                                          <p:attrName>style.visibility</p:attrName>
                                        </p:attrNameLst>
                                      </p:cBhvr>
                                      <p:to>
                                        <p:strVal val="visible"/>
                                      </p:to>
                                    </p:set>
                                    <p:animEffect transition="in" filter="blinds(horizontal)">
                                      <p:cBhvr>
                                        <p:cTn id="32" dur="500"/>
                                        <p:tgtEl>
                                          <p:spTgt spid="465922">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65922">
                                            <p:txEl>
                                              <p:pRg st="8" end="8"/>
                                            </p:txEl>
                                          </p:spTgt>
                                        </p:tgtEl>
                                        <p:attrNameLst>
                                          <p:attrName>style.visibility</p:attrName>
                                        </p:attrNameLst>
                                      </p:cBhvr>
                                      <p:to>
                                        <p:strVal val="visible"/>
                                      </p:to>
                                    </p:set>
                                    <p:animEffect transition="in" filter="blinds(horizontal)">
                                      <p:cBhvr>
                                        <p:cTn id="37" dur="500"/>
                                        <p:tgtEl>
                                          <p:spTgt spid="465922">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65922">
                                            <p:txEl>
                                              <p:pRg st="9" end="9"/>
                                            </p:txEl>
                                          </p:spTgt>
                                        </p:tgtEl>
                                        <p:attrNameLst>
                                          <p:attrName>style.visibility</p:attrName>
                                        </p:attrNameLst>
                                      </p:cBhvr>
                                      <p:to>
                                        <p:strVal val="visible"/>
                                      </p:to>
                                    </p:set>
                                    <p:animEffect transition="in" filter="blinds(horizontal)">
                                      <p:cBhvr>
                                        <p:cTn id="42" dur="500"/>
                                        <p:tgtEl>
                                          <p:spTgt spid="46592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ChangeArrowheads="1"/>
          </p:cNvSpPr>
          <p:nvPr/>
        </p:nvSpPr>
        <p:spPr bwMode="auto">
          <a:xfrm>
            <a:off x="1065213" y="428625"/>
            <a:ext cx="359251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None/>
            </a:pPr>
            <a:r>
              <a:rPr lang="en-GB" altLang="en-US" u="none">
                <a:solidFill>
                  <a:schemeClr val="folHlink"/>
                </a:solidFill>
                <a:latin typeface="Times New Roman" pitchFamily="18" charset="0"/>
                <a:cs typeface="Times New Roman" pitchFamily="18" charset="0"/>
              </a:rPr>
              <a:t>5. Transferases </a:t>
            </a:r>
          </a:p>
          <a:p>
            <a:pPr algn="l" rtl="0" eaLnBrk="1" hangingPunct="1">
              <a:spcBef>
                <a:spcPct val="0"/>
              </a:spcBef>
              <a:buClrTx/>
              <a:buSzTx/>
              <a:buFont typeface="Wingdings" pitchFamily="2" charset="2"/>
              <a:buNone/>
            </a:pPr>
            <a:endParaRPr lang="en-GB" altLang="en-US" u="none">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en-GB" altLang="en-US" u="none">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GB" altLang="en-US" sz="2400" u="none">
                <a:latin typeface="Times New Roman" pitchFamily="18" charset="0"/>
                <a:cs typeface="Times New Roman" pitchFamily="18" charset="0"/>
              </a:rPr>
              <a:t>transfer a group</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Transaminases,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Adenylate Kinase,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Sucrose transglucosylase,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Starch transglucosylase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Methyl transferase</a:t>
            </a:r>
            <a:endParaRPr lang="ar-EG" altLang="en-US" sz="2400" u="none">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Acetyl transferase</a:t>
            </a: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120" y="1628800"/>
            <a:ext cx="5375096"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896" y="5432446"/>
            <a:ext cx="5457056" cy="76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76924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5922">
                                            <p:txEl>
                                              <p:pRg st="0" end="0"/>
                                            </p:txEl>
                                          </p:spTgt>
                                        </p:tgtEl>
                                        <p:attrNameLst>
                                          <p:attrName>style.visibility</p:attrName>
                                        </p:attrNameLst>
                                      </p:cBhvr>
                                      <p:to>
                                        <p:strVal val="visible"/>
                                      </p:to>
                                    </p:set>
                                    <p:animEffect transition="in" filter="blinds(horizontal)">
                                      <p:cBhvr>
                                        <p:cTn id="7" dur="500"/>
                                        <p:tgtEl>
                                          <p:spTgt spid="4659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5922">
                                            <p:txEl>
                                              <p:pRg st="3" end="3"/>
                                            </p:txEl>
                                          </p:spTgt>
                                        </p:tgtEl>
                                        <p:attrNameLst>
                                          <p:attrName>style.visibility</p:attrName>
                                        </p:attrNameLst>
                                      </p:cBhvr>
                                      <p:to>
                                        <p:strVal val="visible"/>
                                      </p:to>
                                    </p:set>
                                    <p:animEffect transition="in" filter="blinds(horizontal)">
                                      <p:cBhvr>
                                        <p:cTn id="12" dur="500"/>
                                        <p:tgtEl>
                                          <p:spTgt spid="46592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65922">
                                            <p:txEl>
                                              <p:pRg st="4" end="4"/>
                                            </p:txEl>
                                          </p:spTgt>
                                        </p:tgtEl>
                                        <p:attrNameLst>
                                          <p:attrName>style.visibility</p:attrName>
                                        </p:attrNameLst>
                                      </p:cBhvr>
                                      <p:to>
                                        <p:strVal val="visible"/>
                                      </p:to>
                                    </p:set>
                                    <p:animEffect transition="in" filter="blinds(horizontal)">
                                      <p:cBhvr>
                                        <p:cTn id="17" dur="500"/>
                                        <p:tgtEl>
                                          <p:spTgt spid="46592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65922">
                                            <p:txEl>
                                              <p:pRg st="5" end="5"/>
                                            </p:txEl>
                                          </p:spTgt>
                                        </p:tgtEl>
                                        <p:attrNameLst>
                                          <p:attrName>style.visibility</p:attrName>
                                        </p:attrNameLst>
                                      </p:cBhvr>
                                      <p:to>
                                        <p:strVal val="visible"/>
                                      </p:to>
                                    </p:set>
                                    <p:animEffect transition="in" filter="blinds(horizontal)">
                                      <p:cBhvr>
                                        <p:cTn id="22" dur="500"/>
                                        <p:tgtEl>
                                          <p:spTgt spid="46592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65922">
                                            <p:txEl>
                                              <p:pRg st="6" end="6"/>
                                            </p:txEl>
                                          </p:spTgt>
                                        </p:tgtEl>
                                        <p:attrNameLst>
                                          <p:attrName>style.visibility</p:attrName>
                                        </p:attrNameLst>
                                      </p:cBhvr>
                                      <p:to>
                                        <p:strVal val="visible"/>
                                      </p:to>
                                    </p:set>
                                    <p:animEffect transition="in" filter="blinds(horizontal)">
                                      <p:cBhvr>
                                        <p:cTn id="27" dur="500"/>
                                        <p:tgtEl>
                                          <p:spTgt spid="465922">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65922">
                                            <p:txEl>
                                              <p:pRg st="7" end="7"/>
                                            </p:txEl>
                                          </p:spTgt>
                                        </p:tgtEl>
                                        <p:attrNameLst>
                                          <p:attrName>style.visibility</p:attrName>
                                        </p:attrNameLst>
                                      </p:cBhvr>
                                      <p:to>
                                        <p:strVal val="visible"/>
                                      </p:to>
                                    </p:set>
                                    <p:animEffect transition="in" filter="blinds(horizontal)">
                                      <p:cBhvr>
                                        <p:cTn id="32" dur="500"/>
                                        <p:tgtEl>
                                          <p:spTgt spid="465922">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65922">
                                            <p:txEl>
                                              <p:pRg st="8" end="8"/>
                                            </p:txEl>
                                          </p:spTgt>
                                        </p:tgtEl>
                                        <p:attrNameLst>
                                          <p:attrName>style.visibility</p:attrName>
                                        </p:attrNameLst>
                                      </p:cBhvr>
                                      <p:to>
                                        <p:strVal val="visible"/>
                                      </p:to>
                                    </p:set>
                                    <p:animEffect transition="in" filter="blinds(horizontal)">
                                      <p:cBhvr>
                                        <p:cTn id="37" dur="500"/>
                                        <p:tgtEl>
                                          <p:spTgt spid="465922">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65922">
                                            <p:txEl>
                                              <p:pRg st="9" end="9"/>
                                            </p:txEl>
                                          </p:spTgt>
                                        </p:tgtEl>
                                        <p:attrNameLst>
                                          <p:attrName>style.visibility</p:attrName>
                                        </p:attrNameLst>
                                      </p:cBhvr>
                                      <p:to>
                                        <p:strVal val="visible"/>
                                      </p:to>
                                    </p:set>
                                    <p:animEffect transition="in" filter="blinds(horizontal)">
                                      <p:cBhvr>
                                        <p:cTn id="42" dur="500"/>
                                        <p:tgtEl>
                                          <p:spTgt spid="46592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295400" y="533400"/>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Compulsory order mechanism </a:t>
            </a:r>
          </a:p>
        </p:txBody>
      </p:sp>
      <p:sp>
        <p:nvSpPr>
          <p:cNvPr id="81924" name="Rectangle 4"/>
          <p:cNvSpPr>
            <a:spLocks noChangeArrowheads="1"/>
          </p:cNvSpPr>
          <p:nvPr/>
        </p:nvSpPr>
        <p:spPr bwMode="auto">
          <a:xfrm>
            <a:off x="2649538" y="2854325"/>
            <a:ext cx="4454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S1 + E			ES1</a:t>
            </a:r>
          </a:p>
        </p:txBody>
      </p:sp>
      <p:sp>
        <p:nvSpPr>
          <p:cNvPr id="81925" name="AutoShape 5"/>
          <p:cNvSpPr>
            <a:spLocks noChangeArrowheads="1"/>
          </p:cNvSpPr>
          <p:nvPr/>
        </p:nvSpPr>
        <p:spPr bwMode="auto">
          <a:xfrm>
            <a:off x="4160838" y="3070225"/>
            <a:ext cx="1657350" cy="144463"/>
          </a:xfrm>
          <a:prstGeom prst="leftRightArrow">
            <a:avLst>
              <a:gd name="adj1" fmla="val 50000"/>
              <a:gd name="adj2" fmla="val 229450"/>
            </a:avLst>
          </a:prstGeom>
          <a:solidFill>
            <a:schemeClr val="accent1"/>
          </a:solidFill>
          <a:ln w="9525">
            <a:solidFill>
              <a:schemeClr val="tx1"/>
            </a:solidFill>
            <a:miter lim="800000"/>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a:solidFill>
                <a:srgbClr val="003399"/>
              </a:solidFill>
              <a:latin typeface="Times New Roman" pitchFamily="18" charset="0"/>
              <a:cs typeface="Times New Roman" pitchFamily="18" charset="0"/>
            </a:endParaRPr>
          </a:p>
        </p:txBody>
      </p:sp>
      <p:sp>
        <p:nvSpPr>
          <p:cNvPr id="81926" name="Rectangle 6"/>
          <p:cNvSpPr>
            <a:spLocks noChangeArrowheads="1"/>
          </p:cNvSpPr>
          <p:nvPr/>
        </p:nvSpPr>
        <p:spPr bwMode="auto">
          <a:xfrm>
            <a:off x="2649538" y="3933825"/>
            <a:ext cx="4830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ES1 + S2			ES1S2</a:t>
            </a:r>
          </a:p>
        </p:txBody>
      </p:sp>
      <p:sp>
        <p:nvSpPr>
          <p:cNvPr id="81927" name="AutoShape 7"/>
          <p:cNvSpPr>
            <a:spLocks noChangeArrowheads="1"/>
          </p:cNvSpPr>
          <p:nvPr/>
        </p:nvSpPr>
        <p:spPr bwMode="auto">
          <a:xfrm>
            <a:off x="4378325" y="4149725"/>
            <a:ext cx="1657350" cy="144463"/>
          </a:xfrm>
          <a:prstGeom prst="leftRightArrow">
            <a:avLst>
              <a:gd name="adj1" fmla="val 50000"/>
              <a:gd name="adj2" fmla="val 229450"/>
            </a:avLst>
          </a:prstGeom>
          <a:solidFill>
            <a:schemeClr val="accent1"/>
          </a:solidFill>
          <a:ln w="9525">
            <a:solidFill>
              <a:schemeClr val="tx1"/>
            </a:solidFill>
            <a:miter lim="800000"/>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a:solidFill>
                <a:srgbClr val="003399"/>
              </a:solidFill>
              <a:latin typeface="Times New Roman" pitchFamily="18" charset="0"/>
              <a:cs typeface="Times New Roman" pitchFamily="18" charset="0"/>
            </a:endParaRPr>
          </a:p>
        </p:txBody>
      </p:sp>
      <p:sp>
        <p:nvSpPr>
          <p:cNvPr id="81928" name="Rectangle 8"/>
          <p:cNvSpPr>
            <a:spLocks noChangeArrowheads="1"/>
          </p:cNvSpPr>
          <p:nvPr/>
        </p:nvSpPr>
        <p:spPr bwMode="auto">
          <a:xfrm>
            <a:off x="290513" y="3106738"/>
            <a:ext cx="17129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Leader substance</a:t>
            </a:r>
          </a:p>
        </p:txBody>
      </p:sp>
      <p:sp>
        <p:nvSpPr>
          <p:cNvPr id="81929" name="AutoShape 9"/>
          <p:cNvSpPr>
            <a:spLocks noChangeArrowheads="1"/>
          </p:cNvSpPr>
          <p:nvPr/>
        </p:nvSpPr>
        <p:spPr bwMode="auto">
          <a:xfrm rot="4000626">
            <a:off x="1579563" y="2547938"/>
            <a:ext cx="738187" cy="585787"/>
          </a:xfrm>
          <a:prstGeom prst="curvedRightArrow">
            <a:avLst>
              <a:gd name="adj1" fmla="val 954"/>
              <a:gd name="adj2" fmla="val 33259"/>
              <a:gd name="adj3" fmla="val 33278"/>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a:solidFill>
                <a:srgbClr val="003399"/>
              </a:solidFill>
              <a:latin typeface="Times New Roman" pitchFamily="18" charset="0"/>
              <a:cs typeface="Times New Roman" pitchFamily="18" charset="0"/>
            </a:endParaRPr>
          </a:p>
        </p:txBody>
      </p:sp>
    </p:spTree>
    <p:extLst>
      <p:ext uri="{BB962C8B-B14F-4D97-AF65-F5344CB8AC3E}">
        <p14:creationId xmlns:p14="http://schemas.microsoft.com/office/powerpoint/2010/main" val="149207142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blinds(horizontal)">
                                      <p:cBhvr>
                                        <p:cTn id="7" dur="500"/>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25"/>
                                        </p:tgtEl>
                                        <p:attrNameLst>
                                          <p:attrName>style.visibility</p:attrName>
                                        </p:attrNameLst>
                                      </p:cBhvr>
                                      <p:to>
                                        <p:strVal val="visible"/>
                                      </p:to>
                                    </p:set>
                                    <p:animEffect transition="in" filter="blinds(horizontal)">
                                      <p:cBhvr>
                                        <p:cTn id="12" dur="500"/>
                                        <p:tgtEl>
                                          <p:spTgt spid="819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1924"/>
                                        </p:tgtEl>
                                        <p:attrNameLst>
                                          <p:attrName>style.visibility</p:attrName>
                                        </p:attrNameLst>
                                      </p:cBhvr>
                                      <p:to>
                                        <p:strVal val="visible"/>
                                      </p:to>
                                    </p:set>
                                    <p:animEffect transition="in" filter="blinds(horizontal)">
                                      <p:cBhvr>
                                        <p:cTn id="15" dur="500"/>
                                        <p:tgtEl>
                                          <p:spTgt spid="819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1929"/>
                                        </p:tgtEl>
                                        <p:attrNameLst>
                                          <p:attrName>style.visibility</p:attrName>
                                        </p:attrNameLst>
                                      </p:cBhvr>
                                      <p:to>
                                        <p:strVal val="visible"/>
                                      </p:to>
                                    </p:set>
                                    <p:animEffect transition="in" filter="blinds(horizontal)">
                                      <p:cBhvr>
                                        <p:cTn id="20" dur="500"/>
                                        <p:tgtEl>
                                          <p:spTgt spid="8192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1928"/>
                                        </p:tgtEl>
                                        <p:attrNameLst>
                                          <p:attrName>style.visibility</p:attrName>
                                        </p:attrNameLst>
                                      </p:cBhvr>
                                      <p:to>
                                        <p:strVal val="visible"/>
                                      </p:to>
                                    </p:set>
                                    <p:animEffect transition="in" filter="blinds(horizontal)">
                                      <p:cBhvr>
                                        <p:cTn id="23" dur="500"/>
                                        <p:tgtEl>
                                          <p:spTgt spid="8192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1926"/>
                                        </p:tgtEl>
                                        <p:attrNameLst>
                                          <p:attrName>style.visibility</p:attrName>
                                        </p:attrNameLst>
                                      </p:cBhvr>
                                      <p:to>
                                        <p:strVal val="visible"/>
                                      </p:to>
                                    </p:set>
                                    <p:animEffect transition="in" filter="blinds(horizontal)">
                                      <p:cBhvr>
                                        <p:cTn id="28" dur="500"/>
                                        <p:tgtEl>
                                          <p:spTgt spid="8192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1927"/>
                                        </p:tgtEl>
                                        <p:attrNameLst>
                                          <p:attrName>style.visibility</p:attrName>
                                        </p:attrNameLst>
                                      </p:cBhvr>
                                      <p:to>
                                        <p:strVal val="visible"/>
                                      </p:to>
                                    </p:set>
                                    <p:animEffect transition="in" filter="blinds(horizontal)">
                                      <p:cBhvr>
                                        <p:cTn id="31" dur="500"/>
                                        <p:tgtEl>
                                          <p:spTgt spid="81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4" grpId="0"/>
      <p:bldP spid="81925" grpId="0" animBg="1"/>
      <p:bldP spid="81926" grpId="0"/>
      <p:bldP spid="81927" grpId="0" animBg="1"/>
      <p:bldP spid="81928" grpId="0"/>
      <p:bldP spid="819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ChangeArrowheads="1"/>
          </p:cNvSpPr>
          <p:nvPr/>
        </p:nvSpPr>
        <p:spPr bwMode="auto">
          <a:xfrm>
            <a:off x="1065213" y="428625"/>
            <a:ext cx="359251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None/>
            </a:pPr>
            <a:r>
              <a:rPr lang="en-GB" altLang="en-US" u="none">
                <a:solidFill>
                  <a:schemeClr val="folHlink"/>
                </a:solidFill>
                <a:latin typeface="Times New Roman" pitchFamily="18" charset="0"/>
                <a:cs typeface="Times New Roman" pitchFamily="18" charset="0"/>
              </a:rPr>
              <a:t>5. Transferases </a:t>
            </a:r>
          </a:p>
          <a:p>
            <a:pPr algn="l" rtl="0" eaLnBrk="1" hangingPunct="1">
              <a:spcBef>
                <a:spcPct val="0"/>
              </a:spcBef>
              <a:buClrTx/>
              <a:buSzTx/>
              <a:buFont typeface="Wingdings" pitchFamily="2" charset="2"/>
              <a:buNone/>
            </a:pPr>
            <a:endParaRPr lang="en-GB" altLang="en-US" u="none">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en-GB" altLang="en-US" u="none">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GB" altLang="en-US" sz="2400" u="none">
                <a:latin typeface="Times New Roman" pitchFamily="18" charset="0"/>
                <a:cs typeface="Times New Roman" pitchFamily="18" charset="0"/>
              </a:rPr>
              <a:t>transfer a group</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Transaminases,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Adenylate Kinase,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Sucrose transglucosylase,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Starch transglucosylase </a:t>
            </a: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Methyl transferase</a:t>
            </a:r>
            <a:endParaRPr lang="ar-EG" altLang="en-US" sz="2400" u="none">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US" altLang="en-US" sz="2400" u="none">
                <a:solidFill>
                  <a:srgbClr val="009900"/>
                </a:solidFill>
                <a:latin typeface="Times New Roman" pitchFamily="18" charset="0"/>
                <a:cs typeface="Times New Roman" pitchFamily="18" charset="0"/>
              </a:rPr>
              <a:t>Acetyl transferase</a:t>
            </a:r>
          </a:p>
        </p:txBody>
      </p:sp>
      <p:sp>
        <p:nvSpPr>
          <p:cNvPr id="148485" name="Picture 5"/>
          <p:cNvSpPr>
            <a:spLocks noChangeAspect="1" noChangeArrowheads="1"/>
          </p:cNvSpPr>
          <p:nvPr/>
        </p:nvSpPr>
        <p:spPr bwMode="auto">
          <a:xfrm>
            <a:off x="5384800" y="5373688"/>
            <a:ext cx="39147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pic>
        <p:nvPicPr>
          <p:cNvPr id="14850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4748486"/>
            <a:ext cx="9489505" cy="81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850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96" y="5566220"/>
            <a:ext cx="5897513"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91132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5922">
                                            <p:txEl>
                                              <p:pRg st="0" end="0"/>
                                            </p:txEl>
                                          </p:spTgt>
                                        </p:tgtEl>
                                        <p:attrNameLst>
                                          <p:attrName>style.visibility</p:attrName>
                                        </p:attrNameLst>
                                      </p:cBhvr>
                                      <p:to>
                                        <p:strVal val="visible"/>
                                      </p:to>
                                    </p:set>
                                    <p:animEffect transition="in" filter="blinds(horizontal)">
                                      <p:cBhvr>
                                        <p:cTn id="7" dur="500"/>
                                        <p:tgtEl>
                                          <p:spTgt spid="4659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5922">
                                            <p:txEl>
                                              <p:pRg st="3" end="3"/>
                                            </p:txEl>
                                          </p:spTgt>
                                        </p:tgtEl>
                                        <p:attrNameLst>
                                          <p:attrName>style.visibility</p:attrName>
                                        </p:attrNameLst>
                                      </p:cBhvr>
                                      <p:to>
                                        <p:strVal val="visible"/>
                                      </p:to>
                                    </p:set>
                                    <p:animEffect transition="in" filter="blinds(horizontal)">
                                      <p:cBhvr>
                                        <p:cTn id="12" dur="500"/>
                                        <p:tgtEl>
                                          <p:spTgt spid="46592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65922">
                                            <p:txEl>
                                              <p:pRg st="4" end="4"/>
                                            </p:txEl>
                                          </p:spTgt>
                                        </p:tgtEl>
                                        <p:attrNameLst>
                                          <p:attrName>style.visibility</p:attrName>
                                        </p:attrNameLst>
                                      </p:cBhvr>
                                      <p:to>
                                        <p:strVal val="visible"/>
                                      </p:to>
                                    </p:set>
                                    <p:animEffect transition="in" filter="blinds(horizontal)">
                                      <p:cBhvr>
                                        <p:cTn id="17" dur="500"/>
                                        <p:tgtEl>
                                          <p:spTgt spid="46592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65922">
                                            <p:txEl>
                                              <p:pRg st="5" end="5"/>
                                            </p:txEl>
                                          </p:spTgt>
                                        </p:tgtEl>
                                        <p:attrNameLst>
                                          <p:attrName>style.visibility</p:attrName>
                                        </p:attrNameLst>
                                      </p:cBhvr>
                                      <p:to>
                                        <p:strVal val="visible"/>
                                      </p:to>
                                    </p:set>
                                    <p:animEffect transition="in" filter="blinds(horizontal)">
                                      <p:cBhvr>
                                        <p:cTn id="22" dur="500"/>
                                        <p:tgtEl>
                                          <p:spTgt spid="46592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65922">
                                            <p:txEl>
                                              <p:pRg st="6" end="6"/>
                                            </p:txEl>
                                          </p:spTgt>
                                        </p:tgtEl>
                                        <p:attrNameLst>
                                          <p:attrName>style.visibility</p:attrName>
                                        </p:attrNameLst>
                                      </p:cBhvr>
                                      <p:to>
                                        <p:strVal val="visible"/>
                                      </p:to>
                                    </p:set>
                                    <p:animEffect transition="in" filter="blinds(horizontal)">
                                      <p:cBhvr>
                                        <p:cTn id="27" dur="500"/>
                                        <p:tgtEl>
                                          <p:spTgt spid="465922">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65922">
                                            <p:txEl>
                                              <p:pRg st="7" end="7"/>
                                            </p:txEl>
                                          </p:spTgt>
                                        </p:tgtEl>
                                        <p:attrNameLst>
                                          <p:attrName>style.visibility</p:attrName>
                                        </p:attrNameLst>
                                      </p:cBhvr>
                                      <p:to>
                                        <p:strVal val="visible"/>
                                      </p:to>
                                    </p:set>
                                    <p:animEffect transition="in" filter="blinds(horizontal)">
                                      <p:cBhvr>
                                        <p:cTn id="32" dur="500"/>
                                        <p:tgtEl>
                                          <p:spTgt spid="465922">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nodePh="1">
                                  <p:stCondLst>
                                    <p:cond delay="0"/>
                                  </p:stCondLst>
                                  <p:endCondLst>
                                    <p:cond evt="begin" delay="0">
                                      <p:tn val="35"/>
                                    </p:cond>
                                  </p:endCondLst>
                                  <p:childTnLst>
                                    <p:set>
                                      <p:cBhvr>
                                        <p:cTn id="36" dur="1" fill="hold">
                                          <p:stCondLst>
                                            <p:cond delay="0"/>
                                          </p:stCondLst>
                                        </p:cTn>
                                        <p:tgtEl>
                                          <p:spTgt spid="148485"/>
                                        </p:tgtEl>
                                        <p:attrNameLst>
                                          <p:attrName>style.visibility</p:attrName>
                                        </p:attrNameLst>
                                      </p:cBhvr>
                                      <p:to>
                                        <p:strVal val="visible"/>
                                      </p:to>
                                    </p:set>
                                    <p:animEffect transition="in" filter="blinds(horizontal)">
                                      <p:cBhvr>
                                        <p:cTn id="37" dur="500"/>
                                        <p:tgtEl>
                                          <p:spTgt spid="14848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65922">
                                            <p:txEl>
                                              <p:pRg st="8" end="8"/>
                                            </p:txEl>
                                          </p:spTgt>
                                        </p:tgtEl>
                                        <p:attrNameLst>
                                          <p:attrName>style.visibility</p:attrName>
                                        </p:attrNameLst>
                                      </p:cBhvr>
                                      <p:to>
                                        <p:strVal val="visible"/>
                                      </p:to>
                                    </p:set>
                                    <p:animEffect transition="in" filter="blinds(horizontal)">
                                      <p:cBhvr>
                                        <p:cTn id="42" dur="500"/>
                                        <p:tgtEl>
                                          <p:spTgt spid="465922">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48505"/>
                                        </p:tgtEl>
                                        <p:attrNameLst>
                                          <p:attrName>style.visibility</p:attrName>
                                        </p:attrNameLst>
                                      </p:cBhvr>
                                      <p:to>
                                        <p:strVal val="visible"/>
                                      </p:to>
                                    </p:set>
                                    <p:animEffect transition="in" filter="blinds(horizontal)">
                                      <p:cBhvr>
                                        <p:cTn id="47" dur="500"/>
                                        <p:tgtEl>
                                          <p:spTgt spid="14850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465922">
                                            <p:txEl>
                                              <p:pRg st="9" end="9"/>
                                            </p:txEl>
                                          </p:spTgt>
                                        </p:tgtEl>
                                        <p:attrNameLst>
                                          <p:attrName>style.visibility</p:attrName>
                                        </p:attrNameLst>
                                      </p:cBhvr>
                                      <p:to>
                                        <p:strVal val="visible"/>
                                      </p:to>
                                    </p:set>
                                    <p:animEffect transition="in" filter="blinds(horizontal)">
                                      <p:cBhvr>
                                        <p:cTn id="52" dur="500"/>
                                        <p:tgtEl>
                                          <p:spTgt spid="465922">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48506"/>
                                        </p:tgtEl>
                                        <p:attrNameLst>
                                          <p:attrName>style.visibility</p:attrName>
                                        </p:attrNameLst>
                                      </p:cBhvr>
                                      <p:to>
                                        <p:strVal val="visible"/>
                                      </p:to>
                                    </p:set>
                                    <p:animEffect transition="in" filter="blinds(horizontal)">
                                      <p:cBhvr>
                                        <p:cTn id="57" dur="500"/>
                                        <p:tgtEl>
                                          <p:spTgt spid="148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1352550" y="549275"/>
            <a:ext cx="833755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ctr" rtl="0" eaLnBrk="1" hangingPunct="1">
              <a:spcBef>
                <a:spcPct val="0"/>
              </a:spcBef>
              <a:buClrTx/>
              <a:buSzTx/>
              <a:buFont typeface="Wingdings" pitchFamily="2" charset="2"/>
              <a:buNone/>
            </a:pPr>
            <a:r>
              <a:rPr lang="en-GB" altLang="en-US" u="none" dirty="0">
                <a:solidFill>
                  <a:schemeClr val="folHlink"/>
                </a:solidFill>
                <a:latin typeface="Times New Roman" pitchFamily="18" charset="0"/>
                <a:cs typeface="Times New Roman" pitchFamily="18" charset="0"/>
              </a:rPr>
              <a:t>6.</a:t>
            </a:r>
            <a:r>
              <a:rPr lang="arn-CL" altLang="en-US" u="none" dirty="0">
                <a:solidFill>
                  <a:schemeClr val="folHlink"/>
                </a:solidFill>
                <a:latin typeface="Times New Roman" pitchFamily="18" charset="0"/>
                <a:cs typeface="Times New Roman" pitchFamily="18" charset="0"/>
              </a:rPr>
              <a:t> Ligases</a:t>
            </a:r>
            <a:r>
              <a:rPr lang="en-GB" altLang="en-US" u="none" dirty="0">
                <a:solidFill>
                  <a:schemeClr val="folHlink"/>
                </a:solidFill>
                <a:latin typeface="Times New Roman" pitchFamily="18" charset="0"/>
                <a:cs typeface="Times New Roman" pitchFamily="18" charset="0"/>
              </a:rPr>
              <a:t> </a:t>
            </a:r>
            <a:r>
              <a:rPr lang="arn-CL" altLang="en-US" u="none" dirty="0">
                <a:solidFill>
                  <a:schemeClr val="folHlink"/>
                </a:solidFill>
                <a:latin typeface="Times New Roman" pitchFamily="18" charset="0"/>
                <a:cs typeface="Times New Roman" pitchFamily="18" charset="0"/>
              </a:rPr>
              <a:t>(Synthetases)</a:t>
            </a:r>
            <a:endParaRPr lang="en-GB" altLang="en-US" u="none" dirty="0">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en-GB" altLang="en-US" sz="2400" u="none" dirty="0">
              <a:solidFill>
                <a:schemeClr val="folHlink"/>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GB" altLang="en-US" sz="2000" u="none" dirty="0">
                <a:latin typeface="Times New Roman" pitchFamily="18" charset="0"/>
                <a:cs typeface="Times New Roman" pitchFamily="18" charset="0"/>
              </a:rPr>
              <a:t>	          Activate synthesis on the expense of ATP consumption.</a:t>
            </a:r>
          </a:p>
          <a:p>
            <a:pPr algn="l" rtl="0" eaLnBrk="1" hangingPunct="1">
              <a:spcBef>
                <a:spcPct val="0"/>
              </a:spcBef>
              <a:buClrTx/>
              <a:buSzTx/>
              <a:buFont typeface="Wingdings" pitchFamily="2" charset="2"/>
              <a:buNone/>
            </a:pPr>
            <a:endParaRPr lang="en-GB" altLang="en-US" sz="2000" u="none" dirty="0">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en-US" altLang="en-US" sz="2400" u="none" dirty="0">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en-US" altLang="en-US" sz="2400" u="none" dirty="0">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US" altLang="en-US" sz="2000" u="none" dirty="0">
                <a:solidFill>
                  <a:srgbClr val="009900"/>
                </a:solidFill>
                <a:latin typeface="Times New Roman" pitchFamily="18" charset="0"/>
                <a:cs typeface="Times New Roman" pitchFamily="18" charset="0"/>
              </a:rPr>
              <a:t>Glutamine synthetase, GS </a:t>
            </a:r>
          </a:p>
          <a:p>
            <a:pPr algn="l" rtl="0" eaLnBrk="1" hangingPunct="1">
              <a:spcBef>
                <a:spcPct val="0"/>
              </a:spcBef>
              <a:buClrTx/>
              <a:buSzTx/>
              <a:buFont typeface="Wingdings" pitchFamily="2" charset="2"/>
              <a:buNone/>
            </a:pPr>
            <a:endParaRPr lang="en-US" altLang="en-US" sz="2000" u="none" dirty="0">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en-US" altLang="en-US" sz="2000" u="none" dirty="0">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US" altLang="en-US" sz="2000" u="none" dirty="0">
                <a:solidFill>
                  <a:srgbClr val="009900"/>
                </a:solidFill>
                <a:latin typeface="Times New Roman" pitchFamily="18" charset="0"/>
                <a:cs typeface="Times New Roman" pitchFamily="18" charset="0"/>
              </a:rPr>
              <a:t>Asparagine synthetase, AS </a:t>
            </a:r>
          </a:p>
          <a:p>
            <a:pPr algn="l" rtl="0" eaLnBrk="1" hangingPunct="1">
              <a:spcBef>
                <a:spcPct val="0"/>
              </a:spcBef>
              <a:buClrTx/>
              <a:buSzTx/>
              <a:buFont typeface="Wingdings" pitchFamily="2" charset="2"/>
              <a:buNone/>
            </a:pPr>
            <a:endParaRPr lang="en-US" altLang="en-US" sz="2000" u="none" dirty="0">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en-US" altLang="en-US" sz="2000" u="none" dirty="0">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endParaRPr lang="en-US" altLang="en-US" sz="2000" u="none" dirty="0">
              <a:solidFill>
                <a:srgbClr val="009900"/>
              </a:solidFill>
              <a:latin typeface="Times New Roman" pitchFamily="18" charset="0"/>
              <a:cs typeface="Times New Roman" pitchFamily="18" charset="0"/>
            </a:endParaRPr>
          </a:p>
          <a:p>
            <a:pPr algn="l" rtl="0" eaLnBrk="1" hangingPunct="1">
              <a:spcBef>
                <a:spcPct val="0"/>
              </a:spcBef>
              <a:buClrTx/>
              <a:buSzTx/>
              <a:buFont typeface="Wingdings" pitchFamily="2" charset="2"/>
              <a:buNone/>
            </a:pPr>
            <a:r>
              <a:rPr lang="en-US" altLang="en-US" sz="2000" u="none" dirty="0">
                <a:solidFill>
                  <a:srgbClr val="009900"/>
                </a:solidFill>
                <a:latin typeface="Times New Roman" pitchFamily="18" charset="0"/>
                <a:cs typeface="Times New Roman" pitchFamily="18" charset="0"/>
              </a:rPr>
              <a:t>Acetyl Coenzyme A synthetase (</a:t>
            </a:r>
            <a:r>
              <a:rPr lang="en-US" altLang="en-US" sz="2000" u="none" dirty="0" err="1">
                <a:solidFill>
                  <a:srgbClr val="009900"/>
                </a:solidFill>
                <a:latin typeface="Times New Roman" pitchFamily="18" charset="0"/>
                <a:cs typeface="Times New Roman" pitchFamily="18" charset="0"/>
              </a:rPr>
              <a:t>Acetothiokinase</a:t>
            </a:r>
            <a:r>
              <a:rPr lang="en-US" altLang="en-US" sz="2000" u="none" dirty="0">
                <a:solidFill>
                  <a:srgbClr val="009900"/>
                </a:solidFill>
                <a:latin typeface="Times New Roman" pitchFamily="18" charset="0"/>
                <a:cs typeface="Times New Roman" pitchFamily="18" charset="0"/>
              </a:rPr>
              <a:t>)</a:t>
            </a:r>
            <a:endParaRPr lang="ar-EG" altLang="en-US" sz="2000" u="none" dirty="0">
              <a:solidFill>
                <a:schemeClr val="folHlink"/>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664" y="1989138"/>
            <a:ext cx="5760640" cy="71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11211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2066">
                                            <p:txEl>
                                              <p:pRg st="0" end="0"/>
                                            </p:txEl>
                                          </p:spTgt>
                                        </p:tgtEl>
                                        <p:attrNameLst>
                                          <p:attrName>style.visibility</p:attrName>
                                        </p:attrNameLst>
                                      </p:cBhvr>
                                      <p:to>
                                        <p:strVal val="visible"/>
                                      </p:to>
                                    </p:set>
                                    <p:animEffect transition="in" filter="blinds(horizontal)">
                                      <p:cBhvr>
                                        <p:cTn id="7" dur="500"/>
                                        <p:tgtEl>
                                          <p:spTgt spid="4720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72066">
                                            <p:txEl>
                                              <p:pRg st="2" end="2"/>
                                            </p:txEl>
                                          </p:spTgt>
                                        </p:tgtEl>
                                        <p:attrNameLst>
                                          <p:attrName>style.visibility</p:attrName>
                                        </p:attrNameLst>
                                      </p:cBhvr>
                                      <p:to>
                                        <p:strVal val="visible"/>
                                      </p:to>
                                    </p:set>
                                    <p:animEffect transition="in" filter="blinds(horizontal)">
                                      <p:cBhvr>
                                        <p:cTn id="12" dur="500"/>
                                        <p:tgtEl>
                                          <p:spTgt spid="47206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72066">
                                            <p:txEl>
                                              <p:pRg st="6" end="6"/>
                                            </p:txEl>
                                          </p:spTgt>
                                        </p:tgtEl>
                                        <p:attrNameLst>
                                          <p:attrName>style.visibility</p:attrName>
                                        </p:attrNameLst>
                                      </p:cBhvr>
                                      <p:to>
                                        <p:strVal val="visible"/>
                                      </p:to>
                                    </p:set>
                                    <p:animEffect transition="in" filter="blinds(horizontal)">
                                      <p:cBhvr>
                                        <p:cTn id="17" dur="500"/>
                                        <p:tgtEl>
                                          <p:spTgt spid="472066">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72066">
                                            <p:txEl>
                                              <p:pRg st="9" end="9"/>
                                            </p:txEl>
                                          </p:spTgt>
                                        </p:tgtEl>
                                        <p:attrNameLst>
                                          <p:attrName>style.visibility</p:attrName>
                                        </p:attrNameLst>
                                      </p:cBhvr>
                                      <p:to>
                                        <p:strVal val="visible"/>
                                      </p:to>
                                    </p:set>
                                    <p:animEffect transition="in" filter="blinds(horizontal)">
                                      <p:cBhvr>
                                        <p:cTn id="22" dur="500"/>
                                        <p:tgtEl>
                                          <p:spTgt spid="472066">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72066">
                                            <p:txEl>
                                              <p:pRg st="13" end="13"/>
                                            </p:txEl>
                                          </p:spTgt>
                                        </p:tgtEl>
                                        <p:attrNameLst>
                                          <p:attrName>style.visibility</p:attrName>
                                        </p:attrNameLst>
                                      </p:cBhvr>
                                      <p:to>
                                        <p:strVal val="visible"/>
                                      </p:to>
                                    </p:set>
                                    <p:animEffect transition="in" filter="blinds(horizontal)">
                                      <p:cBhvr>
                                        <p:cTn id="27" dur="500"/>
                                        <p:tgtEl>
                                          <p:spTgt spid="47206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1551706" y="692696"/>
            <a:ext cx="8337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ctr" rtl="0" eaLnBrk="1" hangingPunct="1">
              <a:spcBef>
                <a:spcPct val="0"/>
              </a:spcBef>
              <a:buClrTx/>
              <a:buSzTx/>
              <a:buFont typeface="Wingdings" pitchFamily="2" charset="2"/>
              <a:buNone/>
            </a:pPr>
            <a:r>
              <a:rPr lang="en-GB" altLang="en-US" u="none" dirty="0">
                <a:solidFill>
                  <a:schemeClr val="folHlink"/>
                </a:solidFill>
                <a:latin typeface="Times New Roman" pitchFamily="18" charset="0"/>
                <a:cs typeface="Times New Roman" pitchFamily="18" charset="0"/>
              </a:rPr>
              <a:t>6.</a:t>
            </a:r>
            <a:r>
              <a:rPr lang="arn-CL" altLang="en-US" u="none" dirty="0">
                <a:solidFill>
                  <a:schemeClr val="folHlink"/>
                </a:solidFill>
                <a:latin typeface="Times New Roman" pitchFamily="18" charset="0"/>
                <a:cs typeface="Times New Roman" pitchFamily="18" charset="0"/>
              </a:rPr>
              <a:t> Ligases</a:t>
            </a:r>
            <a:r>
              <a:rPr lang="en-GB" altLang="en-US" u="none" dirty="0">
                <a:solidFill>
                  <a:schemeClr val="folHlink"/>
                </a:solidFill>
                <a:latin typeface="Times New Roman" pitchFamily="18" charset="0"/>
                <a:cs typeface="Times New Roman" pitchFamily="18" charset="0"/>
              </a:rPr>
              <a:t> </a:t>
            </a:r>
            <a:r>
              <a:rPr lang="arn-CL" altLang="en-US" u="none" dirty="0">
                <a:solidFill>
                  <a:schemeClr val="folHlink"/>
                </a:solidFill>
                <a:latin typeface="Times New Roman" pitchFamily="18" charset="0"/>
                <a:cs typeface="Times New Roman" pitchFamily="18" charset="0"/>
              </a:rPr>
              <a:t>(Synthetases</a:t>
            </a:r>
            <a:r>
              <a:rPr lang="arn-CL" altLang="en-US" u="none" dirty="0" smtClean="0">
                <a:solidFill>
                  <a:schemeClr val="folHlink"/>
                </a:solidFill>
                <a:latin typeface="Times New Roman" pitchFamily="18" charset="0"/>
                <a:cs typeface="Times New Roman" pitchFamily="18" charset="0"/>
              </a:rPr>
              <a:t>)</a:t>
            </a:r>
            <a:endParaRPr lang="en-GB" altLang="en-US" u="none" dirty="0">
              <a:solidFill>
                <a:schemeClr val="folHlink"/>
              </a:solidFill>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633" y="1287775"/>
            <a:ext cx="5817096" cy="230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12" y="3490135"/>
            <a:ext cx="5375632" cy="206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752" y="5877271"/>
            <a:ext cx="6753200" cy="79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25846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2066">
                                            <p:txEl>
                                              <p:pRg st="0" end="0"/>
                                            </p:txEl>
                                          </p:spTgt>
                                        </p:tgtEl>
                                        <p:attrNameLst>
                                          <p:attrName>style.visibility</p:attrName>
                                        </p:attrNameLst>
                                      </p:cBhvr>
                                      <p:to>
                                        <p:strVal val="visible"/>
                                      </p:to>
                                    </p:set>
                                    <p:animEffect transition="in" filter="blinds(horizontal)">
                                      <p:cBhvr>
                                        <p:cTn id="7" dur="500"/>
                                        <p:tgtEl>
                                          <p:spTgt spid="4720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6" name="Picture 6"/>
          <p:cNvSpPr>
            <a:spLocks noChangeAspect="1" noChangeArrowheads="1"/>
          </p:cNvSpPr>
          <p:nvPr/>
        </p:nvSpPr>
        <p:spPr bwMode="auto">
          <a:xfrm>
            <a:off x="1639888" y="3213100"/>
            <a:ext cx="7397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53608" name="Picture 8"/>
          <p:cNvSpPr>
            <a:spLocks noChangeAspect="1" noChangeArrowheads="1"/>
          </p:cNvSpPr>
          <p:nvPr/>
        </p:nvSpPr>
        <p:spPr bwMode="auto">
          <a:xfrm>
            <a:off x="2432050" y="2276475"/>
            <a:ext cx="61864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2" name="Rectangle 1"/>
          <p:cNvSpPr/>
          <p:nvPr/>
        </p:nvSpPr>
        <p:spPr>
          <a:xfrm>
            <a:off x="2217371" y="527674"/>
            <a:ext cx="5870068" cy="584775"/>
          </a:xfrm>
          <a:prstGeom prst="rect">
            <a:avLst/>
          </a:prstGeom>
        </p:spPr>
        <p:txBody>
          <a:bodyPr wrap="none">
            <a:spAutoFit/>
          </a:bodyPr>
          <a:lstStyle/>
          <a:p>
            <a:pPr lvl="0" algn="ctr" eaLnBrk="1" hangingPunct="1"/>
            <a:r>
              <a:rPr lang="en-US" b="1" u="none" dirty="0" smtClean="0">
                <a:solidFill>
                  <a:srgbClr val="3333CC"/>
                </a:solidFill>
              </a:rPr>
              <a:t>Extracellular microbial enzymes</a:t>
            </a:r>
            <a:endParaRPr lang="en-GB" altLang="en-US" b="1" u="none" dirty="0">
              <a:solidFill>
                <a:srgbClr val="3333CC"/>
              </a:solidFill>
            </a:endParaRPr>
          </a:p>
        </p:txBody>
      </p:sp>
      <p:sp>
        <p:nvSpPr>
          <p:cNvPr id="4" name="Rectangle 3"/>
          <p:cNvSpPr/>
          <p:nvPr/>
        </p:nvSpPr>
        <p:spPr>
          <a:xfrm>
            <a:off x="200472" y="1916832"/>
            <a:ext cx="9577064" cy="4524315"/>
          </a:xfrm>
          <a:prstGeom prst="rect">
            <a:avLst/>
          </a:prstGeom>
        </p:spPr>
        <p:txBody>
          <a:bodyPr wrap="square">
            <a:spAutoFit/>
          </a:bodyPr>
          <a:lstStyle/>
          <a:p>
            <a:pPr marL="457200" indent="-457200">
              <a:buFont typeface="Arial" panose="020B0604020202020204" pitchFamily="34" charset="0"/>
              <a:buChar char="•"/>
            </a:pPr>
            <a:r>
              <a:rPr lang="en-US" u="none" dirty="0" smtClean="0"/>
              <a:t>Microorganisms (heterotrophic organisms) have </a:t>
            </a:r>
            <a:r>
              <a:rPr lang="en-US" u="none" dirty="0"/>
              <a:t>the ability to produce the extracellular </a:t>
            </a:r>
            <a:r>
              <a:rPr lang="en-US" u="none" dirty="0" smtClean="0"/>
              <a:t>enzymes.</a:t>
            </a:r>
          </a:p>
          <a:p>
            <a:pPr marL="457200" indent="-457200">
              <a:buFont typeface="Arial" panose="020B0604020202020204" pitchFamily="34" charset="0"/>
              <a:buChar char="•"/>
            </a:pPr>
            <a:r>
              <a:rPr lang="en-US" u="none" dirty="0" smtClean="0"/>
              <a:t>They </a:t>
            </a:r>
            <a:r>
              <a:rPr lang="en-US" u="none" dirty="0"/>
              <a:t>are needed for the </a:t>
            </a:r>
            <a:r>
              <a:rPr lang="en-US" u="none" dirty="0" smtClean="0"/>
              <a:t>bioremediation of </a:t>
            </a:r>
            <a:r>
              <a:rPr lang="en-US" u="none" dirty="0"/>
              <a:t>organic </a:t>
            </a:r>
            <a:r>
              <a:rPr lang="en-US" u="none" dirty="0" smtClean="0"/>
              <a:t>waste. </a:t>
            </a:r>
          </a:p>
          <a:p>
            <a:pPr marL="457200" indent="-457200">
              <a:buFont typeface="Arial" panose="020B0604020202020204" pitchFamily="34" charset="0"/>
              <a:buChar char="•"/>
            </a:pPr>
            <a:r>
              <a:rPr lang="en-US" u="none" dirty="0" smtClean="0"/>
              <a:t>The </a:t>
            </a:r>
            <a:r>
              <a:rPr lang="en-US" u="none" dirty="0"/>
              <a:t>decomposition process of the </a:t>
            </a:r>
            <a:r>
              <a:rPr lang="en-US" u="none" dirty="0" smtClean="0"/>
              <a:t>organic material </a:t>
            </a:r>
            <a:r>
              <a:rPr lang="en-US" u="none" dirty="0"/>
              <a:t>consists </a:t>
            </a:r>
            <a:r>
              <a:rPr lang="en-US" u="none" dirty="0" smtClean="0"/>
              <a:t>of proteolytic</a:t>
            </a:r>
            <a:r>
              <a:rPr lang="en-US" u="none" dirty="0"/>
              <a:t>, cellulolytic, </a:t>
            </a:r>
            <a:r>
              <a:rPr lang="en-US" u="none" dirty="0" err="1"/>
              <a:t>amylolytic</a:t>
            </a:r>
            <a:r>
              <a:rPr lang="en-US" u="none" dirty="0"/>
              <a:t>, </a:t>
            </a:r>
            <a:r>
              <a:rPr lang="en-US" u="none" dirty="0" smtClean="0"/>
              <a:t>nitrification and denitrification. </a:t>
            </a:r>
          </a:p>
          <a:p>
            <a:pPr marL="457200" indent="-457200">
              <a:buFont typeface="Arial" panose="020B0604020202020204" pitchFamily="34" charset="0"/>
              <a:buChar char="•"/>
            </a:pPr>
            <a:r>
              <a:rPr lang="en-US" u="none" dirty="0"/>
              <a:t>Proteins, carbohydrates, and fats are the main </a:t>
            </a:r>
            <a:r>
              <a:rPr lang="en-US" u="none" dirty="0" smtClean="0"/>
              <a:t>components. </a:t>
            </a:r>
          </a:p>
        </p:txBody>
      </p:sp>
    </p:spTree>
    <p:extLst>
      <p:ext uri="{BB962C8B-B14F-4D97-AF65-F5344CB8AC3E}">
        <p14:creationId xmlns:p14="http://schemas.microsoft.com/office/powerpoint/2010/main" val="415615510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6" name="Picture 6"/>
          <p:cNvSpPr>
            <a:spLocks noChangeAspect="1" noChangeArrowheads="1"/>
          </p:cNvSpPr>
          <p:nvPr/>
        </p:nvSpPr>
        <p:spPr bwMode="auto">
          <a:xfrm>
            <a:off x="1639888" y="3213100"/>
            <a:ext cx="7397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53608" name="Picture 8"/>
          <p:cNvSpPr>
            <a:spLocks noChangeAspect="1" noChangeArrowheads="1"/>
          </p:cNvSpPr>
          <p:nvPr/>
        </p:nvSpPr>
        <p:spPr bwMode="auto">
          <a:xfrm>
            <a:off x="2432050" y="2276475"/>
            <a:ext cx="61864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2" name="Rectangle 1"/>
          <p:cNvSpPr/>
          <p:nvPr/>
        </p:nvSpPr>
        <p:spPr>
          <a:xfrm>
            <a:off x="2217371" y="527674"/>
            <a:ext cx="5870068" cy="584775"/>
          </a:xfrm>
          <a:prstGeom prst="rect">
            <a:avLst/>
          </a:prstGeom>
        </p:spPr>
        <p:txBody>
          <a:bodyPr wrap="none">
            <a:spAutoFit/>
          </a:bodyPr>
          <a:lstStyle/>
          <a:p>
            <a:pPr lvl="0" algn="ctr" eaLnBrk="1" hangingPunct="1"/>
            <a:r>
              <a:rPr lang="en-US" b="1" u="none" dirty="0" smtClean="0">
                <a:solidFill>
                  <a:srgbClr val="3333CC"/>
                </a:solidFill>
              </a:rPr>
              <a:t>Extracellular microbial enzymes</a:t>
            </a:r>
            <a:endParaRPr lang="en-GB" altLang="en-US" b="1" u="none" dirty="0">
              <a:solidFill>
                <a:srgbClr val="3333CC"/>
              </a:solidFill>
            </a:endParaRPr>
          </a:p>
        </p:txBody>
      </p:sp>
      <p:sp>
        <p:nvSpPr>
          <p:cNvPr id="4" name="Rectangle 3"/>
          <p:cNvSpPr/>
          <p:nvPr/>
        </p:nvSpPr>
        <p:spPr>
          <a:xfrm>
            <a:off x="200472" y="2278291"/>
            <a:ext cx="9577064" cy="2062103"/>
          </a:xfrm>
          <a:prstGeom prst="rect">
            <a:avLst/>
          </a:prstGeom>
        </p:spPr>
        <p:txBody>
          <a:bodyPr wrap="square">
            <a:spAutoFit/>
          </a:bodyPr>
          <a:lstStyle/>
          <a:p>
            <a:pPr marL="457200" indent="-457200">
              <a:buFont typeface="Arial" panose="020B0604020202020204" pitchFamily="34" charset="0"/>
              <a:buChar char="•"/>
            </a:pPr>
            <a:r>
              <a:rPr lang="en-US" u="none" dirty="0" smtClean="0"/>
              <a:t>Biologically </a:t>
            </a:r>
            <a:r>
              <a:rPr lang="en-US" u="none" dirty="0"/>
              <a:t>active enzymes may be extracted from any living organism. </a:t>
            </a:r>
            <a:endParaRPr lang="en-US" u="none" dirty="0" smtClean="0"/>
          </a:p>
          <a:p>
            <a:pPr marL="457200" indent="-457200">
              <a:buFont typeface="Arial" panose="020B0604020202020204" pitchFamily="34" charset="0"/>
              <a:buChar char="•"/>
            </a:pPr>
            <a:r>
              <a:rPr lang="en-US" u="none" dirty="0" smtClean="0"/>
              <a:t>A </a:t>
            </a:r>
            <a:r>
              <a:rPr lang="en-US" u="none" dirty="0"/>
              <a:t>very wide range of sources are used for commercial enzyme </a:t>
            </a:r>
            <a:r>
              <a:rPr lang="en-US" u="none" dirty="0" smtClean="0"/>
              <a:t>production. </a:t>
            </a:r>
          </a:p>
        </p:txBody>
      </p:sp>
    </p:spTree>
    <p:extLst>
      <p:ext uri="{BB962C8B-B14F-4D97-AF65-F5344CB8AC3E}">
        <p14:creationId xmlns:p14="http://schemas.microsoft.com/office/powerpoint/2010/main" val="416561222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6" name="Picture 6"/>
          <p:cNvSpPr>
            <a:spLocks noChangeAspect="1" noChangeArrowheads="1"/>
          </p:cNvSpPr>
          <p:nvPr/>
        </p:nvSpPr>
        <p:spPr bwMode="auto">
          <a:xfrm>
            <a:off x="1639888" y="3213100"/>
            <a:ext cx="7397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53608" name="Picture 8"/>
          <p:cNvSpPr>
            <a:spLocks noChangeAspect="1" noChangeArrowheads="1"/>
          </p:cNvSpPr>
          <p:nvPr/>
        </p:nvSpPr>
        <p:spPr bwMode="auto">
          <a:xfrm>
            <a:off x="2432050" y="2276475"/>
            <a:ext cx="61864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2" name="Rectangle 1"/>
          <p:cNvSpPr/>
          <p:nvPr/>
        </p:nvSpPr>
        <p:spPr>
          <a:xfrm>
            <a:off x="2217371" y="527674"/>
            <a:ext cx="5870068" cy="584775"/>
          </a:xfrm>
          <a:prstGeom prst="rect">
            <a:avLst/>
          </a:prstGeom>
        </p:spPr>
        <p:txBody>
          <a:bodyPr wrap="none">
            <a:spAutoFit/>
          </a:bodyPr>
          <a:lstStyle/>
          <a:p>
            <a:pPr lvl="0" algn="ctr" eaLnBrk="1" hangingPunct="1"/>
            <a:r>
              <a:rPr lang="en-US" b="1" u="none" dirty="0" smtClean="0">
                <a:solidFill>
                  <a:srgbClr val="3333CC"/>
                </a:solidFill>
              </a:rPr>
              <a:t>Extracellular microbial enzymes</a:t>
            </a:r>
            <a:endParaRPr lang="en-GB" altLang="en-US" b="1" u="none" dirty="0">
              <a:solidFill>
                <a:srgbClr val="3333CC"/>
              </a:solidFill>
            </a:endParaRPr>
          </a:p>
        </p:txBody>
      </p:sp>
      <p:sp>
        <p:nvSpPr>
          <p:cNvPr id="4" name="Rectangle 3"/>
          <p:cNvSpPr/>
          <p:nvPr/>
        </p:nvSpPr>
        <p:spPr>
          <a:xfrm>
            <a:off x="128464" y="2278291"/>
            <a:ext cx="9649072" cy="3108543"/>
          </a:xfrm>
          <a:prstGeom prst="rect">
            <a:avLst/>
          </a:prstGeom>
        </p:spPr>
        <p:txBody>
          <a:bodyPr wrap="square">
            <a:spAutoFit/>
          </a:bodyPr>
          <a:lstStyle/>
          <a:p>
            <a:pPr marL="457200" indent="-457200">
              <a:buFont typeface="Arial" panose="020B0604020202020204" pitchFamily="34" charset="0"/>
              <a:buChar char="•"/>
            </a:pPr>
            <a:r>
              <a:rPr lang="en-US" sz="2800" u="none" dirty="0" smtClean="0"/>
              <a:t>Microbes </a:t>
            </a:r>
            <a:r>
              <a:rPr lang="en-US" sz="2800" u="none" dirty="0"/>
              <a:t>are preferred to plants and animals as sources of enzymes because: </a:t>
            </a:r>
          </a:p>
          <a:p>
            <a:r>
              <a:rPr lang="en-US" sz="2800" u="none" dirty="0" smtClean="0"/>
              <a:t>     1</a:t>
            </a:r>
            <a:r>
              <a:rPr lang="en-US" sz="2800" u="none" dirty="0"/>
              <a:t>. are cheaper to </a:t>
            </a:r>
            <a:r>
              <a:rPr lang="en-US" sz="2800" u="none" dirty="0" smtClean="0"/>
              <a:t>produce, </a:t>
            </a:r>
            <a:endParaRPr lang="en-US" sz="2800" u="none" dirty="0"/>
          </a:p>
          <a:p>
            <a:r>
              <a:rPr lang="en-US" sz="2800" u="none" dirty="0" smtClean="0"/>
              <a:t>     2</a:t>
            </a:r>
            <a:r>
              <a:rPr lang="en-US" sz="2800" u="none" dirty="0"/>
              <a:t>. </a:t>
            </a:r>
            <a:r>
              <a:rPr lang="en-US" sz="2800" u="none" dirty="0" smtClean="0"/>
              <a:t>are </a:t>
            </a:r>
            <a:r>
              <a:rPr lang="en-US" sz="2800" u="none" dirty="0"/>
              <a:t>more predictable and </a:t>
            </a:r>
            <a:r>
              <a:rPr lang="en-US" sz="2800" u="none" dirty="0" smtClean="0"/>
              <a:t>controllable</a:t>
            </a:r>
            <a:r>
              <a:rPr lang="en-US" sz="2800" u="none" dirty="0"/>
              <a:t>, </a:t>
            </a:r>
          </a:p>
          <a:p>
            <a:r>
              <a:rPr lang="en-US" sz="2800" u="none" dirty="0" smtClean="0"/>
              <a:t>     3</a:t>
            </a:r>
            <a:r>
              <a:rPr lang="en-US" sz="2800" u="none" dirty="0"/>
              <a:t>. reliable supplies of raw material </a:t>
            </a:r>
            <a:r>
              <a:rPr lang="en-US" sz="2800" u="none" dirty="0" smtClean="0"/>
              <a:t>are easily </a:t>
            </a:r>
            <a:r>
              <a:rPr lang="en-US" sz="2800" u="none" dirty="0"/>
              <a:t>arranged</a:t>
            </a:r>
            <a:r>
              <a:rPr lang="en-US" sz="2800" u="none" dirty="0" smtClean="0"/>
              <a:t>,</a:t>
            </a:r>
          </a:p>
          <a:p>
            <a:r>
              <a:rPr lang="en-US" sz="2800" u="none" dirty="0"/>
              <a:t>  </a:t>
            </a:r>
            <a:r>
              <a:rPr lang="en-US" sz="2800" u="none" dirty="0" smtClean="0"/>
              <a:t>   4</a:t>
            </a:r>
            <a:r>
              <a:rPr lang="en-US" sz="2800" u="none" dirty="0"/>
              <a:t>. plant and animal tissues contain more potentially harmful materials than microbes, including phenolic compounds. </a:t>
            </a:r>
            <a:endParaRPr lang="en-US" sz="2800" u="none" dirty="0" smtClean="0"/>
          </a:p>
        </p:txBody>
      </p:sp>
    </p:spTree>
    <p:extLst>
      <p:ext uri="{BB962C8B-B14F-4D97-AF65-F5344CB8AC3E}">
        <p14:creationId xmlns:p14="http://schemas.microsoft.com/office/powerpoint/2010/main" val="54116591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6" name="Picture 6"/>
          <p:cNvSpPr>
            <a:spLocks noChangeAspect="1" noChangeArrowheads="1"/>
          </p:cNvSpPr>
          <p:nvPr/>
        </p:nvSpPr>
        <p:spPr bwMode="auto">
          <a:xfrm>
            <a:off x="1639888" y="3213100"/>
            <a:ext cx="7397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53608" name="Picture 8"/>
          <p:cNvSpPr>
            <a:spLocks noChangeAspect="1" noChangeArrowheads="1"/>
          </p:cNvSpPr>
          <p:nvPr/>
        </p:nvSpPr>
        <p:spPr bwMode="auto">
          <a:xfrm>
            <a:off x="2432050" y="2276475"/>
            <a:ext cx="61864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2" name="Rectangle 1"/>
          <p:cNvSpPr/>
          <p:nvPr/>
        </p:nvSpPr>
        <p:spPr>
          <a:xfrm>
            <a:off x="2217371" y="527674"/>
            <a:ext cx="5870068" cy="584775"/>
          </a:xfrm>
          <a:prstGeom prst="rect">
            <a:avLst/>
          </a:prstGeom>
        </p:spPr>
        <p:txBody>
          <a:bodyPr wrap="none">
            <a:spAutoFit/>
          </a:bodyPr>
          <a:lstStyle/>
          <a:p>
            <a:pPr lvl="0" algn="ctr" eaLnBrk="1" hangingPunct="1"/>
            <a:r>
              <a:rPr lang="en-US" b="1" u="none" dirty="0" smtClean="0">
                <a:solidFill>
                  <a:srgbClr val="3333CC"/>
                </a:solidFill>
              </a:rPr>
              <a:t>Extracellular microbial enzymes</a:t>
            </a:r>
            <a:endParaRPr lang="en-GB" altLang="en-US" b="1" u="none" dirty="0">
              <a:solidFill>
                <a:srgbClr val="3333CC"/>
              </a:solidFill>
            </a:endParaRPr>
          </a:p>
        </p:txBody>
      </p:sp>
      <p:sp>
        <p:nvSpPr>
          <p:cNvPr id="4" name="Rectangle 3"/>
          <p:cNvSpPr/>
          <p:nvPr/>
        </p:nvSpPr>
        <p:spPr>
          <a:xfrm>
            <a:off x="200472" y="2278291"/>
            <a:ext cx="9577064" cy="2062103"/>
          </a:xfrm>
          <a:prstGeom prst="rect">
            <a:avLst/>
          </a:prstGeom>
        </p:spPr>
        <p:txBody>
          <a:bodyPr wrap="square">
            <a:spAutoFit/>
          </a:bodyPr>
          <a:lstStyle/>
          <a:p>
            <a:pPr marL="457200" indent="-457200">
              <a:buFont typeface="Arial" panose="020B0604020202020204" pitchFamily="34" charset="0"/>
              <a:buChar char="•"/>
            </a:pPr>
            <a:r>
              <a:rPr lang="en-US" u="none" dirty="0" smtClean="0"/>
              <a:t>In </a:t>
            </a:r>
            <a:r>
              <a:rPr lang="en-US" u="none" dirty="0"/>
              <a:t>practice, the great majority of microbial enzymes come from a very limited number of genera, of which </a:t>
            </a:r>
            <a:r>
              <a:rPr lang="en-US" i="1" u="none" dirty="0"/>
              <a:t>Aspergillus </a:t>
            </a:r>
            <a:r>
              <a:rPr lang="en-US" u="none" dirty="0"/>
              <a:t>species, </a:t>
            </a:r>
            <a:r>
              <a:rPr lang="en-US" i="1" u="none" dirty="0"/>
              <a:t>Bacillus </a:t>
            </a:r>
            <a:r>
              <a:rPr lang="en-US" u="none" dirty="0"/>
              <a:t>species and </a:t>
            </a:r>
            <a:r>
              <a:rPr lang="en-US" i="1" u="none" dirty="0" smtClean="0"/>
              <a:t>Saccharomyces</a:t>
            </a:r>
            <a:r>
              <a:rPr lang="en-US" u="none" dirty="0" smtClean="0"/>
              <a:t> </a:t>
            </a:r>
            <a:r>
              <a:rPr lang="en-US" u="none" dirty="0"/>
              <a:t>species predominate. </a:t>
            </a:r>
            <a:endParaRPr lang="en-US" u="none" dirty="0" smtClean="0"/>
          </a:p>
        </p:txBody>
      </p:sp>
    </p:spTree>
    <p:extLst>
      <p:ext uri="{BB962C8B-B14F-4D97-AF65-F5344CB8AC3E}">
        <p14:creationId xmlns:p14="http://schemas.microsoft.com/office/powerpoint/2010/main" val="2009925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lvl="0" algn="ctr" rtl="0">
              <a:spcBef>
                <a:spcPct val="0"/>
              </a:spcBef>
              <a:buClrTx/>
              <a:buSzTx/>
              <a:buNone/>
            </a:pPr>
            <a:r>
              <a:rPr lang="en-US" altLang="en-US" b="1" u="none" dirty="0">
                <a:solidFill>
                  <a:srgbClr val="0000FF"/>
                </a:solidFill>
                <a:latin typeface="Times New Roman" pitchFamily="18" charset="0"/>
                <a:cs typeface="Times New Roman" pitchFamily="18" charset="0"/>
              </a:rPr>
              <a:t>Some important industrial microbial </a:t>
            </a:r>
            <a:endParaRPr lang="en-US" altLang="en-US" b="1" u="none" dirty="0" smtClean="0">
              <a:solidFill>
                <a:srgbClr val="0000FF"/>
              </a:solidFill>
              <a:latin typeface="Times New Roman" pitchFamily="18" charset="0"/>
              <a:cs typeface="Times New Roman" pitchFamily="18" charset="0"/>
            </a:endParaRPr>
          </a:p>
          <a:p>
            <a:pPr lvl="0" algn="ctr" rtl="0">
              <a:spcBef>
                <a:spcPct val="0"/>
              </a:spcBef>
              <a:buClrTx/>
              <a:buSzTx/>
              <a:buNone/>
            </a:pPr>
            <a:r>
              <a:rPr lang="en-US" altLang="en-US" b="1" u="none" dirty="0" smtClean="0">
                <a:solidFill>
                  <a:srgbClr val="0000FF"/>
                </a:solidFill>
                <a:latin typeface="Times New Roman" pitchFamily="18" charset="0"/>
                <a:cs typeface="Times New Roman" pitchFamily="18" charset="0"/>
              </a:rPr>
              <a:t>enzymes </a:t>
            </a:r>
            <a:r>
              <a:rPr lang="en-US" altLang="en-US" b="1" u="none" dirty="0">
                <a:solidFill>
                  <a:srgbClr val="0000FF"/>
                </a:solidFill>
                <a:latin typeface="Times New Roman" pitchFamily="18" charset="0"/>
                <a:cs typeface="Times New Roman" pitchFamily="18" charset="0"/>
              </a:rPr>
              <a:t>and their </a:t>
            </a:r>
            <a:r>
              <a:rPr lang="en-US" altLang="en-US" b="1" u="none" dirty="0" smtClean="0">
                <a:solidFill>
                  <a:srgbClr val="0000FF"/>
                </a:solidFill>
                <a:latin typeface="Times New Roman" pitchFamily="18" charset="0"/>
                <a:cs typeface="Times New Roman" pitchFamily="18" charset="0"/>
              </a:rPr>
              <a:t>sources</a:t>
            </a:r>
            <a:endParaRPr lang="en-US" altLang="en-US" b="1" u="none" dirty="0">
              <a:solidFill>
                <a:srgbClr val="0000FF"/>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22958960"/>
              </p:ext>
            </p:extLst>
          </p:nvPr>
        </p:nvGraphicFramePr>
        <p:xfrm>
          <a:off x="200472" y="2564904"/>
          <a:ext cx="9361039" cy="3266028"/>
        </p:xfrm>
        <a:graphic>
          <a:graphicData uri="http://schemas.openxmlformats.org/drawingml/2006/table">
            <a:tbl>
              <a:tblPr firstRow="1" firstCol="1" bandRow="1">
                <a:tableStyleId>{5C22544A-7EE6-4342-B048-85BDC9FD1C3A}</a:tableStyleId>
              </a:tblPr>
              <a:tblGrid>
                <a:gridCol w="2180500"/>
                <a:gridCol w="2188057"/>
                <a:gridCol w="1392498"/>
                <a:gridCol w="1520952"/>
                <a:gridCol w="2079032"/>
              </a:tblGrid>
              <a:tr h="432047">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Source</a:t>
                      </a:r>
                    </a:p>
                  </a:txBody>
                  <a:tcPr marL="6186" marR="6186" marT="6186" marB="6186" anchor="ctr"/>
                </a:tc>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Source</a:t>
                      </a:r>
                    </a:p>
                  </a:txBody>
                  <a:tcPr marL="6186" marR="6186" marT="6186" marB="6186" anchor="ctr"/>
                </a:tc>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Intra/extra</a:t>
                      </a:r>
                      <a:br>
                        <a:rPr lang="en-US" sz="1800" b="0" kern="1200" dirty="0">
                          <a:solidFill>
                            <a:srgbClr val="000000"/>
                          </a:solidFill>
                          <a:effectLst/>
                          <a:latin typeface="Times New Roman" panose="02020603050405020304" pitchFamily="18" charset="0"/>
                          <a:ea typeface="+mn-ea"/>
                          <a:cs typeface="Times New Roman" panose="02020603050405020304" pitchFamily="18" charset="0"/>
                        </a:rPr>
                      </a:b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-cellular</a:t>
                      </a:r>
                    </a:p>
                  </a:txBody>
                  <a:tcPr marL="6186" marR="6186" marT="6186" marB="6186" anchor="ctr"/>
                </a:tc>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 Scale of production</a:t>
                      </a:r>
                    </a:p>
                  </a:txBody>
                  <a:tcPr marL="6186" marR="6186" marT="6186" marB="6186" anchor="ctr"/>
                </a:tc>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Industrial  use</a:t>
                      </a:r>
                    </a:p>
                  </a:txBody>
                  <a:tcPr marL="6186" marR="6186" marT="6186" marB="6186" anchor="ctr"/>
                </a:tc>
              </a:tr>
              <a:tr h="102044">
                <a:tc>
                  <a:txBody>
                    <a:bodyPr/>
                    <a:lstStyle/>
                    <a:p>
                      <a:pPr>
                        <a:lnSpc>
                          <a:spcPct val="115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Bacterial enzymes</a:t>
                      </a:r>
                      <a:endParaRPr lang="en-US" sz="18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pPr>
                      <a:endParaRPr lang="en-US" sz="1800" b="0">
                        <a:solidFill>
                          <a:srgbClr val="000000"/>
                        </a:solidFill>
                        <a:effectLst/>
                        <a:latin typeface="Times New Roman" panose="02020603050405020304" pitchFamily="18" charset="0"/>
                        <a:cs typeface="Times New Roman" panose="02020603050405020304" pitchFamily="18" charset="0"/>
                      </a:endParaRPr>
                    </a:p>
                  </a:txBody>
                  <a:tcPr marL="6186" marR="6186" marT="6186" marB="6186" anchor="ctr"/>
                </a:tc>
                <a:tc>
                  <a:txBody>
                    <a:bodyPr/>
                    <a:lstStyle/>
                    <a:p>
                      <a:pPr>
                        <a:lnSpc>
                          <a:spcPct val="115000"/>
                        </a:lnSpc>
                      </a:pPr>
                      <a:endParaRPr lang="en-US" sz="1800" b="0">
                        <a:solidFill>
                          <a:srgbClr val="000000"/>
                        </a:solidFill>
                        <a:effectLst/>
                        <a:latin typeface="Times New Roman" panose="02020603050405020304" pitchFamily="18" charset="0"/>
                        <a:cs typeface="Times New Roman" panose="02020603050405020304" pitchFamily="18" charset="0"/>
                      </a:endParaRPr>
                    </a:p>
                  </a:txBody>
                  <a:tcPr marL="6186" marR="6186" marT="6186" marB="6186" anchor="ctr"/>
                </a:tc>
                <a:tc>
                  <a:txBody>
                    <a:bodyPr/>
                    <a:lstStyle/>
                    <a:p>
                      <a:pPr>
                        <a:lnSpc>
                          <a:spcPct val="115000"/>
                        </a:lnSpc>
                      </a:pPr>
                      <a:endParaRPr lang="en-US" sz="1800" b="0">
                        <a:solidFill>
                          <a:srgbClr val="000000"/>
                        </a:solidFill>
                        <a:effectLst/>
                        <a:latin typeface="Times New Roman" panose="02020603050405020304" pitchFamily="18" charset="0"/>
                        <a:cs typeface="Times New Roman" panose="02020603050405020304" pitchFamily="18" charset="0"/>
                      </a:endParaRPr>
                    </a:p>
                  </a:txBody>
                  <a:tcPr marL="6186" marR="6186" marT="6186" marB="6186" anchor="ctr"/>
                </a:tc>
                <a:tc>
                  <a:txBody>
                    <a:bodyPr/>
                    <a:lstStyle/>
                    <a:p>
                      <a:pPr>
                        <a:lnSpc>
                          <a:spcPct val="115000"/>
                        </a:lnSpc>
                      </a:pPr>
                      <a:endParaRPr lang="en-US" sz="1800" b="0">
                        <a:solidFill>
                          <a:srgbClr val="000000"/>
                        </a:solidFill>
                        <a:effectLst/>
                        <a:latin typeface="Times New Roman" panose="02020603050405020304" pitchFamily="18" charset="0"/>
                        <a:cs typeface="Times New Roman" panose="02020603050405020304" pitchFamily="18" charset="0"/>
                      </a:endParaRPr>
                    </a:p>
                  </a:txBody>
                  <a:tcPr marL="6186" marR="6186" marT="6186" marB="6186" anchor="ctr"/>
                </a:tc>
              </a:tr>
              <a:tr h="62236">
                <a:tc>
                  <a:txBody>
                    <a:bodyPr/>
                    <a:lstStyle/>
                    <a:p>
                      <a:pPr>
                        <a:lnSpc>
                          <a:spcPct val="115000"/>
                        </a:lnSpc>
                        <a:spcAft>
                          <a:spcPts val="0"/>
                        </a:spcAft>
                      </a:pPr>
                      <a:r>
                        <a:rPr lang="el-GR" sz="1800" b="0" dirty="0" smtClean="0">
                          <a:solidFill>
                            <a:srgbClr val="000000"/>
                          </a:solidFill>
                          <a:effectLst/>
                          <a:latin typeface="Times New Roman" panose="02020603050405020304" pitchFamily="18" charset="0"/>
                          <a:cs typeface="Times New Roman" panose="02020603050405020304" pitchFamily="18" charset="0"/>
                        </a:rPr>
                        <a:t>α</a:t>
                      </a:r>
                      <a:r>
                        <a:rPr lang="en-US" sz="1800" b="0" dirty="0" smtClean="0">
                          <a:solidFill>
                            <a:srgbClr val="000000"/>
                          </a:solidFill>
                          <a:effectLst/>
                          <a:latin typeface="Times New Roman" panose="02020603050405020304" pitchFamily="18" charset="0"/>
                          <a:cs typeface="Times New Roman" panose="02020603050405020304" pitchFamily="18" charset="0"/>
                        </a:rPr>
                        <a:t>-Amylase</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Bacillus</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Starch</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191717">
                <a:tc>
                  <a:txBody>
                    <a:bodyPr/>
                    <a:lstStyle/>
                    <a:p>
                      <a:pPr>
                        <a:lnSpc>
                          <a:spcPct val="115000"/>
                        </a:lnSpc>
                        <a:spcAft>
                          <a:spcPts val="0"/>
                        </a:spcAft>
                      </a:pPr>
                      <a:r>
                        <a:rPr lang="el-GR" sz="1800" b="0" dirty="0" smtClean="0">
                          <a:solidFill>
                            <a:srgbClr val="000000"/>
                          </a:solidFill>
                          <a:effectLst/>
                          <a:latin typeface="Times New Roman" panose="02020603050405020304" pitchFamily="18" charset="0"/>
                          <a:cs typeface="Times New Roman" panose="02020603050405020304" pitchFamily="18" charset="0"/>
                        </a:rPr>
                        <a:t>β</a:t>
                      </a:r>
                      <a:r>
                        <a:rPr lang="en-US" sz="1800" b="0" dirty="0" smtClean="0">
                          <a:solidFill>
                            <a:srgbClr val="000000"/>
                          </a:solidFill>
                          <a:effectLst/>
                          <a:latin typeface="Times New Roman" panose="02020603050405020304" pitchFamily="18" charset="0"/>
                          <a:cs typeface="Times New Roman" panose="02020603050405020304" pitchFamily="18" charset="0"/>
                        </a:rPr>
                        <a:t>-Amylase</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Bacillus</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Starch</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249190">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Asparaginase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Escherichia coli</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I</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Health</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234655">
                <a:tc>
                  <a:txBody>
                    <a:bodyPr/>
                    <a:lstStyle/>
                    <a:p>
                      <a:pP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Glucose isomerase</a:t>
                      </a:r>
                      <a:r>
                        <a:rPr lang="en-US" sz="1800" b="0" u="sng" baseline="30000" dirty="0">
                          <a:solidFill>
                            <a:srgbClr val="000000"/>
                          </a:solidFill>
                          <a:effectLst/>
                          <a:latin typeface="Times New Roman" panose="02020603050405020304" pitchFamily="18" charset="0"/>
                          <a:cs typeface="Times New Roman" panose="02020603050405020304" pitchFamily="18" charset="0"/>
                        </a:rPr>
                        <a:t> </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Bacillus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I</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Fructose syrup</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0">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Penicillin amidase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Bacillus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I</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Pharmaceutical</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205585">
                <a:tc>
                  <a:txBody>
                    <a:bodyPr/>
                    <a:lstStyle/>
                    <a:p>
                      <a:pPr>
                        <a:lnSpc>
                          <a:spcPct val="115000"/>
                        </a:lnSpc>
                        <a:spcAft>
                          <a:spcPts val="0"/>
                        </a:spcAft>
                      </a:pPr>
                      <a:r>
                        <a:rPr lang="en-US" sz="1800" b="0" dirty="0" smtClean="0">
                          <a:solidFill>
                            <a:srgbClr val="000000"/>
                          </a:solidFill>
                          <a:effectLst/>
                          <a:latin typeface="Times New Roman" panose="02020603050405020304" pitchFamily="18" charset="0"/>
                          <a:cs typeface="Times New Roman" panose="02020603050405020304" pitchFamily="18" charset="0"/>
                        </a:rPr>
                        <a:t>Protease</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Bacillus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E</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Detergent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47034">
                <a:tc>
                  <a:txBody>
                    <a:bodyPr/>
                    <a:lstStyle/>
                    <a:p>
                      <a:pPr>
                        <a:lnSpc>
                          <a:spcPct val="115000"/>
                        </a:lnSpc>
                        <a:spcAft>
                          <a:spcPts val="0"/>
                        </a:spcAft>
                      </a:pPr>
                      <a:r>
                        <a:rPr lang="en-US" sz="1800" b="0" dirty="0" err="1" smtClean="0">
                          <a:solidFill>
                            <a:srgbClr val="000000"/>
                          </a:solidFill>
                          <a:effectLst/>
                          <a:latin typeface="Times New Roman" panose="02020603050405020304" pitchFamily="18" charset="0"/>
                          <a:cs typeface="Times New Roman" panose="02020603050405020304" pitchFamily="18" charset="0"/>
                        </a:rPr>
                        <a:t>Pullulanase</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Klebsiella</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Starch</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bl>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lvl="0" algn="ctr" rtl="0">
              <a:spcBef>
                <a:spcPct val="0"/>
              </a:spcBef>
              <a:buClrTx/>
              <a:buSzTx/>
              <a:buNone/>
            </a:pPr>
            <a:r>
              <a:rPr lang="en-US" altLang="en-US" b="1" u="none" dirty="0">
                <a:solidFill>
                  <a:srgbClr val="0000FF"/>
                </a:solidFill>
                <a:latin typeface="Times New Roman" pitchFamily="18" charset="0"/>
                <a:cs typeface="Times New Roman" pitchFamily="18" charset="0"/>
              </a:rPr>
              <a:t>Some important industrial microbial </a:t>
            </a:r>
            <a:endParaRPr lang="en-US" altLang="en-US" b="1" u="none" dirty="0" smtClean="0">
              <a:solidFill>
                <a:srgbClr val="0000FF"/>
              </a:solidFill>
              <a:latin typeface="Times New Roman" pitchFamily="18" charset="0"/>
              <a:cs typeface="Times New Roman" pitchFamily="18" charset="0"/>
            </a:endParaRPr>
          </a:p>
          <a:p>
            <a:pPr lvl="0" algn="ctr" rtl="0">
              <a:spcBef>
                <a:spcPct val="0"/>
              </a:spcBef>
              <a:buClrTx/>
              <a:buSzTx/>
              <a:buNone/>
            </a:pPr>
            <a:r>
              <a:rPr lang="en-US" altLang="en-US" b="1" u="none" dirty="0" smtClean="0">
                <a:solidFill>
                  <a:srgbClr val="0000FF"/>
                </a:solidFill>
                <a:latin typeface="Times New Roman" pitchFamily="18" charset="0"/>
                <a:cs typeface="Times New Roman" pitchFamily="18" charset="0"/>
              </a:rPr>
              <a:t>enzymes </a:t>
            </a:r>
            <a:r>
              <a:rPr lang="en-US" altLang="en-US" b="1" u="none" dirty="0">
                <a:solidFill>
                  <a:srgbClr val="0000FF"/>
                </a:solidFill>
                <a:latin typeface="Times New Roman" pitchFamily="18" charset="0"/>
                <a:cs typeface="Times New Roman" pitchFamily="18" charset="0"/>
              </a:rPr>
              <a:t>and their </a:t>
            </a:r>
            <a:r>
              <a:rPr lang="en-US" altLang="en-US" b="1" u="none" dirty="0" smtClean="0">
                <a:solidFill>
                  <a:srgbClr val="0000FF"/>
                </a:solidFill>
                <a:latin typeface="Times New Roman" pitchFamily="18" charset="0"/>
                <a:cs typeface="Times New Roman" pitchFamily="18" charset="0"/>
              </a:rPr>
              <a:t>sources</a:t>
            </a:r>
            <a:endParaRPr lang="en-US" altLang="en-US" b="1" u="none" dirty="0">
              <a:solidFill>
                <a:srgbClr val="0000FF"/>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29475208"/>
              </p:ext>
            </p:extLst>
          </p:nvPr>
        </p:nvGraphicFramePr>
        <p:xfrm>
          <a:off x="272480" y="1844824"/>
          <a:ext cx="9361039" cy="4577388"/>
        </p:xfrm>
        <a:graphic>
          <a:graphicData uri="http://schemas.openxmlformats.org/drawingml/2006/table">
            <a:tbl>
              <a:tblPr firstRow="1" firstCol="1" bandRow="1">
                <a:tableStyleId>{5C22544A-7EE6-4342-B048-85BDC9FD1C3A}</a:tableStyleId>
              </a:tblPr>
              <a:tblGrid>
                <a:gridCol w="2180500"/>
                <a:gridCol w="2188057"/>
                <a:gridCol w="1392498"/>
                <a:gridCol w="1520952"/>
                <a:gridCol w="2079032"/>
              </a:tblGrid>
              <a:tr h="432047">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Source</a:t>
                      </a:r>
                    </a:p>
                  </a:txBody>
                  <a:tcPr marL="6186" marR="6186" marT="6186" marB="6186" anchor="ctr"/>
                </a:tc>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Source</a:t>
                      </a:r>
                    </a:p>
                  </a:txBody>
                  <a:tcPr marL="6186" marR="6186" marT="6186" marB="6186" anchor="ctr"/>
                </a:tc>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Intra/extra</a:t>
                      </a:r>
                      <a:br>
                        <a:rPr lang="en-US" sz="1800" b="0" kern="1200" dirty="0">
                          <a:solidFill>
                            <a:srgbClr val="000000"/>
                          </a:solidFill>
                          <a:effectLst/>
                          <a:latin typeface="Times New Roman" panose="02020603050405020304" pitchFamily="18" charset="0"/>
                          <a:ea typeface="+mn-ea"/>
                          <a:cs typeface="Times New Roman" panose="02020603050405020304" pitchFamily="18" charset="0"/>
                        </a:rPr>
                      </a:b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-cellular</a:t>
                      </a:r>
                    </a:p>
                  </a:txBody>
                  <a:tcPr marL="6186" marR="6186" marT="6186" marB="6186" anchor="ctr"/>
                </a:tc>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 Scale of production</a:t>
                      </a:r>
                    </a:p>
                  </a:txBody>
                  <a:tcPr marL="6186" marR="6186" marT="6186" marB="6186" anchor="ctr"/>
                </a:tc>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Industrial  use</a:t>
                      </a:r>
                    </a:p>
                  </a:txBody>
                  <a:tcPr marL="6186" marR="6186" marT="6186" marB="6186" anchor="ctr"/>
                </a:tc>
              </a:tr>
              <a:tr h="243965">
                <a:tc>
                  <a:txBody>
                    <a:bodyPr/>
                    <a:lstStyle/>
                    <a:p>
                      <a:pPr>
                        <a:lnSpc>
                          <a:spcPct val="115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Fungal enzymes</a:t>
                      </a:r>
                      <a:endParaRPr lang="en-US" sz="18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pPr>
                      <a:endParaRPr lang="en-US" sz="1800" b="0">
                        <a:solidFill>
                          <a:srgbClr val="000000"/>
                        </a:solidFill>
                        <a:effectLst/>
                        <a:latin typeface="Times New Roman" panose="02020603050405020304" pitchFamily="18" charset="0"/>
                        <a:cs typeface="Times New Roman" panose="02020603050405020304" pitchFamily="18" charset="0"/>
                      </a:endParaRPr>
                    </a:p>
                  </a:txBody>
                  <a:tcPr marL="6186" marR="6186" marT="6186" marB="6186" anchor="ctr"/>
                </a:tc>
                <a:tc>
                  <a:txBody>
                    <a:bodyPr/>
                    <a:lstStyle/>
                    <a:p>
                      <a:pPr>
                        <a:lnSpc>
                          <a:spcPct val="115000"/>
                        </a:lnSpc>
                      </a:pPr>
                      <a:endParaRPr lang="en-US" sz="1800" b="0">
                        <a:solidFill>
                          <a:srgbClr val="000000"/>
                        </a:solidFill>
                        <a:effectLst/>
                        <a:latin typeface="Times New Roman" panose="02020603050405020304" pitchFamily="18" charset="0"/>
                        <a:cs typeface="Times New Roman" panose="02020603050405020304" pitchFamily="18" charset="0"/>
                      </a:endParaRPr>
                    </a:p>
                  </a:txBody>
                  <a:tcPr marL="6186" marR="6186" marT="6186" marB="6186" anchor="ctr"/>
                </a:tc>
                <a:tc>
                  <a:txBody>
                    <a:bodyPr/>
                    <a:lstStyle/>
                    <a:p>
                      <a:pPr>
                        <a:lnSpc>
                          <a:spcPct val="115000"/>
                        </a:lnSpc>
                      </a:pPr>
                      <a:endParaRPr lang="en-US" sz="1800" b="0" dirty="0">
                        <a:solidFill>
                          <a:srgbClr val="000000"/>
                        </a:solidFill>
                        <a:effectLst/>
                        <a:latin typeface="Times New Roman" panose="02020603050405020304" pitchFamily="18" charset="0"/>
                        <a:cs typeface="Times New Roman" panose="02020603050405020304" pitchFamily="18" charset="0"/>
                      </a:endParaRPr>
                    </a:p>
                  </a:txBody>
                  <a:tcPr marL="6186" marR="6186" marT="6186" marB="6186" anchor="ctr"/>
                </a:tc>
                <a:tc>
                  <a:txBody>
                    <a:bodyPr/>
                    <a:lstStyle/>
                    <a:p>
                      <a:pPr>
                        <a:lnSpc>
                          <a:spcPct val="115000"/>
                        </a:lnSpc>
                      </a:pPr>
                      <a:endParaRPr lang="en-US" sz="1800" b="0">
                        <a:solidFill>
                          <a:srgbClr val="000000"/>
                        </a:solidFill>
                        <a:effectLst/>
                        <a:latin typeface="Times New Roman" panose="02020603050405020304" pitchFamily="18" charset="0"/>
                        <a:cs typeface="Times New Roman" panose="02020603050405020304" pitchFamily="18" charset="0"/>
                      </a:endParaRPr>
                    </a:p>
                  </a:txBody>
                  <a:tcPr marL="6186" marR="6186" marT="6186" marB="6186" anchor="ctr"/>
                </a:tc>
              </a:tr>
              <a:tr h="136707">
                <a:tc>
                  <a:txBody>
                    <a:bodyPr/>
                    <a:lstStyle/>
                    <a:p>
                      <a:pPr>
                        <a:lnSpc>
                          <a:spcPct val="115000"/>
                        </a:lnSpc>
                        <a:spcAft>
                          <a:spcPts val="0"/>
                        </a:spcAft>
                      </a:pPr>
                      <a:r>
                        <a:rPr lang="el-GR" sz="1800" b="0" dirty="0" smtClean="0">
                          <a:solidFill>
                            <a:srgbClr val="000000"/>
                          </a:solidFill>
                          <a:effectLst/>
                          <a:latin typeface="Times New Roman" panose="02020603050405020304" pitchFamily="18" charset="0"/>
                          <a:cs typeface="Times New Roman" panose="02020603050405020304" pitchFamily="18" charset="0"/>
                        </a:rPr>
                        <a:t>α</a:t>
                      </a:r>
                      <a:r>
                        <a:rPr lang="en-US" sz="1800" b="0" dirty="0" smtClean="0">
                          <a:solidFill>
                            <a:srgbClr val="000000"/>
                          </a:solidFill>
                          <a:effectLst/>
                          <a:latin typeface="Times New Roman" panose="02020603050405020304" pitchFamily="18" charset="0"/>
                          <a:cs typeface="Times New Roman" panose="02020603050405020304" pitchFamily="18" charset="0"/>
                        </a:rPr>
                        <a:t>-Amylase</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Aspergillus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Baking</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0">
                <a:tc>
                  <a:txBody>
                    <a:bodyPr/>
                    <a:lstStyle/>
                    <a:p>
                      <a:pPr>
                        <a:lnSpc>
                          <a:spcPct val="115000"/>
                        </a:lnSpc>
                        <a:spcAft>
                          <a:spcPts val="0"/>
                        </a:spcAft>
                      </a:pPr>
                      <a:r>
                        <a:rPr lang="en-US" sz="1800" b="0" dirty="0" err="1" smtClean="0">
                          <a:solidFill>
                            <a:srgbClr val="000000"/>
                          </a:solidFill>
                          <a:effectLst/>
                          <a:latin typeface="Times New Roman" panose="02020603050405020304" pitchFamily="18" charset="0"/>
                          <a:cs typeface="Times New Roman" panose="02020603050405020304" pitchFamily="18" charset="0"/>
                        </a:rPr>
                        <a:t>Glucoamylase</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Aspergillus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Starch</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0">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Catalase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Aspergillus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I</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Food</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0">
                <a:tc>
                  <a:txBody>
                    <a:bodyPr/>
                    <a:lstStyle/>
                    <a:p>
                      <a:pPr>
                        <a:lnSpc>
                          <a:spcPct val="115000"/>
                        </a:lnSpc>
                        <a:spcAft>
                          <a:spcPts val="0"/>
                        </a:spcAft>
                      </a:pPr>
                      <a:r>
                        <a:rPr lang="en-US" sz="1800" b="0" dirty="0" err="1">
                          <a:solidFill>
                            <a:srgbClr val="000000"/>
                          </a:solidFill>
                          <a:effectLst/>
                          <a:latin typeface="Times New Roman" panose="02020603050405020304" pitchFamily="18" charset="0"/>
                          <a:cs typeface="Times New Roman" panose="02020603050405020304" pitchFamily="18" charset="0"/>
                        </a:rPr>
                        <a:t>Cellulase</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Trichoderma</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Waste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47753">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Dextranase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Penicillium</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Food</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49497">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Glucose oxidase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Aspergillus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I</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Food</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0">
                <a:tc>
                  <a:txBody>
                    <a:bodyPr/>
                    <a:lstStyle/>
                    <a:p>
                      <a:pPr>
                        <a:lnSpc>
                          <a:spcPct val="115000"/>
                        </a:lnSpc>
                        <a:spcAft>
                          <a:spcPts val="0"/>
                        </a:spcAft>
                      </a:pPr>
                      <a:r>
                        <a:rPr lang="en-US" sz="1800" b="0" dirty="0" smtClean="0">
                          <a:solidFill>
                            <a:srgbClr val="000000"/>
                          </a:solidFill>
                          <a:effectLst/>
                          <a:latin typeface="Times New Roman" panose="02020603050405020304" pitchFamily="18" charset="0"/>
                          <a:cs typeface="Times New Roman" panose="02020603050405020304" pitchFamily="18" charset="0"/>
                        </a:rPr>
                        <a:t>Lactase</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Aspergillus</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Dairy</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92435">
                <a:tc>
                  <a:txBody>
                    <a:bodyPr/>
                    <a:lstStyle/>
                    <a:p>
                      <a:pP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Lipase</a:t>
                      </a:r>
                      <a:r>
                        <a:rPr lang="en-US" sz="1800" b="0" u="sng" baseline="30000" dirty="0">
                          <a:solidFill>
                            <a:srgbClr val="000000"/>
                          </a:solidFill>
                          <a:effectLst/>
                          <a:latin typeface="Times New Roman" panose="02020603050405020304" pitchFamily="18" charset="0"/>
                          <a:cs typeface="Times New Roman" panose="02020603050405020304" pitchFamily="18" charset="0"/>
                        </a:rPr>
                        <a:t> </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Rhizopus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Food</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63365">
                <a:tc>
                  <a:txBody>
                    <a:bodyPr/>
                    <a:lstStyle/>
                    <a:p>
                      <a:pPr>
                        <a:lnSpc>
                          <a:spcPct val="115000"/>
                        </a:lnSpc>
                        <a:spcAft>
                          <a:spcPts val="0"/>
                        </a:spcAft>
                      </a:pPr>
                      <a:r>
                        <a:rPr lang="en-US" sz="1800" b="0" dirty="0" smtClean="0">
                          <a:solidFill>
                            <a:srgbClr val="000000"/>
                          </a:solidFill>
                          <a:effectLst/>
                          <a:latin typeface="Times New Roman" panose="02020603050405020304" pitchFamily="18" charset="0"/>
                          <a:cs typeface="Times New Roman" panose="02020603050405020304" pitchFamily="18" charset="0"/>
                        </a:rPr>
                        <a:t>Pectinase</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Aspergillus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Drinks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48830">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Pectin lyase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Aspergillus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Drinks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0">
                <a:tc>
                  <a:txBody>
                    <a:bodyPr/>
                    <a:lstStyle/>
                    <a:p>
                      <a:pPr>
                        <a:lnSpc>
                          <a:spcPct val="115000"/>
                        </a:lnSpc>
                        <a:spcAft>
                          <a:spcPts val="0"/>
                        </a:spcAft>
                      </a:pPr>
                      <a:r>
                        <a:rPr lang="en-US" sz="1800" b="0" dirty="0" smtClean="0">
                          <a:solidFill>
                            <a:srgbClr val="000000"/>
                          </a:solidFill>
                          <a:effectLst/>
                          <a:latin typeface="Times New Roman" panose="02020603050405020304" pitchFamily="18" charset="0"/>
                          <a:cs typeface="Times New Roman" panose="02020603050405020304" pitchFamily="18" charset="0"/>
                        </a:rPr>
                        <a:t>Protease</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Aspergillus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Baking</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bl>
          </a:graphicData>
        </a:graphic>
      </p:graphicFrame>
    </p:spTree>
    <p:extLst>
      <p:ext uri="{BB962C8B-B14F-4D97-AF65-F5344CB8AC3E}">
        <p14:creationId xmlns:p14="http://schemas.microsoft.com/office/powerpoint/2010/main" val="3335169066"/>
      </p:ext>
    </p:extLst>
  </p:cSld>
  <p:clrMapOvr>
    <a:masterClrMapping/>
  </p:clrMapOvr>
  <p:transition>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lvl="0" algn="ctr" rtl="0">
              <a:spcBef>
                <a:spcPct val="0"/>
              </a:spcBef>
              <a:buClrTx/>
              <a:buSzTx/>
              <a:buNone/>
            </a:pPr>
            <a:r>
              <a:rPr lang="en-US" altLang="en-US" b="1" u="none" dirty="0">
                <a:solidFill>
                  <a:srgbClr val="0000FF"/>
                </a:solidFill>
                <a:latin typeface="Times New Roman" pitchFamily="18" charset="0"/>
                <a:cs typeface="Times New Roman" pitchFamily="18" charset="0"/>
              </a:rPr>
              <a:t>Some important industrial microbial </a:t>
            </a:r>
            <a:endParaRPr lang="en-US" altLang="en-US" b="1" u="none" dirty="0" smtClean="0">
              <a:solidFill>
                <a:srgbClr val="0000FF"/>
              </a:solidFill>
              <a:latin typeface="Times New Roman" pitchFamily="18" charset="0"/>
              <a:cs typeface="Times New Roman" pitchFamily="18" charset="0"/>
            </a:endParaRPr>
          </a:p>
          <a:p>
            <a:pPr lvl="0" algn="ctr" rtl="0">
              <a:spcBef>
                <a:spcPct val="0"/>
              </a:spcBef>
              <a:buClrTx/>
              <a:buSzTx/>
              <a:buNone/>
            </a:pPr>
            <a:r>
              <a:rPr lang="en-US" altLang="en-US" b="1" u="none" dirty="0" smtClean="0">
                <a:solidFill>
                  <a:srgbClr val="0000FF"/>
                </a:solidFill>
                <a:latin typeface="Times New Roman" pitchFamily="18" charset="0"/>
                <a:cs typeface="Times New Roman" pitchFamily="18" charset="0"/>
              </a:rPr>
              <a:t>enzymes </a:t>
            </a:r>
            <a:r>
              <a:rPr lang="en-US" altLang="en-US" b="1" u="none" dirty="0">
                <a:solidFill>
                  <a:srgbClr val="0000FF"/>
                </a:solidFill>
                <a:latin typeface="Times New Roman" pitchFamily="18" charset="0"/>
                <a:cs typeface="Times New Roman" pitchFamily="18" charset="0"/>
              </a:rPr>
              <a:t>and their </a:t>
            </a:r>
            <a:r>
              <a:rPr lang="en-US" altLang="en-US" b="1" u="none" dirty="0" smtClean="0">
                <a:solidFill>
                  <a:srgbClr val="0000FF"/>
                </a:solidFill>
                <a:latin typeface="Times New Roman" pitchFamily="18" charset="0"/>
                <a:cs typeface="Times New Roman" pitchFamily="18" charset="0"/>
              </a:rPr>
              <a:t>sources</a:t>
            </a:r>
            <a:endParaRPr lang="en-US" altLang="en-US" b="1" u="none" dirty="0">
              <a:solidFill>
                <a:srgbClr val="0000FF"/>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36949240"/>
              </p:ext>
            </p:extLst>
          </p:nvPr>
        </p:nvGraphicFramePr>
        <p:xfrm>
          <a:off x="200472" y="2492896"/>
          <a:ext cx="9361039" cy="2282508"/>
        </p:xfrm>
        <a:graphic>
          <a:graphicData uri="http://schemas.openxmlformats.org/drawingml/2006/table">
            <a:tbl>
              <a:tblPr firstRow="1" firstCol="1" bandRow="1">
                <a:tableStyleId>{5C22544A-7EE6-4342-B048-85BDC9FD1C3A}</a:tableStyleId>
              </a:tblPr>
              <a:tblGrid>
                <a:gridCol w="2180500"/>
                <a:gridCol w="2188057"/>
                <a:gridCol w="1392498"/>
                <a:gridCol w="1520952"/>
                <a:gridCol w="2079032"/>
              </a:tblGrid>
              <a:tr h="432047">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Source</a:t>
                      </a:r>
                    </a:p>
                  </a:txBody>
                  <a:tcPr marL="6186" marR="6186" marT="6186" marB="6186" anchor="ctr"/>
                </a:tc>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Source</a:t>
                      </a:r>
                    </a:p>
                  </a:txBody>
                  <a:tcPr marL="6186" marR="6186" marT="6186" marB="6186" anchor="ctr"/>
                </a:tc>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Intra/extra</a:t>
                      </a:r>
                      <a:br>
                        <a:rPr lang="en-US" sz="1800" b="0" kern="1200" dirty="0">
                          <a:solidFill>
                            <a:srgbClr val="000000"/>
                          </a:solidFill>
                          <a:effectLst/>
                          <a:latin typeface="Times New Roman" panose="02020603050405020304" pitchFamily="18" charset="0"/>
                          <a:ea typeface="+mn-ea"/>
                          <a:cs typeface="Times New Roman" panose="02020603050405020304" pitchFamily="18" charset="0"/>
                        </a:rPr>
                      </a:b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-cellular</a:t>
                      </a:r>
                    </a:p>
                  </a:txBody>
                  <a:tcPr marL="6186" marR="6186" marT="6186" marB="6186" anchor="ctr"/>
                </a:tc>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 Scale of production</a:t>
                      </a:r>
                    </a:p>
                  </a:txBody>
                  <a:tcPr marL="6186" marR="6186" marT="6186" marB="6186" anchor="ctr"/>
                </a:tc>
                <a:tc>
                  <a:txBody>
                    <a:bodyPr/>
                    <a:lstStyle/>
                    <a:p>
                      <a:pPr algn="ctr">
                        <a:lnSpc>
                          <a:spcPct val="115000"/>
                        </a:lnSpc>
                        <a:spcAft>
                          <a:spcPts val="0"/>
                        </a:spcAft>
                      </a:pPr>
                      <a:r>
                        <a:rPr lang="en-US" sz="1800" b="0" kern="1200" dirty="0">
                          <a:solidFill>
                            <a:srgbClr val="000000"/>
                          </a:solidFill>
                          <a:effectLst/>
                          <a:latin typeface="Times New Roman" panose="02020603050405020304" pitchFamily="18" charset="0"/>
                          <a:ea typeface="+mn-ea"/>
                          <a:cs typeface="Times New Roman" panose="02020603050405020304" pitchFamily="18" charset="0"/>
                        </a:rPr>
                        <a:t>Industrial  use</a:t>
                      </a:r>
                    </a:p>
                  </a:txBody>
                  <a:tcPr marL="6186" marR="6186" marT="6186" marB="6186" anchor="ctr"/>
                </a:tc>
              </a:tr>
              <a:tr h="0">
                <a:tc>
                  <a:txBody>
                    <a:bodyPr/>
                    <a:lstStyle/>
                    <a:p>
                      <a:pPr>
                        <a:lnSpc>
                          <a:spcPct val="115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Yeast enzymes</a:t>
                      </a:r>
                      <a:endParaRPr lang="en-US" sz="18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pPr>
                      <a:endParaRPr lang="en-US" sz="1800" b="0">
                        <a:solidFill>
                          <a:srgbClr val="000000"/>
                        </a:solidFill>
                        <a:effectLst/>
                        <a:latin typeface="Times New Roman" panose="02020603050405020304" pitchFamily="18" charset="0"/>
                        <a:cs typeface="Times New Roman" panose="02020603050405020304" pitchFamily="18" charset="0"/>
                      </a:endParaRPr>
                    </a:p>
                  </a:txBody>
                  <a:tcPr marL="6186" marR="6186" marT="6186" marB="6186" anchor="ctr"/>
                </a:tc>
                <a:tc>
                  <a:txBody>
                    <a:bodyPr/>
                    <a:lstStyle/>
                    <a:p>
                      <a:pPr>
                        <a:lnSpc>
                          <a:spcPct val="115000"/>
                        </a:lnSpc>
                      </a:pPr>
                      <a:endParaRPr lang="en-US" sz="1800" b="0">
                        <a:solidFill>
                          <a:srgbClr val="000000"/>
                        </a:solidFill>
                        <a:effectLst/>
                        <a:latin typeface="Times New Roman" panose="02020603050405020304" pitchFamily="18" charset="0"/>
                        <a:cs typeface="Times New Roman" panose="02020603050405020304" pitchFamily="18" charset="0"/>
                      </a:endParaRPr>
                    </a:p>
                  </a:txBody>
                  <a:tcPr marL="6186" marR="6186" marT="6186" marB="6186" anchor="ctr"/>
                </a:tc>
                <a:tc>
                  <a:txBody>
                    <a:bodyPr/>
                    <a:lstStyle/>
                    <a:p>
                      <a:pPr>
                        <a:lnSpc>
                          <a:spcPct val="115000"/>
                        </a:lnSpc>
                      </a:pPr>
                      <a:endParaRPr lang="en-US" sz="1800" b="0">
                        <a:solidFill>
                          <a:srgbClr val="000000"/>
                        </a:solidFill>
                        <a:effectLst/>
                        <a:latin typeface="Times New Roman" panose="02020603050405020304" pitchFamily="18" charset="0"/>
                        <a:cs typeface="Times New Roman" panose="02020603050405020304" pitchFamily="18" charset="0"/>
                      </a:endParaRPr>
                    </a:p>
                  </a:txBody>
                  <a:tcPr marL="6186" marR="6186" marT="6186" marB="6186" anchor="ctr"/>
                </a:tc>
                <a:tc>
                  <a:txBody>
                    <a:bodyPr/>
                    <a:lstStyle/>
                    <a:p>
                      <a:pPr>
                        <a:lnSpc>
                          <a:spcPct val="115000"/>
                        </a:lnSpc>
                      </a:pPr>
                      <a:endParaRPr lang="en-US" sz="1800" b="0">
                        <a:solidFill>
                          <a:srgbClr val="000000"/>
                        </a:solidFill>
                        <a:effectLst/>
                        <a:latin typeface="Times New Roman" panose="02020603050405020304" pitchFamily="18" charset="0"/>
                        <a:cs typeface="Times New Roman" panose="02020603050405020304" pitchFamily="18" charset="0"/>
                      </a:endParaRPr>
                    </a:p>
                  </a:txBody>
                  <a:tcPr marL="6186" marR="6186" marT="6186" marB="6186" anchor="ctr"/>
                </a:tc>
              </a:tr>
              <a:tr h="217116">
                <a:tc>
                  <a:txBody>
                    <a:bodyPr/>
                    <a:lstStyle/>
                    <a:p>
                      <a:pPr>
                        <a:lnSpc>
                          <a:spcPct val="115000"/>
                        </a:lnSpc>
                        <a:spcAft>
                          <a:spcPts val="0"/>
                        </a:spcAft>
                      </a:pPr>
                      <a:r>
                        <a:rPr lang="en-US" sz="1800" b="0" dirty="0" err="1" smtClean="0">
                          <a:solidFill>
                            <a:srgbClr val="000000"/>
                          </a:solidFill>
                          <a:effectLst/>
                          <a:latin typeface="Times New Roman" panose="02020603050405020304" pitchFamily="18" charset="0"/>
                          <a:cs typeface="Times New Roman" panose="02020603050405020304" pitchFamily="18" charset="0"/>
                        </a:rPr>
                        <a:t>Invertase</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Saccharomyces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I/E </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Confectionery</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0">
                <a:tc>
                  <a:txBody>
                    <a:bodyPr/>
                    <a:lstStyle/>
                    <a:p>
                      <a:pPr>
                        <a:lnSpc>
                          <a:spcPct val="115000"/>
                        </a:lnSpc>
                        <a:spcAft>
                          <a:spcPts val="0"/>
                        </a:spcAft>
                      </a:pPr>
                      <a:r>
                        <a:rPr lang="en-US" sz="1800" b="0" dirty="0" smtClean="0">
                          <a:solidFill>
                            <a:srgbClr val="000000"/>
                          </a:solidFill>
                          <a:effectLst/>
                          <a:latin typeface="Times New Roman" panose="02020603050405020304" pitchFamily="18" charset="0"/>
                          <a:cs typeface="Times New Roman" panose="02020603050405020304" pitchFamily="18" charset="0"/>
                        </a:rPr>
                        <a:t>Lactase</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Kluyveromyces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I/E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Dairy</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0">
                <a:tc>
                  <a:txBody>
                    <a:bodyPr/>
                    <a:lstStyle/>
                    <a:p>
                      <a:pP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Lipase</a:t>
                      </a:r>
                      <a:r>
                        <a:rPr lang="en-US" sz="1800" b="0" u="sng" baseline="30000" dirty="0">
                          <a:solidFill>
                            <a:srgbClr val="000000"/>
                          </a:solidFill>
                          <a:effectLst/>
                          <a:latin typeface="Times New Roman" panose="02020603050405020304" pitchFamily="18" charset="0"/>
                          <a:cs typeface="Times New Roman" panose="02020603050405020304" pitchFamily="18" charset="0"/>
                        </a:rPr>
                        <a:t> </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Candida</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E</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Food</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r h="91101">
                <a:tc>
                  <a:txBody>
                    <a:bodyPr/>
                    <a:lstStyle/>
                    <a:p>
                      <a:pPr>
                        <a:lnSpc>
                          <a:spcPct val="115000"/>
                        </a:lnSpc>
                        <a:spcAft>
                          <a:spcPts val="0"/>
                        </a:spcAft>
                      </a:pPr>
                      <a:r>
                        <a:rPr lang="en-US" sz="1800" b="0" dirty="0" err="1" smtClean="0">
                          <a:solidFill>
                            <a:srgbClr val="000000"/>
                          </a:solidFill>
                          <a:effectLst/>
                          <a:latin typeface="Times New Roman" panose="02020603050405020304" pitchFamily="18" charset="0"/>
                          <a:cs typeface="Times New Roman" panose="02020603050405020304" pitchFamily="18" charset="0"/>
                        </a:rPr>
                        <a:t>Raffinase</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Saccharomyces</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a:solidFill>
                            <a:srgbClr val="000000"/>
                          </a:solidFill>
                          <a:effectLst/>
                          <a:latin typeface="Times New Roman" panose="02020603050405020304" pitchFamily="18" charset="0"/>
                          <a:cs typeface="Times New Roman" panose="02020603050405020304" pitchFamily="18" charset="0"/>
                        </a:rPr>
                        <a:t>I</a:t>
                      </a:r>
                      <a:endParaRPr lang="en-US" sz="1800" b="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gn="ct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c>
                  <a:txBody>
                    <a:bodyPr/>
                    <a:lstStyle/>
                    <a:p>
                      <a:pPr>
                        <a:lnSpc>
                          <a:spcPct val="115000"/>
                        </a:lnSpc>
                        <a:spcAft>
                          <a:spcPts val="0"/>
                        </a:spcAft>
                      </a:pPr>
                      <a:r>
                        <a:rPr lang="en-US" sz="1800" b="0" dirty="0">
                          <a:solidFill>
                            <a:srgbClr val="000000"/>
                          </a:solidFill>
                          <a:effectLst/>
                          <a:latin typeface="Times New Roman" panose="02020603050405020304" pitchFamily="18" charset="0"/>
                          <a:cs typeface="Times New Roman" panose="02020603050405020304" pitchFamily="18" charset="0"/>
                        </a:rPr>
                        <a:t>Food</a:t>
                      </a:r>
                      <a:endParaRPr lang="en-US" sz="18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186" marR="6186" marT="6186" marB="6186" anchor="ctr"/>
                </a:tc>
              </a:tr>
            </a:tbl>
          </a:graphicData>
        </a:graphic>
      </p:graphicFrame>
    </p:spTree>
    <p:extLst>
      <p:ext uri="{BB962C8B-B14F-4D97-AF65-F5344CB8AC3E}">
        <p14:creationId xmlns:p14="http://schemas.microsoft.com/office/powerpoint/2010/main" val="3959273861"/>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273050" y="120650"/>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Binary Enzyme-substrate complexes </a:t>
            </a:r>
          </a:p>
        </p:txBody>
      </p:sp>
      <p:sp>
        <p:nvSpPr>
          <p:cNvPr id="84997" name="Rectangle 5"/>
          <p:cNvSpPr>
            <a:spLocks noChangeArrowheads="1"/>
          </p:cNvSpPr>
          <p:nvPr/>
        </p:nvSpPr>
        <p:spPr bwMode="auto">
          <a:xfrm>
            <a:off x="320675" y="2141538"/>
            <a:ext cx="891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Example: Transaminases</a:t>
            </a:r>
          </a:p>
        </p:txBody>
      </p:sp>
      <p:sp>
        <p:nvSpPr>
          <p:cNvPr id="6" name="Rectangle 3"/>
          <p:cNvSpPr>
            <a:spLocks noChangeArrowheads="1"/>
          </p:cNvSpPr>
          <p:nvPr/>
        </p:nvSpPr>
        <p:spPr bwMode="auto">
          <a:xfrm>
            <a:off x="1387475" y="730250"/>
            <a:ext cx="8524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E + S1                    ES1                        P1 + F</a:t>
            </a:r>
          </a:p>
        </p:txBody>
      </p:sp>
      <p:cxnSp>
        <p:nvCxnSpPr>
          <p:cNvPr id="7" name="Straight Arrow Connector 6"/>
          <p:cNvCxnSpPr>
            <a:cxnSpLocks noChangeShapeType="1"/>
          </p:cNvCxnSpPr>
          <p:nvPr/>
        </p:nvCxnSpPr>
        <p:spPr bwMode="auto">
          <a:xfrm>
            <a:off x="2944813" y="1020763"/>
            <a:ext cx="979487" cy="0"/>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a:off x="5130800" y="996950"/>
            <a:ext cx="979488" cy="0"/>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9" name="Rectangle 3"/>
          <p:cNvSpPr>
            <a:spLocks noChangeArrowheads="1"/>
          </p:cNvSpPr>
          <p:nvPr/>
        </p:nvSpPr>
        <p:spPr bwMode="auto">
          <a:xfrm>
            <a:off x="1387475" y="1249363"/>
            <a:ext cx="85248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F + S2                    FS2                        P2 + E</a:t>
            </a:r>
          </a:p>
        </p:txBody>
      </p:sp>
      <p:cxnSp>
        <p:nvCxnSpPr>
          <p:cNvPr id="10" name="Straight Arrow Connector 9"/>
          <p:cNvCxnSpPr>
            <a:cxnSpLocks noChangeShapeType="1"/>
          </p:cNvCxnSpPr>
          <p:nvPr/>
        </p:nvCxnSpPr>
        <p:spPr bwMode="auto">
          <a:xfrm>
            <a:off x="2944813" y="1539875"/>
            <a:ext cx="979487" cy="0"/>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a:off x="5130800" y="1516063"/>
            <a:ext cx="979488" cy="0"/>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12" name="Rectangle 3"/>
          <p:cNvSpPr>
            <a:spLocks noChangeArrowheads="1"/>
          </p:cNvSpPr>
          <p:nvPr/>
        </p:nvSpPr>
        <p:spPr bwMode="auto">
          <a:xfrm>
            <a:off x="1574800" y="3381375"/>
            <a:ext cx="1550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E</a:t>
            </a:r>
          </a:p>
        </p:txBody>
      </p:sp>
      <p:cxnSp>
        <p:nvCxnSpPr>
          <p:cNvPr id="13" name="Straight Arrow Connector 12"/>
          <p:cNvCxnSpPr>
            <a:cxnSpLocks noChangeShapeType="1"/>
          </p:cNvCxnSpPr>
          <p:nvPr/>
        </p:nvCxnSpPr>
        <p:spPr bwMode="auto">
          <a:xfrm>
            <a:off x="2041525" y="3651250"/>
            <a:ext cx="1023938" cy="0"/>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5454650" y="3651250"/>
            <a:ext cx="1025525" cy="0"/>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a:off x="8408988" y="3902075"/>
            <a:ext cx="0" cy="1174750"/>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19" name="Rectangle 3"/>
          <p:cNvSpPr>
            <a:spLocks noChangeArrowheads="1"/>
          </p:cNvSpPr>
          <p:nvPr/>
        </p:nvSpPr>
        <p:spPr bwMode="auto">
          <a:xfrm>
            <a:off x="7321550" y="5114925"/>
            <a:ext cx="1303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F</a:t>
            </a:r>
          </a:p>
        </p:txBody>
      </p:sp>
      <p:cxnSp>
        <p:nvCxnSpPr>
          <p:cNvPr id="20" name="Straight Arrow Connector 19"/>
          <p:cNvCxnSpPr>
            <a:cxnSpLocks noChangeShapeType="1"/>
          </p:cNvCxnSpPr>
          <p:nvPr/>
        </p:nvCxnSpPr>
        <p:spPr bwMode="auto">
          <a:xfrm flipH="1">
            <a:off x="5454650" y="5376863"/>
            <a:ext cx="2744788" cy="0"/>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H="1">
            <a:off x="6480175" y="5002213"/>
            <a:ext cx="841375" cy="374650"/>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a:off x="2365375" y="3044825"/>
            <a:ext cx="460375" cy="596900"/>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17" name="Rectangle 16"/>
          <p:cNvSpPr>
            <a:spLocks noChangeArrowheads="1"/>
          </p:cNvSpPr>
          <p:nvPr/>
        </p:nvSpPr>
        <p:spPr bwMode="auto">
          <a:xfrm>
            <a:off x="725488" y="2782888"/>
            <a:ext cx="1700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Aspartate</a:t>
            </a:r>
            <a:endParaRPr lang="en-GB" altLang="en-US" sz="2800" u="none">
              <a:solidFill>
                <a:srgbClr val="003399"/>
              </a:solidFill>
              <a:latin typeface="Times New Roman" pitchFamily="18" charset="0"/>
              <a:cs typeface="Times New Roman" pitchFamily="18" charset="0"/>
            </a:endParaRPr>
          </a:p>
        </p:txBody>
      </p:sp>
      <p:sp>
        <p:nvSpPr>
          <p:cNvPr id="22" name="Rectangle 21"/>
          <p:cNvSpPr>
            <a:spLocks noChangeArrowheads="1"/>
          </p:cNvSpPr>
          <p:nvPr/>
        </p:nvSpPr>
        <p:spPr bwMode="auto">
          <a:xfrm>
            <a:off x="5454650" y="4029075"/>
            <a:ext cx="2178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Oxaloacetate</a:t>
            </a:r>
            <a:endParaRPr lang="en-GB" altLang="en-US" sz="2800" u="none">
              <a:solidFill>
                <a:srgbClr val="003399"/>
              </a:solidFill>
              <a:latin typeface="Times New Roman" pitchFamily="18" charset="0"/>
              <a:cs typeface="Times New Roman" pitchFamily="18" charset="0"/>
            </a:endParaRPr>
          </a:p>
        </p:txBody>
      </p:sp>
      <p:sp>
        <p:nvSpPr>
          <p:cNvPr id="31" name="Rectangle 30"/>
          <p:cNvSpPr>
            <a:spLocks noChangeArrowheads="1"/>
          </p:cNvSpPr>
          <p:nvPr/>
        </p:nvSpPr>
        <p:spPr bwMode="auto">
          <a:xfrm>
            <a:off x="4960938" y="4489450"/>
            <a:ext cx="3165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l-GR" altLang="en-US" sz="2800" b="1" u="none">
                <a:solidFill>
                  <a:srgbClr val="003399"/>
                </a:solidFill>
                <a:latin typeface="Times New Roman" pitchFamily="18" charset="0"/>
                <a:cs typeface="Times New Roman" pitchFamily="18" charset="0"/>
              </a:rPr>
              <a:t>α</a:t>
            </a:r>
            <a:r>
              <a:rPr lang="en-US" altLang="en-US" sz="2800" b="1" u="none">
                <a:solidFill>
                  <a:srgbClr val="003399"/>
                </a:solidFill>
                <a:latin typeface="Times New Roman" pitchFamily="18" charset="0"/>
                <a:cs typeface="Times New Roman" pitchFamily="18" charset="0"/>
              </a:rPr>
              <a:t>-Ketoglutaric acid</a:t>
            </a:r>
            <a:endParaRPr lang="en-GB" altLang="en-US" sz="2800" u="none">
              <a:solidFill>
                <a:srgbClr val="003399"/>
              </a:solidFill>
              <a:latin typeface="Times New Roman" pitchFamily="18" charset="0"/>
              <a:cs typeface="Times New Roman" pitchFamily="18" charset="0"/>
            </a:endParaRPr>
          </a:p>
        </p:txBody>
      </p:sp>
      <p:sp>
        <p:nvSpPr>
          <p:cNvPr id="34" name="Rectangle 33"/>
          <p:cNvSpPr>
            <a:spLocks noChangeArrowheads="1"/>
          </p:cNvSpPr>
          <p:nvPr/>
        </p:nvSpPr>
        <p:spPr bwMode="auto">
          <a:xfrm>
            <a:off x="1809750" y="5114925"/>
            <a:ext cx="3595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F- </a:t>
            </a:r>
            <a:r>
              <a:rPr lang="el-GR" altLang="en-US" sz="2800" b="1" u="none">
                <a:solidFill>
                  <a:srgbClr val="003399"/>
                </a:solidFill>
                <a:latin typeface="Times New Roman" pitchFamily="18" charset="0"/>
                <a:cs typeface="Times New Roman" pitchFamily="18" charset="0"/>
              </a:rPr>
              <a:t>α</a:t>
            </a:r>
            <a:r>
              <a:rPr lang="en-US" altLang="en-US" sz="2800" b="1" u="none">
                <a:solidFill>
                  <a:srgbClr val="003399"/>
                </a:solidFill>
                <a:latin typeface="Times New Roman" pitchFamily="18" charset="0"/>
                <a:cs typeface="Times New Roman" pitchFamily="18" charset="0"/>
              </a:rPr>
              <a:t>-Ketoglutaric acid</a:t>
            </a:r>
            <a:endParaRPr lang="en-GB" altLang="en-US" sz="2800" u="none">
              <a:solidFill>
                <a:srgbClr val="003399"/>
              </a:solidFill>
              <a:latin typeface="Times New Roman" pitchFamily="18" charset="0"/>
              <a:cs typeface="Times New Roman" pitchFamily="18" charset="0"/>
            </a:endParaRPr>
          </a:p>
        </p:txBody>
      </p:sp>
      <p:cxnSp>
        <p:nvCxnSpPr>
          <p:cNvPr id="37" name="Straight Arrow Connector 36"/>
          <p:cNvCxnSpPr>
            <a:cxnSpLocks noChangeShapeType="1"/>
          </p:cNvCxnSpPr>
          <p:nvPr/>
        </p:nvCxnSpPr>
        <p:spPr bwMode="auto">
          <a:xfrm flipH="1">
            <a:off x="849313" y="5399088"/>
            <a:ext cx="960437" cy="0"/>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cxnSp>
        <p:nvCxnSpPr>
          <p:cNvPr id="40" name="Straight Arrow Connector 39"/>
          <p:cNvCxnSpPr>
            <a:cxnSpLocks noChangeShapeType="1"/>
          </p:cNvCxnSpPr>
          <p:nvPr/>
        </p:nvCxnSpPr>
        <p:spPr bwMode="auto">
          <a:xfrm>
            <a:off x="862013" y="5376863"/>
            <a:ext cx="0" cy="473075"/>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42" name="Rectangle 41"/>
          <p:cNvSpPr>
            <a:spLocks noChangeArrowheads="1"/>
          </p:cNvSpPr>
          <p:nvPr/>
        </p:nvSpPr>
        <p:spPr bwMode="auto">
          <a:xfrm>
            <a:off x="33338" y="6021388"/>
            <a:ext cx="2708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E-Glutamic acid</a:t>
            </a:r>
            <a:endParaRPr lang="en-GB" altLang="en-US" sz="2800" u="none">
              <a:solidFill>
                <a:srgbClr val="003399"/>
              </a:solidFill>
              <a:latin typeface="Times New Roman" pitchFamily="18" charset="0"/>
              <a:cs typeface="Times New Roman" pitchFamily="18" charset="0"/>
            </a:endParaRPr>
          </a:p>
        </p:txBody>
      </p:sp>
      <p:cxnSp>
        <p:nvCxnSpPr>
          <p:cNvPr id="43" name="Straight Arrow Connector 42"/>
          <p:cNvCxnSpPr>
            <a:cxnSpLocks noChangeShapeType="1"/>
          </p:cNvCxnSpPr>
          <p:nvPr/>
        </p:nvCxnSpPr>
        <p:spPr bwMode="auto">
          <a:xfrm>
            <a:off x="2825750" y="6283325"/>
            <a:ext cx="1025525" cy="0"/>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44" name="Rectangle 43"/>
          <p:cNvSpPr>
            <a:spLocks noChangeArrowheads="1"/>
          </p:cNvSpPr>
          <p:nvPr/>
        </p:nvSpPr>
        <p:spPr bwMode="auto">
          <a:xfrm>
            <a:off x="3835400" y="6021388"/>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E + Glutamic acid</a:t>
            </a:r>
            <a:endParaRPr lang="en-GB" altLang="en-US" sz="2800" u="none">
              <a:solidFill>
                <a:srgbClr val="003399"/>
              </a:solidFill>
              <a:latin typeface="Times New Roman" pitchFamily="18" charset="0"/>
              <a:cs typeface="Times New Roman" pitchFamily="18" charset="0"/>
            </a:endParaRPr>
          </a:p>
        </p:txBody>
      </p:sp>
      <p:sp>
        <p:nvSpPr>
          <p:cNvPr id="45" name="Rectangle 3"/>
          <p:cNvSpPr>
            <a:spLocks noChangeArrowheads="1"/>
          </p:cNvSpPr>
          <p:nvPr/>
        </p:nvSpPr>
        <p:spPr bwMode="auto">
          <a:xfrm>
            <a:off x="6480175" y="3306763"/>
            <a:ext cx="34829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US" altLang="en-US" sz="2800" b="1" u="none">
                <a:solidFill>
                  <a:srgbClr val="003399"/>
                </a:solidFill>
                <a:latin typeface="Times New Roman" pitchFamily="18" charset="0"/>
                <a:cs typeface="Times New Roman" pitchFamily="18" charset="0"/>
              </a:rPr>
              <a:t>F-Oxaloacetate</a:t>
            </a:r>
          </a:p>
        </p:txBody>
      </p:sp>
      <p:sp>
        <p:nvSpPr>
          <p:cNvPr id="35" name="Rectangle 34"/>
          <p:cNvSpPr>
            <a:spLocks noChangeArrowheads="1"/>
          </p:cNvSpPr>
          <p:nvPr/>
        </p:nvSpPr>
        <p:spPr bwMode="auto">
          <a:xfrm>
            <a:off x="3167063" y="3365500"/>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b="1" u="none">
                <a:solidFill>
                  <a:srgbClr val="003399"/>
                </a:solidFill>
                <a:latin typeface="Times New Roman" pitchFamily="18" charset="0"/>
                <a:cs typeface="Times New Roman" pitchFamily="18" charset="0"/>
              </a:rPr>
              <a:t>E-aspartate</a:t>
            </a:r>
            <a:endParaRPr lang="en-GB" altLang="en-US" sz="2800" u="none">
              <a:solidFill>
                <a:srgbClr val="003399"/>
              </a:solidFill>
              <a:latin typeface="Times New Roman" pitchFamily="18" charset="0"/>
              <a:cs typeface="Times New Roman" pitchFamily="18" charset="0"/>
            </a:endParaRPr>
          </a:p>
        </p:txBody>
      </p:sp>
      <p:cxnSp>
        <p:nvCxnSpPr>
          <p:cNvPr id="47" name="Straight Arrow Connector 46"/>
          <p:cNvCxnSpPr>
            <a:cxnSpLocks noChangeShapeType="1"/>
          </p:cNvCxnSpPr>
          <p:nvPr/>
        </p:nvCxnSpPr>
        <p:spPr bwMode="auto">
          <a:xfrm flipH="1">
            <a:off x="7551738" y="4029075"/>
            <a:ext cx="841375" cy="374650"/>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7436567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blinds(horizontal)">
                                      <p:cBhvr>
                                        <p:cTn id="7" dur="500"/>
                                        <p:tgtEl>
                                          <p:spTgt spid="849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4997"/>
                                        </p:tgtEl>
                                        <p:attrNameLst>
                                          <p:attrName>style.visibility</p:attrName>
                                        </p:attrNameLst>
                                      </p:cBhvr>
                                      <p:to>
                                        <p:strVal val="visible"/>
                                      </p:to>
                                    </p:set>
                                    <p:animEffect transition="in" filter="blinds(horizontal)">
                                      <p:cBhvr>
                                        <p:cTn id="28" dur="500"/>
                                        <p:tgtEl>
                                          <p:spTgt spid="8499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7" grpId="0"/>
      <p:bldP spid="6" grpId="0"/>
      <p:bldP spid="9" grpId="0"/>
      <p:bldP spid="12" grpId="0"/>
      <p:bldP spid="19" grpId="0"/>
      <p:bldP spid="17" grpId="0"/>
      <p:bldP spid="22" grpId="0"/>
      <p:bldP spid="31" grpId="0"/>
      <p:bldP spid="34" grpId="0"/>
      <p:bldP spid="42" grpId="0"/>
      <p:bldP spid="44" grpId="0"/>
      <p:bldP spid="45" grpId="0"/>
      <p:bldP spid="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Various Important </a:t>
            </a:r>
            <a:r>
              <a:rPr lang="en-US" b="1" u="none" dirty="0">
                <a:solidFill>
                  <a:srgbClr val="0000FF"/>
                </a:solidFill>
                <a:latin typeface="Times New Roman" pitchFamily="18" charset="0"/>
                <a:cs typeface="Times New Roman" pitchFamily="18" charset="0"/>
              </a:rPr>
              <a:t>Microbial </a:t>
            </a:r>
            <a:r>
              <a:rPr lang="en-US" b="1" u="none" dirty="0" smtClean="0">
                <a:solidFill>
                  <a:srgbClr val="0000FF"/>
                </a:solidFill>
                <a:latin typeface="Times New Roman" pitchFamily="18" charset="0"/>
                <a:cs typeface="Times New Roman" pitchFamily="18" charset="0"/>
              </a:rPr>
              <a:t>Enzymes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1916832"/>
            <a:ext cx="9433048" cy="3970318"/>
          </a:xfrm>
          <a:prstGeom prst="rect">
            <a:avLst/>
          </a:prstGeom>
        </p:spPr>
        <p:txBody>
          <a:bodyPr wrap="square">
            <a:spAutoFit/>
          </a:bodyPr>
          <a:lstStyle/>
          <a:p>
            <a:r>
              <a:rPr lang="en-US" sz="2800" b="1" u="none" dirty="0" err="1">
                <a:solidFill>
                  <a:srgbClr val="FF0000"/>
                </a:solidFill>
              </a:rPr>
              <a:t>Carbohydrases</a:t>
            </a:r>
            <a:endParaRPr lang="en-US" sz="2800" b="1" u="none" dirty="0">
              <a:solidFill>
                <a:srgbClr val="FF0000"/>
              </a:solidFill>
            </a:endParaRPr>
          </a:p>
          <a:p>
            <a:endParaRPr lang="en-US" sz="2800" b="1" u="none" dirty="0"/>
          </a:p>
          <a:p>
            <a:r>
              <a:rPr lang="en-US" sz="2800" u="none" dirty="0" smtClean="0"/>
              <a:t>They hydrolyze </a:t>
            </a:r>
            <a:r>
              <a:rPr lang="en-US" sz="2800" u="none" dirty="0"/>
              <a:t>polysaccharides or oligosaccharides. </a:t>
            </a:r>
            <a:endParaRPr lang="en-US" sz="2800" u="none" dirty="0" smtClean="0"/>
          </a:p>
          <a:p>
            <a:endParaRPr lang="en-US" sz="2800" u="none" dirty="0"/>
          </a:p>
          <a:p>
            <a:r>
              <a:rPr lang="en-US" sz="2800" u="none" dirty="0" smtClean="0"/>
              <a:t>They have </a:t>
            </a:r>
            <a:r>
              <a:rPr lang="en-US" sz="2800" u="none" dirty="0"/>
              <a:t>industrial </a:t>
            </a:r>
            <a:r>
              <a:rPr lang="en-US" sz="2800" u="none" dirty="0" smtClean="0"/>
              <a:t>importance. </a:t>
            </a:r>
          </a:p>
          <a:p>
            <a:endParaRPr lang="en-US" sz="2800" u="none" dirty="0"/>
          </a:p>
          <a:p>
            <a:r>
              <a:rPr lang="en-US" sz="2800" u="none" dirty="0"/>
              <a:t>The various starch-splitting enzymes are known as </a:t>
            </a:r>
            <a:r>
              <a:rPr lang="en-US" sz="2800" u="none" dirty="0" smtClean="0"/>
              <a:t>amylases.</a:t>
            </a:r>
          </a:p>
          <a:p>
            <a:endParaRPr lang="en-US" sz="2800" u="none" dirty="0" smtClean="0"/>
          </a:p>
          <a:p>
            <a:r>
              <a:rPr lang="en-US" sz="2800" u="none" dirty="0" smtClean="0"/>
              <a:t>Amylases are liquefying </a:t>
            </a:r>
            <a:r>
              <a:rPr lang="en-US" sz="2800" u="none" dirty="0"/>
              <a:t>and </a:t>
            </a:r>
            <a:r>
              <a:rPr lang="en-US" sz="2800" u="none" dirty="0" err="1" smtClean="0"/>
              <a:t>saccharifying</a:t>
            </a:r>
            <a:r>
              <a:rPr lang="en-US" sz="2800" u="none" dirty="0" smtClean="0"/>
              <a:t> of starch. </a:t>
            </a:r>
            <a:endParaRPr lang="en-US" sz="2800" u="none" dirty="0"/>
          </a:p>
        </p:txBody>
      </p:sp>
    </p:spTree>
    <p:extLst>
      <p:ext uri="{BB962C8B-B14F-4D97-AF65-F5344CB8AC3E}">
        <p14:creationId xmlns:p14="http://schemas.microsoft.com/office/powerpoint/2010/main" val="202640946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a:solidFill>
                  <a:srgbClr val="0000FF"/>
                </a:solidFill>
                <a:latin typeface="Times New Roman" pitchFamily="18" charset="0"/>
                <a:cs typeface="Times New Roman" pitchFamily="18" charset="0"/>
              </a:rPr>
              <a:t>Various Important Microbial </a:t>
            </a:r>
            <a:r>
              <a:rPr lang="en-US" b="1" u="none" dirty="0" smtClean="0">
                <a:solidFill>
                  <a:srgbClr val="0000FF"/>
                </a:solidFill>
                <a:latin typeface="Times New Roman" pitchFamily="18" charset="0"/>
                <a:cs typeface="Times New Roman" pitchFamily="18" charset="0"/>
              </a:rPr>
              <a:t>Enzymes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2132856"/>
            <a:ext cx="9433048" cy="2246769"/>
          </a:xfrm>
          <a:prstGeom prst="rect">
            <a:avLst/>
          </a:prstGeom>
        </p:spPr>
        <p:txBody>
          <a:bodyPr wrap="square">
            <a:spAutoFit/>
          </a:bodyPr>
          <a:lstStyle/>
          <a:p>
            <a:r>
              <a:rPr lang="el-GR" sz="2800" u="none" dirty="0" smtClean="0"/>
              <a:t>α</a:t>
            </a:r>
            <a:r>
              <a:rPr lang="en-US" sz="2800" u="none" dirty="0"/>
              <a:t>-amylases </a:t>
            </a:r>
            <a:r>
              <a:rPr lang="en-US" sz="2800" u="none" dirty="0" smtClean="0"/>
              <a:t>have </a:t>
            </a:r>
            <a:r>
              <a:rPr lang="en-US" sz="2800" u="none" dirty="0"/>
              <a:t>good liquefying ability</a:t>
            </a:r>
            <a:r>
              <a:rPr lang="en-US" sz="2800" u="none" dirty="0" smtClean="0"/>
              <a:t>.</a:t>
            </a:r>
          </a:p>
          <a:p>
            <a:endParaRPr lang="en-US" sz="2800" u="none" dirty="0"/>
          </a:p>
          <a:p>
            <a:r>
              <a:rPr lang="el-GR" sz="2800" u="none" dirty="0" smtClean="0"/>
              <a:t>β</a:t>
            </a:r>
            <a:r>
              <a:rPr lang="en-US" sz="2800" u="none" dirty="0" smtClean="0"/>
              <a:t>-amylase </a:t>
            </a:r>
            <a:r>
              <a:rPr lang="en-US" sz="2800" u="none" dirty="0"/>
              <a:t>is a true </a:t>
            </a:r>
            <a:r>
              <a:rPr lang="en-US" sz="2800" u="none" dirty="0" err="1"/>
              <a:t>saccharifying</a:t>
            </a:r>
            <a:r>
              <a:rPr lang="en-US" sz="2800" u="none" dirty="0"/>
              <a:t> enzyme, forming maltose directly from starch by cleaving disaccharide units from the open ends of chains. </a:t>
            </a:r>
            <a:endParaRPr lang="en-US" sz="2800" u="none" dirty="0" smtClean="0"/>
          </a:p>
        </p:txBody>
      </p:sp>
    </p:spTree>
    <p:extLst>
      <p:ext uri="{BB962C8B-B14F-4D97-AF65-F5344CB8AC3E}">
        <p14:creationId xmlns:p14="http://schemas.microsoft.com/office/powerpoint/2010/main" val="112397581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a:solidFill>
                  <a:srgbClr val="0000FF"/>
                </a:solidFill>
                <a:latin typeface="Times New Roman" pitchFamily="18" charset="0"/>
                <a:cs typeface="Times New Roman" pitchFamily="18" charset="0"/>
              </a:rPr>
              <a:t>Various Important Microbial </a:t>
            </a:r>
            <a:r>
              <a:rPr lang="en-US" b="1" u="none" dirty="0" smtClean="0">
                <a:solidFill>
                  <a:srgbClr val="0000FF"/>
                </a:solidFill>
                <a:latin typeface="Times New Roman" pitchFamily="18" charset="0"/>
                <a:cs typeface="Times New Roman" pitchFamily="18" charset="0"/>
              </a:rPr>
              <a:t>Enzymes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2348880"/>
            <a:ext cx="9433048" cy="2246769"/>
          </a:xfrm>
          <a:prstGeom prst="rect">
            <a:avLst/>
          </a:prstGeom>
        </p:spPr>
        <p:txBody>
          <a:bodyPr wrap="square">
            <a:spAutoFit/>
          </a:bodyPr>
          <a:lstStyle/>
          <a:p>
            <a:r>
              <a:rPr lang="en-US" sz="2800" u="none" dirty="0" smtClean="0"/>
              <a:t>Bacterial amylases are used in </a:t>
            </a:r>
            <a:r>
              <a:rPr lang="en-US" sz="2800" u="none" dirty="0"/>
              <a:t>the continuous process for </a:t>
            </a:r>
            <a:r>
              <a:rPr lang="en-US" sz="2800" u="none" dirty="0" smtClean="0"/>
              <a:t>sizing and </a:t>
            </a:r>
            <a:r>
              <a:rPr lang="en-US" sz="2800" u="none" dirty="0" err="1"/>
              <a:t>desizing</a:t>
            </a:r>
            <a:r>
              <a:rPr lang="en-US" sz="2800" u="none" dirty="0"/>
              <a:t> of textile fabrics</a:t>
            </a:r>
            <a:r>
              <a:rPr lang="en-US" sz="2800" u="none" dirty="0" smtClean="0"/>
              <a:t>.</a:t>
            </a:r>
          </a:p>
          <a:p>
            <a:endParaRPr lang="en-US" sz="2800" u="none" dirty="0"/>
          </a:p>
          <a:p>
            <a:r>
              <a:rPr lang="en-US" sz="2800" u="none" dirty="0" smtClean="0"/>
              <a:t>Bacterial </a:t>
            </a:r>
            <a:r>
              <a:rPr lang="en-US" sz="2800" u="none" dirty="0"/>
              <a:t>amylase is </a:t>
            </a:r>
            <a:r>
              <a:rPr lang="en-US" sz="2800" u="none" dirty="0" smtClean="0"/>
              <a:t>uses </a:t>
            </a:r>
            <a:r>
              <a:rPr lang="en-US" sz="2800" u="none" dirty="0"/>
              <a:t>for </a:t>
            </a:r>
            <a:r>
              <a:rPr lang="en-US" sz="2800" u="none" dirty="0" smtClean="0"/>
              <a:t>preparing </a:t>
            </a:r>
            <a:r>
              <a:rPr lang="en-US" sz="2800" u="none" dirty="0"/>
              <a:t>cold water dispersible laundry starches and in removing wall paper</a:t>
            </a:r>
            <a:r>
              <a:rPr lang="en-US" sz="2800" u="none" dirty="0" smtClean="0"/>
              <a:t>.</a:t>
            </a:r>
          </a:p>
        </p:txBody>
      </p:sp>
    </p:spTree>
    <p:extLst>
      <p:ext uri="{BB962C8B-B14F-4D97-AF65-F5344CB8AC3E}">
        <p14:creationId xmlns:p14="http://schemas.microsoft.com/office/powerpoint/2010/main" val="322081778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a:solidFill>
                  <a:srgbClr val="0000FF"/>
                </a:solidFill>
                <a:latin typeface="Times New Roman" pitchFamily="18" charset="0"/>
                <a:cs typeface="Times New Roman" pitchFamily="18" charset="0"/>
              </a:rPr>
              <a:t>Various Important Microbial </a:t>
            </a:r>
            <a:r>
              <a:rPr lang="en-US" b="1" u="none" dirty="0" smtClean="0">
                <a:solidFill>
                  <a:srgbClr val="0000FF"/>
                </a:solidFill>
                <a:latin typeface="Times New Roman" pitchFamily="18" charset="0"/>
                <a:cs typeface="Times New Roman" pitchFamily="18" charset="0"/>
              </a:rPr>
              <a:t>Enzymes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2132856"/>
            <a:ext cx="9577064" cy="4401205"/>
          </a:xfrm>
          <a:prstGeom prst="rect">
            <a:avLst/>
          </a:prstGeom>
        </p:spPr>
        <p:txBody>
          <a:bodyPr wrap="square">
            <a:spAutoFit/>
          </a:bodyPr>
          <a:lstStyle/>
          <a:p>
            <a:r>
              <a:rPr lang="en-US" sz="2800" u="none" dirty="0" smtClean="0"/>
              <a:t>Fungal </a:t>
            </a:r>
            <a:r>
              <a:rPr lang="en-US" sz="2800" u="none" dirty="0"/>
              <a:t>amylase is </a:t>
            </a:r>
            <a:r>
              <a:rPr lang="en-US" sz="2800" u="none" dirty="0" smtClean="0"/>
              <a:t>used</a:t>
            </a:r>
          </a:p>
          <a:p>
            <a:r>
              <a:rPr lang="en-US" sz="2800" u="none" dirty="0"/>
              <a:t>     </a:t>
            </a:r>
            <a:r>
              <a:rPr lang="en-US" sz="2800" u="none" dirty="0" smtClean="0"/>
              <a:t>as a </a:t>
            </a:r>
            <a:r>
              <a:rPr lang="en-US" sz="2800" u="none" dirty="0" err="1"/>
              <a:t>saccharifying</a:t>
            </a:r>
            <a:r>
              <a:rPr lang="en-US" sz="2800" u="none" dirty="0"/>
              <a:t> agent for </a:t>
            </a:r>
            <a:r>
              <a:rPr lang="en-US" sz="2800" u="none" dirty="0" smtClean="0"/>
              <a:t>alcohol </a:t>
            </a:r>
            <a:r>
              <a:rPr lang="en-US" sz="2800" u="none" dirty="0"/>
              <a:t>fermentation </a:t>
            </a:r>
            <a:r>
              <a:rPr lang="en-US" sz="2800" u="none" dirty="0" smtClean="0"/>
              <a:t>mashes.</a:t>
            </a:r>
          </a:p>
          <a:p>
            <a:r>
              <a:rPr lang="en-US" sz="2800" u="none" dirty="0" smtClean="0"/>
              <a:t>     in </a:t>
            </a:r>
            <a:r>
              <a:rPr lang="en-US" sz="2800" u="none" dirty="0"/>
              <a:t>conversion of </a:t>
            </a:r>
            <a:r>
              <a:rPr lang="en-US" sz="2800" u="none" dirty="0" smtClean="0"/>
              <a:t>partially hydrolyzed </a:t>
            </a:r>
            <a:r>
              <a:rPr lang="en-US" sz="2800" u="none" dirty="0"/>
              <a:t>starch to sweet </a:t>
            </a:r>
            <a:r>
              <a:rPr lang="en-US" sz="2800" u="none" dirty="0" smtClean="0"/>
              <a:t>syrups.</a:t>
            </a:r>
          </a:p>
          <a:p>
            <a:r>
              <a:rPr lang="en-US" sz="2800" u="none" dirty="0"/>
              <a:t> </a:t>
            </a:r>
            <a:r>
              <a:rPr lang="en-US" sz="2800" u="none" dirty="0" smtClean="0"/>
              <a:t>    in </a:t>
            </a:r>
            <a:r>
              <a:rPr lang="en-US" sz="2800" u="none" dirty="0"/>
              <a:t>baking. </a:t>
            </a:r>
            <a:endParaRPr lang="en-US" sz="2800" u="none" dirty="0" smtClean="0"/>
          </a:p>
          <a:p>
            <a:r>
              <a:rPr lang="en-US" sz="2800" u="none" dirty="0" smtClean="0"/>
              <a:t>     for improving </a:t>
            </a:r>
            <a:r>
              <a:rPr lang="en-US" sz="2800" u="none" dirty="0"/>
              <a:t>sugar production.</a:t>
            </a:r>
          </a:p>
          <a:p>
            <a:r>
              <a:rPr lang="en-US" sz="2800" u="none" dirty="0" smtClean="0"/>
              <a:t>     for </a:t>
            </a:r>
            <a:r>
              <a:rPr lang="en-US" sz="2800" u="none" dirty="0"/>
              <a:t>starch removal for flavoring extracts </a:t>
            </a:r>
            <a:endParaRPr lang="en-US" sz="2800" u="none" dirty="0" smtClean="0"/>
          </a:p>
          <a:p>
            <a:r>
              <a:rPr lang="en-US" sz="2800" u="none" dirty="0"/>
              <a:t> </a:t>
            </a:r>
            <a:r>
              <a:rPr lang="en-US" sz="2800" u="none" dirty="0" smtClean="0"/>
              <a:t>    for </a:t>
            </a:r>
            <a:r>
              <a:rPr lang="en-US" sz="2800" u="none" dirty="0"/>
              <a:t>fruit extracts and </a:t>
            </a:r>
            <a:r>
              <a:rPr lang="en-US" sz="2800" u="none" dirty="0" smtClean="0"/>
              <a:t>juices</a:t>
            </a:r>
          </a:p>
          <a:p>
            <a:r>
              <a:rPr lang="en-US" sz="2800" u="none" dirty="0"/>
              <a:t> </a:t>
            </a:r>
            <a:r>
              <a:rPr lang="en-US" sz="2800" u="none" dirty="0" smtClean="0"/>
              <a:t>    in </a:t>
            </a:r>
            <a:r>
              <a:rPr lang="en-US" sz="2800" u="none" dirty="0"/>
              <a:t>preparing clear, starch-free pectin. </a:t>
            </a:r>
          </a:p>
          <a:p>
            <a:r>
              <a:rPr lang="en-US" sz="2800" u="none" dirty="0" smtClean="0"/>
              <a:t>     for </a:t>
            </a:r>
            <a:r>
              <a:rPr lang="en-US" sz="2800" u="none" dirty="0"/>
              <a:t>modifying starch in vegetable purees, and </a:t>
            </a:r>
            <a:endParaRPr lang="en-US" sz="2800" u="none" dirty="0" smtClean="0"/>
          </a:p>
          <a:p>
            <a:r>
              <a:rPr lang="en-US" sz="2800" u="none" dirty="0"/>
              <a:t> </a:t>
            </a:r>
            <a:r>
              <a:rPr lang="en-US" sz="2800" u="none" dirty="0" smtClean="0"/>
              <a:t>    in </a:t>
            </a:r>
            <a:r>
              <a:rPr lang="en-US" sz="2800" u="none" dirty="0"/>
              <a:t>treating vegetables for canning</a:t>
            </a:r>
            <a:r>
              <a:rPr lang="en-US" sz="2800" u="none" dirty="0" smtClean="0"/>
              <a:t>.</a:t>
            </a:r>
            <a:endParaRPr lang="en-US" sz="2800" u="none" dirty="0"/>
          </a:p>
        </p:txBody>
      </p:sp>
    </p:spTree>
    <p:extLst>
      <p:ext uri="{BB962C8B-B14F-4D97-AF65-F5344CB8AC3E}">
        <p14:creationId xmlns:p14="http://schemas.microsoft.com/office/powerpoint/2010/main" val="302744245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a:solidFill>
                  <a:srgbClr val="0000FF"/>
                </a:solidFill>
                <a:latin typeface="Times New Roman" pitchFamily="18" charset="0"/>
                <a:cs typeface="Times New Roman" pitchFamily="18" charset="0"/>
              </a:rPr>
              <a:t>Various Important Microbial </a:t>
            </a:r>
            <a:r>
              <a:rPr lang="en-US" b="1" u="none" dirty="0" smtClean="0">
                <a:solidFill>
                  <a:srgbClr val="0000FF"/>
                </a:solidFill>
                <a:latin typeface="Times New Roman" pitchFamily="18" charset="0"/>
                <a:cs typeface="Times New Roman" pitchFamily="18" charset="0"/>
              </a:rPr>
              <a:t>Enzymes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2420888"/>
            <a:ext cx="9433048" cy="2246769"/>
          </a:xfrm>
          <a:prstGeom prst="rect">
            <a:avLst/>
          </a:prstGeom>
        </p:spPr>
        <p:txBody>
          <a:bodyPr wrap="square">
            <a:spAutoFit/>
          </a:bodyPr>
          <a:lstStyle/>
          <a:p>
            <a:r>
              <a:rPr lang="en-US" sz="2800" u="none" dirty="0" smtClean="0"/>
              <a:t>Fungal </a:t>
            </a:r>
            <a:r>
              <a:rPr lang="en-US" sz="2800" u="none" dirty="0"/>
              <a:t>and bacterial amylases </a:t>
            </a:r>
            <a:r>
              <a:rPr lang="en-US" sz="2800" u="none" dirty="0" smtClean="0"/>
              <a:t>are </a:t>
            </a:r>
            <a:r>
              <a:rPr lang="en-US" sz="2800" u="none" dirty="0"/>
              <a:t>utilized </a:t>
            </a:r>
            <a:r>
              <a:rPr lang="en-US" sz="2800" u="none" dirty="0" smtClean="0"/>
              <a:t>in </a:t>
            </a:r>
            <a:r>
              <a:rPr lang="en-US" sz="2800" u="none" dirty="0"/>
              <a:t>processing cereal products for food dextrin and sugar mixtures and for breakfast foods, for preparation of chocolate and licorice syrups to keep them from congealing, and for recovering sugars from scrap candy of high starch content. </a:t>
            </a:r>
          </a:p>
        </p:txBody>
      </p:sp>
    </p:spTree>
    <p:extLst>
      <p:ext uri="{BB962C8B-B14F-4D97-AF65-F5344CB8AC3E}">
        <p14:creationId xmlns:p14="http://schemas.microsoft.com/office/powerpoint/2010/main" val="188562110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a:solidFill>
                  <a:srgbClr val="0000FF"/>
                </a:solidFill>
                <a:latin typeface="Times New Roman" pitchFamily="18" charset="0"/>
                <a:cs typeface="Times New Roman" pitchFamily="18" charset="0"/>
              </a:rPr>
              <a:t>Various Important Microbial </a:t>
            </a:r>
            <a:r>
              <a:rPr lang="en-US" b="1" u="none" dirty="0" smtClean="0">
                <a:solidFill>
                  <a:srgbClr val="0000FF"/>
                </a:solidFill>
                <a:latin typeface="Times New Roman" pitchFamily="18" charset="0"/>
                <a:cs typeface="Times New Roman" pitchFamily="18" charset="0"/>
              </a:rPr>
              <a:t>Enzymes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1916832"/>
            <a:ext cx="9433048" cy="3539430"/>
          </a:xfrm>
          <a:prstGeom prst="rect">
            <a:avLst/>
          </a:prstGeom>
        </p:spPr>
        <p:txBody>
          <a:bodyPr wrap="square">
            <a:spAutoFit/>
          </a:bodyPr>
          <a:lstStyle/>
          <a:p>
            <a:r>
              <a:rPr lang="en-US" sz="2800" b="1" u="none" dirty="0" smtClean="0">
                <a:solidFill>
                  <a:srgbClr val="FF0000"/>
                </a:solidFill>
              </a:rPr>
              <a:t>Proteases</a:t>
            </a:r>
          </a:p>
          <a:p>
            <a:endParaRPr lang="en-US" sz="2800" b="1" u="none" dirty="0"/>
          </a:p>
          <a:p>
            <a:r>
              <a:rPr lang="en-US" sz="2800" u="none" dirty="0"/>
              <a:t>Industrially </a:t>
            </a:r>
            <a:r>
              <a:rPr lang="en-US" sz="2800" u="none" dirty="0" smtClean="0"/>
              <a:t>proteolytic </a:t>
            </a:r>
            <a:r>
              <a:rPr lang="en-US" sz="2800" u="none" dirty="0"/>
              <a:t>enzymes </a:t>
            </a:r>
            <a:r>
              <a:rPr lang="en-US" sz="2800" u="none" dirty="0" smtClean="0"/>
              <a:t>are </a:t>
            </a:r>
            <a:r>
              <a:rPr lang="en-US" sz="2800" u="none" dirty="0"/>
              <a:t>endo and </a:t>
            </a:r>
            <a:r>
              <a:rPr lang="en-US" sz="2800" u="none" dirty="0" err="1" smtClean="0"/>
              <a:t>exo</a:t>
            </a:r>
            <a:r>
              <a:rPr lang="en-US" sz="2800" u="none" dirty="0" smtClean="0"/>
              <a:t> proteinases</a:t>
            </a:r>
          </a:p>
          <a:p>
            <a:endParaRPr lang="en-US" sz="2800" u="none" dirty="0"/>
          </a:p>
          <a:p>
            <a:r>
              <a:rPr lang="en-US" sz="2800" u="none" dirty="0" smtClean="0"/>
              <a:t>Proteins are complex so proteolysis </a:t>
            </a:r>
            <a:r>
              <a:rPr lang="en-US" sz="2800" u="none" dirty="0"/>
              <a:t>is extremely complicated</a:t>
            </a:r>
            <a:r>
              <a:rPr lang="en-US" sz="2800" u="none" dirty="0" smtClean="0"/>
              <a:t>.</a:t>
            </a:r>
          </a:p>
          <a:p>
            <a:endParaRPr lang="en-US" sz="2800" u="none" dirty="0" smtClean="0"/>
          </a:p>
          <a:p>
            <a:r>
              <a:rPr lang="en-US" sz="2800" u="none" dirty="0" smtClean="0"/>
              <a:t>Limited </a:t>
            </a:r>
            <a:r>
              <a:rPr lang="en-US" sz="2800" u="none" dirty="0"/>
              <a:t>proteolysis or complete hydrolysis of </a:t>
            </a:r>
            <a:r>
              <a:rPr lang="en-US" sz="2800" u="none" dirty="0" smtClean="0"/>
              <a:t>proteins is related with </a:t>
            </a:r>
            <a:r>
              <a:rPr lang="en-US" sz="2800" u="none" dirty="0"/>
              <a:t>appropriate conditions of time, temperature, and </a:t>
            </a:r>
            <a:r>
              <a:rPr lang="en-US" sz="2800" u="none" dirty="0" err="1" smtClean="0"/>
              <a:t>pH.</a:t>
            </a:r>
            <a:endParaRPr lang="en-US" sz="2800" u="none" dirty="0"/>
          </a:p>
        </p:txBody>
      </p:sp>
    </p:spTree>
    <p:extLst>
      <p:ext uri="{BB962C8B-B14F-4D97-AF65-F5344CB8AC3E}">
        <p14:creationId xmlns:p14="http://schemas.microsoft.com/office/powerpoint/2010/main" val="119177278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a:solidFill>
                  <a:srgbClr val="0000FF"/>
                </a:solidFill>
                <a:latin typeface="Times New Roman" pitchFamily="18" charset="0"/>
                <a:cs typeface="Times New Roman" pitchFamily="18" charset="0"/>
              </a:rPr>
              <a:t>Various Important Microbial </a:t>
            </a:r>
            <a:r>
              <a:rPr lang="en-US" b="1" u="none" dirty="0" smtClean="0">
                <a:solidFill>
                  <a:srgbClr val="0000FF"/>
                </a:solidFill>
                <a:latin typeface="Times New Roman" pitchFamily="18" charset="0"/>
                <a:cs typeface="Times New Roman" pitchFamily="18" charset="0"/>
              </a:rPr>
              <a:t>Enzymes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168211" y="2492896"/>
            <a:ext cx="9433048" cy="3539430"/>
          </a:xfrm>
          <a:prstGeom prst="rect">
            <a:avLst/>
          </a:prstGeom>
        </p:spPr>
        <p:txBody>
          <a:bodyPr wrap="square">
            <a:spAutoFit/>
          </a:bodyPr>
          <a:lstStyle/>
          <a:p>
            <a:r>
              <a:rPr lang="en-US" sz="2800" u="none" dirty="0"/>
              <a:t>Most fungal proteases </a:t>
            </a:r>
            <a:r>
              <a:rPr lang="en-US" sz="2800" u="none" dirty="0" smtClean="0"/>
              <a:t>tolerate </a:t>
            </a:r>
            <a:r>
              <a:rPr lang="en-US" sz="2800" u="none" dirty="0"/>
              <a:t>and act effectively over a wide pH range (about 4 to 8), while </a:t>
            </a:r>
            <a:r>
              <a:rPr lang="en-US" sz="2800" u="none" dirty="0" smtClean="0"/>
              <a:t>most bacterial </a:t>
            </a:r>
            <a:r>
              <a:rPr lang="en-US" sz="2800" u="none" dirty="0"/>
              <a:t>proteases generally work best over a narrow range of about pH 7 to 8</a:t>
            </a:r>
            <a:r>
              <a:rPr lang="en-US" sz="2800" u="none" dirty="0" smtClean="0"/>
              <a:t>.</a:t>
            </a:r>
          </a:p>
          <a:p>
            <a:endParaRPr lang="en-US" sz="2800" u="none" dirty="0"/>
          </a:p>
          <a:p>
            <a:r>
              <a:rPr lang="en-US" sz="2800" u="none" dirty="0"/>
              <a:t>Fungal protease </a:t>
            </a:r>
            <a:r>
              <a:rPr lang="en-US" sz="2800" u="none" dirty="0" smtClean="0"/>
              <a:t>is used </a:t>
            </a:r>
          </a:p>
          <a:p>
            <a:r>
              <a:rPr lang="en-US" sz="2800" u="none" dirty="0"/>
              <a:t> </a:t>
            </a:r>
            <a:r>
              <a:rPr lang="en-US" sz="2800" u="none" dirty="0" smtClean="0"/>
              <a:t>  for </a:t>
            </a:r>
            <a:r>
              <a:rPr lang="en-US" sz="2800" u="none" dirty="0"/>
              <a:t>the production of soy </a:t>
            </a:r>
            <a:r>
              <a:rPr lang="en-US" sz="2800" u="none" dirty="0" smtClean="0"/>
              <a:t>sauce </a:t>
            </a:r>
          </a:p>
          <a:p>
            <a:r>
              <a:rPr lang="en-US" sz="2800" u="none" dirty="0"/>
              <a:t> </a:t>
            </a:r>
            <a:r>
              <a:rPr lang="en-US" sz="2800" u="none" dirty="0" smtClean="0"/>
              <a:t>  </a:t>
            </a:r>
            <a:r>
              <a:rPr lang="en-US" sz="2800" u="none" dirty="0"/>
              <a:t>in breakfast </a:t>
            </a:r>
            <a:r>
              <a:rPr lang="en-US" sz="2800" u="none" dirty="0" smtClean="0"/>
              <a:t>food</a:t>
            </a:r>
            <a:endParaRPr lang="en-US" sz="2800" u="none" dirty="0"/>
          </a:p>
          <a:p>
            <a:r>
              <a:rPr lang="en-US" sz="2800" u="none" dirty="0" smtClean="0"/>
              <a:t>   in </a:t>
            </a:r>
            <a:r>
              <a:rPr lang="en-US" sz="2800" u="none" dirty="0"/>
              <a:t>baking bread</a:t>
            </a:r>
            <a:r>
              <a:rPr lang="en-US" sz="2800" u="none" dirty="0" smtClean="0"/>
              <a:t>.</a:t>
            </a:r>
            <a:endParaRPr lang="en-US" sz="2800" u="none" dirty="0"/>
          </a:p>
        </p:txBody>
      </p:sp>
    </p:spTree>
    <p:extLst>
      <p:ext uri="{BB962C8B-B14F-4D97-AF65-F5344CB8AC3E}">
        <p14:creationId xmlns:p14="http://schemas.microsoft.com/office/powerpoint/2010/main" val="69563898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a:solidFill>
                  <a:srgbClr val="0000FF"/>
                </a:solidFill>
                <a:latin typeface="Times New Roman" pitchFamily="18" charset="0"/>
                <a:cs typeface="Times New Roman" pitchFamily="18" charset="0"/>
              </a:rPr>
              <a:t>Various Important Microbial </a:t>
            </a:r>
            <a:r>
              <a:rPr lang="en-US" b="1" u="none" dirty="0" smtClean="0">
                <a:solidFill>
                  <a:srgbClr val="0000FF"/>
                </a:solidFill>
                <a:latin typeface="Times New Roman" pitchFamily="18" charset="0"/>
                <a:cs typeface="Times New Roman" pitchFamily="18" charset="0"/>
              </a:rPr>
              <a:t>Enzymes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2132856"/>
            <a:ext cx="9433048" cy="3539430"/>
          </a:xfrm>
          <a:prstGeom prst="rect">
            <a:avLst/>
          </a:prstGeom>
        </p:spPr>
        <p:txBody>
          <a:bodyPr wrap="square">
            <a:spAutoFit/>
          </a:bodyPr>
          <a:lstStyle/>
          <a:p>
            <a:r>
              <a:rPr lang="en-US" sz="2800" u="none" dirty="0"/>
              <a:t>Cereal foods are </a:t>
            </a:r>
            <a:r>
              <a:rPr lang="en-US" sz="2800" u="none" dirty="0" smtClean="0"/>
              <a:t>treated </a:t>
            </a:r>
            <a:r>
              <a:rPr lang="en-US" sz="2800" u="none" dirty="0"/>
              <a:t>with proteolytic enzymes to modify their proteins, resulting in better processing</a:t>
            </a:r>
            <a:r>
              <a:rPr lang="en-US" sz="2800" u="none" dirty="0" smtClean="0"/>
              <a:t>.</a:t>
            </a:r>
          </a:p>
          <a:p>
            <a:endParaRPr lang="en-US" sz="2800" u="none" dirty="0"/>
          </a:p>
          <a:p>
            <a:r>
              <a:rPr lang="en-US" sz="2800" u="none" dirty="0" smtClean="0"/>
              <a:t>Protease reduces </a:t>
            </a:r>
            <a:r>
              <a:rPr lang="en-US" sz="2800" u="none" dirty="0"/>
              <a:t>mixing time and increases extensibility of doughs, and improves </a:t>
            </a:r>
            <a:r>
              <a:rPr lang="en-US" sz="2800" u="none" dirty="0" smtClean="0"/>
              <a:t>texture</a:t>
            </a:r>
            <a:r>
              <a:rPr lang="en-US" sz="2800" u="none" dirty="0"/>
              <a:t>, and loaf volume. </a:t>
            </a:r>
            <a:endParaRPr lang="en-US" sz="2800" u="none" dirty="0" smtClean="0"/>
          </a:p>
          <a:p>
            <a:endParaRPr lang="en-US" sz="2800" u="none" dirty="0"/>
          </a:p>
          <a:p>
            <a:r>
              <a:rPr lang="en-US" sz="2800" u="none" dirty="0"/>
              <a:t>However, excess </a:t>
            </a:r>
            <a:r>
              <a:rPr lang="en-US" sz="2800" u="none" dirty="0" smtClean="0"/>
              <a:t>protease </a:t>
            </a:r>
            <a:r>
              <a:rPr lang="en-US" sz="2800" u="none" dirty="0"/>
              <a:t>must be </a:t>
            </a:r>
            <a:r>
              <a:rPr lang="en-US" sz="2800" u="none" dirty="0" smtClean="0"/>
              <a:t>carefully controlled, </a:t>
            </a:r>
            <a:r>
              <a:rPr lang="en-US" sz="2800" u="none" dirty="0"/>
              <a:t>unmanageable doughs will result</a:t>
            </a:r>
            <a:r>
              <a:rPr lang="en-US" sz="2800" u="none" dirty="0" smtClean="0"/>
              <a:t>.</a:t>
            </a:r>
          </a:p>
        </p:txBody>
      </p:sp>
    </p:spTree>
    <p:extLst>
      <p:ext uri="{BB962C8B-B14F-4D97-AF65-F5344CB8AC3E}">
        <p14:creationId xmlns:p14="http://schemas.microsoft.com/office/powerpoint/2010/main" val="11058112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Applications of microbial enzymes </a:t>
            </a:r>
          </a:p>
          <a:p>
            <a:pPr algn="ctr" rtl="0">
              <a:spcBef>
                <a:spcPct val="0"/>
              </a:spcBef>
              <a:buClrTx/>
              <a:buSzTx/>
              <a:buNone/>
            </a:pPr>
            <a:r>
              <a:rPr lang="en-US" b="1" u="none" dirty="0" smtClean="0">
                <a:solidFill>
                  <a:srgbClr val="0000FF"/>
                </a:solidFill>
                <a:latin typeface="Times New Roman" pitchFamily="18" charset="0"/>
                <a:cs typeface="Times New Roman" pitchFamily="18" charset="0"/>
              </a:rPr>
              <a:t>in industries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2420888"/>
            <a:ext cx="9433048" cy="2677656"/>
          </a:xfrm>
          <a:prstGeom prst="rect">
            <a:avLst/>
          </a:prstGeom>
        </p:spPr>
        <p:txBody>
          <a:bodyPr wrap="square">
            <a:spAutoFit/>
          </a:bodyPr>
          <a:lstStyle/>
          <a:p>
            <a:r>
              <a:rPr lang="en-US" sz="2800" b="1" u="none" dirty="0">
                <a:solidFill>
                  <a:srgbClr val="FF0000"/>
                </a:solidFill>
              </a:rPr>
              <a:t>Detergents </a:t>
            </a:r>
            <a:endParaRPr lang="en-US" sz="2800" b="1" u="none" dirty="0" smtClean="0">
              <a:solidFill>
                <a:srgbClr val="FF0000"/>
              </a:solidFill>
            </a:endParaRPr>
          </a:p>
          <a:p>
            <a:endParaRPr lang="en-US" sz="2800" u="none" dirty="0"/>
          </a:p>
          <a:p>
            <a:r>
              <a:rPr lang="en-US" sz="2800" u="none" dirty="0" smtClean="0"/>
              <a:t>Bacterial </a:t>
            </a:r>
            <a:r>
              <a:rPr lang="en-US" sz="2800" u="none" dirty="0"/>
              <a:t>proteinases are </a:t>
            </a:r>
            <a:r>
              <a:rPr lang="en-US" sz="2800" u="none" dirty="0" smtClean="0"/>
              <a:t>the </a:t>
            </a:r>
            <a:r>
              <a:rPr lang="en-US" sz="2800" u="none" dirty="0"/>
              <a:t>most important detergent enzymes</a:t>
            </a:r>
            <a:r>
              <a:rPr lang="en-US" sz="2800" u="none" dirty="0" smtClean="0"/>
              <a:t>.</a:t>
            </a:r>
          </a:p>
          <a:p>
            <a:endParaRPr lang="en-US" sz="2800" u="none" dirty="0"/>
          </a:p>
          <a:p>
            <a:r>
              <a:rPr lang="en-US" sz="2800" u="none" dirty="0"/>
              <a:t>Bacterial </a:t>
            </a:r>
            <a:r>
              <a:rPr lang="en-US" sz="2800" u="none" dirty="0" smtClean="0"/>
              <a:t>and fungal amylases </a:t>
            </a:r>
            <a:r>
              <a:rPr lang="en-US" sz="2800" u="none" dirty="0"/>
              <a:t>are used in detergents to remove starch based stains</a:t>
            </a:r>
            <a:r>
              <a:rPr lang="en-US" sz="2800" u="none" dirty="0" smtClean="0"/>
              <a:t>. </a:t>
            </a:r>
            <a:endParaRPr lang="en-US" sz="2800" u="none" dirty="0"/>
          </a:p>
        </p:txBody>
      </p:sp>
    </p:spTree>
    <p:extLst>
      <p:ext uri="{BB962C8B-B14F-4D97-AF65-F5344CB8AC3E}">
        <p14:creationId xmlns:p14="http://schemas.microsoft.com/office/powerpoint/2010/main" val="140976825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Applications of microbial enzymes </a:t>
            </a:r>
          </a:p>
          <a:p>
            <a:pPr algn="ctr" rtl="0">
              <a:spcBef>
                <a:spcPct val="0"/>
              </a:spcBef>
              <a:buClrTx/>
              <a:buSzTx/>
              <a:buNone/>
            </a:pPr>
            <a:r>
              <a:rPr lang="en-US" b="1" u="none" dirty="0" smtClean="0">
                <a:solidFill>
                  <a:srgbClr val="0000FF"/>
                </a:solidFill>
                <a:latin typeface="Times New Roman" pitchFamily="18" charset="0"/>
                <a:cs typeface="Times New Roman" pitchFamily="18" charset="0"/>
              </a:rPr>
              <a:t>in industries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198517" y="2276872"/>
            <a:ext cx="9433048" cy="4401205"/>
          </a:xfrm>
          <a:prstGeom prst="rect">
            <a:avLst/>
          </a:prstGeom>
        </p:spPr>
        <p:txBody>
          <a:bodyPr wrap="square">
            <a:spAutoFit/>
          </a:bodyPr>
          <a:lstStyle/>
          <a:p>
            <a:r>
              <a:rPr lang="en-US" sz="2800" u="none" dirty="0"/>
              <a:t>Alkaline </a:t>
            </a:r>
            <a:r>
              <a:rPr lang="en-US" sz="2800" u="none" dirty="0" err="1"/>
              <a:t>cellulases</a:t>
            </a:r>
            <a:r>
              <a:rPr lang="en-US" sz="2800" u="none" dirty="0"/>
              <a:t> are produced by Bacillus strains </a:t>
            </a:r>
            <a:endParaRPr lang="en-US" sz="2800" u="none" dirty="0" smtClean="0"/>
          </a:p>
          <a:p>
            <a:r>
              <a:rPr lang="en-US" sz="2800" u="none" dirty="0" smtClean="0"/>
              <a:t>Neutral </a:t>
            </a:r>
            <a:r>
              <a:rPr lang="en-US" sz="2800" u="none" dirty="0"/>
              <a:t>and acidic </a:t>
            </a:r>
            <a:r>
              <a:rPr lang="en-US" sz="2800" u="none" dirty="0" err="1"/>
              <a:t>cellulases</a:t>
            </a:r>
            <a:r>
              <a:rPr lang="en-US" sz="2800" u="none" dirty="0"/>
              <a:t> are produced by </a:t>
            </a:r>
            <a:r>
              <a:rPr lang="en-US" sz="2800" u="none" dirty="0" err="1" smtClean="0"/>
              <a:t>by</a:t>
            </a:r>
            <a:r>
              <a:rPr lang="en-US" sz="2800" u="none" dirty="0" smtClean="0"/>
              <a:t> </a:t>
            </a:r>
            <a:r>
              <a:rPr lang="en-US" sz="2800" u="none" dirty="0"/>
              <a:t>Trichoderma and </a:t>
            </a:r>
            <a:r>
              <a:rPr lang="en-US" sz="2800" u="none" dirty="0" err="1"/>
              <a:t>Humicola</a:t>
            </a:r>
            <a:r>
              <a:rPr lang="en-US" sz="2800" u="none" dirty="0"/>
              <a:t> fungi.</a:t>
            </a:r>
          </a:p>
          <a:p>
            <a:endParaRPr lang="en-US" sz="2800" u="none" dirty="0"/>
          </a:p>
          <a:p>
            <a:r>
              <a:rPr lang="en-US" sz="2800" u="none" dirty="0" err="1" smtClean="0"/>
              <a:t>Cellulases</a:t>
            </a:r>
            <a:r>
              <a:rPr lang="en-US" sz="2800" u="none" dirty="0" smtClean="0"/>
              <a:t> are capable </a:t>
            </a:r>
            <a:r>
              <a:rPr lang="en-US" sz="2800" u="none" dirty="0"/>
              <a:t>of degrading crystalline cellulose to glucose. </a:t>
            </a:r>
            <a:endParaRPr lang="en-US" sz="2800" u="none" dirty="0" smtClean="0"/>
          </a:p>
          <a:p>
            <a:endParaRPr lang="en-US" sz="2800" u="none" dirty="0"/>
          </a:p>
          <a:p>
            <a:r>
              <a:rPr lang="en-US" sz="2800" u="none" dirty="0"/>
              <a:t>In textile washing </a:t>
            </a:r>
            <a:r>
              <a:rPr lang="en-US" sz="2800" u="none" dirty="0" err="1"/>
              <a:t>cellulases</a:t>
            </a:r>
            <a:r>
              <a:rPr lang="en-US" sz="2800" u="none" dirty="0"/>
              <a:t> remove cellulose </a:t>
            </a:r>
            <a:r>
              <a:rPr lang="en-US" sz="2800" u="none" dirty="0" err="1"/>
              <a:t>microfibrils</a:t>
            </a:r>
            <a:r>
              <a:rPr lang="en-US" sz="2800" u="none" dirty="0"/>
              <a:t>, which are formed during washing and the use of cotton based </a:t>
            </a:r>
            <a:r>
              <a:rPr lang="en-US" sz="2800" u="none" dirty="0" smtClean="0"/>
              <a:t>cloths causing brightening </a:t>
            </a:r>
            <a:r>
              <a:rPr lang="en-US" sz="2800" u="none" dirty="0"/>
              <a:t>and softening of the material. </a:t>
            </a:r>
          </a:p>
        </p:txBody>
      </p:sp>
    </p:spTree>
    <p:extLst>
      <p:ext uri="{BB962C8B-B14F-4D97-AF65-F5344CB8AC3E}">
        <p14:creationId xmlns:p14="http://schemas.microsoft.com/office/powerpoint/2010/main" val="272853724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22300" y="2636838"/>
            <a:ext cx="1000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 + E</a:t>
            </a:r>
            <a:endParaRPr lang="ar-SA" altLang="en-US" sz="2800" b="1" u="none">
              <a:solidFill>
                <a:srgbClr val="800000"/>
              </a:solidFill>
              <a:latin typeface="Times New Roman" pitchFamily="18" charset="0"/>
              <a:cs typeface="Times New Roman" pitchFamily="18" charset="0"/>
            </a:endParaRPr>
          </a:p>
        </p:txBody>
      </p:sp>
      <p:sp>
        <p:nvSpPr>
          <p:cNvPr id="33795" name="AutoShape 3"/>
          <p:cNvSpPr>
            <a:spLocks noChangeArrowheads="1"/>
          </p:cNvSpPr>
          <p:nvPr/>
        </p:nvSpPr>
        <p:spPr bwMode="auto">
          <a:xfrm>
            <a:off x="1919288" y="2781300"/>
            <a:ext cx="1584325" cy="215900"/>
          </a:xfrm>
          <a:prstGeom prst="leftRightArrow">
            <a:avLst>
              <a:gd name="adj1" fmla="val 50000"/>
              <a:gd name="adj2" fmla="val 146765"/>
            </a:avLst>
          </a:prstGeom>
          <a:solidFill>
            <a:schemeClr val="accent1"/>
          </a:solidFill>
          <a:ln w="9525">
            <a:solidFill>
              <a:schemeClr val="tx1"/>
            </a:solidFill>
            <a:miter lim="800000"/>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a:latin typeface="Times New Roman" pitchFamily="18" charset="0"/>
              <a:cs typeface="Times New Roman" pitchFamily="18" charset="0"/>
            </a:endParaRPr>
          </a:p>
        </p:txBody>
      </p:sp>
      <p:sp>
        <p:nvSpPr>
          <p:cNvPr id="33796" name="Rectangle 4"/>
          <p:cNvSpPr>
            <a:spLocks noChangeArrowheads="1"/>
          </p:cNvSpPr>
          <p:nvPr/>
        </p:nvSpPr>
        <p:spPr bwMode="auto">
          <a:xfrm>
            <a:off x="4171950" y="2636838"/>
            <a:ext cx="619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SE</a:t>
            </a:r>
            <a:endParaRPr lang="ar-SA" altLang="en-US" sz="2800" b="1" u="none">
              <a:solidFill>
                <a:srgbClr val="800000"/>
              </a:solidFill>
              <a:latin typeface="Times New Roman" pitchFamily="18" charset="0"/>
              <a:cs typeface="Times New Roman" pitchFamily="18" charset="0"/>
            </a:endParaRPr>
          </a:p>
        </p:txBody>
      </p:sp>
      <p:sp>
        <p:nvSpPr>
          <p:cNvPr id="33797" name="AutoShape 5"/>
          <p:cNvSpPr>
            <a:spLocks noChangeArrowheads="1"/>
          </p:cNvSpPr>
          <p:nvPr/>
        </p:nvSpPr>
        <p:spPr bwMode="auto">
          <a:xfrm>
            <a:off x="5087938" y="2852738"/>
            <a:ext cx="1439862" cy="144462"/>
          </a:xfrm>
          <a:prstGeom prst="rightArrow">
            <a:avLst>
              <a:gd name="adj1" fmla="val 50000"/>
              <a:gd name="adj2" fmla="val 249177"/>
            </a:avLst>
          </a:prstGeom>
          <a:solidFill>
            <a:schemeClr val="accent1"/>
          </a:solidFill>
          <a:ln w="9525">
            <a:solidFill>
              <a:schemeClr val="tx1"/>
            </a:solidFill>
            <a:miter lim="800000"/>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a:latin typeface="Times New Roman" pitchFamily="18" charset="0"/>
              <a:cs typeface="Times New Roman" pitchFamily="18" charset="0"/>
            </a:endParaRPr>
          </a:p>
        </p:txBody>
      </p:sp>
      <p:sp>
        <p:nvSpPr>
          <p:cNvPr id="33798" name="Rectangle 6"/>
          <p:cNvSpPr>
            <a:spLocks noChangeArrowheads="1"/>
          </p:cNvSpPr>
          <p:nvPr/>
        </p:nvSpPr>
        <p:spPr bwMode="auto">
          <a:xfrm>
            <a:off x="6959600" y="2636838"/>
            <a:ext cx="1019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P + E</a:t>
            </a:r>
            <a:endParaRPr lang="ar-SA" altLang="en-US" sz="2800" b="1" u="none">
              <a:solidFill>
                <a:srgbClr val="800000"/>
              </a:solidFill>
              <a:latin typeface="Times New Roman" pitchFamily="18" charset="0"/>
              <a:cs typeface="Times New Roman" pitchFamily="18" charset="0"/>
            </a:endParaRPr>
          </a:p>
        </p:txBody>
      </p:sp>
      <p:sp>
        <p:nvSpPr>
          <p:cNvPr id="33799" name="AutoShape 7"/>
          <p:cNvSpPr>
            <a:spLocks noChangeArrowheads="1"/>
          </p:cNvSpPr>
          <p:nvPr/>
        </p:nvSpPr>
        <p:spPr bwMode="auto">
          <a:xfrm rot="5400000">
            <a:off x="191294" y="3861594"/>
            <a:ext cx="1439863" cy="142875"/>
          </a:xfrm>
          <a:prstGeom prst="rightArrow">
            <a:avLst>
              <a:gd name="adj1" fmla="val 50000"/>
              <a:gd name="adj2" fmla="val 251945"/>
            </a:avLst>
          </a:prstGeom>
          <a:solidFill>
            <a:schemeClr val="accent1"/>
          </a:solidFill>
          <a:ln w="9525">
            <a:solidFill>
              <a:schemeClr val="tx1"/>
            </a:solidFill>
            <a:miter lim="800000"/>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a:latin typeface="Times New Roman" pitchFamily="18" charset="0"/>
              <a:cs typeface="Times New Roman" pitchFamily="18" charset="0"/>
            </a:endParaRPr>
          </a:p>
        </p:txBody>
      </p:sp>
      <p:sp>
        <p:nvSpPr>
          <p:cNvPr id="33800" name="AutoShape 8"/>
          <p:cNvSpPr>
            <a:spLocks noChangeArrowheads="1"/>
          </p:cNvSpPr>
          <p:nvPr/>
        </p:nvSpPr>
        <p:spPr bwMode="auto">
          <a:xfrm rot="2076824">
            <a:off x="1558925" y="3573463"/>
            <a:ext cx="1439863" cy="142875"/>
          </a:xfrm>
          <a:prstGeom prst="rightArrow">
            <a:avLst>
              <a:gd name="adj1" fmla="val 50000"/>
              <a:gd name="adj2" fmla="val 251945"/>
            </a:avLst>
          </a:prstGeom>
          <a:solidFill>
            <a:schemeClr val="accent1"/>
          </a:solidFill>
          <a:ln w="9525">
            <a:solidFill>
              <a:schemeClr val="tx1"/>
            </a:solidFill>
            <a:miter lim="800000"/>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a:latin typeface="Times New Roman" pitchFamily="18" charset="0"/>
              <a:cs typeface="Times New Roman" pitchFamily="18" charset="0"/>
            </a:endParaRPr>
          </a:p>
        </p:txBody>
      </p:sp>
      <p:sp>
        <p:nvSpPr>
          <p:cNvPr id="33801" name="Rectangle 9"/>
          <p:cNvSpPr>
            <a:spLocks noChangeArrowheads="1"/>
          </p:cNvSpPr>
          <p:nvPr/>
        </p:nvSpPr>
        <p:spPr bwMode="auto">
          <a:xfrm>
            <a:off x="920750" y="4724400"/>
            <a:ext cx="55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EI</a:t>
            </a:r>
            <a:endParaRPr lang="ar-SA" altLang="en-US" sz="2800" b="1" u="none">
              <a:solidFill>
                <a:srgbClr val="800000"/>
              </a:solidFill>
              <a:latin typeface="Times New Roman" pitchFamily="18" charset="0"/>
              <a:cs typeface="Times New Roman" pitchFamily="18" charset="0"/>
            </a:endParaRPr>
          </a:p>
        </p:txBody>
      </p:sp>
      <p:sp>
        <p:nvSpPr>
          <p:cNvPr id="33802" name="Rectangle 10"/>
          <p:cNvSpPr>
            <a:spLocks noChangeArrowheads="1"/>
          </p:cNvSpPr>
          <p:nvPr/>
        </p:nvSpPr>
        <p:spPr bwMode="auto">
          <a:xfrm>
            <a:off x="2728913" y="4221163"/>
            <a:ext cx="757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ESI</a:t>
            </a:r>
            <a:endParaRPr lang="ar-SA" altLang="en-US" sz="2800" b="1" u="none">
              <a:solidFill>
                <a:srgbClr val="800000"/>
              </a:solidFill>
              <a:latin typeface="Times New Roman" pitchFamily="18" charset="0"/>
              <a:cs typeface="Times New Roman" pitchFamily="18" charset="0"/>
            </a:endParaRPr>
          </a:p>
        </p:txBody>
      </p:sp>
      <p:sp>
        <p:nvSpPr>
          <p:cNvPr id="33803" name="Rectangle 11"/>
          <p:cNvSpPr>
            <a:spLocks noChangeArrowheads="1"/>
          </p:cNvSpPr>
          <p:nvPr/>
        </p:nvSpPr>
        <p:spPr bwMode="auto">
          <a:xfrm>
            <a:off x="1198563" y="3500438"/>
            <a:ext cx="525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+I</a:t>
            </a:r>
            <a:endParaRPr lang="ar-SA" altLang="en-US" sz="2800" b="1" u="none">
              <a:solidFill>
                <a:srgbClr val="800000"/>
              </a:solidFill>
              <a:latin typeface="Times New Roman" pitchFamily="18" charset="0"/>
              <a:cs typeface="Times New Roman" pitchFamily="18" charset="0"/>
            </a:endParaRPr>
          </a:p>
        </p:txBody>
      </p:sp>
      <p:sp>
        <p:nvSpPr>
          <p:cNvPr id="33804" name="Rectangle 12"/>
          <p:cNvSpPr>
            <a:spLocks noChangeArrowheads="1"/>
          </p:cNvSpPr>
          <p:nvPr/>
        </p:nvSpPr>
        <p:spPr bwMode="auto">
          <a:xfrm>
            <a:off x="1116013" y="5589588"/>
            <a:ext cx="1000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 + E</a:t>
            </a:r>
            <a:endParaRPr lang="ar-SA" altLang="en-US" sz="2800" b="1" u="none">
              <a:solidFill>
                <a:srgbClr val="800000"/>
              </a:solidFill>
              <a:latin typeface="Times New Roman" pitchFamily="18" charset="0"/>
              <a:cs typeface="Times New Roman" pitchFamily="18" charset="0"/>
            </a:endParaRPr>
          </a:p>
        </p:txBody>
      </p:sp>
      <p:sp>
        <p:nvSpPr>
          <p:cNvPr id="33805" name="AutoShape 13"/>
          <p:cNvSpPr>
            <a:spLocks noChangeArrowheads="1"/>
          </p:cNvSpPr>
          <p:nvPr/>
        </p:nvSpPr>
        <p:spPr bwMode="auto">
          <a:xfrm>
            <a:off x="2413000" y="5734050"/>
            <a:ext cx="1584325" cy="215900"/>
          </a:xfrm>
          <a:prstGeom prst="leftRightArrow">
            <a:avLst>
              <a:gd name="adj1" fmla="val 50000"/>
              <a:gd name="adj2" fmla="val 146765"/>
            </a:avLst>
          </a:prstGeom>
          <a:solidFill>
            <a:schemeClr val="accent1"/>
          </a:solidFill>
          <a:ln w="9525">
            <a:solidFill>
              <a:schemeClr val="tx1"/>
            </a:solidFill>
            <a:miter lim="800000"/>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a:latin typeface="Times New Roman" pitchFamily="18" charset="0"/>
              <a:cs typeface="Times New Roman" pitchFamily="18" charset="0"/>
            </a:endParaRPr>
          </a:p>
        </p:txBody>
      </p:sp>
      <p:sp>
        <p:nvSpPr>
          <p:cNvPr id="33806" name="Rectangle 14"/>
          <p:cNvSpPr>
            <a:spLocks noChangeArrowheads="1"/>
          </p:cNvSpPr>
          <p:nvPr/>
        </p:nvSpPr>
        <p:spPr bwMode="auto">
          <a:xfrm>
            <a:off x="4665663" y="5589588"/>
            <a:ext cx="619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SE</a:t>
            </a:r>
            <a:endParaRPr lang="ar-SA" altLang="en-US" sz="2800" b="1" u="none">
              <a:solidFill>
                <a:srgbClr val="800000"/>
              </a:solidFill>
              <a:latin typeface="Times New Roman" pitchFamily="18" charset="0"/>
              <a:cs typeface="Times New Roman" pitchFamily="18" charset="0"/>
            </a:endParaRPr>
          </a:p>
        </p:txBody>
      </p:sp>
      <p:sp>
        <p:nvSpPr>
          <p:cNvPr id="33807" name="AutoShape 15"/>
          <p:cNvSpPr>
            <a:spLocks noChangeArrowheads="1"/>
          </p:cNvSpPr>
          <p:nvPr/>
        </p:nvSpPr>
        <p:spPr bwMode="auto">
          <a:xfrm>
            <a:off x="5581650" y="5805488"/>
            <a:ext cx="1439863" cy="144462"/>
          </a:xfrm>
          <a:prstGeom prst="rightArrow">
            <a:avLst>
              <a:gd name="adj1" fmla="val 50000"/>
              <a:gd name="adj2" fmla="val 249177"/>
            </a:avLst>
          </a:prstGeom>
          <a:solidFill>
            <a:schemeClr val="accent1"/>
          </a:solidFill>
          <a:ln w="9525">
            <a:solidFill>
              <a:schemeClr val="tx1"/>
            </a:solidFill>
            <a:miter lim="800000"/>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a:latin typeface="Times New Roman" pitchFamily="18" charset="0"/>
              <a:cs typeface="Times New Roman" pitchFamily="18" charset="0"/>
            </a:endParaRPr>
          </a:p>
        </p:txBody>
      </p:sp>
      <p:sp>
        <p:nvSpPr>
          <p:cNvPr id="33808" name="Rectangle 16"/>
          <p:cNvSpPr>
            <a:spLocks noChangeArrowheads="1"/>
          </p:cNvSpPr>
          <p:nvPr/>
        </p:nvSpPr>
        <p:spPr bwMode="auto">
          <a:xfrm>
            <a:off x="7453313" y="5589588"/>
            <a:ext cx="1019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P + E</a:t>
            </a:r>
            <a:endParaRPr lang="ar-SA" altLang="en-US" sz="2800" b="1" u="none">
              <a:solidFill>
                <a:srgbClr val="800000"/>
              </a:solidFill>
              <a:latin typeface="Times New Roman" pitchFamily="18" charset="0"/>
              <a:cs typeface="Times New Roman" pitchFamily="18" charset="0"/>
            </a:endParaRPr>
          </a:p>
        </p:txBody>
      </p:sp>
      <p:sp>
        <p:nvSpPr>
          <p:cNvPr id="33809" name="Rectangle 17"/>
          <p:cNvSpPr>
            <a:spLocks noChangeArrowheads="1"/>
          </p:cNvSpPr>
          <p:nvPr/>
        </p:nvSpPr>
        <p:spPr bwMode="auto">
          <a:xfrm>
            <a:off x="2857500" y="5157788"/>
            <a:ext cx="638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K1</a:t>
            </a:r>
            <a:endParaRPr lang="ar-SA" altLang="en-US" sz="2800" b="1" u="none">
              <a:solidFill>
                <a:srgbClr val="800000"/>
              </a:solidFill>
              <a:latin typeface="Times New Roman" pitchFamily="18" charset="0"/>
              <a:cs typeface="Times New Roman" pitchFamily="18" charset="0"/>
            </a:endParaRPr>
          </a:p>
        </p:txBody>
      </p:sp>
      <p:sp>
        <p:nvSpPr>
          <p:cNvPr id="33810" name="Rectangle 18"/>
          <p:cNvSpPr>
            <a:spLocks noChangeArrowheads="1"/>
          </p:cNvSpPr>
          <p:nvPr/>
        </p:nvSpPr>
        <p:spPr bwMode="auto">
          <a:xfrm>
            <a:off x="2865438" y="5949950"/>
            <a:ext cx="638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K2</a:t>
            </a:r>
            <a:endParaRPr lang="ar-SA" altLang="en-US" sz="2800" b="1" u="none">
              <a:solidFill>
                <a:srgbClr val="800000"/>
              </a:solidFill>
              <a:latin typeface="Times New Roman" pitchFamily="18" charset="0"/>
              <a:cs typeface="Times New Roman" pitchFamily="18" charset="0"/>
            </a:endParaRPr>
          </a:p>
        </p:txBody>
      </p:sp>
      <p:sp>
        <p:nvSpPr>
          <p:cNvPr id="33811" name="Rectangle 19"/>
          <p:cNvSpPr>
            <a:spLocks noChangeArrowheads="1"/>
          </p:cNvSpPr>
          <p:nvPr/>
        </p:nvSpPr>
        <p:spPr bwMode="auto">
          <a:xfrm>
            <a:off x="5816600" y="5229225"/>
            <a:ext cx="638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K3</a:t>
            </a:r>
            <a:endParaRPr lang="ar-SA" altLang="en-US" sz="2800" b="1" u="none">
              <a:solidFill>
                <a:srgbClr val="800000"/>
              </a:solidFill>
              <a:latin typeface="Times New Roman" pitchFamily="18" charset="0"/>
              <a:cs typeface="Times New Roman" pitchFamily="18" charset="0"/>
            </a:endParaRPr>
          </a:p>
        </p:txBody>
      </p:sp>
      <p:sp>
        <p:nvSpPr>
          <p:cNvPr id="33812" name="Rectangle 20"/>
          <p:cNvSpPr>
            <a:spLocks noChangeArrowheads="1"/>
          </p:cNvSpPr>
          <p:nvPr/>
        </p:nvSpPr>
        <p:spPr bwMode="auto">
          <a:xfrm>
            <a:off x="1524000" y="1905000"/>
            <a:ext cx="388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rPr>
              <a:t>One-substrate kinetics</a:t>
            </a:r>
            <a:endParaRPr lang="en-US" altLang="en-US" sz="2800" b="1" u="none">
              <a:solidFill>
                <a:srgbClr val="800000"/>
              </a:solidFill>
              <a:latin typeface="Times New Roman" pitchFamily="18" charset="0"/>
              <a:cs typeface="Times New Roman" pitchFamily="18" charset="0"/>
            </a:endParaRPr>
          </a:p>
        </p:txBody>
      </p:sp>
      <p:sp>
        <p:nvSpPr>
          <p:cNvPr id="33813" name="AutoShape 21"/>
          <p:cNvSpPr>
            <a:spLocks noChangeArrowheads="1"/>
          </p:cNvSpPr>
          <p:nvPr/>
        </p:nvSpPr>
        <p:spPr bwMode="auto">
          <a:xfrm>
            <a:off x="2667000" y="304800"/>
            <a:ext cx="5181600" cy="10668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FontTx/>
              <a:buNone/>
            </a:pPr>
            <a:r>
              <a:rPr lang="en-GB" altLang="en-US" b="1" u="none">
                <a:solidFill>
                  <a:srgbClr val="800000"/>
                </a:solidFill>
                <a:latin typeface="Times New Roman" pitchFamily="18" charset="0"/>
                <a:cs typeface="Times New Roman" pitchFamily="18" charset="0"/>
              </a:rPr>
              <a:t>Enzyme Kinetics</a:t>
            </a:r>
          </a:p>
        </p:txBody>
      </p:sp>
    </p:spTree>
    <p:extLst>
      <p:ext uri="{BB962C8B-B14F-4D97-AF65-F5344CB8AC3E}">
        <p14:creationId xmlns:p14="http://schemas.microsoft.com/office/powerpoint/2010/main" val="364411030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13"/>
                                        </p:tgtEl>
                                        <p:attrNameLst>
                                          <p:attrName>style.visibility</p:attrName>
                                        </p:attrNameLst>
                                      </p:cBhvr>
                                      <p:to>
                                        <p:strVal val="visible"/>
                                      </p:to>
                                    </p:set>
                                    <p:animEffect transition="in" filter="blinds(horizontal)">
                                      <p:cBhvr>
                                        <p:cTn id="7" dur="500"/>
                                        <p:tgtEl>
                                          <p:spTgt spid="338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812"/>
                                        </p:tgtEl>
                                        <p:attrNameLst>
                                          <p:attrName>style.visibility</p:attrName>
                                        </p:attrNameLst>
                                      </p:cBhvr>
                                      <p:to>
                                        <p:strVal val="visible"/>
                                      </p:to>
                                    </p:set>
                                    <p:animEffect transition="in" filter="blinds(horizontal)">
                                      <p:cBhvr>
                                        <p:cTn id="12" dur="500"/>
                                        <p:tgtEl>
                                          <p:spTgt spid="338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4"/>
                                        </p:tgtEl>
                                        <p:attrNameLst>
                                          <p:attrName>style.visibility</p:attrName>
                                        </p:attrNameLst>
                                      </p:cBhvr>
                                      <p:to>
                                        <p:strVal val="visible"/>
                                      </p:to>
                                    </p:set>
                                    <p:animEffect transition="in" filter="blinds(horizontal)">
                                      <p:cBhvr>
                                        <p:cTn id="17" dur="500"/>
                                        <p:tgtEl>
                                          <p:spTgt spid="3379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3795"/>
                                        </p:tgtEl>
                                        <p:attrNameLst>
                                          <p:attrName>style.visibility</p:attrName>
                                        </p:attrNameLst>
                                      </p:cBhvr>
                                      <p:to>
                                        <p:strVal val="visible"/>
                                      </p:to>
                                    </p:set>
                                    <p:animEffect transition="in" filter="blinds(horizontal)">
                                      <p:cBhvr>
                                        <p:cTn id="20" dur="500"/>
                                        <p:tgtEl>
                                          <p:spTgt spid="337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3796">
                                            <p:txEl>
                                              <p:pRg st="0" end="0"/>
                                            </p:txEl>
                                          </p:spTgt>
                                        </p:tgtEl>
                                        <p:attrNameLst>
                                          <p:attrName>style.visibility</p:attrName>
                                        </p:attrNameLst>
                                      </p:cBhvr>
                                      <p:to>
                                        <p:strVal val="visible"/>
                                      </p:to>
                                    </p:set>
                                    <p:animEffect transition="in" filter="blinds(horizontal)">
                                      <p:cBhvr>
                                        <p:cTn id="25" dur="500"/>
                                        <p:tgtEl>
                                          <p:spTgt spid="33796">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3797"/>
                                        </p:tgtEl>
                                        <p:attrNameLst>
                                          <p:attrName>style.visibility</p:attrName>
                                        </p:attrNameLst>
                                      </p:cBhvr>
                                      <p:to>
                                        <p:strVal val="visible"/>
                                      </p:to>
                                    </p:set>
                                    <p:animEffect transition="in" filter="blinds(horizontal)">
                                      <p:cBhvr>
                                        <p:cTn id="30" dur="500"/>
                                        <p:tgtEl>
                                          <p:spTgt spid="3379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3798"/>
                                        </p:tgtEl>
                                        <p:attrNameLst>
                                          <p:attrName>style.visibility</p:attrName>
                                        </p:attrNameLst>
                                      </p:cBhvr>
                                      <p:to>
                                        <p:strVal val="visible"/>
                                      </p:to>
                                    </p:set>
                                    <p:animEffect transition="in" filter="blinds(horizontal)">
                                      <p:cBhvr>
                                        <p:cTn id="33" dur="500"/>
                                        <p:tgtEl>
                                          <p:spTgt spid="3379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3799"/>
                                        </p:tgtEl>
                                        <p:attrNameLst>
                                          <p:attrName>style.visibility</p:attrName>
                                        </p:attrNameLst>
                                      </p:cBhvr>
                                      <p:to>
                                        <p:strVal val="visible"/>
                                      </p:to>
                                    </p:set>
                                    <p:animEffect transition="in" filter="blinds(horizontal)">
                                      <p:cBhvr>
                                        <p:cTn id="38" dur="500"/>
                                        <p:tgtEl>
                                          <p:spTgt spid="3379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3800"/>
                                        </p:tgtEl>
                                        <p:attrNameLst>
                                          <p:attrName>style.visibility</p:attrName>
                                        </p:attrNameLst>
                                      </p:cBhvr>
                                      <p:to>
                                        <p:strVal val="visible"/>
                                      </p:to>
                                    </p:set>
                                    <p:animEffect transition="in" filter="blinds(horizontal)">
                                      <p:cBhvr>
                                        <p:cTn id="41" dur="500"/>
                                        <p:tgtEl>
                                          <p:spTgt spid="3380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3803"/>
                                        </p:tgtEl>
                                        <p:attrNameLst>
                                          <p:attrName>style.visibility</p:attrName>
                                        </p:attrNameLst>
                                      </p:cBhvr>
                                      <p:to>
                                        <p:strVal val="visible"/>
                                      </p:to>
                                    </p:set>
                                    <p:animEffect transition="in" filter="blinds(horizontal)">
                                      <p:cBhvr>
                                        <p:cTn id="44" dur="500"/>
                                        <p:tgtEl>
                                          <p:spTgt spid="3380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3801"/>
                                        </p:tgtEl>
                                        <p:attrNameLst>
                                          <p:attrName>style.visibility</p:attrName>
                                        </p:attrNameLst>
                                      </p:cBhvr>
                                      <p:to>
                                        <p:strVal val="visible"/>
                                      </p:to>
                                    </p:set>
                                    <p:animEffect transition="in" filter="blinds(horizontal)">
                                      <p:cBhvr>
                                        <p:cTn id="49" dur="500"/>
                                        <p:tgtEl>
                                          <p:spTgt spid="3380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33802">
                                            <p:txEl>
                                              <p:pRg st="0" end="0"/>
                                            </p:txEl>
                                          </p:spTgt>
                                        </p:tgtEl>
                                        <p:attrNameLst>
                                          <p:attrName>style.visibility</p:attrName>
                                        </p:attrNameLst>
                                      </p:cBhvr>
                                      <p:to>
                                        <p:strVal val="visible"/>
                                      </p:to>
                                    </p:set>
                                    <p:animEffect transition="in" filter="blinds(horizontal)">
                                      <p:cBhvr>
                                        <p:cTn id="54" dur="500"/>
                                        <p:tgtEl>
                                          <p:spTgt spid="33802">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3804"/>
                                        </p:tgtEl>
                                        <p:attrNameLst>
                                          <p:attrName>style.visibility</p:attrName>
                                        </p:attrNameLst>
                                      </p:cBhvr>
                                      <p:to>
                                        <p:strVal val="visible"/>
                                      </p:to>
                                    </p:set>
                                    <p:animEffect transition="in" filter="blinds(horizontal)">
                                      <p:cBhvr>
                                        <p:cTn id="59" dur="500"/>
                                        <p:tgtEl>
                                          <p:spTgt spid="33804"/>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3805"/>
                                        </p:tgtEl>
                                        <p:attrNameLst>
                                          <p:attrName>style.visibility</p:attrName>
                                        </p:attrNameLst>
                                      </p:cBhvr>
                                      <p:to>
                                        <p:strVal val="visible"/>
                                      </p:to>
                                    </p:set>
                                    <p:animEffect transition="in" filter="blinds(horizontal)">
                                      <p:cBhvr>
                                        <p:cTn id="62" dur="500"/>
                                        <p:tgtEl>
                                          <p:spTgt spid="33805"/>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3809"/>
                                        </p:tgtEl>
                                        <p:attrNameLst>
                                          <p:attrName>style.visibility</p:attrName>
                                        </p:attrNameLst>
                                      </p:cBhvr>
                                      <p:to>
                                        <p:strVal val="visible"/>
                                      </p:to>
                                    </p:set>
                                    <p:animEffect transition="in" filter="blinds(horizontal)">
                                      <p:cBhvr>
                                        <p:cTn id="65" dur="500"/>
                                        <p:tgtEl>
                                          <p:spTgt spid="33809"/>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3810"/>
                                        </p:tgtEl>
                                        <p:attrNameLst>
                                          <p:attrName>style.visibility</p:attrName>
                                        </p:attrNameLst>
                                      </p:cBhvr>
                                      <p:to>
                                        <p:strVal val="visible"/>
                                      </p:to>
                                    </p:set>
                                    <p:animEffect transition="in" filter="blinds(horizontal)">
                                      <p:cBhvr>
                                        <p:cTn id="68" dur="500"/>
                                        <p:tgtEl>
                                          <p:spTgt spid="3381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3806"/>
                                        </p:tgtEl>
                                        <p:attrNameLst>
                                          <p:attrName>style.visibility</p:attrName>
                                        </p:attrNameLst>
                                      </p:cBhvr>
                                      <p:to>
                                        <p:strVal val="visible"/>
                                      </p:to>
                                    </p:set>
                                    <p:animEffect transition="in" filter="blinds(horizontal)">
                                      <p:cBhvr>
                                        <p:cTn id="73" dur="500"/>
                                        <p:tgtEl>
                                          <p:spTgt spid="33806"/>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3807"/>
                                        </p:tgtEl>
                                        <p:attrNameLst>
                                          <p:attrName>style.visibility</p:attrName>
                                        </p:attrNameLst>
                                      </p:cBhvr>
                                      <p:to>
                                        <p:strVal val="visible"/>
                                      </p:to>
                                    </p:set>
                                    <p:animEffect transition="in" filter="blinds(horizontal)">
                                      <p:cBhvr>
                                        <p:cTn id="76" dur="500"/>
                                        <p:tgtEl>
                                          <p:spTgt spid="33807"/>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3811"/>
                                        </p:tgtEl>
                                        <p:attrNameLst>
                                          <p:attrName>style.visibility</p:attrName>
                                        </p:attrNameLst>
                                      </p:cBhvr>
                                      <p:to>
                                        <p:strVal val="visible"/>
                                      </p:to>
                                    </p:set>
                                    <p:animEffect transition="in" filter="blinds(horizontal)">
                                      <p:cBhvr>
                                        <p:cTn id="79" dur="500"/>
                                        <p:tgtEl>
                                          <p:spTgt spid="3381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3808"/>
                                        </p:tgtEl>
                                        <p:attrNameLst>
                                          <p:attrName>style.visibility</p:attrName>
                                        </p:attrNameLst>
                                      </p:cBhvr>
                                      <p:to>
                                        <p:strVal val="visible"/>
                                      </p:to>
                                    </p:set>
                                    <p:animEffect transition="in" filter="blinds(horizontal)">
                                      <p:cBhvr>
                                        <p:cTn id="84" dur="500"/>
                                        <p:tgtEl>
                                          <p:spTgt spid="33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animBg="1"/>
      <p:bldP spid="33797" grpId="0" animBg="1"/>
      <p:bldP spid="33798" grpId="0"/>
      <p:bldP spid="33799" grpId="0" animBg="1"/>
      <p:bldP spid="33800" grpId="0" animBg="1"/>
      <p:bldP spid="33801" grpId="0"/>
      <p:bldP spid="33803" grpId="0"/>
      <p:bldP spid="33804" grpId="0"/>
      <p:bldP spid="33805" grpId="0" animBg="1"/>
      <p:bldP spid="33806" grpId="0"/>
      <p:bldP spid="33807" grpId="0" animBg="1"/>
      <p:bldP spid="33808" grpId="0"/>
      <p:bldP spid="33809" grpId="0"/>
      <p:bldP spid="33810" grpId="0"/>
      <p:bldP spid="33811" grpId="0"/>
      <p:bldP spid="33812" grpId="0"/>
      <p:bldP spid="338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6" name="Picture 6"/>
          <p:cNvSpPr>
            <a:spLocks noChangeAspect="1" noChangeArrowheads="1"/>
          </p:cNvSpPr>
          <p:nvPr/>
        </p:nvSpPr>
        <p:spPr bwMode="auto">
          <a:xfrm>
            <a:off x="1639888" y="3213100"/>
            <a:ext cx="7397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53608" name="Picture 8"/>
          <p:cNvSpPr>
            <a:spLocks noChangeAspect="1" noChangeArrowheads="1"/>
          </p:cNvSpPr>
          <p:nvPr/>
        </p:nvSpPr>
        <p:spPr bwMode="auto">
          <a:xfrm>
            <a:off x="2432050" y="2276475"/>
            <a:ext cx="61864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2" name="Rectangle 1"/>
          <p:cNvSpPr/>
          <p:nvPr/>
        </p:nvSpPr>
        <p:spPr>
          <a:xfrm>
            <a:off x="4210477" y="527674"/>
            <a:ext cx="1883850" cy="584775"/>
          </a:xfrm>
          <a:prstGeom prst="rect">
            <a:avLst/>
          </a:prstGeom>
        </p:spPr>
        <p:txBody>
          <a:bodyPr wrap="none">
            <a:spAutoFit/>
          </a:bodyPr>
          <a:lstStyle/>
          <a:p>
            <a:pPr lvl="0" algn="ctr" eaLnBrk="1" hangingPunct="1"/>
            <a:r>
              <a:rPr lang="en-US" b="1" u="none" dirty="0" err="1" smtClean="0">
                <a:solidFill>
                  <a:srgbClr val="3333CC"/>
                </a:solidFill>
              </a:rPr>
              <a:t>Cellulase</a:t>
            </a:r>
            <a:r>
              <a:rPr lang="en-US" b="1" u="none" dirty="0" smtClean="0">
                <a:solidFill>
                  <a:srgbClr val="3333CC"/>
                </a:solidFill>
              </a:rPr>
              <a:t> </a:t>
            </a:r>
            <a:endParaRPr lang="en-GB" altLang="en-US" b="1" u="none" dirty="0">
              <a:solidFill>
                <a:srgbClr val="3333CC"/>
              </a:solidFill>
            </a:endParaRPr>
          </a:p>
        </p:txBody>
      </p:sp>
      <p:sp>
        <p:nvSpPr>
          <p:cNvPr id="4" name="Rectangle 3"/>
          <p:cNvSpPr/>
          <p:nvPr/>
        </p:nvSpPr>
        <p:spPr>
          <a:xfrm>
            <a:off x="200472" y="2278291"/>
            <a:ext cx="9577064" cy="2554545"/>
          </a:xfrm>
          <a:prstGeom prst="rect">
            <a:avLst/>
          </a:prstGeom>
        </p:spPr>
        <p:txBody>
          <a:bodyPr wrap="square">
            <a:spAutoFit/>
          </a:bodyPr>
          <a:lstStyle/>
          <a:p>
            <a:pPr marL="457200" indent="-457200">
              <a:buFont typeface="Arial" panose="020B0604020202020204" pitchFamily="34" charset="0"/>
              <a:buChar char="•"/>
            </a:pPr>
            <a:r>
              <a:rPr lang="en-US" u="none" dirty="0"/>
              <a:t>Enzymatic degradation of cellulose </a:t>
            </a:r>
            <a:r>
              <a:rPr lang="en-US" u="none" dirty="0" smtClean="0"/>
              <a:t>is an important topic </a:t>
            </a:r>
            <a:r>
              <a:rPr lang="en-US" u="none" dirty="0"/>
              <a:t>due to its potential for efficient </a:t>
            </a:r>
            <a:r>
              <a:rPr lang="en-US" u="none" dirty="0" smtClean="0"/>
              <a:t>utilization of </a:t>
            </a:r>
            <a:r>
              <a:rPr lang="en-US" u="none" dirty="0"/>
              <a:t>the energy and carbon content of these </a:t>
            </a:r>
            <a:r>
              <a:rPr lang="en-US" u="none" dirty="0" smtClean="0"/>
              <a:t>polymers.</a:t>
            </a:r>
          </a:p>
          <a:p>
            <a:pPr marL="457200" indent="-457200">
              <a:buFont typeface="Arial" panose="020B0604020202020204" pitchFamily="34" charset="0"/>
              <a:buChar char="•"/>
            </a:pPr>
            <a:r>
              <a:rPr lang="en-US" u="none" dirty="0" smtClean="0"/>
              <a:t>Cellulose is highly </a:t>
            </a:r>
            <a:r>
              <a:rPr lang="en-US" u="none" dirty="0"/>
              <a:t>abundant and </a:t>
            </a:r>
            <a:r>
              <a:rPr lang="en-US" u="none" dirty="0" smtClean="0"/>
              <a:t>natural polymers </a:t>
            </a:r>
            <a:r>
              <a:rPr lang="en-US" u="none" dirty="0"/>
              <a:t>of </a:t>
            </a:r>
            <a:r>
              <a:rPr lang="en-US" u="none" dirty="0" smtClean="0"/>
              <a:t>D-glucose. </a:t>
            </a:r>
            <a:endParaRPr lang="en-US" u="none" dirty="0"/>
          </a:p>
        </p:txBody>
      </p:sp>
    </p:spTree>
    <p:extLst>
      <p:ext uri="{BB962C8B-B14F-4D97-AF65-F5344CB8AC3E}">
        <p14:creationId xmlns:p14="http://schemas.microsoft.com/office/powerpoint/2010/main" val="235203370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6" name="Picture 6"/>
          <p:cNvSpPr>
            <a:spLocks noChangeAspect="1" noChangeArrowheads="1"/>
          </p:cNvSpPr>
          <p:nvPr/>
        </p:nvSpPr>
        <p:spPr bwMode="auto">
          <a:xfrm>
            <a:off x="1639888" y="3213100"/>
            <a:ext cx="7397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53608" name="Picture 8"/>
          <p:cNvSpPr>
            <a:spLocks noChangeAspect="1" noChangeArrowheads="1"/>
          </p:cNvSpPr>
          <p:nvPr/>
        </p:nvSpPr>
        <p:spPr bwMode="auto">
          <a:xfrm>
            <a:off x="2432050" y="2276475"/>
            <a:ext cx="61864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2" name="Rectangle 1"/>
          <p:cNvSpPr/>
          <p:nvPr/>
        </p:nvSpPr>
        <p:spPr>
          <a:xfrm>
            <a:off x="4210477" y="527674"/>
            <a:ext cx="1883850" cy="584775"/>
          </a:xfrm>
          <a:prstGeom prst="rect">
            <a:avLst/>
          </a:prstGeom>
        </p:spPr>
        <p:txBody>
          <a:bodyPr wrap="none">
            <a:spAutoFit/>
          </a:bodyPr>
          <a:lstStyle/>
          <a:p>
            <a:pPr lvl="0" algn="ctr" eaLnBrk="1" hangingPunct="1"/>
            <a:r>
              <a:rPr lang="en-US" b="1" u="none" dirty="0" err="1" smtClean="0">
                <a:solidFill>
                  <a:srgbClr val="3333CC"/>
                </a:solidFill>
              </a:rPr>
              <a:t>Cellulase</a:t>
            </a:r>
            <a:r>
              <a:rPr lang="en-US" b="1" u="none" dirty="0" smtClean="0">
                <a:solidFill>
                  <a:srgbClr val="3333CC"/>
                </a:solidFill>
              </a:rPr>
              <a:t> </a:t>
            </a:r>
            <a:endParaRPr lang="en-GB" altLang="en-US" b="1" u="none" dirty="0">
              <a:solidFill>
                <a:srgbClr val="3333CC"/>
              </a:solidFill>
            </a:endParaRPr>
          </a:p>
        </p:txBody>
      </p:sp>
      <p:sp>
        <p:nvSpPr>
          <p:cNvPr id="4" name="Rectangle 3"/>
          <p:cNvSpPr/>
          <p:nvPr/>
        </p:nvSpPr>
        <p:spPr>
          <a:xfrm>
            <a:off x="200472" y="2060848"/>
            <a:ext cx="9577064" cy="4524315"/>
          </a:xfrm>
          <a:prstGeom prst="rect">
            <a:avLst/>
          </a:prstGeom>
        </p:spPr>
        <p:txBody>
          <a:bodyPr wrap="square">
            <a:spAutoFit/>
          </a:bodyPr>
          <a:lstStyle/>
          <a:p>
            <a:r>
              <a:rPr lang="en-US" u="none" dirty="0" err="1" smtClean="0"/>
              <a:t>Cellulases</a:t>
            </a:r>
            <a:r>
              <a:rPr lang="en-US" u="none" dirty="0" smtClean="0"/>
              <a:t> are:</a:t>
            </a:r>
          </a:p>
          <a:p>
            <a:endParaRPr lang="en-US" u="none" dirty="0"/>
          </a:p>
          <a:p>
            <a:pPr marL="514350" indent="-514350">
              <a:buAutoNum type="arabicParenR"/>
            </a:pPr>
            <a:r>
              <a:rPr lang="en-US" u="none" dirty="0" smtClean="0"/>
              <a:t>Exo (are </a:t>
            </a:r>
            <a:r>
              <a:rPr lang="en-US" u="none" dirty="0"/>
              <a:t>active on both ends of </a:t>
            </a:r>
            <a:r>
              <a:rPr lang="en-US" u="none" dirty="0" smtClean="0"/>
              <a:t>the polymer chain) </a:t>
            </a:r>
          </a:p>
          <a:p>
            <a:pPr marL="514350" indent="-514350">
              <a:buAutoNum type="arabicParenR"/>
            </a:pPr>
            <a:r>
              <a:rPr lang="en-US" u="none" dirty="0" smtClean="0"/>
              <a:t>End (attack easily accessible </a:t>
            </a:r>
            <a:r>
              <a:rPr lang="en-US" u="none" dirty="0" err="1"/>
              <a:t>glycosidic</a:t>
            </a:r>
            <a:r>
              <a:rPr lang="en-US" u="none" dirty="0"/>
              <a:t> bonds or amorphous regions </a:t>
            </a:r>
            <a:r>
              <a:rPr lang="en-US" u="none" dirty="0" smtClean="0"/>
              <a:t>in the </a:t>
            </a:r>
            <a:r>
              <a:rPr lang="en-US" u="none" dirty="0"/>
              <a:t>polymer </a:t>
            </a:r>
            <a:r>
              <a:rPr lang="en-US" u="none" dirty="0" smtClean="0"/>
              <a:t>chain)</a:t>
            </a:r>
          </a:p>
          <a:p>
            <a:pPr marL="514350" indent="-514350">
              <a:buFont typeface="+mj-lt"/>
              <a:buAutoNum type="arabicParenR" startAt="3"/>
            </a:pPr>
            <a:r>
              <a:rPr lang="en-US" u="none" dirty="0"/>
              <a:t>dimer </a:t>
            </a:r>
            <a:r>
              <a:rPr lang="en-US" u="none" dirty="0" smtClean="0"/>
              <a:t>hydrolases (hydrolyze oligosaccharides)</a:t>
            </a:r>
          </a:p>
          <a:p>
            <a:pPr marL="514350" indent="-514350">
              <a:buFont typeface="+mj-lt"/>
              <a:buAutoNum type="arabicParenR" startAt="3"/>
            </a:pPr>
            <a:endParaRPr lang="en-US" u="none" dirty="0"/>
          </a:p>
          <a:p>
            <a:r>
              <a:rPr lang="en-US" u="none" dirty="0"/>
              <a:t>A final mixture of monomeric, dimeric and oligomeric carbohydrate units is produced. </a:t>
            </a:r>
          </a:p>
        </p:txBody>
      </p:sp>
    </p:spTree>
    <p:extLst>
      <p:ext uri="{BB962C8B-B14F-4D97-AF65-F5344CB8AC3E}">
        <p14:creationId xmlns:p14="http://schemas.microsoft.com/office/powerpoint/2010/main" val="42201770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6" name="Picture 6"/>
          <p:cNvSpPr>
            <a:spLocks noChangeAspect="1" noChangeArrowheads="1"/>
          </p:cNvSpPr>
          <p:nvPr/>
        </p:nvSpPr>
        <p:spPr bwMode="auto">
          <a:xfrm>
            <a:off x="1650405" y="1319255"/>
            <a:ext cx="7397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53608" name="Picture 8"/>
          <p:cNvSpPr>
            <a:spLocks noChangeAspect="1" noChangeArrowheads="1"/>
          </p:cNvSpPr>
          <p:nvPr/>
        </p:nvSpPr>
        <p:spPr bwMode="auto">
          <a:xfrm>
            <a:off x="2442567" y="382630"/>
            <a:ext cx="61864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6" name="Rectangle 2"/>
          <p:cNvSpPr>
            <a:spLocks noChangeArrowheads="1"/>
          </p:cNvSpPr>
          <p:nvPr/>
        </p:nvSpPr>
        <p:spPr bwMode="auto">
          <a:xfrm>
            <a:off x="6106517" y="2507638"/>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lgn="r" rtl="1">
              <a:spcBef>
                <a:spcPct val="20000"/>
              </a:spcBef>
              <a:buClr>
                <a:schemeClr val="folHlink"/>
              </a:buClr>
              <a:buSzPct val="60000"/>
              <a:buChar char="n"/>
              <a:tabLst>
                <a:tab pos="457200" algn="l"/>
              </a:tabLst>
              <a:defRPr sz="3200">
                <a:solidFill>
                  <a:schemeClr val="tx1"/>
                </a:solidFill>
                <a:latin typeface="Tahoma" pitchFamily="34" charset="0"/>
                <a:cs typeface="Arial" charset="0"/>
              </a:defRPr>
            </a:lvl1pPr>
            <a:lvl2pPr algn="r" rtl="1">
              <a:spcBef>
                <a:spcPct val="20000"/>
              </a:spcBef>
              <a:buClr>
                <a:schemeClr val="hlink"/>
              </a:buClr>
              <a:buSzPct val="55000"/>
              <a:buChar char="n"/>
              <a:tabLst>
                <a:tab pos="4572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4572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4572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4572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457200" algn="l"/>
              </a:tabLst>
              <a:defRPr sz="2000">
                <a:solidFill>
                  <a:schemeClr val="tx1"/>
                </a:solidFill>
                <a:latin typeface="Tahoma" pitchFamily="34" charset="0"/>
                <a:cs typeface="Tahoma" pitchFamily="34" charset="0"/>
              </a:defRPr>
            </a:lvl9pPr>
          </a:lstStyle>
          <a:p>
            <a:pPr lvl="1" algn="just" rtl="0">
              <a:spcBef>
                <a:spcPct val="0"/>
              </a:spcBef>
              <a:buClrTx/>
              <a:buSzTx/>
              <a:buFont typeface="Wingdings" pitchFamily="2" charset="2"/>
              <a:buNone/>
            </a:pPr>
            <a:r>
              <a:rPr lang="en-US" altLang="en-US" u="none">
                <a:latin typeface="Times New Roman" pitchFamily="18" charset="0"/>
                <a:cs typeface="Times New Roman" pitchFamily="18" charset="0"/>
              </a:rPr>
              <a:t>n (C</a:t>
            </a:r>
            <a:r>
              <a:rPr lang="en-US" altLang="en-US" u="none" baseline="-30000">
                <a:latin typeface="Times New Roman" pitchFamily="18" charset="0"/>
                <a:cs typeface="Times New Roman" pitchFamily="18" charset="0"/>
              </a:rPr>
              <a:t>12</a:t>
            </a:r>
            <a:r>
              <a:rPr lang="en-US" altLang="en-US" u="none">
                <a:latin typeface="Times New Roman" pitchFamily="18" charset="0"/>
                <a:cs typeface="Times New Roman" pitchFamily="18" charset="0"/>
              </a:rPr>
              <a:t>H</a:t>
            </a:r>
            <a:r>
              <a:rPr lang="en-US" altLang="en-US" u="none" baseline="-30000">
                <a:latin typeface="Times New Roman" pitchFamily="18" charset="0"/>
                <a:cs typeface="Times New Roman" pitchFamily="18" charset="0"/>
              </a:rPr>
              <a:t>22</a:t>
            </a:r>
            <a:r>
              <a:rPr lang="en-US" altLang="en-US" u="none">
                <a:latin typeface="Times New Roman" pitchFamily="18" charset="0"/>
                <a:cs typeface="Times New Roman" pitchFamily="18" charset="0"/>
              </a:rPr>
              <a:t>O</a:t>
            </a:r>
            <a:r>
              <a:rPr lang="en-US" altLang="en-US" u="none" baseline="-30000">
                <a:latin typeface="Times New Roman" pitchFamily="18" charset="0"/>
                <a:cs typeface="Times New Roman" pitchFamily="18" charset="0"/>
              </a:rPr>
              <a:t>11</a:t>
            </a:r>
            <a:r>
              <a:rPr lang="en-US" altLang="en-US" u="none">
                <a:latin typeface="Times New Roman" pitchFamily="18" charset="0"/>
                <a:cs typeface="Times New Roman" pitchFamily="18" charset="0"/>
              </a:rPr>
              <a:t>)	</a:t>
            </a:r>
            <a:endParaRPr lang="en-GB" altLang="en-US" u="none">
              <a:latin typeface="Times New Roman" pitchFamily="18" charset="0"/>
              <a:cs typeface="Times New Roman" pitchFamily="18" charset="0"/>
            </a:endParaRPr>
          </a:p>
        </p:txBody>
      </p:sp>
      <p:sp>
        <p:nvSpPr>
          <p:cNvPr id="7" name="Rectangle 3"/>
          <p:cNvSpPr>
            <a:spLocks noChangeArrowheads="1"/>
          </p:cNvSpPr>
          <p:nvPr/>
        </p:nvSpPr>
        <p:spPr bwMode="auto">
          <a:xfrm>
            <a:off x="4415830" y="2382226"/>
            <a:ext cx="2286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lr>
                <a:schemeClr val="folHlink"/>
              </a:buClr>
              <a:buSzPct val="60000"/>
              <a:buChar char="n"/>
              <a:defRPr sz="3200">
                <a:solidFill>
                  <a:schemeClr val="tx1"/>
                </a:solidFill>
                <a:latin typeface="Tahoma" pitchFamily="34" charset="0"/>
                <a:cs typeface="Arial" charset="0"/>
              </a:defRPr>
            </a:lvl1pPr>
            <a:lvl2pPr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lvl="1" algn="l" rtl="0">
              <a:spcBef>
                <a:spcPct val="0"/>
              </a:spcBef>
              <a:buClrTx/>
              <a:buSzTx/>
              <a:buFont typeface="Wingdings" pitchFamily="2" charset="2"/>
              <a:buNone/>
            </a:pPr>
            <a:r>
              <a:rPr lang="en-US" altLang="en-US" u="none" dirty="0" err="1">
                <a:latin typeface="Times New Roman" pitchFamily="18" charset="0"/>
                <a:cs typeface="Times New Roman" pitchFamily="18" charset="0"/>
              </a:rPr>
              <a:t>Cellulase</a:t>
            </a:r>
            <a:endParaRPr lang="en-US" altLang="en-US" u="none" dirty="0">
              <a:latin typeface="Times New Roman" pitchFamily="18" charset="0"/>
              <a:cs typeface="Times New Roman" pitchFamily="18" charset="0"/>
            </a:endParaRPr>
          </a:p>
        </p:txBody>
      </p:sp>
      <p:sp>
        <p:nvSpPr>
          <p:cNvPr id="8" name="Line 4"/>
          <p:cNvSpPr>
            <a:spLocks noChangeShapeType="1"/>
          </p:cNvSpPr>
          <p:nvPr/>
        </p:nvSpPr>
        <p:spPr bwMode="auto">
          <a:xfrm>
            <a:off x="5025430" y="2915626"/>
            <a:ext cx="1371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Rectangle 5"/>
          <p:cNvSpPr>
            <a:spLocks noChangeArrowheads="1"/>
          </p:cNvSpPr>
          <p:nvPr/>
        </p:nvSpPr>
        <p:spPr bwMode="auto">
          <a:xfrm>
            <a:off x="5177830" y="2915626"/>
            <a:ext cx="819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u="none" dirty="0">
                <a:latin typeface="Times New Roman" pitchFamily="18" charset="0"/>
                <a:cs typeface="Times New Roman" pitchFamily="18" charset="0"/>
              </a:rPr>
              <a:t>H</a:t>
            </a:r>
            <a:r>
              <a:rPr lang="en-US" altLang="en-US" sz="2800" u="none" baseline="-25000" dirty="0">
                <a:latin typeface="Times New Roman" pitchFamily="18" charset="0"/>
                <a:cs typeface="Times New Roman" pitchFamily="18" charset="0"/>
              </a:rPr>
              <a:t>2</a:t>
            </a:r>
            <a:r>
              <a:rPr lang="en-US" altLang="en-US" sz="2800" u="none" dirty="0">
                <a:latin typeface="Times New Roman" pitchFamily="18" charset="0"/>
                <a:cs typeface="Times New Roman" pitchFamily="18" charset="0"/>
              </a:rPr>
              <a:t>O</a:t>
            </a:r>
          </a:p>
        </p:txBody>
      </p:sp>
      <p:sp>
        <p:nvSpPr>
          <p:cNvPr id="10" name="Rectangle 6"/>
          <p:cNvSpPr>
            <a:spLocks noChangeArrowheads="1"/>
          </p:cNvSpPr>
          <p:nvPr/>
        </p:nvSpPr>
        <p:spPr bwMode="auto">
          <a:xfrm>
            <a:off x="4138301" y="5005761"/>
            <a:ext cx="1681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u="none">
                <a:latin typeface="Times New Roman" pitchFamily="18" charset="0"/>
                <a:cs typeface="Times New Roman" pitchFamily="18" charset="0"/>
              </a:rPr>
              <a:t>Cellobiase</a:t>
            </a:r>
          </a:p>
        </p:txBody>
      </p:sp>
      <p:sp>
        <p:nvSpPr>
          <p:cNvPr id="11" name="Line 7"/>
          <p:cNvSpPr>
            <a:spLocks noChangeShapeType="1"/>
          </p:cNvSpPr>
          <p:nvPr/>
        </p:nvSpPr>
        <p:spPr bwMode="auto">
          <a:xfrm flipH="1">
            <a:off x="4119251" y="5528048"/>
            <a:ext cx="1752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12"/>
          <p:cNvSpPr>
            <a:spLocks noChangeArrowheads="1"/>
          </p:cNvSpPr>
          <p:nvPr/>
        </p:nvSpPr>
        <p:spPr bwMode="auto">
          <a:xfrm>
            <a:off x="4547876" y="5528048"/>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r>
              <a:rPr lang="en-US" altLang="en-US" sz="2800" u="none">
                <a:solidFill>
                  <a:srgbClr val="000000"/>
                </a:solidFill>
                <a:latin typeface="Times New Roman" pitchFamily="18" charset="0"/>
                <a:cs typeface="Times New Roman" pitchFamily="18" charset="0"/>
              </a:rPr>
              <a:t>H</a:t>
            </a:r>
            <a:r>
              <a:rPr lang="en-US" altLang="en-US" sz="2800" u="none" baseline="-25000">
                <a:solidFill>
                  <a:srgbClr val="000000"/>
                </a:solidFill>
                <a:latin typeface="Times New Roman" pitchFamily="18" charset="0"/>
                <a:cs typeface="Times New Roman" pitchFamily="18" charset="0"/>
              </a:rPr>
              <a:t>2</a:t>
            </a:r>
            <a:r>
              <a:rPr lang="en-US" altLang="en-US" sz="2800" u="none">
                <a:solidFill>
                  <a:srgbClr val="000000"/>
                </a:solidFill>
                <a:latin typeface="Times New Roman" pitchFamily="18" charset="0"/>
                <a:cs typeface="Times New Roman" pitchFamily="18" charset="0"/>
              </a:rPr>
              <a:t>O </a:t>
            </a:r>
            <a:endParaRPr lang="en-US" altLang="en-US">
              <a:latin typeface="Times New Roman" pitchFamily="18" charset="0"/>
              <a:cs typeface="Times New Roman" pitchFamily="18" charset="0"/>
            </a:endParaRPr>
          </a:p>
        </p:txBody>
      </p:sp>
      <p:sp>
        <p:nvSpPr>
          <p:cNvPr id="14" name="Rectangle 13"/>
          <p:cNvSpPr/>
          <p:nvPr/>
        </p:nvSpPr>
        <p:spPr>
          <a:xfrm>
            <a:off x="1314839" y="313931"/>
            <a:ext cx="8340726" cy="1815882"/>
          </a:xfrm>
          <a:prstGeom prst="rect">
            <a:avLst/>
          </a:prstGeom>
        </p:spPr>
        <p:txBody>
          <a:bodyPr wrap="square">
            <a:spAutoFit/>
          </a:bodyPr>
          <a:lstStyle/>
          <a:p>
            <a:r>
              <a:rPr lang="en-US" sz="2800" u="none" dirty="0" err="1"/>
              <a:t>Cellulase</a:t>
            </a:r>
            <a:r>
              <a:rPr lang="en-US" sz="2800" u="none" dirty="0"/>
              <a:t> and </a:t>
            </a:r>
            <a:r>
              <a:rPr lang="en-US" sz="2800" u="none" dirty="0" err="1" smtClean="0">
                <a:solidFill>
                  <a:srgbClr val="000000"/>
                </a:solidFill>
              </a:rPr>
              <a:t>Cellobiase</a:t>
            </a:r>
            <a:r>
              <a:rPr lang="en-US" sz="2800" u="none" dirty="0" smtClean="0"/>
              <a:t>: </a:t>
            </a:r>
          </a:p>
          <a:p>
            <a:r>
              <a:rPr lang="en-US" sz="2800" u="none" dirty="0" smtClean="0"/>
              <a:t>They hydrolyze </a:t>
            </a:r>
            <a:r>
              <a:rPr lang="en-US" sz="2800" u="none" dirty="0"/>
              <a:t>Cellulose to simple Sugars. </a:t>
            </a:r>
            <a:endParaRPr lang="en-US" sz="2800" u="none" dirty="0" smtClean="0"/>
          </a:p>
          <a:p>
            <a:r>
              <a:rPr lang="en-US" sz="2800" u="none" dirty="0" smtClean="0"/>
              <a:t>Cellulose </a:t>
            </a:r>
            <a:r>
              <a:rPr lang="en-US" sz="2800" u="none" dirty="0"/>
              <a:t>is composed of sugar units held together by β-1,4-Glucosidic Linkage.</a:t>
            </a:r>
          </a:p>
        </p:txBody>
      </p:sp>
      <p:pic>
        <p:nvPicPr>
          <p:cNvPr id="15" name="Picture 2" descr="Cellu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24" y="2129812"/>
            <a:ext cx="4191905" cy="25479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ellobi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518" y="4420269"/>
            <a:ext cx="3450050" cy="18097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356" y="4679088"/>
            <a:ext cx="2047377" cy="190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983394" y="3487126"/>
            <a:ext cx="1717137" cy="523220"/>
          </a:xfrm>
          <a:prstGeom prst="rect">
            <a:avLst/>
          </a:prstGeom>
        </p:spPr>
        <p:txBody>
          <a:bodyPr wrap="none">
            <a:spAutoFit/>
          </a:bodyPr>
          <a:lstStyle/>
          <a:p>
            <a:r>
              <a:rPr lang="en-US" sz="2800" u="none" dirty="0" err="1" smtClean="0">
                <a:solidFill>
                  <a:srgbClr val="000000"/>
                </a:solidFill>
              </a:rPr>
              <a:t>Cellobiose</a:t>
            </a:r>
            <a:endParaRPr lang="en-US" dirty="0"/>
          </a:p>
        </p:txBody>
      </p:sp>
    </p:spTree>
    <p:extLst>
      <p:ext uri="{BB962C8B-B14F-4D97-AF65-F5344CB8AC3E}">
        <p14:creationId xmlns:p14="http://schemas.microsoft.com/office/powerpoint/2010/main" val="309896892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1" grpId="0" animBg="1"/>
      <p:bldP spid="13" grpId="0"/>
      <p:bldP spid="1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5285" y="332656"/>
            <a:ext cx="3230373" cy="584775"/>
          </a:xfrm>
          <a:prstGeom prst="rect">
            <a:avLst/>
          </a:prstGeom>
        </p:spPr>
        <p:txBody>
          <a:bodyPr wrap="none">
            <a:spAutoFit/>
          </a:bodyPr>
          <a:lstStyle/>
          <a:p>
            <a:pPr lvl="0" algn="ctr" eaLnBrk="1" hangingPunct="1"/>
            <a:r>
              <a:rPr lang="en-US" b="1" u="none" dirty="0" smtClean="0">
                <a:solidFill>
                  <a:srgbClr val="3333CC"/>
                </a:solidFill>
              </a:rPr>
              <a:t>Uses of </a:t>
            </a:r>
            <a:r>
              <a:rPr lang="en-US" b="1" u="none" dirty="0" err="1" smtClean="0">
                <a:solidFill>
                  <a:srgbClr val="3333CC"/>
                </a:solidFill>
              </a:rPr>
              <a:t>Cellulase</a:t>
            </a:r>
            <a:r>
              <a:rPr lang="en-US" b="1" u="none" dirty="0" smtClean="0">
                <a:solidFill>
                  <a:srgbClr val="3333CC"/>
                </a:solidFill>
              </a:rPr>
              <a:t> </a:t>
            </a:r>
            <a:endParaRPr lang="en-GB" altLang="en-US" b="1" u="none" dirty="0">
              <a:solidFill>
                <a:srgbClr val="3333CC"/>
              </a:solidFill>
            </a:endParaRPr>
          </a:p>
        </p:txBody>
      </p:sp>
      <p:sp>
        <p:nvSpPr>
          <p:cNvPr id="3" name="Rectangle 2"/>
          <p:cNvSpPr/>
          <p:nvPr/>
        </p:nvSpPr>
        <p:spPr>
          <a:xfrm>
            <a:off x="246768" y="2011240"/>
            <a:ext cx="9433848" cy="523220"/>
          </a:xfrm>
          <a:prstGeom prst="rect">
            <a:avLst/>
          </a:prstGeom>
        </p:spPr>
        <p:txBody>
          <a:bodyPr wrap="square">
            <a:spAutoFit/>
          </a:bodyPr>
          <a:lstStyle/>
          <a:p>
            <a:pPr eaLnBrk="1" hangingPunct="1">
              <a:defRPr/>
            </a:pPr>
            <a:r>
              <a:rPr lang="en-US" altLang="en-US" sz="2800" b="1" u="none" kern="0" dirty="0" smtClean="0">
                <a:solidFill>
                  <a:srgbClr val="FF0000"/>
                </a:solidFill>
              </a:rPr>
              <a:t>In Textiles </a:t>
            </a:r>
            <a:r>
              <a:rPr lang="en-US" altLang="en-US" sz="2800" u="none" kern="0" dirty="0" smtClean="0"/>
              <a:t>for treating </a:t>
            </a:r>
            <a:r>
              <a:rPr lang="en-US" altLang="en-US" sz="2800" u="none" kern="0" dirty="0"/>
              <a:t>cotton </a:t>
            </a:r>
          </a:p>
        </p:txBody>
      </p:sp>
      <p:sp>
        <p:nvSpPr>
          <p:cNvPr id="5" name="Rectangle 4"/>
          <p:cNvSpPr/>
          <p:nvPr/>
        </p:nvSpPr>
        <p:spPr>
          <a:xfrm>
            <a:off x="246768" y="2606103"/>
            <a:ext cx="9194816" cy="523220"/>
          </a:xfrm>
          <a:prstGeom prst="rect">
            <a:avLst/>
          </a:prstGeom>
        </p:spPr>
        <p:txBody>
          <a:bodyPr wrap="square">
            <a:spAutoFit/>
          </a:bodyPr>
          <a:lstStyle/>
          <a:p>
            <a:pPr eaLnBrk="1" hangingPunct="1"/>
            <a:r>
              <a:rPr lang="en-US" altLang="en-US" sz="2800" b="1" u="none" kern="0" dirty="0">
                <a:solidFill>
                  <a:srgbClr val="FF0000"/>
                </a:solidFill>
              </a:rPr>
              <a:t>In </a:t>
            </a:r>
            <a:r>
              <a:rPr lang="en-US" altLang="en-US" sz="2800" b="1" u="none" kern="0" dirty="0" smtClean="0">
                <a:solidFill>
                  <a:srgbClr val="FF0000"/>
                </a:solidFill>
              </a:rPr>
              <a:t>Feeding </a:t>
            </a:r>
            <a:r>
              <a:rPr lang="en-US" altLang="en-US" sz="2800" u="none" kern="0" dirty="0" smtClean="0"/>
              <a:t>to </a:t>
            </a:r>
            <a:r>
              <a:rPr lang="en-US" altLang="en-US" sz="2800" u="none" kern="0" dirty="0"/>
              <a:t>assist in the digestibility of animal feeds</a:t>
            </a:r>
          </a:p>
        </p:txBody>
      </p:sp>
      <p:sp>
        <p:nvSpPr>
          <p:cNvPr id="6" name="Rectangle 5"/>
          <p:cNvSpPr/>
          <p:nvPr/>
        </p:nvSpPr>
        <p:spPr>
          <a:xfrm>
            <a:off x="275752" y="3222370"/>
            <a:ext cx="8142966" cy="523220"/>
          </a:xfrm>
          <a:prstGeom prst="rect">
            <a:avLst/>
          </a:prstGeom>
        </p:spPr>
        <p:txBody>
          <a:bodyPr wrap="square">
            <a:spAutoFit/>
          </a:bodyPr>
          <a:lstStyle/>
          <a:p>
            <a:pPr eaLnBrk="1" fontAlgn="ctr" hangingPunct="1"/>
            <a:r>
              <a:rPr lang="en-US" altLang="en-US" sz="2800" b="1" u="none" kern="0" dirty="0" smtClean="0">
                <a:solidFill>
                  <a:srgbClr val="FF0000"/>
                </a:solidFill>
              </a:rPr>
              <a:t>In Fruit juices </a:t>
            </a:r>
            <a:r>
              <a:rPr lang="en-US" altLang="en-US" sz="2800" u="none" kern="0" dirty="0" smtClean="0"/>
              <a:t>to </a:t>
            </a:r>
            <a:r>
              <a:rPr lang="en-US" altLang="en-US" sz="2800" u="none" kern="0" dirty="0"/>
              <a:t>clarify fruit juices</a:t>
            </a:r>
          </a:p>
        </p:txBody>
      </p:sp>
      <p:sp>
        <p:nvSpPr>
          <p:cNvPr id="7" name="Rectangle 6"/>
          <p:cNvSpPr/>
          <p:nvPr/>
        </p:nvSpPr>
        <p:spPr>
          <a:xfrm>
            <a:off x="275752" y="3807145"/>
            <a:ext cx="9165832" cy="954107"/>
          </a:xfrm>
          <a:prstGeom prst="rect">
            <a:avLst/>
          </a:prstGeom>
        </p:spPr>
        <p:txBody>
          <a:bodyPr wrap="square">
            <a:spAutoFit/>
          </a:bodyPr>
          <a:lstStyle/>
          <a:p>
            <a:pPr eaLnBrk="1" fontAlgn="t" hangingPunct="1"/>
            <a:r>
              <a:rPr lang="en-US" altLang="en-US" sz="2800" b="1" u="none" kern="0" dirty="0">
                <a:solidFill>
                  <a:srgbClr val="FF0000"/>
                </a:solidFill>
              </a:rPr>
              <a:t>In Paper </a:t>
            </a:r>
            <a:r>
              <a:rPr lang="en-US" altLang="en-US" sz="2800" b="1" u="none" kern="0" dirty="0" smtClean="0">
                <a:solidFill>
                  <a:srgbClr val="FF0000"/>
                </a:solidFill>
              </a:rPr>
              <a:t>industry </a:t>
            </a:r>
            <a:r>
              <a:rPr lang="en-US" altLang="en-US" sz="2800" u="none" dirty="0" smtClean="0"/>
              <a:t>to </a:t>
            </a:r>
            <a:r>
              <a:rPr lang="en-US" altLang="en-US" sz="2800" u="none" kern="0" dirty="0" smtClean="0"/>
              <a:t>degrade starch for the </a:t>
            </a:r>
            <a:r>
              <a:rPr lang="en-US" altLang="en-US" sz="2800" u="none" kern="0" dirty="0"/>
              <a:t>aid in </a:t>
            </a:r>
            <a:r>
              <a:rPr lang="en-US" altLang="en-US" sz="2800" u="none" kern="0" dirty="0" smtClean="0"/>
              <a:t>sizing</a:t>
            </a:r>
            <a:r>
              <a:rPr lang="en-US" altLang="en-US" sz="2800" u="none" kern="0" dirty="0"/>
              <a:t>, decolorizing</a:t>
            </a:r>
            <a:r>
              <a:rPr lang="en-US" altLang="en-US" sz="2800" u="none" kern="0" dirty="0" smtClean="0"/>
              <a:t>, and softening the </a:t>
            </a:r>
            <a:r>
              <a:rPr lang="en-US" altLang="en-US" sz="2800" u="none" kern="0" dirty="0"/>
              <a:t>paper</a:t>
            </a:r>
          </a:p>
        </p:txBody>
      </p:sp>
      <p:sp>
        <p:nvSpPr>
          <p:cNvPr id="8" name="Rectangle 7"/>
          <p:cNvSpPr/>
          <p:nvPr/>
        </p:nvSpPr>
        <p:spPr>
          <a:xfrm>
            <a:off x="275752" y="4940550"/>
            <a:ext cx="9404864" cy="523220"/>
          </a:xfrm>
          <a:prstGeom prst="rect">
            <a:avLst/>
          </a:prstGeom>
        </p:spPr>
        <p:txBody>
          <a:bodyPr wrap="square">
            <a:spAutoFit/>
          </a:bodyPr>
          <a:lstStyle/>
          <a:p>
            <a:pPr eaLnBrk="1" fontAlgn="t" hangingPunct="1"/>
            <a:r>
              <a:rPr lang="en-US" altLang="en-US" sz="2800" b="1" u="none" kern="0" dirty="0">
                <a:solidFill>
                  <a:srgbClr val="FF0000"/>
                </a:solidFill>
              </a:rPr>
              <a:t>In Biofuel industry </a:t>
            </a:r>
            <a:r>
              <a:rPr lang="en-US" altLang="en-US" sz="2800" u="none" kern="0" dirty="0" smtClean="0"/>
              <a:t>for the production of </a:t>
            </a:r>
            <a:r>
              <a:rPr lang="en-US" altLang="en-US" sz="2800" u="none" kern="0" dirty="0"/>
              <a:t>ethanol and biodiesel</a:t>
            </a:r>
          </a:p>
        </p:txBody>
      </p:sp>
      <p:sp>
        <p:nvSpPr>
          <p:cNvPr id="9" name="Rectangle 8"/>
          <p:cNvSpPr/>
          <p:nvPr/>
        </p:nvSpPr>
        <p:spPr>
          <a:xfrm>
            <a:off x="272696" y="5549102"/>
            <a:ext cx="9404864" cy="954107"/>
          </a:xfrm>
          <a:prstGeom prst="rect">
            <a:avLst/>
          </a:prstGeom>
        </p:spPr>
        <p:txBody>
          <a:bodyPr wrap="square">
            <a:spAutoFit/>
          </a:bodyPr>
          <a:lstStyle/>
          <a:p>
            <a:pPr eaLnBrk="1" fontAlgn="t" hangingPunct="1"/>
            <a:r>
              <a:rPr lang="en-US" altLang="en-US" sz="2800" b="1" u="none" kern="0" dirty="0" smtClean="0">
                <a:solidFill>
                  <a:srgbClr val="FF0000"/>
                </a:solidFill>
              </a:rPr>
              <a:t>In Detergent industry </a:t>
            </a:r>
            <a:r>
              <a:rPr lang="en-US" altLang="en-US" sz="2800" u="none" kern="0" dirty="0" smtClean="0"/>
              <a:t>to remove starch</a:t>
            </a:r>
            <a:r>
              <a:rPr lang="en-US" altLang="en-US" sz="2800" u="none" kern="0" dirty="0"/>
              <a:t>, protein and lipid stains and as fabric conditioner</a:t>
            </a:r>
          </a:p>
        </p:txBody>
      </p:sp>
    </p:spTree>
    <p:extLst>
      <p:ext uri="{BB962C8B-B14F-4D97-AF65-F5344CB8AC3E}">
        <p14:creationId xmlns:p14="http://schemas.microsoft.com/office/powerpoint/2010/main" val="251392403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00472" y="2254081"/>
            <a:ext cx="9489628"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l" rtl="0"/>
            <a:r>
              <a:rPr lang="en-US" u="none" dirty="0">
                <a:latin typeface="Times New Roman" panose="02020603050405020304" pitchFamily="18" charset="0"/>
                <a:cs typeface="Times New Roman" panose="02020603050405020304" pitchFamily="18" charset="0"/>
              </a:rPr>
              <a:t>Chitin (C</a:t>
            </a:r>
            <a:r>
              <a:rPr lang="en-US" u="none" baseline="-25000" dirty="0">
                <a:latin typeface="Times New Roman" panose="02020603050405020304" pitchFamily="18" charset="0"/>
                <a:cs typeface="Times New Roman" panose="02020603050405020304" pitchFamily="18" charset="0"/>
              </a:rPr>
              <a:t>8</a:t>
            </a:r>
            <a:r>
              <a:rPr lang="en-US" u="none" dirty="0">
                <a:latin typeface="Times New Roman" panose="02020603050405020304" pitchFamily="18" charset="0"/>
                <a:cs typeface="Times New Roman" panose="02020603050405020304" pitchFamily="18" charset="0"/>
              </a:rPr>
              <a:t>H</a:t>
            </a:r>
            <a:r>
              <a:rPr lang="en-US" u="none" baseline="-25000" dirty="0">
                <a:latin typeface="Times New Roman" panose="02020603050405020304" pitchFamily="18" charset="0"/>
                <a:cs typeface="Times New Roman" panose="02020603050405020304" pitchFamily="18" charset="0"/>
              </a:rPr>
              <a:t>13</a:t>
            </a:r>
            <a:r>
              <a:rPr lang="en-US" u="none" dirty="0">
                <a:latin typeface="Times New Roman" panose="02020603050405020304" pitchFamily="18" charset="0"/>
                <a:cs typeface="Times New Roman" panose="02020603050405020304" pitchFamily="18" charset="0"/>
              </a:rPr>
              <a:t>O</a:t>
            </a:r>
            <a:r>
              <a:rPr lang="en-US" u="none" baseline="-25000" dirty="0">
                <a:latin typeface="Times New Roman" panose="02020603050405020304" pitchFamily="18" charset="0"/>
                <a:cs typeface="Times New Roman" panose="02020603050405020304" pitchFamily="18" charset="0"/>
              </a:rPr>
              <a:t>5</a:t>
            </a:r>
            <a:r>
              <a:rPr lang="en-US" u="none" dirty="0">
                <a:latin typeface="Times New Roman" panose="02020603050405020304" pitchFamily="18" charset="0"/>
                <a:cs typeface="Times New Roman" panose="02020603050405020304" pitchFamily="18" charset="0"/>
              </a:rPr>
              <a:t>N)n, an insoluble, most abundant polysaccharide is composed of linear chains of β1,4-N-acetylglucosamine (</a:t>
            </a:r>
            <a:r>
              <a:rPr lang="en-US" u="none" dirty="0" err="1">
                <a:latin typeface="Times New Roman" panose="02020603050405020304" pitchFamily="18" charset="0"/>
                <a:cs typeface="Times New Roman" panose="02020603050405020304" pitchFamily="18" charset="0"/>
              </a:rPr>
              <a:t>GlcNAc</a:t>
            </a:r>
            <a:r>
              <a:rPr lang="en-US" u="none" dirty="0">
                <a:latin typeface="Times New Roman" panose="02020603050405020304" pitchFamily="18" charset="0"/>
                <a:cs typeface="Times New Roman" panose="02020603050405020304" pitchFamily="18" charset="0"/>
              </a:rPr>
              <a:t>) residues that are highly cross-linked by hydrogen bonds. </a:t>
            </a:r>
          </a:p>
          <a:p>
            <a:pPr algn="l" rtl="0"/>
            <a:r>
              <a:rPr lang="en-US" u="none" dirty="0">
                <a:latin typeface="Times New Roman" panose="02020603050405020304" pitchFamily="18" charset="0"/>
                <a:cs typeface="Times New Roman" panose="02020603050405020304" pitchFamily="18" charset="0"/>
              </a:rPr>
              <a:t>Chitin is the main structural component of the protective covers, viz. cell wall and cuticle, of the fungi and insects, respectively. </a:t>
            </a:r>
          </a:p>
        </p:txBody>
      </p:sp>
      <p:sp>
        <p:nvSpPr>
          <p:cNvPr id="153606" name="Picture 6"/>
          <p:cNvSpPr>
            <a:spLocks noChangeAspect="1" noChangeArrowheads="1"/>
          </p:cNvSpPr>
          <p:nvPr/>
        </p:nvSpPr>
        <p:spPr bwMode="auto">
          <a:xfrm>
            <a:off x="1639888" y="3213100"/>
            <a:ext cx="7397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53608" name="Picture 8"/>
          <p:cNvSpPr>
            <a:spLocks noChangeAspect="1" noChangeArrowheads="1"/>
          </p:cNvSpPr>
          <p:nvPr/>
        </p:nvSpPr>
        <p:spPr bwMode="auto">
          <a:xfrm>
            <a:off x="2432050" y="2276475"/>
            <a:ext cx="61864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2" name="Rectangle 1"/>
          <p:cNvSpPr/>
          <p:nvPr/>
        </p:nvSpPr>
        <p:spPr>
          <a:xfrm>
            <a:off x="4096665" y="527674"/>
            <a:ext cx="2111476" cy="584775"/>
          </a:xfrm>
          <a:prstGeom prst="rect">
            <a:avLst/>
          </a:prstGeom>
        </p:spPr>
        <p:txBody>
          <a:bodyPr wrap="none">
            <a:spAutoFit/>
          </a:bodyPr>
          <a:lstStyle/>
          <a:p>
            <a:pPr lvl="0" algn="ctr" eaLnBrk="1" hangingPunct="1"/>
            <a:r>
              <a:rPr lang="en-US" b="1" u="none" dirty="0" smtClean="0">
                <a:solidFill>
                  <a:srgbClr val="3333CC"/>
                </a:solidFill>
              </a:rPr>
              <a:t>Chitinases </a:t>
            </a:r>
            <a:endParaRPr lang="en-GB" altLang="en-US" b="1" u="none" dirty="0">
              <a:solidFill>
                <a:srgbClr val="3333CC"/>
              </a:solidFill>
            </a:endParaRPr>
          </a:p>
        </p:txBody>
      </p:sp>
    </p:spTree>
    <p:extLst>
      <p:ext uri="{BB962C8B-B14F-4D97-AF65-F5344CB8AC3E}">
        <p14:creationId xmlns:p14="http://schemas.microsoft.com/office/powerpoint/2010/main" val="118664715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2066">
                                            <p:txEl>
                                              <p:pRg st="0" end="0"/>
                                            </p:txEl>
                                          </p:spTgt>
                                        </p:tgtEl>
                                        <p:attrNameLst>
                                          <p:attrName>style.visibility</p:attrName>
                                        </p:attrNameLst>
                                      </p:cBhvr>
                                      <p:to>
                                        <p:strVal val="visible"/>
                                      </p:to>
                                    </p:set>
                                    <p:animEffect transition="in" filter="blinds(horizontal)">
                                      <p:cBhvr>
                                        <p:cTn id="7" dur="500"/>
                                        <p:tgtEl>
                                          <p:spTgt spid="472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2066">
                                            <p:txEl>
                                              <p:pRg st="1" end="1"/>
                                            </p:txEl>
                                          </p:spTgt>
                                        </p:tgtEl>
                                        <p:attrNameLst>
                                          <p:attrName>style.visibility</p:attrName>
                                        </p:attrNameLst>
                                      </p:cBhvr>
                                      <p:to>
                                        <p:strVal val="visible"/>
                                      </p:to>
                                    </p:set>
                                    <p:animEffect transition="in" filter="blinds(horizontal)">
                                      <p:cBhvr>
                                        <p:cTn id="12" dur="500"/>
                                        <p:tgtEl>
                                          <p:spTgt spid="4720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153608"/>
                                        </p:tgtEl>
                                        <p:attrNameLst>
                                          <p:attrName>style.visibility</p:attrName>
                                        </p:attrNameLst>
                                      </p:cBhvr>
                                      <p:to>
                                        <p:strVal val="visible"/>
                                      </p:to>
                                    </p:set>
                                    <p:animEffect transition="in" filter="blinds(horizontal)">
                                      <p:cBhvr>
                                        <p:cTn id="17" dur="500"/>
                                        <p:tgtEl>
                                          <p:spTgt spid="1536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153606"/>
                                        </p:tgtEl>
                                        <p:attrNameLst>
                                          <p:attrName>style.visibility</p:attrName>
                                        </p:attrNameLst>
                                      </p:cBhvr>
                                      <p:to>
                                        <p:strVal val="visible"/>
                                      </p:to>
                                    </p:set>
                                    <p:animEffect transition="in" filter="blinds(horizontal)">
                                      <p:cBhvr>
                                        <p:cTn id="22" dur="500"/>
                                        <p:tgtEl>
                                          <p:spTgt spid="15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nimBg="1"/>
      <p:bldP spid="15360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00472" y="2549547"/>
            <a:ext cx="948962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l" rtl="0"/>
            <a:r>
              <a:rPr lang="en-US" u="none" dirty="0" smtClean="0">
                <a:latin typeface="Times New Roman" panose="02020603050405020304" pitchFamily="18" charset="0"/>
                <a:cs typeface="Times New Roman" panose="02020603050405020304" pitchFamily="18" charset="0"/>
              </a:rPr>
              <a:t>Chitin is widely distributed in nature and it is the principle structural component of outer skeleton (50% of the cuticle made up of chitin), foregut, hindgut and midgut lining of </a:t>
            </a:r>
            <a:r>
              <a:rPr lang="en-US" u="none" dirty="0" err="1" smtClean="0">
                <a:latin typeface="Times New Roman" panose="02020603050405020304" pitchFamily="18" charset="0"/>
                <a:cs typeface="Times New Roman" panose="02020603050405020304" pitchFamily="18" charset="0"/>
              </a:rPr>
              <a:t>peritrophic</a:t>
            </a:r>
            <a:r>
              <a:rPr lang="en-US" u="none" dirty="0" smtClean="0">
                <a:latin typeface="Times New Roman" panose="02020603050405020304" pitchFamily="18" charset="0"/>
                <a:cs typeface="Times New Roman" panose="02020603050405020304" pitchFamily="18" charset="0"/>
              </a:rPr>
              <a:t> membrane and essential for structural integrity of many insects, nematodes and most of the fungi. </a:t>
            </a:r>
            <a:endParaRPr lang="en-US" u="none" dirty="0">
              <a:latin typeface="Times New Roman" panose="02020603050405020304" pitchFamily="18" charset="0"/>
              <a:cs typeface="Times New Roman" panose="02020603050405020304" pitchFamily="18" charset="0"/>
            </a:endParaRPr>
          </a:p>
        </p:txBody>
      </p:sp>
      <p:sp>
        <p:nvSpPr>
          <p:cNvPr id="153606" name="Picture 6"/>
          <p:cNvSpPr>
            <a:spLocks noChangeAspect="1" noChangeArrowheads="1"/>
          </p:cNvSpPr>
          <p:nvPr/>
        </p:nvSpPr>
        <p:spPr bwMode="auto">
          <a:xfrm>
            <a:off x="1639888" y="3213100"/>
            <a:ext cx="7397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53608" name="Picture 8"/>
          <p:cNvSpPr>
            <a:spLocks noChangeAspect="1" noChangeArrowheads="1"/>
          </p:cNvSpPr>
          <p:nvPr/>
        </p:nvSpPr>
        <p:spPr bwMode="auto">
          <a:xfrm>
            <a:off x="2432050" y="2276475"/>
            <a:ext cx="61864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2" name="Rectangle 1"/>
          <p:cNvSpPr/>
          <p:nvPr/>
        </p:nvSpPr>
        <p:spPr>
          <a:xfrm>
            <a:off x="4096665" y="527674"/>
            <a:ext cx="2111476" cy="584775"/>
          </a:xfrm>
          <a:prstGeom prst="rect">
            <a:avLst/>
          </a:prstGeom>
        </p:spPr>
        <p:txBody>
          <a:bodyPr wrap="none">
            <a:spAutoFit/>
          </a:bodyPr>
          <a:lstStyle/>
          <a:p>
            <a:pPr lvl="0" algn="ctr" eaLnBrk="1" hangingPunct="1"/>
            <a:r>
              <a:rPr lang="en-US" b="1" u="none" dirty="0" smtClean="0">
                <a:solidFill>
                  <a:srgbClr val="3333CC"/>
                </a:solidFill>
              </a:rPr>
              <a:t>Chitinases </a:t>
            </a:r>
            <a:endParaRPr lang="en-GB" altLang="en-US" b="1" u="none" dirty="0">
              <a:solidFill>
                <a:srgbClr val="3333CC"/>
              </a:solidFill>
            </a:endParaRPr>
          </a:p>
        </p:txBody>
      </p:sp>
    </p:spTree>
    <p:extLst>
      <p:ext uri="{BB962C8B-B14F-4D97-AF65-F5344CB8AC3E}">
        <p14:creationId xmlns:p14="http://schemas.microsoft.com/office/powerpoint/2010/main" val="192428786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2066">
                                            <p:txEl>
                                              <p:pRg st="0" end="0"/>
                                            </p:txEl>
                                          </p:spTgt>
                                        </p:tgtEl>
                                        <p:attrNameLst>
                                          <p:attrName>style.visibility</p:attrName>
                                        </p:attrNameLst>
                                      </p:cBhvr>
                                      <p:to>
                                        <p:strVal val="visible"/>
                                      </p:to>
                                    </p:set>
                                    <p:animEffect transition="in" filter="blinds(horizontal)">
                                      <p:cBhvr>
                                        <p:cTn id="7" dur="500"/>
                                        <p:tgtEl>
                                          <p:spTgt spid="4720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53608"/>
                                        </p:tgtEl>
                                        <p:attrNameLst>
                                          <p:attrName>style.visibility</p:attrName>
                                        </p:attrNameLst>
                                      </p:cBhvr>
                                      <p:to>
                                        <p:strVal val="visible"/>
                                      </p:to>
                                    </p:set>
                                    <p:animEffect transition="in" filter="blinds(horizontal)">
                                      <p:cBhvr>
                                        <p:cTn id="12" dur="500"/>
                                        <p:tgtEl>
                                          <p:spTgt spid="153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153606"/>
                                        </p:tgtEl>
                                        <p:attrNameLst>
                                          <p:attrName>style.visibility</p:attrName>
                                        </p:attrNameLst>
                                      </p:cBhvr>
                                      <p:to>
                                        <p:strVal val="visible"/>
                                      </p:to>
                                    </p:set>
                                    <p:animEffect transition="in" filter="blinds(horizontal)">
                                      <p:cBhvr>
                                        <p:cTn id="17" dur="500"/>
                                        <p:tgtEl>
                                          <p:spTgt spid="15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nimBg="1"/>
      <p:bldP spid="15360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6665" y="527674"/>
            <a:ext cx="2111476" cy="584775"/>
          </a:xfrm>
          <a:prstGeom prst="rect">
            <a:avLst/>
          </a:prstGeom>
        </p:spPr>
        <p:txBody>
          <a:bodyPr wrap="none">
            <a:spAutoFit/>
          </a:bodyPr>
          <a:lstStyle/>
          <a:p>
            <a:pPr lvl="0" algn="ctr" eaLnBrk="1" hangingPunct="1"/>
            <a:r>
              <a:rPr lang="en-US" b="1" u="none" dirty="0" smtClean="0">
                <a:solidFill>
                  <a:srgbClr val="3333CC"/>
                </a:solidFill>
              </a:rPr>
              <a:t>Chitinases </a:t>
            </a:r>
            <a:endParaRPr lang="en-GB" altLang="en-US" b="1" u="none" dirty="0">
              <a:solidFill>
                <a:srgbClr val="3333CC"/>
              </a:solidFill>
            </a:endParaRPr>
          </a:p>
        </p:txBody>
      </p:sp>
      <p:sp>
        <p:nvSpPr>
          <p:cNvPr id="4" name="Rectangle 3"/>
          <p:cNvSpPr/>
          <p:nvPr/>
        </p:nvSpPr>
        <p:spPr>
          <a:xfrm>
            <a:off x="776536" y="1916832"/>
            <a:ext cx="8597180" cy="2062103"/>
          </a:xfrm>
          <a:prstGeom prst="rect">
            <a:avLst/>
          </a:prstGeom>
        </p:spPr>
        <p:txBody>
          <a:bodyPr wrap="square">
            <a:spAutoFit/>
          </a:bodyPr>
          <a:lstStyle/>
          <a:p>
            <a:pPr marL="457200" indent="-457200">
              <a:buFont typeface="Arial" panose="020B0604020202020204" pitchFamily="34" charset="0"/>
              <a:buChar char="•"/>
            </a:pPr>
            <a:r>
              <a:rPr lang="en-US" u="none" dirty="0"/>
              <a:t>Chitinases </a:t>
            </a:r>
            <a:r>
              <a:rPr lang="en-US" u="none" dirty="0" smtClean="0"/>
              <a:t>can </a:t>
            </a:r>
            <a:r>
              <a:rPr lang="en-US" u="none" dirty="0"/>
              <a:t>catalyze the hydrolysis of chitin to its monomer N-acetyl-d-glucosamine. </a:t>
            </a:r>
            <a:endParaRPr lang="en-US" u="none" dirty="0" smtClean="0"/>
          </a:p>
          <a:p>
            <a:pPr marL="457200" indent="-457200">
              <a:buFont typeface="Arial" panose="020B0604020202020204" pitchFamily="34" charset="0"/>
              <a:buChar char="•"/>
            </a:pPr>
            <a:r>
              <a:rPr lang="en-US" u="none" dirty="0" smtClean="0"/>
              <a:t>Chitinases </a:t>
            </a:r>
            <a:r>
              <a:rPr lang="en-US" u="none" dirty="0"/>
              <a:t>are widely distributed in </a:t>
            </a:r>
            <a:r>
              <a:rPr lang="en-US" u="none" dirty="0" smtClean="0"/>
              <a:t>bacteria and  fungi</a:t>
            </a:r>
            <a:endParaRPr lang="en-US" u="none" dirty="0"/>
          </a:p>
        </p:txBody>
      </p:sp>
    </p:spTree>
    <p:extLst>
      <p:ext uri="{BB962C8B-B14F-4D97-AF65-F5344CB8AC3E}">
        <p14:creationId xmlns:p14="http://schemas.microsoft.com/office/powerpoint/2010/main" val="2852285605"/>
      </p:ext>
    </p:extLst>
  </p:cSld>
  <p:clrMapOvr>
    <a:masterClrMapping/>
  </p:clrMapOvr>
  <p:transition>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6665" y="527674"/>
            <a:ext cx="2111476" cy="584775"/>
          </a:xfrm>
          <a:prstGeom prst="rect">
            <a:avLst/>
          </a:prstGeom>
        </p:spPr>
        <p:txBody>
          <a:bodyPr wrap="none">
            <a:spAutoFit/>
          </a:bodyPr>
          <a:lstStyle/>
          <a:p>
            <a:pPr lvl="0" algn="ctr" eaLnBrk="1" hangingPunct="1"/>
            <a:r>
              <a:rPr lang="en-US" b="1" u="none" dirty="0" smtClean="0">
                <a:solidFill>
                  <a:srgbClr val="3333CC"/>
                </a:solidFill>
              </a:rPr>
              <a:t>Chitinases </a:t>
            </a:r>
            <a:endParaRPr lang="en-GB" altLang="en-US" b="1" u="none" dirty="0">
              <a:solidFill>
                <a:srgbClr val="3333CC"/>
              </a:solidFill>
            </a:endParaRPr>
          </a:p>
        </p:txBody>
      </p:sp>
      <p:sp>
        <p:nvSpPr>
          <p:cNvPr id="4" name="Rectangle 3"/>
          <p:cNvSpPr/>
          <p:nvPr/>
        </p:nvSpPr>
        <p:spPr>
          <a:xfrm>
            <a:off x="776536" y="1916832"/>
            <a:ext cx="9001000" cy="3539430"/>
          </a:xfrm>
          <a:prstGeom prst="rect">
            <a:avLst/>
          </a:prstGeom>
        </p:spPr>
        <p:txBody>
          <a:bodyPr wrap="square">
            <a:spAutoFit/>
          </a:bodyPr>
          <a:lstStyle/>
          <a:p>
            <a:pPr marL="457200" indent="-457200">
              <a:buFont typeface="Arial" panose="020B0604020202020204" pitchFamily="34" charset="0"/>
              <a:buChar char="•"/>
            </a:pPr>
            <a:r>
              <a:rPr lang="en-US" sz="2800" u="none" dirty="0" err="1" smtClean="0"/>
              <a:t>Endochitinases</a:t>
            </a:r>
            <a:r>
              <a:rPr lang="en-US" sz="2800" u="none" dirty="0" smtClean="0"/>
              <a:t> randomly </a:t>
            </a:r>
            <a:r>
              <a:rPr lang="en-US" sz="2800" u="none" dirty="0"/>
              <a:t>split chitin at internal sites of the chitin </a:t>
            </a:r>
            <a:r>
              <a:rPr lang="en-US" sz="2800" u="none" dirty="0" err="1"/>
              <a:t>microfibril</a:t>
            </a:r>
            <a:r>
              <a:rPr lang="en-US" sz="2800" u="none" dirty="0"/>
              <a:t>, forming soluble, low molecular mass </a:t>
            </a:r>
            <a:r>
              <a:rPr lang="en-US" sz="2800" u="none" dirty="0" err="1"/>
              <a:t>multimer</a:t>
            </a:r>
            <a:r>
              <a:rPr lang="en-US" sz="2800" u="none" dirty="0"/>
              <a:t> products. </a:t>
            </a:r>
            <a:endParaRPr lang="en-US" sz="2800" u="none" dirty="0" smtClean="0"/>
          </a:p>
          <a:p>
            <a:pPr marL="457200" indent="-457200">
              <a:buFont typeface="Arial" panose="020B0604020202020204" pitchFamily="34" charset="0"/>
              <a:buChar char="•"/>
            </a:pPr>
            <a:endParaRPr lang="en-US" sz="2800" u="none" dirty="0" smtClean="0"/>
          </a:p>
          <a:p>
            <a:pPr marL="457200" indent="-457200">
              <a:buFont typeface="Arial" panose="020B0604020202020204" pitchFamily="34" charset="0"/>
              <a:buChar char="•"/>
            </a:pPr>
            <a:r>
              <a:rPr lang="en-US" sz="2800" u="none" dirty="0" err="1" smtClean="0"/>
              <a:t>Exochitinases</a:t>
            </a:r>
            <a:r>
              <a:rPr lang="en-US" sz="2800" u="none" dirty="0" smtClean="0"/>
              <a:t> releases the di-</a:t>
            </a:r>
            <a:r>
              <a:rPr lang="en-US" sz="2800" u="none" dirty="0" err="1" smtClean="0"/>
              <a:t>acetylchitobiose</a:t>
            </a:r>
            <a:r>
              <a:rPr lang="en-US" sz="2800" u="none" dirty="0" smtClean="0"/>
              <a:t> dimer one </a:t>
            </a:r>
            <a:r>
              <a:rPr lang="en-US" sz="2800" u="none" dirty="0"/>
              <a:t>by one from the chitin chain. </a:t>
            </a:r>
            <a:endParaRPr lang="en-US" sz="2800" u="none" dirty="0" smtClean="0"/>
          </a:p>
          <a:p>
            <a:pPr marL="457200" indent="-457200">
              <a:buFont typeface="Arial" panose="020B0604020202020204" pitchFamily="34" charset="0"/>
              <a:buChar char="•"/>
            </a:pPr>
            <a:r>
              <a:rPr lang="en-US" sz="2800" u="none" dirty="0" smtClean="0"/>
              <a:t>Therefore</a:t>
            </a:r>
            <a:r>
              <a:rPr lang="en-US" sz="2800" u="none" dirty="0"/>
              <a:t>, there is no release of monosaccharides or oligosaccharides in this </a:t>
            </a:r>
            <a:r>
              <a:rPr lang="en-US" sz="2800" u="none" dirty="0" smtClean="0"/>
              <a:t>reaction.</a:t>
            </a:r>
            <a:endParaRPr lang="en-US" sz="2800" u="none" dirty="0"/>
          </a:p>
        </p:txBody>
      </p:sp>
    </p:spTree>
    <p:extLst>
      <p:ext uri="{BB962C8B-B14F-4D97-AF65-F5344CB8AC3E}">
        <p14:creationId xmlns:p14="http://schemas.microsoft.com/office/powerpoint/2010/main" val="4248819523"/>
      </p:ext>
    </p:extLst>
  </p:cSld>
  <p:clrMapOvr>
    <a:masterClrMapping/>
  </p:clrMapOvr>
  <p:transition>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6665" y="527674"/>
            <a:ext cx="2111476" cy="584775"/>
          </a:xfrm>
          <a:prstGeom prst="rect">
            <a:avLst/>
          </a:prstGeom>
        </p:spPr>
        <p:txBody>
          <a:bodyPr wrap="none">
            <a:spAutoFit/>
          </a:bodyPr>
          <a:lstStyle/>
          <a:p>
            <a:pPr lvl="0" algn="ctr" eaLnBrk="1" hangingPunct="1"/>
            <a:r>
              <a:rPr lang="en-US" b="1" u="none" dirty="0" smtClean="0">
                <a:solidFill>
                  <a:srgbClr val="3333CC"/>
                </a:solidFill>
              </a:rPr>
              <a:t>Chitinases </a:t>
            </a:r>
            <a:endParaRPr lang="en-GB" altLang="en-US" b="1" u="none" dirty="0">
              <a:solidFill>
                <a:srgbClr val="3333CC"/>
              </a:solidFill>
            </a:endParaRPr>
          </a:p>
        </p:txBody>
      </p:sp>
      <p:sp>
        <p:nvSpPr>
          <p:cNvPr id="4" name="Rectangle 3"/>
          <p:cNvSpPr/>
          <p:nvPr/>
        </p:nvSpPr>
        <p:spPr>
          <a:xfrm>
            <a:off x="579895" y="2235833"/>
            <a:ext cx="9145016" cy="3539430"/>
          </a:xfrm>
          <a:prstGeom prst="rect">
            <a:avLst/>
          </a:prstGeom>
        </p:spPr>
        <p:txBody>
          <a:bodyPr wrap="square">
            <a:spAutoFit/>
          </a:bodyPr>
          <a:lstStyle/>
          <a:p>
            <a:r>
              <a:rPr lang="en-US" u="none" dirty="0" smtClean="0"/>
              <a:t>Function</a:t>
            </a:r>
            <a:endParaRPr lang="en-US" u="none" dirty="0"/>
          </a:p>
          <a:p>
            <a:pPr marL="457200" indent="-457200">
              <a:buFont typeface="Arial" panose="020B0604020202020204" pitchFamily="34" charset="0"/>
              <a:buChar char="•"/>
            </a:pPr>
            <a:r>
              <a:rPr lang="en-US" u="none" dirty="0" smtClean="0"/>
              <a:t>Like </a:t>
            </a:r>
            <a:r>
              <a:rPr lang="en-US" u="none" dirty="0"/>
              <a:t>cellulose, chitin is </a:t>
            </a:r>
            <a:r>
              <a:rPr lang="en-US" u="none" dirty="0" smtClean="0"/>
              <a:t>relatively </a:t>
            </a:r>
            <a:r>
              <a:rPr lang="en-US" u="none" dirty="0"/>
              <a:t>resistant to degradation</a:t>
            </a:r>
            <a:r>
              <a:rPr lang="en-US" u="none" dirty="0" smtClean="0"/>
              <a:t>.</a:t>
            </a:r>
          </a:p>
          <a:p>
            <a:pPr marL="457200" indent="-457200">
              <a:buFont typeface="Arial" panose="020B0604020202020204" pitchFamily="34" charset="0"/>
              <a:buChar char="•"/>
            </a:pPr>
            <a:r>
              <a:rPr lang="en-US" u="none" dirty="0" smtClean="0"/>
              <a:t>It </a:t>
            </a:r>
            <a:r>
              <a:rPr lang="en-US" u="none" dirty="0"/>
              <a:t>is typically not digested by </a:t>
            </a:r>
            <a:r>
              <a:rPr lang="en-US" u="none" dirty="0" smtClean="0"/>
              <a:t>animals.</a:t>
            </a:r>
          </a:p>
          <a:p>
            <a:pPr marL="457200" indent="-457200">
              <a:buFont typeface="Arial" panose="020B0604020202020204" pitchFamily="34" charset="0"/>
              <a:buChar char="•"/>
            </a:pPr>
            <a:r>
              <a:rPr lang="en-US" u="none" dirty="0" smtClean="0"/>
              <a:t>It </a:t>
            </a:r>
            <a:r>
              <a:rPr lang="en-US" u="none" dirty="0"/>
              <a:t>is </a:t>
            </a:r>
            <a:r>
              <a:rPr lang="en-US" u="none" dirty="0" smtClean="0"/>
              <a:t>assumed </a:t>
            </a:r>
            <a:r>
              <a:rPr lang="en-US" u="none" dirty="0"/>
              <a:t>that chitin digestion by animals requires bacterial symbionts and lengthy </a:t>
            </a:r>
            <a:r>
              <a:rPr lang="en-US" u="none" dirty="0" smtClean="0"/>
              <a:t>fermentations. </a:t>
            </a:r>
          </a:p>
        </p:txBody>
      </p:sp>
    </p:spTree>
    <p:extLst>
      <p:ext uri="{BB962C8B-B14F-4D97-AF65-F5344CB8AC3E}">
        <p14:creationId xmlns:p14="http://schemas.microsoft.com/office/powerpoint/2010/main" val="4037889212"/>
      </p:ext>
    </p:extLst>
  </p:cSld>
  <p:clrMapOvr>
    <a:masterClrMapping/>
  </p:clrMapOvr>
  <p:transition>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848544" y="2087463"/>
            <a:ext cx="8841956" cy="373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457200" indent="-457200" algn="r" rtl="1">
              <a:spcBef>
                <a:spcPct val="20000"/>
              </a:spcBef>
              <a:buClr>
                <a:schemeClr val="folHlink"/>
              </a:buClr>
              <a:buSzPct val="60000"/>
              <a:buChar char="n"/>
              <a:tabLst>
                <a:tab pos="2857500" algn="l"/>
              </a:tabLst>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tabLst>
                <a:tab pos="2857500" algn="l"/>
              </a:tabLst>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tabLst>
                <a:tab pos="2857500" algn="l"/>
              </a:tabLst>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tabLst>
                <a:tab pos="2857500" algn="l"/>
              </a:tabLst>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tabLst>
                <a:tab pos="2857500" algn="l"/>
              </a:tabLst>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tabLst>
                <a:tab pos="2857500" algn="l"/>
              </a:tabLst>
              <a:defRPr sz="2000">
                <a:solidFill>
                  <a:schemeClr val="tx1"/>
                </a:solidFill>
                <a:latin typeface="Tahoma" pitchFamily="34" charset="0"/>
                <a:cs typeface="Tahoma" pitchFamily="34" charset="0"/>
              </a:defRPr>
            </a:lvl9pPr>
          </a:lstStyle>
          <a:p>
            <a:pPr algn="l" rtl="0"/>
            <a:r>
              <a:rPr lang="en-US" u="none" dirty="0" smtClean="0">
                <a:latin typeface="Times New Roman" panose="02020603050405020304" pitchFamily="18" charset="0"/>
                <a:cs typeface="Times New Roman" panose="02020603050405020304" pitchFamily="18" charset="0"/>
              </a:rPr>
              <a:t>The </a:t>
            </a:r>
            <a:r>
              <a:rPr lang="en-US" u="none" dirty="0">
                <a:latin typeface="Times New Roman" panose="02020603050405020304" pitchFamily="18" charset="0"/>
                <a:cs typeface="Times New Roman" panose="02020603050405020304" pitchFamily="18" charset="0"/>
              </a:rPr>
              <a:t>chitin </a:t>
            </a:r>
            <a:r>
              <a:rPr lang="en-US" u="none" dirty="0" smtClean="0">
                <a:latin typeface="Times New Roman" panose="02020603050405020304" pitchFamily="18" charset="0"/>
                <a:cs typeface="Times New Roman" panose="02020603050405020304" pitchFamily="18" charset="0"/>
              </a:rPr>
              <a:t>metabolism is </a:t>
            </a:r>
            <a:r>
              <a:rPr lang="en-US" u="none" dirty="0">
                <a:latin typeface="Times New Roman" panose="02020603050405020304" pitchFamily="18" charset="0"/>
                <a:cs typeface="Times New Roman" panose="02020603050405020304" pitchFamily="18" charset="0"/>
              </a:rPr>
              <a:t>important for fungal cell wall synthesis </a:t>
            </a:r>
            <a:r>
              <a:rPr lang="en-US" u="none" dirty="0" smtClean="0">
                <a:latin typeface="Times New Roman" panose="02020603050405020304" pitchFamily="18" charset="0"/>
                <a:cs typeface="Times New Roman" panose="02020603050405020304" pitchFamily="18" charset="0"/>
              </a:rPr>
              <a:t>in </a:t>
            </a:r>
            <a:r>
              <a:rPr lang="en-US" u="none" dirty="0">
                <a:latin typeface="Times New Roman" panose="02020603050405020304" pitchFamily="18" charset="0"/>
                <a:cs typeface="Times New Roman" panose="02020603050405020304" pitchFamily="18" charset="0"/>
              </a:rPr>
              <a:t>insects. </a:t>
            </a:r>
          </a:p>
          <a:p>
            <a:pPr algn="l" rtl="0"/>
            <a:r>
              <a:rPr lang="en-US" u="none" dirty="0" smtClean="0">
                <a:latin typeface="Times New Roman" panose="02020603050405020304" pitchFamily="18" charset="0"/>
                <a:cs typeface="Times New Roman" panose="02020603050405020304" pitchFamily="18" charset="0"/>
              </a:rPr>
              <a:t>Microorganism requires </a:t>
            </a:r>
            <a:r>
              <a:rPr lang="en-US" u="none" dirty="0">
                <a:latin typeface="Times New Roman" panose="02020603050405020304" pitchFamily="18" charset="0"/>
                <a:cs typeface="Times New Roman" panose="02020603050405020304" pitchFamily="18" charset="0"/>
              </a:rPr>
              <a:t>prolonged time to decompose chitin </a:t>
            </a:r>
            <a:r>
              <a:rPr lang="en-US" u="none" dirty="0" smtClean="0">
                <a:latin typeface="Times New Roman" panose="02020603050405020304" pitchFamily="18" charset="0"/>
                <a:cs typeface="Times New Roman" panose="02020603050405020304" pitchFamily="18" charset="0"/>
              </a:rPr>
              <a:t>and produce </a:t>
            </a:r>
            <a:r>
              <a:rPr lang="en-US" u="none" dirty="0" err="1">
                <a:latin typeface="Times New Roman" panose="02020603050405020304" pitchFamily="18" charset="0"/>
                <a:cs typeface="Times New Roman" panose="02020603050405020304" pitchFamily="18" charset="0"/>
              </a:rPr>
              <a:t>chitinase</a:t>
            </a:r>
            <a:r>
              <a:rPr lang="en-US" u="none" dirty="0">
                <a:latin typeface="Times New Roman" panose="02020603050405020304" pitchFamily="18" charset="0"/>
                <a:cs typeface="Times New Roman" panose="02020603050405020304" pitchFamily="18" charset="0"/>
              </a:rPr>
              <a:t> due to its higher molecular weight.</a:t>
            </a:r>
            <a:endParaRPr lang="ar-EG" altLang="en-US" u="none" dirty="0">
              <a:latin typeface="Times New Roman" panose="02020603050405020304" pitchFamily="18" charset="0"/>
              <a:cs typeface="Times New Roman" panose="02020603050405020304" pitchFamily="18" charset="0"/>
            </a:endParaRPr>
          </a:p>
          <a:p>
            <a:pPr algn="l" rtl="0"/>
            <a:r>
              <a:rPr lang="en-US" u="none" dirty="0" err="1">
                <a:latin typeface="Times New Roman" panose="02020603050405020304" pitchFamily="18" charset="0"/>
                <a:cs typeface="Times New Roman" panose="02020603050405020304" pitchFamily="18" charset="0"/>
              </a:rPr>
              <a:t>Chitinase</a:t>
            </a:r>
            <a:r>
              <a:rPr lang="en-US" u="none" dirty="0">
                <a:latin typeface="Times New Roman" panose="02020603050405020304" pitchFamily="18" charset="0"/>
                <a:cs typeface="Times New Roman" panose="02020603050405020304" pitchFamily="18" charset="0"/>
              </a:rPr>
              <a:t> degrade chitin into its monomeric or oligomeric </a:t>
            </a:r>
            <a:r>
              <a:rPr lang="en-US" u="none" dirty="0" smtClean="0">
                <a:latin typeface="Times New Roman" panose="02020603050405020304" pitchFamily="18" charset="0"/>
                <a:cs typeface="Times New Roman" panose="02020603050405020304" pitchFamily="18" charset="0"/>
              </a:rPr>
              <a:t>components.</a:t>
            </a:r>
          </a:p>
        </p:txBody>
      </p:sp>
      <p:sp>
        <p:nvSpPr>
          <p:cNvPr id="153606" name="Picture 6"/>
          <p:cNvSpPr>
            <a:spLocks noChangeAspect="1" noChangeArrowheads="1"/>
          </p:cNvSpPr>
          <p:nvPr/>
        </p:nvSpPr>
        <p:spPr bwMode="auto">
          <a:xfrm>
            <a:off x="1639888" y="3213100"/>
            <a:ext cx="7397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153608" name="Picture 8"/>
          <p:cNvSpPr>
            <a:spLocks noChangeAspect="1" noChangeArrowheads="1"/>
          </p:cNvSpPr>
          <p:nvPr/>
        </p:nvSpPr>
        <p:spPr bwMode="auto">
          <a:xfrm>
            <a:off x="2432050" y="2276475"/>
            <a:ext cx="61864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u="sng">
                <a:solidFill>
                  <a:schemeClr val="tx1"/>
                </a:solidFill>
                <a:latin typeface="Times New Roman" pitchFamily="18" charset="0"/>
                <a:cs typeface="Times New Roman" pitchFamily="18" charset="0"/>
              </a:defRPr>
            </a:lvl1pPr>
            <a:lvl2pPr marL="742950" indent="-285750">
              <a:defRPr sz="3200" u="sng">
                <a:solidFill>
                  <a:schemeClr val="tx1"/>
                </a:solidFill>
                <a:latin typeface="Times New Roman" pitchFamily="18" charset="0"/>
                <a:cs typeface="Times New Roman" pitchFamily="18" charset="0"/>
              </a:defRPr>
            </a:lvl2pPr>
            <a:lvl3pPr marL="1143000" indent="-228600">
              <a:defRPr sz="3200" u="sng">
                <a:solidFill>
                  <a:schemeClr val="tx1"/>
                </a:solidFill>
                <a:latin typeface="Times New Roman" pitchFamily="18" charset="0"/>
                <a:cs typeface="Times New Roman" pitchFamily="18" charset="0"/>
              </a:defRPr>
            </a:lvl3pPr>
            <a:lvl4pPr marL="1600200" indent="-228600">
              <a:defRPr sz="3200" u="sng">
                <a:solidFill>
                  <a:schemeClr val="tx1"/>
                </a:solidFill>
                <a:latin typeface="Times New Roman" pitchFamily="18" charset="0"/>
                <a:cs typeface="Times New Roman" pitchFamily="18" charset="0"/>
              </a:defRPr>
            </a:lvl4pPr>
            <a:lvl5pPr marL="2057400" indent="-228600">
              <a:defRPr sz="3200" u="sng">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buFont typeface="Wingdings" pitchFamily="2" charset="2"/>
              <a:defRPr sz="3200" u="sng">
                <a:solidFill>
                  <a:schemeClr val="tx1"/>
                </a:solidFill>
                <a:latin typeface="Times New Roman" pitchFamily="18" charset="0"/>
                <a:cs typeface="Times New Roman" pitchFamily="18" charset="0"/>
              </a:defRPr>
            </a:lvl9pPr>
          </a:lstStyle>
          <a:p>
            <a:endParaRPr lang="en-US" altLang="en-US"/>
          </a:p>
        </p:txBody>
      </p:sp>
      <p:sp>
        <p:nvSpPr>
          <p:cNvPr id="2" name="Rectangle 1"/>
          <p:cNvSpPr/>
          <p:nvPr/>
        </p:nvSpPr>
        <p:spPr>
          <a:xfrm>
            <a:off x="4114892" y="404664"/>
            <a:ext cx="2111476" cy="584775"/>
          </a:xfrm>
          <a:prstGeom prst="rect">
            <a:avLst/>
          </a:prstGeom>
        </p:spPr>
        <p:txBody>
          <a:bodyPr wrap="none">
            <a:spAutoFit/>
          </a:bodyPr>
          <a:lstStyle/>
          <a:p>
            <a:pPr lvl="0" algn="ctr" eaLnBrk="1" hangingPunct="1"/>
            <a:r>
              <a:rPr lang="en-US" b="1" u="none" dirty="0" smtClean="0">
                <a:solidFill>
                  <a:srgbClr val="3333CC"/>
                </a:solidFill>
              </a:rPr>
              <a:t>Chitinases </a:t>
            </a:r>
            <a:endParaRPr lang="en-GB" altLang="en-US" b="1" u="none" dirty="0">
              <a:solidFill>
                <a:srgbClr val="3333CC"/>
              </a:solidFill>
            </a:endParaRPr>
          </a:p>
        </p:txBody>
      </p:sp>
    </p:spTree>
    <p:extLst>
      <p:ext uri="{BB962C8B-B14F-4D97-AF65-F5344CB8AC3E}">
        <p14:creationId xmlns:p14="http://schemas.microsoft.com/office/powerpoint/2010/main" val="10882418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2066">
                                            <p:txEl>
                                              <p:pRg st="0" end="0"/>
                                            </p:txEl>
                                          </p:spTgt>
                                        </p:tgtEl>
                                        <p:attrNameLst>
                                          <p:attrName>style.visibility</p:attrName>
                                        </p:attrNameLst>
                                      </p:cBhvr>
                                      <p:to>
                                        <p:strVal val="visible"/>
                                      </p:to>
                                    </p:set>
                                    <p:animEffect transition="in" filter="blinds(horizontal)">
                                      <p:cBhvr>
                                        <p:cTn id="7" dur="500"/>
                                        <p:tgtEl>
                                          <p:spTgt spid="472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2066">
                                            <p:txEl>
                                              <p:pRg st="1" end="1"/>
                                            </p:txEl>
                                          </p:spTgt>
                                        </p:tgtEl>
                                        <p:attrNameLst>
                                          <p:attrName>style.visibility</p:attrName>
                                        </p:attrNameLst>
                                      </p:cBhvr>
                                      <p:to>
                                        <p:strVal val="visible"/>
                                      </p:to>
                                    </p:set>
                                    <p:animEffect transition="in" filter="blinds(horizontal)">
                                      <p:cBhvr>
                                        <p:cTn id="12" dur="500"/>
                                        <p:tgtEl>
                                          <p:spTgt spid="4720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2066">
                                            <p:txEl>
                                              <p:pRg st="2" end="2"/>
                                            </p:txEl>
                                          </p:spTgt>
                                        </p:tgtEl>
                                        <p:attrNameLst>
                                          <p:attrName>style.visibility</p:attrName>
                                        </p:attrNameLst>
                                      </p:cBhvr>
                                      <p:to>
                                        <p:strVal val="visible"/>
                                      </p:to>
                                    </p:set>
                                    <p:animEffect transition="in" filter="blinds(horizontal)">
                                      <p:cBhvr>
                                        <p:cTn id="17" dur="500"/>
                                        <p:tgtEl>
                                          <p:spTgt spid="4720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153608"/>
                                        </p:tgtEl>
                                        <p:attrNameLst>
                                          <p:attrName>style.visibility</p:attrName>
                                        </p:attrNameLst>
                                      </p:cBhvr>
                                      <p:to>
                                        <p:strVal val="visible"/>
                                      </p:to>
                                    </p:set>
                                    <p:animEffect transition="in" filter="blinds(horizontal)">
                                      <p:cBhvr>
                                        <p:cTn id="22" dur="500"/>
                                        <p:tgtEl>
                                          <p:spTgt spid="1536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153606"/>
                                        </p:tgtEl>
                                        <p:attrNameLst>
                                          <p:attrName>style.visibility</p:attrName>
                                        </p:attrNameLst>
                                      </p:cBhvr>
                                      <p:to>
                                        <p:strVal val="visible"/>
                                      </p:to>
                                    </p:set>
                                    <p:animEffect transition="in" filter="blinds(horizontal)">
                                      <p:cBhvr>
                                        <p:cTn id="27" dur="500"/>
                                        <p:tgtEl>
                                          <p:spTgt spid="15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nimBg="1"/>
      <p:bldP spid="1536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71600" y="2057400"/>
            <a:ext cx="8077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rPr>
              <a:t>(Km) = (K2+K3)/K1</a:t>
            </a:r>
          </a:p>
          <a:p>
            <a:pPr algn="l" rtl="0"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rPr>
              <a:t>K2&gt;&gt;&gt;K3      </a:t>
            </a:r>
            <a:r>
              <a:rPr lang="en-GB" altLang="en-US" b="1" u="none">
                <a:solidFill>
                  <a:srgbClr val="800000"/>
                </a:solidFill>
                <a:latin typeface="Times New Roman" pitchFamily="18" charset="0"/>
                <a:cs typeface="Times New Roman" pitchFamily="18" charset="0"/>
              </a:rPr>
              <a:t>K3 is negligible</a:t>
            </a:r>
          </a:p>
          <a:p>
            <a:pPr algn="l" rtl="0"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rPr>
              <a:t>(Km) = K2/K1</a:t>
            </a:r>
            <a:endParaRPr lang="en-US" altLang="en-US" sz="2800" b="1" u="none">
              <a:solidFill>
                <a:srgbClr val="800000"/>
              </a:solidFill>
              <a:latin typeface="Times New Roman" pitchFamily="18" charset="0"/>
              <a:cs typeface="Times New Roman" pitchFamily="18" charset="0"/>
            </a:endParaRPr>
          </a:p>
        </p:txBody>
      </p:sp>
      <p:sp>
        <p:nvSpPr>
          <p:cNvPr id="38915" name="Rectangle 3"/>
          <p:cNvSpPr>
            <a:spLocks noChangeArrowheads="1"/>
          </p:cNvSpPr>
          <p:nvPr/>
        </p:nvSpPr>
        <p:spPr bwMode="auto">
          <a:xfrm>
            <a:off x="1123950" y="4292600"/>
            <a:ext cx="1000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 + E</a:t>
            </a:r>
            <a:endParaRPr lang="ar-SA" altLang="en-US" sz="2800" b="1" u="none">
              <a:solidFill>
                <a:srgbClr val="800000"/>
              </a:solidFill>
              <a:latin typeface="Times New Roman" pitchFamily="18" charset="0"/>
              <a:cs typeface="Times New Roman" pitchFamily="18" charset="0"/>
            </a:endParaRPr>
          </a:p>
        </p:txBody>
      </p:sp>
      <p:sp>
        <p:nvSpPr>
          <p:cNvPr id="38916" name="AutoShape 4"/>
          <p:cNvSpPr>
            <a:spLocks noChangeArrowheads="1"/>
          </p:cNvSpPr>
          <p:nvPr/>
        </p:nvSpPr>
        <p:spPr bwMode="auto">
          <a:xfrm>
            <a:off x="2420938" y="4437063"/>
            <a:ext cx="1584325" cy="215900"/>
          </a:xfrm>
          <a:prstGeom prst="leftRightArrow">
            <a:avLst>
              <a:gd name="adj1" fmla="val 50000"/>
              <a:gd name="adj2" fmla="val 146765"/>
            </a:avLst>
          </a:prstGeom>
          <a:solidFill>
            <a:schemeClr val="accent1"/>
          </a:solidFill>
          <a:ln w="9525">
            <a:solidFill>
              <a:schemeClr val="tx1"/>
            </a:solidFill>
            <a:miter lim="800000"/>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a:latin typeface="Times New Roman" pitchFamily="18" charset="0"/>
              <a:cs typeface="Times New Roman" pitchFamily="18" charset="0"/>
            </a:endParaRPr>
          </a:p>
        </p:txBody>
      </p:sp>
      <p:sp>
        <p:nvSpPr>
          <p:cNvPr id="38917" name="Rectangle 5"/>
          <p:cNvSpPr>
            <a:spLocks noChangeArrowheads="1"/>
          </p:cNvSpPr>
          <p:nvPr/>
        </p:nvSpPr>
        <p:spPr bwMode="auto">
          <a:xfrm>
            <a:off x="4673600" y="4292600"/>
            <a:ext cx="619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SE</a:t>
            </a:r>
            <a:endParaRPr lang="ar-SA" altLang="en-US" sz="2800" b="1" u="none">
              <a:solidFill>
                <a:srgbClr val="800000"/>
              </a:solidFill>
              <a:latin typeface="Times New Roman" pitchFamily="18" charset="0"/>
              <a:cs typeface="Times New Roman" pitchFamily="18" charset="0"/>
            </a:endParaRPr>
          </a:p>
        </p:txBody>
      </p:sp>
      <p:sp>
        <p:nvSpPr>
          <p:cNvPr id="38918" name="AutoShape 6"/>
          <p:cNvSpPr>
            <a:spLocks noChangeArrowheads="1"/>
          </p:cNvSpPr>
          <p:nvPr/>
        </p:nvSpPr>
        <p:spPr bwMode="auto">
          <a:xfrm>
            <a:off x="5589588" y="4508500"/>
            <a:ext cx="1439862" cy="144463"/>
          </a:xfrm>
          <a:prstGeom prst="rightArrow">
            <a:avLst>
              <a:gd name="adj1" fmla="val 50000"/>
              <a:gd name="adj2" fmla="val 249175"/>
            </a:avLst>
          </a:prstGeom>
          <a:solidFill>
            <a:schemeClr val="accent1"/>
          </a:solidFill>
          <a:ln w="9525">
            <a:solidFill>
              <a:schemeClr val="tx1"/>
            </a:solidFill>
            <a:miter lim="800000"/>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a:spcBef>
                <a:spcPct val="0"/>
              </a:spcBef>
              <a:buClrTx/>
              <a:buSzTx/>
              <a:buFont typeface="Wingdings" pitchFamily="2" charset="2"/>
              <a:buNone/>
            </a:pPr>
            <a:endParaRPr lang="en-US" altLang="en-US">
              <a:latin typeface="Times New Roman" pitchFamily="18" charset="0"/>
              <a:cs typeface="Times New Roman" pitchFamily="18" charset="0"/>
            </a:endParaRPr>
          </a:p>
        </p:txBody>
      </p:sp>
      <p:sp>
        <p:nvSpPr>
          <p:cNvPr id="38919" name="Rectangle 7"/>
          <p:cNvSpPr>
            <a:spLocks noChangeArrowheads="1"/>
          </p:cNvSpPr>
          <p:nvPr/>
        </p:nvSpPr>
        <p:spPr bwMode="auto">
          <a:xfrm>
            <a:off x="7461250" y="4292600"/>
            <a:ext cx="1019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P + E</a:t>
            </a:r>
            <a:endParaRPr lang="ar-SA" altLang="en-US" sz="2800" b="1" u="none">
              <a:solidFill>
                <a:srgbClr val="800000"/>
              </a:solidFill>
              <a:latin typeface="Times New Roman" pitchFamily="18" charset="0"/>
              <a:cs typeface="Times New Roman" pitchFamily="18" charset="0"/>
            </a:endParaRPr>
          </a:p>
        </p:txBody>
      </p:sp>
      <p:sp>
        <p:nvSpPr>
          <p:cNvPr id="38920" name="Rectangle 8"/>
          <p:cNvSpPr>
            <a:spLocks noChangeArrowheads="1"/>
          </p:cNvSpPr>
          <p:nvPr/>
        </p:nvSpPr>
        <p:spPr bwMode="auto">
          <a:xfrm>
            <a:off x="2865438" y="3860800"/>
            <a:ext cx="638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K1</a:t>
            </a:r>
            <a:endParaRPr lang="ar-SA" altLang="en-US" sz="2800" b="1" u="none">
              <a:solidFill>
                <a:srgbClr val="800000"/>
              </a:solidFill>
              <a:latin typeface="Times New Roman" pitchFamily="18" charset="0"/>
              <a:cs typeface="Times New Roman" pitchFamily="18" charset="0"/>
            </a:endParaRPr>
          </a:p>
        </p:txBody>
      </p:sp>
      <p:sp>
        <p:nvSpPr>
          <p:cNvPr id="38921" name="Rectangle 9"/>
          <p:cNvSpPr>
            <a:spLocks noChangeArrowheads="1"/>
          </p:cNvSpPr>
          <p:nvPr/>
        </p:nvSpPr>
        <p:spPr bwMode="auto">
          <a:xfrm>
            <a:off x="2873375" y="4652963"/>
            <a:ext cx="638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K2</a:t>
            </a:r>
            <a:endParaRPr lang="ar-SA" altLang="en-US" sz="2800" b="1" u="none">
              <a:solidFill>
                <a:srgbClr val="800000"/>
              </a:solidFill>
              <a:latin typeface="Times New Roman" pitchFamily="18" charset="0"/>
              <a:cs typeface="Times New Roman" pitchFamily="18" charset="0"/>
            </a:endParaRPr>
          </a:p>
        </p:txBody>
      </p:sp>
      <p:sp>
        <p:nvSpPr>
          <p:cNvPr id="38922" name="Rectangle 10"/>
          <p:cNvSpPr>
            <a:spLocks noChangeArrowheads="1"/>
          </p:cNvSpPr>
          <p:nvPr/>
        </p:nvSpPr>
        <p:spPr bwMode="auto">
          <a:xfrm>
            <a:off x="5824538" y="3932238"/>
            <a:ext cx="638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K3</a:t>
            </a:r>
            <a:endParaRPr lang="ar-SA" altLang="en-US" sz="2800" b="1" u="none">
              <a:solidFill>
                <a:srgbClr val="800000"/>
              </a:solidFill>
              <a:latin typeface="Times New Roman" pitchFamily="18" charset="0"/>
              <a:cs typeface="Times New Roman" pitchFamily="18" charset="0"/>
            </a:endParaRPr>
          </a:p>
        </p:txBody>
      </p:sp>
      <p:sp>
        <p:nvSpPr>
          <p:cNvPr id="38923" name="Rectangle 11"/>
          <p:cNvSpPr>
            <a:spLocks noChangeArrowheads="1"/>
          </p:cNvSpPr>
          <p:nvPr/>
        </p:nvSpPr>
        <p:spPr bwMode="auto">
          <a:xfrm>
            <a:off x="1352550" y="5516563"/>
            <a:ext cx="3057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[S][E]K1 = [SE]K2</a:t>
            </a:r>
            <a:endParaRPr lang="ar-SA" altLang="en-US" sz="2800" b="1" u="none">
              <a:solidFill>
                <a:srgbClr val="800000"/>
              </a:solidFill>
              <a:latin typeface="Times New Roman" pitchFamily="18" charset="0"/>
              <a:cs typeface="Times New Roman" pitchFamily="18" charset="0"/>
            </a:endParaRPr>
          </a:p>
        </p:txBody>
      </p:sp>
      <p:sp>
        <p:nvSpPr>
          <p:cNvPr id="38924" name="Rectangle 12"/>
          <p:cNvSpPr>
            <a:spLocks noChangeArrowheads="1"/>
          </p:cNvSpPr>
          <p:nvPr/>
        </p:nvSpPr>
        <p:spPr bwMode="auto">
          <a:xfrm>
            <a:off x="6897688" y="5805488"/>
            <a:ext cx="862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[E]=</a:t>
            </a:r>
            <a:endParaRPr lang="ar-SA" altLang="en-US" sz="2800" b="1" u="none">
              <a:solidFill>
                <a:srgbClr val="800000"/>
              </a:solidFill>
              <a:latin typeface="Times New Roman" pitchFamily="18" charset="0"/>
              <a:cs typeface="Times New Roman" pitchFamily="18" charset="0"/>
            </a:endParaRPr>
          </a:p>
        </p:txBody>
      </p:sp>
      <p:sp>
        <p:nvSpPr>
          <p:cNvPr id="38925" name="Rectangle 13"/>
          <p:cNvSpPr>
            <a:spLocks noChangeArrowheads="1"/>
          </p:cNvSpPr>
          <p:nvPr/>
        </p:nvSpPr>
        <p:spPr bwMode="auto">
          <a:xfrm>
            <a:off x="7905750" y="6165850"/>
            <a:ext cx="1074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[S]K1</a:t>
            </a:r>
            <a:endParaRPr lang="ar-SA" altLang="en-US" sz="2800" b="1" u="none">
              <a:solidFill>
                <a:srgbClr val="800000"/>
              </a:solidFill>
              <a:latin typeface="Times New Roman" pitchFamily="18" charset="0"/>
              <a:cs typeface="Times New Roman" pitchFamily="18" charset="0"/>
            </a:endParaRPr>
          </a:p>
        </p:txBody>
      </p:sp>
      <p:sp>
        <p:nvSpPr>
          <p:cNvPr id="38926" name="Rectangle 14"/>
          <p:cNvSpPr>
            <a:spLocks noChangeArrowheads="1"/>
          </p:cNvSpPr>
          <p:nvPr/>
        </p:nvSpPr>
        <p:spPr bwMode="auto">
          <a:xfrm>
            <a:off x="7905750" y="5373688"/>
            <a:ext cx="1311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[SE]K2</a:t>
            </a:r>
            <a:endParaRPr lang="ar-SA" altLang="en-US" sz="2800" b="1" u="none">
              <a:solidFill>
                <a:srgbClr val="800000"/>
              </a:solidFill>
              <a:latin typeface="Times New Roman" pitchFamily="18" charset="0"/>
              <a:cs typeface="Times New Roman" pitchFamily="18" charset="0"/>
            </a:endParaRPr>
          </a:p>
        </p:txBody>
      </p:sp>
      <p:sp>
        <p:nvSpPr>
          <p:cNvPr id="38927" name="Line 15"/>
          <p:cNvSpPr>
            <a:spLocks noChangeShapeType="1"/>
          </p:cNvSpPr>
          <p:nvPr/>
        </p:nvSpPr>
        <p:spPr bwMode="auto">
          <a:xfrm>
            <a:off x="7905750" y="6092825"/>
            <a:ext cx="136842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110612792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blinds(horizontal)">
                                      <p:cBhvr>
                                        <p:cTn id="7" dur="500"/>
                                        <p:tgtEl>
                                          <p:spTgt spid="389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14">
                                            <p:txEl>
                                              <p:pRg st="1" end="1"/>
                                            </p:txEl>
                                          </p:spTgt>
                                        </p:tgtEl>
                                        <p:attrNameLst>
                                          <p:attrName>style.visibility</p:attrName>
                                        </p:attrNameLst>
                                      </p:cBhvr>
                                      <p:to>
                                        <p:strVal val="visible"/>
                                      </p:to>
                                    </p:set>
                                    <p:animEffect transition="in" filter="blinds(horizontal)">
                                      <p:cBhvr>
                                        <p:cTn id="12" dur="500"/>
                                        <p:tgtEl>
                                          <p:spTgt spid="389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914">
                                            <p:txEl>
                                              <p:pRg st="2" end="2"/>
                                            </p:txEl>
                                          </p:spTgt>
                                        </p:tgtEl>
                                        <p:attrNameLst>
                                          <p:attrName>style.visibility</p:attrName>
                                        </p:attrNameLst>
                                      </p:cBhvr>
                                      <p:to>
                                        <p:strVal val="visible"/>
                                      </p:to>
                                    </p:set>
                                    <p:animEffect transition="in" filter="blinds(horizontal)">
                                      <p:cBhvr>
                                        <p:cTn id="17" dur="500"/>
                                        <p:tgtEl>
                                          <p:spTgt spid="389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22" dur="500"/>
                                        <p:tgtEl>
                                          <p:spTgt spid="3891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916"/>
                                        </p:tgtEl>
                                        <p:attrNameLst>
                                          <p:attrName>style.visibility</p:attrName>
                                        </p:attrNameLst>
                                      </p:cBhvr>
                                      <p:to>
                                        <p:strVal val="visible"/>
                                      </p:to>
                                    </p:set>
                                    <p:animEffect transition="in" filter="blinds(horizontal)">
                                      <p:cBhvr>
                                        <p:cTn id="27" dur="500"/>
                                        <p:tgtEl>
                                          <p:spTgt spid="3891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8920"/>
                                        </p:tgtEl>
                                        <p:attrNameLst>
                                          <p:attrName>style.visibility</p:attrName>
                                        </p:attrNameLst>
                                      </p:cBhvr>
                                      <p:to>
                                        <p:strVal val="visible"/>
                                      </p:to>
                                    </p:set>
                                    <p:animEffect transition="in" filter="blinds(horizontal)">
                                      <p:cBhvr>
                                        <p:cTn id="30" dur="500"/>
                                        <p:tgtEl>
                                          <p:spTgt spid="3892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8921"/>
                                        </p:tgtEl>
                                        <p:attrNameLst>
                                          <p:attrName>style.visibility</p:attrName>
                                        </p:attrNameLst>
                                      </p:cBhvr>
                                      <p:to>
                                        <p:strVal val="visible"/>
                                      </p:to>
                                    </p:set>
                                    <p:animEffect transition="in" filter="blinds(horizontal)">
                                      <p:cBhvr>
                                        <p:cTn id="33" dur="500"/>
                                        <p:tgtEl>
                                          <p:spTgt spid="389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8917"/>
                                        </p:tgtEl>
                                        <p:attrNameLst>
                                          <p:attrName>style.visibility</p:attrName>
                                        </p:attrNameLst>
                                      </p:cBhvr>
                                      <p:to>
                                        <p:strVal val="visible"/>
                                      </p:to>
                                    </p:set>
                                    <p:animEffect transition="in" filter="blinds(horizontal)">
                                      <p:cBhvr>
                                        <p:cTn id="38" dur="500"/>
                                        <p:tgtEl>
                                          <p:spTgt spid="38917"/>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8918"/>
                                        </p:tgtEl>
                                        <p:attrNameLst>
                                          <p:attrName>style.visibility</p:attrName>
                                        </p:attrNameLst>
                                      </p:cBhvr>
                                      <p:to>
                                        <p:strVal val="visible"/>
                                      </p:to>
                                    </p:set>
                                    <p:animEffect transition="in" filter="blinds(horizontal)">
                                      <p:cBhvr>
                                        <p:cTn id="41" dur="500"/>
                                        <p:tgtEl>
                                          <p:spTgt spid="3891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8922"/>
                                        </p:tgtEl>
                                        <p:attrNameLst>
                                          <p:attrName>style.visibility</p:attrName>
                                        </p:attrNameLst>
                                      </p:cBhvr>
                                      <p:to>
                                        <p:strVal val="visible"/>
                                      </p:to>
                                    </p:set>
                                    <p:animEffect transition="in" filter="blinds(horizontal)">
                                      <p:cBhvr>
                                        <p:cTn id="44" dur="500"/>
                                        <p:tgtEl>
                                          <p:spTgt spid="3892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8919"/>
                                        </p:tgtEl>
                                        <p:attrNameLst>
                                          <p:attrName>style.visibility</p:attrName>
                                        </p:attrNameLst>
                                      </p:cBhvr>
                                      <p:to>
                                        <p:strVal val="visible"/>
                                      </p:to>
                                    </p:set>
                                    <p:animEffect transition="in" filter="blinds(horizontal)">
                                      <p:cBhvr>
                                        <p:cTn id="49" dur="500"/>
                                        <p:tgtEl>
                                          <p:spTgt spid="3891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8923"/>
                                        </p:tgtEl>
                                        <p:attrNameLst>
                                          <p:attrName>style.visibility</p:attrName>
                                        </p:attrNameLst>
                                      </p:cBhvr>
                                      <p:to>
                                        <p:strVal val="visible"/>
                                      </p:to>
                                    </p:set>
                                    <p:animEffect transition="in" filter="blinds(horizontal)">
                                      <p:cBhvr>
                                        <p:cTn id="54" dur="500"/>
                                        <p:tgtEl>
                                          <p:spTgt spid="3892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8924"/>
                                        </p:tgtEl>
                                        <p:attrNameLst>
                                          <p:attrName>style.visibility</p:attrName>
                                        </p:attrNameLst>
                                      </p:cBhvr>
                                      <p:to>
                                        <p:strVal val="visible"/>
                                      </p:to>
                                    </p:set>
                                    <p:animEffect transition="in" filter="blinds(horizontal)">
                                      <p:cBhvr>
                                        <p:cTn id="59" dur="500"/>
                                        <p:tgtEl>
                                          <p:spTgt spid="38924"/>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8925"/>
                                        </p:tgtEl>
                                        <p:attrNameLst>
                                          <p:attrName>style.visibility</p:attrName>
                                        </p:attrNameLst>
                                      </p:cBhvr>
                                      <p:to>
                                        <p:strVal val="visible"/>
                                      </p:to>
                                    </p:set>
                                    <p:animEffect transition="in" filter="blinds(horizontal)">
                                      <p:cBhvr>
                                        <p:cTn id="62" dur="500"/>
                                        <p:tgtEl>
                                          <p:spTgt spid="38925"/>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8926"/>
                                        </p:tgtEl>
                                        <p:attrNameLst>
                                          <p:attrName>style.visibility</p:attrName>
                                        </p:attrNameLst>
                                      </p:cBhvr>
                                      <p:to>
                                        <p:strVal val="visible"/>
                                      </p:to>
                                    </p:set>
                                    <p:animEffect transition="in" filter="blinds(horizontal)">
                                      <p:cBhvr>
                                        <p:cTn id="65" dur="500"/>
                                        <p:tgtEl>
                                          <p:spTgt spid="3892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8927"/>
                                        </p:tgtEl>
                                        <p:attrNameLst>
                                          <p:attrName>style.visibility</p:attrName>
                                        </p:attrNameLst>
                                      </p:cBhvr>
                                      <p:to>
                                        <p:strVal val="visible"/>
                                      </p:to>
                                    </p:set>
                                    <p:animEffect transition="in" filter="blinds(horizontal)">
                                      <p:cBhvr>
                                        <p:cTn id="68" dur="500"/>
                                        <p:tgtEl>
                                          <p:spTgt spid="38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p:bldP spid="38918" grpId="0" animBg="1"/>
      <p:bldP spid="38919" grpId="0"/>
      <p:bldP spid="38920" grpId="0"/>
      <p:bldP spid="38921" grpId="0"/>
      <p:bldP spid="38922" grpId="0"/>
      <p:bldP spid="38923" grpId="0"/>
      <p:bldP spid="38924" grpId="0"/>
      <p:bldP spid="38925" grpId="0"/>
      <p:bldP spid="38926" grpId="0"/>
      <p:bldP spid="3892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4734" y="332656"/>
            <a:ext cx="2111475" cy="584775"/>
          </a:xfrm>
          <a:prstGeom prst="rect">
            <a:avLst/>
          </a:prstGeom>
        </p:spPr>
        <p:txBody>
          <a:bodyPr wrap="none">
            <a:spAutoFit/>
          </a:bodyPr>
          <a:lstStyle/>
          <a:p>
            <a:pPr lvl="0" algn="ctr" eaLnBrk="1" hangingPunct="1"/>
            <a:r>
              <a:rPr lang="en-US" b="1" u="none" dirty="0" smtClean="0">
                <a:solidFill>
                  <a:srgbClr val="3333CC"/>
                </a:solidFill>
              </a:rPr>
              <a:t>Chitinases </a:t>
            </a:r>
            <a:endParaRPr lang="en-GB" altLang="en-US" b="1" u="none" dirty="0">
              <a:solidFill>
                <a:srgbClr val="3333CC"/>
              </a:solidFill>
            </a:endParaRPr>
          </a:p>
        </p:txBody>
      </p:sp>
      <p:sp>
        <p:nvSpPr>
          <p:cNvPr id="4" name="Rectangle 3"/>
          <p:cNvSpPr/>
          <p:nvPr/>
        </p:nvSpPr>
        <p:spPr>
          <a:xfrm>
            <a:off x="166848" y="1988840"/>
            <a:ext cx="9649072" cy="4708981"/>
          </a:xfrm>
          <a:prstGeom prst="rect">
            <a:avLst/>
          </a:prstGeom>
        </p:spPr>
        <p:txBody>
          <a:bodyPr wrap="square">
            <a:spAutoFit/>
          </a:bodyPr>
          <a:lstStyle/>
          <a:p>
            <a:pPr marL="457200" indent="-457200">
              <a:buFont typeface="Arial" panose="020B0604020202020204" pitchFamily="34" charset="0"/>
              <a:buChar char="•"/>
            </a:pPr>
            <a:r>
              <a:rPr lang="en-US" sz="3000" u="none" dirty="0" err="1"/>
              <a:t>Chitinase</a:t>
            </a:r>
            <a:r>
              <a:rPr lang="en-US" sz="3000" u="none" dirty="0"/>
              <a:t> act as both contact and systemic molecule to kill </a:t>
            </a:r>
            <a:r>
              <a:rPr lang="en-US" sz="3000" u="none" dirty="0" smtClean="0"/>
              <a:t>insects, </a:t>
            </a:r>
            <a:r>
              <a:rPr lang="en-US" sz="3000" u="none" dirty="0"/>
              <a:t>so its specificity against pests is very effective and economical than the inorganic chemicals.</a:t>
            </a:r>
          </a:p>
          <a:p>
            <a:pPr marL="457200" indent="-457200">
              <a:buFont typeface="Arial" panose="020B0604020202020204" pitchFamily="34" charset="0"/>
              <a:buChar char="•"/>
            </a:pPr>
            <a:endParaRPr lang="en-US" sz="3000" u="none" dirty="0" smtClean="0"/>
          </a:p>
          <a:p>
            <a:pPr marL="457200" indent="-457200">
              <a:buFont typeface="Arial" panose="020B0604020202020204" pitchFamily="34" charset="0"/>
              <a:buChar char="•"/>
            </a:pPr>
            <a:r>
              <a:rPr lang="en-US" sz="3000" u="none" dirty="0" smtClean="0"/>
              <a:t>It has received attentions </a:t>
            </a:r>
            <a:r>
              <a:rPr lang="en-US" sz="3000" u="none" dirty="0"/>
              <a:t>in applications in the biocontrol of fungal pathogens, because chitin is the major structural component of fungal cell </a:t>
            </a:r>
            <a:r>
              <a:rPr lang="en-US" sz="3000" u="none" dirty="0" smtClean="0"/>
              <a:t>walls (biological control), </a:t>
            </a:r>
            <a:r>
              <a:rPr lang="en-US" sz="3000" u="none" dirty="0"/>
              <a:t>since it neither causes environmental pollution nor induces pathogen resistance, which is usually a side effect of synthetic antifungal agents. </a:t>
            </a:r>
          </a:p>
        </p:txBody>
      </p:sp>
    </p:spTree>
    <p:extLst>
      <p:ext uri="{BB962C8B-B14F-4D97-AF65-F5344CB8AC3E}">
        <p14:creationId xmlns:p14="http://schemas.microsoft.com/office/powerpoint/2010/main" val="1646692841"/>
      </p:ext>
    </p:extLst>
  </p:cSld>
  <p:clrMapOvr>
    <a:masterClrMapping/>
  </p:clrMapOvr>
  <p:transition>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Applications of microbial enzymes </a:t>
            </a:r>
          </a:p>
          <a:p>
            <a:pPr algn="ctr" rtl="0">
              <a:spcBef>
                <a:spcPct val="0"/>
              </a:spcBef>
              <a:buClrTx/>
              <a:buSzTx/>
              <a:buNone/>
            </a:pPr>
            <a:r>
              <a:rPr lang="en-US" b="1" u="none" dirty="0" smtClean="0">
                <a:solidFill>
                  <a:srgbClr val="0000FF"/>
                </a:solidFill>
                <a:latin typeface="Times New Roman" pitchFamily="18" charset="0"/>
                <a:cs typeface="Times New Roman" pitchFamily="18" charset="0"/>
              </a:rPr>
              <a:t>in industries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1916832"/>
            <a:ext cx="9433048" cy="3970318"/>
          </a:xfrm>
          <a:prstGeom prst="rect">
            <a:avLst/>
          </a:prstGeom>
        </p:spPr>
        <p:txBody>
          <a:bodyPr wrap="square">
            <a:spAutoFit/>
          </a:bodyPr>
          <a:lstStyle/>
          <a:p>
            <a:r>
              <a:rPr lang="en-US" sz="2800" b="1" u="none" dirty="0" smtClean="0">
                <a:solidFill>
                  <a:srgbClr val="FF0000"/>
                </a:solidFill>
              </a:rPr>
              <a:t>Food industry</a:t>
            </a:r>
            <a:endParaRPr lang="en-US" sz="2800" b="1" u="none" dirty="0">
              <a:solidFill>
                <a:srgbClr val="FF0000"/>
              </a:solidFill>
            </a:endParaRPr>
          </a:p>
          <a:p>
            <a:endParaRPr lang="en-US" sz="2800" b="1" u="none" dirty="0"/>
          </a:p>
          <a:p>
            <a:r>
              <a:rPr lang="en-US" sz="2800" u="none" dirty="0" smtClean="0"/>
              <a:t>Amylases carry </a:t>
            </a:r>
            <a:r>
              <a:rPr lang="en-US" sz="2800" u="none" dirty="0"/>
              <a:t>out conversion of starch to </a:t>
            </a:r>
            <a:r>
              <a:rPr lang="en-US" sz="2800" u="none" dirty="0" smtClean="0"/>
              <a:t>glucose.</a:t>
            </a:r>
          </a:p>
          <a:p>
            <a:endParaRPr lang="en-US" sz="2800" u="none" dirty="0"/>
          </a:p>
          <a:p>
            <a:r>
              <a:rPr lang="en-US" sz="2800" u="none" dirty="0" smtClean="0"/>
              <a:t>α-amylase </a:t>
            </a:r>
            <a:r>
              <a:rPr lang="en-US" sz="2800" u="none" dirty="0"/>
              <a:t>cuts </a:t>
            </a:r>
            <a:r>
              <a:rPr lang="en-US" sz="2800" u="none" dirty="0" smtClean="0"/>
              <a:t>the </a:t>
            </a:r>
            <a:r>
              <a:rPr lang="en-US" sz="2800" u="none" dirty="0"/>
              <a:t>large </a:t>
            </a:r>
            <a:r>
              <a:rPr lang="el-GR" sz="2800" u="none" dirty="0" smtClean="0"/>
              <a:t>α</a:t>
            </a:r>
            <a:r>
              <a:rPr lang="en-US" sz="2800" u="none" dirty="0" smtClean="0"/>
              <a:t>-1,4-linked </a:t>
            </a:r>
            <a:r>
              <a:rPr lang="en-US" sz="2800" u="none" dirty="0"/>
              <a:t>glucose polymers into shorter oligomers in high </a:t>
            </a:r>
            <a:r>
              <a:rPr lang="en-US" sz="2800" u="none" dirty="0" smtClean="0"/>
              <a:t>temperature (liquefaction). </a:t>
            </a:r>
          </a:p>
          <a:p>
            <a:endParaRPr lang="en-US" sz="2800" u="none" dirty="0" smtClean="0"/>
          </a:p>
          <a:p>
            <a:r>
              <a:rPr lang="en-US" sz="2800" u="none" dirty="0" err="1"/>
              <a:t>Glucoamylase</a:t>
            </a:r>
            <a:r>
              <a:rPr lang="en-US" sz="2800" u="none" dirty="0"/>
              <a:t> (fungal enzyme) hydrolyses the oligomers into glucose (</a:t>
            </a:r>
            <a:r>
              <a:rPr lang="en-US" sz="2800" u="none" dirty="0" err="1"/>
              <a:t>saccharification</a:t>
            </a:r>
            <a:r>
              <a:rPr lang="en-US" sz="2800" u="none" dirty="0"/>
              <a:t>). </a:t>
            </a:r>
          </a:p>
        </p:txBody>
      </p:sp>
    </p:spTree>
    <p:extLst>
      <p:ext uri="{BB962C8B-B14F-4D97-AF65-F5344CB8AC3E}">
        <p14:creationId xmlns:p14="http://schemas.microsoft.com/office/powerpoint/2010/main" val="4238007523"/>
      </p:ext>
    </p:extLst>
  </p:cSld>
  <p:clrMapOvr>
    <a:masterClrMapping/>
  </p:clrMapOvr>
  <p:transition>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Applications of microbial enzymes </a:t>
            </a:r>
          </a:p>
          <a:p>
            <a:pPr algn="ctr" rtl="0">
              <a:spcBef>
                <a:spcPct val="0"/>
              </a:spcBef>
              <a:buClrTx/>
              <a:buSzTx/>
              <a:buNone/>
            </a:pPr>
            <a:r>
              <a:rPr lang="en-US" b="1" u="none" dirty="0" smtClean="0">
                <a:solidFill>
                  <a:srgbClr val="0000FF"/>
                </a:solidFill>
                <a:latin typeface="Times New Roman" pitchFamily="18" charset="0"/>
                <a:cs typeface="Times New Roman" pitchFamily="18" charset="0"/>
              </a:rPr>
              <a:t>in industries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2132856"/>
            <a:ext cx="9433048" cy="3108543"/>
          </a:xfrm>
          <a:prstGeom prst="rect">
            <a:avLst/>
          </a:prstGeom>
        </p:spPr>
        <p:txBody>
          <a:bodyPr wrap="square">
            <a:spAutoFit/>
          </a:bodyPr>
          <a:lstStyle/>
          <a:p>
            <a:r>
              <a:rPr lang="en-US" sz="2800" b="1" u="none" dirty="0" smtClean="0">
                <a:solidFill>
                  <a:srgbClr val="FF0000"/>
                </a:solidFill>
              </a:rPr>
              <a:t>Milk product industry </a:t>
            </a:r>
            <a:endParaRPr lang="en-US" sz="2800" b="1" u="none" dirty="0">
              <a:solidFill>
                <a:srgbClr val="FF0000"/>
              </a:solidFill>
            </a:endParaRPr>
          </a:p>
          <a:p>
            <a:endParaRPr lang="en-US" sz="2800" b="1" u="none" dirty="0"/>
          </a:p>
          <a:p>
            <a:r>
              <a:rPr lang="en-US" sz="2800" u="none" dirty="0" err="1" smtClean="0"/>
              <a:t>Chymosin</a:t>
            </a:r>
            <a:r>
              <a:rPr lang="en-US" sz="2800" u="none" dirty="0" smtClean="0"/>
              <a:t> </a:t>
            </a:r>
            <a:r>
              <a:rPr lang="en-US" sz="2800" u="none" dirty="0"/>
              <a:t>is used in cheese making to coagulate milk protein. </a:t>
            </a:r>
            <a:endParaRPr lang="en-US" sz="2800" u="none" dirty="0" smtClean="0"/>
          </a:p>
          <a:p>
            <a:endParaRPr lang="en-US" sz="2800" u="none" dirty="0"/>
          </a:p>
          <a:p>
            <a:r>
              <a:rPr lang="en-US" sz="2800" u="none" dirty="0" smtClean="0"/>
              <a:t>Lactase splits </a:t>
            </a:r>
            <a:r>
              <a:rPr lang="en-US" sz="2800" u="none" dirty="0"/>
              <a:t>milk-sugar lactose into glucose and galactose. </a:t>
            </a:r>
            <a:endParaRPr lang="en-US" sz="2800" u="none" dirty="0" smtClean="0"/>
          </a:p>
          <a:p>
            <a:endParaRPr lang="en-US" sz="2800" u="none" dirty="0"/>
          </a:p>
          <a:p>
            <a:r>
              <a:rPr lang="en-US" sz="2800" u="none" dirty="0"/>
              <a:t>This process is used for milk </a:t>
            </a:r>
            <a:r>
              <a:rPr lang="en-US" sz="2800" u="none" dirty="0" smtClean="0"/>
              <a:t>products. </a:t>
            </a:r>
            <a:endParaRPr lang="en-US" sz="2800" u="none" dirty="0"/>
          </a:p>
        </p:txBody>
      </p:sp>
    </p:spTree>
    <p:extLst>
      <p:ext uri="{BB962C8B-B14F-4D97-AF65-F5344CB8AC3E}">
        <p14:creationId xmlns:p14="http://schemas.microsoft.com/office/powerpoint/2010/main" val="542480190"/>
      </p:ext>
    </p:extLst>
  </p:cSld>
  <p:clrMapOvr>
    <a:masterClrMapping/>
  </p:clrMapOvr>
  <p:transition>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72" y="1916832"/>
            <a:ext cx="9433048" cy="3108543"/>
          </a:xfrm>
          <a:prstGeom prst="rect">
            <a:avLst/>
          </a:prstGeom>
        </p:spPr>
        <p:txBody>
          <a:bodyPr wrap="square">
            <a:spAutoFit/>
          </a:bodyPr>
          <a:lstStyle/>
          <a:p>
            <a:r>
              <a:rPr lang="en-US" sz="2800" u="none" dirty="0" smtClean="0"/>
              <a:t>Lactase is </a:t>
            </a:r>
            <a:r>
              <a:rPr lang="en-US" sz="2800" u="none" dirty="0"/>
              <a:t>formed by Aspergillus </a:t>
            </a:r>
            <a:r>
              <a:rPr lang="en-US" sz="2800" u="none" dirty="0" smtClean="0"/>
              <a:t>and </a:t>
            </a:r>
            <a:r>
              <a:rPr lang="en-US" sz="2800" u="none" dirty="0"/>
              <a:t>yeast.</a:t>
            </a:r>
          </a:p>
          <a:p>
            <a:endParaRPr lang="en-US" sz="2800" u="none" dirty="0"/>
          </a:p>
          <a:p>
            <a:r>
              <a:rPr lang="en-US" sz="2800" u="none" dirty="0"/>
              <a:t>Lactose is present at concentrations of about 4-5%  in </a:t>
            </a:r>
            <a:r>
              <a:rPr lang="en-US" sz="2800" u="none" dirty="0" smtClean="0"/>
              <a:t>milk. </a:t>
            </a:r>
          </a:p>
          <a:p>
            <a:endParaRPr lang="en-US" sz="2800" u="none" dirty="0"/>
          </a:p>
          <a:p>
            <a:r>
              <a:rPr lang="en-US" sz="2800" u="none" dirty="0"/>
              <a:t>Its presence </a:t>
            </a:r>
            <a:r>
              <a:rPr lang="en-US" sz="2800" u="none" dirty="0" smtClean="0"/>
              <a:t>makes </a:t>
            </a:r>
            <a:r>
              <a:rPr lang="en-US" sz="2800" u="none" dirty="0"/>
              <a:t>it unsuitable for </a:t>
            </a:r>
            <a:r>
              <a:rPr lang="en-US" sz="2800" u="none" dirty="0" smtClean="0"/>
              <a:t>some </a:t>
            </a:r>
            <a:r>
              <a:rPr lang="en-US" sz="2800" u="none" dirty="0"/>
              <a:t>people </a:t>
            </a:r>
            <a:r>
              <a:rPr lang="en-US" sz="2800" u="none" dirty="0" smtClean="0"/>
              <a:t>(lactose intolerant). </a:t>
            </a:r>
            <a:r>
              <a:rPr lang="en-US" sz="2800" u="none" dirty="0"/>
              <a:t>Lactose </a:t>
            </a:r>
            <a:r>
              <a:rPr lang="en-US" sz="2800" u="none" dirty="0" smtClean="0"/>
              <a:t>intolerance </a:t>
            </a:r>
            <a:r>
              <a:rPr lang="en-US" sz="2800" u="none" dirty="0"/>
              <a:t>is due to lactase </a:t>
            </a:r>
            <a:r>
              <a:rPr lang="en-US" sz="2800" u="none" dirty="0" smtClean="0"/>
              <a:t>deficiency </a:t>
            </a:r>
            <a:r>
              <a:rPr lang="en-US" sz="2800" u="none" dirty="0"/>
              <a:t>while </a:t>
            </a:r>
            <a:r>
              <a:rPr lang="en-US" sz="2800" u="none" dirty="0" smtClean="0"/>
              <a:t>lactose tolerance </a:t>
            </a:r>
            <a:r>
              <a:rPr lang="en-US" sz="2800" u="none" dirty="0"/>
              <a:t>is </a:t>
            </a:r>
            <a:r>
              <a:rPr lang="en-US" sz="2800" u="none" dirty="0" smtClean="0"/>
              <a:t>due </a:t>
            </a:r>
            <a:r>
              <a:rPr lang="en-US" sz="2800" u="none" dirty="0"/>
              <a:t>to </a:t>
            </a:r>
            <a:r>
              <a:rPr lang="en-US" sz="2800" u="none" dirty="0" smtClean="0"/>
              <a:t>lactase persistence.</a:t>
            </a:r>
          </a:p>
        </p:txBody>
      </p:sp>
      <p:sp>
        <p:nvSpPr>
          <p:cNvPr id="3" name="Rectangle 2"/>
          <p:cNvSpPr/>
          <p:nvPr/>
        </p:nvSpPr>
        <p:spPr>
          <a:xfrm>
            <a:off x="416496" y="404664"/>
            <a:ext cx="7200800" cy="584775"/>
          </a:xfrm>
          <a:prstGeom prst="rect">
            <a:avLst/>
          </a:prstGeom>
        </p:spPr>
        <p:txBody>
          <a:bodyPr wrap="square">
            <a:spAutoFit/>
          </a:bodyPr>
          <a:lstStyle/>
          <a:p>
            <a:pPr lvl="0" algn="ctr"/>
            <a:r>
              <a:rPr lang="en-US" b="1" u="none" dirty="0">
                <a:solidFill>
                  <a:srgbClr val="0000FF"/>
                </a:solidFill>
              </a:rPr>
              <a:t>The use of lactases in the dairy industry</a:t>
            </a:r>
          </a:p>
        </p:txBody>
      </p:sp>
    </p:spTree>
    <p:extLst>
      <p:ext uri="{BB962C8B-B14F-4D97-AF65-F5344CB8AC3E}">
        <p14:creationId xmlns:p14="http://schemas.microsoft.com/office/powerpoint/2010/main" val="2371856722"/>
      </p:ext>
    </p:extLst>
  </p:cSld>
  <p:clrMapOvr>
    <a:masterClrMapping/>
  </p:clrMapOvr>
  <p:transition>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72" y="1916832"/>
            <a:ext cx="9433048" cy="3970318"/>
          </a:xfrm>
          <a:prstGeom prst="rect">
            <a:avLst/>
          </a:prstGeom>
        </p:spPr>
        <p:txBody>
          <a:bodyPr wrap="square">
            <a:spAutoFit/>
          </a:bodyPr>
          <a:lstStyle/>
          <a:p>
            <a:r>
              <a:rPr lang="en-US" sz="2800" u="none" dirty="0" smtClean="0"/>
              <a:t>Severe dehydration</a:t>
            </a:r>
            <a:r>
              <a:rPr lang="en-US" sz="2800" u="none" dirty="0"/>
              <a:t>, diarrhea and even death may result from feeding lactose containing milk to lactose-intolerant children. </a:t>
            </a:r>
          </a:p>
          <a:p>
            <a:endParaRPr lang="en-US" sz="2800" u="none" dirty="0" smtClean="0"/>
          </a:p>
          <a:p>
            <a:r>
              <a:rPr lang="en-US" sz="2800" u="none" dirty="0" smtClean="0"/>
              <a:t>Lactose may cause a problem due to its </a:t>
            </a:r>
            <a:r>
              <a:rPr lang="en-US" sz="2800" u="none" dirty="0"/>
              <a:t>low solubility resulting in crystal formation </a:t>
            </a:r>
            <a:r>
              <a:rPr lang="en-US" sz="2800" u="none" dirty="0" smtClean="0"/>
              <a:t>(11 %) causing sandy </a:t>
            </a:r>
            <a:r>
              <a:rPr lang="en-US" sz="2800" u="none" dirty="0"/>
              <a:t>texture and </a:t>
            </a:r>
            <a:r>
              <a:rPr lang="en-US" sz="2800" u="none" dirty="0" smtClean="0"/>
              <a:t>becomes prone </a:t>
            </a:r>
            <a:r>
              <a:rPr lang="en-US" sz="2800" u="none" dirty="0"/>
              <a:t>to microbiological spoilage. </a:t>
            </a:r>
          </a:p>
          <a:p>
            <a:endParaRPr lang="en-US" sz="2800" u="none" dirty="0"/>
          </a:p>
          <a:p>
            <a:r>
              <a:rPr lang="en-US" sz="2800" u="none" dirty="0" smtClean="0"/>
              <a:t>Hydrolysis </a:t>
            </a:r>
            <a:r>
              <a:rPr lang="en-US" sz="2800" u="none" dirty="0"/>
              <a:t>of </a:t>
            </a:r>
            <a:r>
              <a:rPr lang="en-US" sz="2800" u="none" dirty="0" smtClean="0"/>
              <a:t>lactose </a:t>
            </a:r>
            <a:r>
              <a:rPr lang="en-US" sz="2800" u="none" dirty="0"/>
              <a:t>to glucose and galactose would prevent the </a:t>
            </a:r>
            <a:r>
              <a:rPr lang="en-US" sz="2800" u="none" dirty="0" smtClean="0"/>
              <a:t>severe </a:t>
            </a:r>
            <a:r>
              <a:rPr lang="en-US" sz="2800" u="none" dirty="0"/>
              <a:t>digestive problems</a:t>
            </a:r>
            <a:r>
              <a:rPr lang="en-US" sz="2800" u="none" dirty="0" smtClean="0"/>
              <a:t>.</a:t>
            </a:r>
            <a:endParaRPr lang="en-US" sz="2800" u="none" dirty="0"/>
          </a:p>
        </p:txBody>
      </p:sp>
      <p:sp>
        <p:nvSpPr>
          <p:cNvPr id="4" name="Rectangle 3"/>
          <p:cNvSpPr/>
          <p:nvPr/>
        </p:nvSpPr>
        <p:spPr>
          <a:xfrm>
            <a:off x="416496" y="404664"/>
            <a:ext cx="7200800" cy="584775"/>
          </a:xfrm>
          <a:prstGeom prst="rect">
            <a:avLst/>
          </a:prstGeom>
        </p:spPr>
        <p:txBody>
          <a:bodyPr wrap="square">
            <a:spAutoFit/>
          </a:bodyPr>
          <a:lstStyle/>
          <a:p>
            <a:pPr lvl="0" algn="ctr"/>
            <a:r>
              <a:rPr lang="en-US" b="1" u="none" dirty="0">
                <a:solidFill>
                  <a:srgbClr val="0000FF"/>
                </a:solidFill>
              </a:rPr>
              <a:t>The use of lactases in the dairy industry</a:t>
            </a:r>
          </a:p>
        </p:txBody>
      </p:sp>
    </p:spTree>
    <p:extLst>
      <p:ext uri="{BB962C8B-B14F-4D97-AF65-F5344CB8AC3E}">
        <p14:creationId xmlns:p14="http://schemas.microsoft.com/office/powerpoint/2010/main" val="554764550"/>
      </p:ext>
    </p:extLst>
  </p:cSld>
  <p:clrMapOvr>
    <a:masterClrMapping/>
  </p:clrMapOvr>
  <p:transition>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72" y="1916832"/>
            <a:ext cx="9433048" cy="954107"/>
          </a:xfrm>
          <a:prstGeom prst="rect">
            <a:avLst/>
          </a:prstGeom>
        </p:spPr>
        <p:txBody>
          <a:bodyPr wrap="square">
            <a:spAutoFit/>
          </a:bodyPr>
          <a:lstStyle/>
          <a:p>
            <a:r>
              <a:rPr lang="en-US" sz="2800" u="none" dirty="0" smtClean="0"/>
              <a:t>Lactose is hydrolyzed by lactase to glucose </a:t>
            </a:r>
            <a:r>
              <a:rPr lang="en-US" sz="2800" u="none" dirty="0"/>
              <a:t>and </a:t>
            </a:r>
            <a:r>
              <a:rPr lang="en-US" sz="2800" u="none" dirty="0" smtClean="0"/>
              <a:t>galactose</a:t>
            </a:r>
            <a:r>
              <a:rPr lang="en-US" sz="2800" u="none" dirty="0"/>
              <a:t>. It is inhibited by galactose. </a:t>
            </a:r>
          </a:p>
        </p:txBody>
      </p:sp>
      <p:pic>
        <p:nvPicPr>
          <p:cNvPr id="115714" name="Picture 2" descr="lactose --lactase--&gt; D-glucose + beta-D-galact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1" y="3429000"/>
            <a:ext cx="9292355" cy="19442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6496" y="404664"/>
            <a:ext cx="7200800" cy="584775"/>
          </a:xfrm>
          <a:prstGeom prst="rect">
            <a:avLst/>
          </a:prstGeom>
        </p:spPr>
        <p:txBody>
          <a:bodyPr wrap="square">
            <a:spAutoFit/>
          </a:bodyPr>
          <a:lstStyle/>
          <a:p>
            <a:pPr lvl="0" algn="ctr"/>
            <a:r>
              <a:rPr lang="en-US" b="1" u="none" dirty="0">
                <a:solidFill>
                  <a:srgbClr val="0000FF"/>
                </a:solidFill>
              </a:rPr>
              <a:t>The use of lactases in the dairy industry</a:t>
            </a:r>
          </a:p>
        </p:txBody>
      </p:sp>
    </p:spTree>
    <p:extLst>
      <p:ext uri="{BB962C8B-B14F-4D97-AF65-F5344CB8AC3E}">
        <p14:creationId xmlns:p14="http://schemas.microsoft.com/office/powerpoint/2010/main" val="2060554161"/>
      </p:ext>
    </p:extLst>
  </p:cSld>
  <p:clrMapOvr>
    <a:masterClrMapping/>
  </p:clrMapOvr>
  <p:transition>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72" y="2276872"/>
            <a:ext cx="9433048" cy="3539430"/>
          </a:xfrm>
          <a:prstGeom prst="rect">
            <a:avLst/>
          </a:prstGeom>
        </p:spPr>
        <p:txBody>
          <a:bodyPr wrap="square">
            <a:spAutoFit/>
          </a:bodyPr>
          <a:lstStyle/>
          <a:p>
            <a:r>
              <a:rPr lang="en-US" sz="2800" u="none" dirty="0" smtClean="0"/>
              <a:t>It is used </a:t>
            </a:r>
            <a:r>
              <a:rPr lang="en-US" sz="2800" u="none" dirty="0"/>
              <a:t>in the production of ice cream and sweetened </a:t>
            </a:r>
            <a:r>
              <a:rPr lang="en-US" sz="2800" u="none" dirty="0" err="1"/>
              <a:t>flavoured</a:t>
            </a:r>
            <a:r>
              <a:rPr lang="en-US" sz="2800" u="none" dirty="0"/>
              <a:t> and condensed milks. </a:t>
            </a:r>
            <a:endParaRPr lang="en-US" sz="2800" u="none" dirty="0" smtClean="0"/>
          </a:p>
          <a:p>
            <a:endParaRPr lang="en-US" sz="2800" u="none" dirty="0"/>
          </a:p>
          <a:p>
            <a:r>
              <a:rPr lang="en-US" sz="2800" u="none" dirty="0" smtClean="0"/>
              <a:t>When added to milk or liquid whey and left for about a day at 5C about 50% of the lactose is </a:t>
            </a:r>
            <a:r>
              <a:rPr lang="en-US" sz="2800" u="none" dirty="0" err="1" smtClean="0"/>
              <a:t>hydrolysed</a:t>
            </a:r>
            <a:r>
              <a:rPr lang="en-US" sz="2800" u="none" dirty="0" smtClean="0"/>
              <a:t>, giving a sweeter product which will not </a:t>
            </a:r>
            <a:r>
              <a:rPr lang="en-US" sz="2800" u="none" dirty="0" err="1" smtClean="0"/>
              <a:t>crystallise</a:t>
            </a:r>
            <a:r>
              <a:rPr lang="en-US" sz="2800" u="none" dirty="0" smtClean="0"/>
              <a:t> if condensed or frozen. </a:t>
            </a:r>
          </a:p>
          <a:p>
            <a:endParaRPr lang="en-US" sz="2800" u="none" dirty="0"/>
          </a:p>
          <a:p>
            <a:r>
              <a:rPr lang="en-US" sz="2800" u="none" dirty="0"/>
              <a:t>It improves the creaminess of the product. </a:t>
            </a:r>
          </a:p>
        </p:txBody>
      </p:sp>
      <p:sp>
        <p:nvSpPr>
          <p:cNvPr id="4" name="Rectangle 3"/>
          <p:cNvSpPr/>
          <p:nvPr/>
        </p:nvSpPr>
        <p:spPr>
          <a:xfrm>
            <a:off x="416496" y="404664"/>
            <a:ext cx="7200800" cy="584775"/>
          </a:xfrm>
          <a:prstGeom prst="rect">
            <a:avLst/>
          </a:prstGeom>
        </p:spPr>
        <p:txBody>
          <a:bodyPr wrap="square">
            <a:spAutoFit/>
          </a:bodyPr>
          <a:lstStyle/>
          <a:p>
            <a:pPr lvl="0" algn="ctr"/>
            <a:r>
              <a:rPr lang="en-US" b="1" u="none" dirty="0">
                <a:solidFill>
                  <a:srgbClr val="0000FF"/>
                </a:solidFill>
              </a:rPr>
              <a:t>The use of lactases in the dairy industry</a:t>
            </a:r>
          </a:p>
        </p:txBody>
      </p:sp>
    </p:spTree>
    <p:extLst>
      <p:ext uri="{BB962C8B-B14F-4D97-AF65-F5344CB8AC3E}">
        <p14:creationId xmlns:p14="http://schemas.microsoft.com/office/powerpoint/2010/main" val="1117442643"/>
      </p:ext>
    </p:extLst>
  </p:cSld>
  <p:clrMapOvr>
    <a:masterClrMapping/>
  </p:clrMapOvr>
  <p:transition>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Applications of microbial enzymes </a:t>
            </a:r>
          </a:p>
          <a:p>
            <a:pPr algn="ctr" rtl="0">
              <a:spcBef>
                <a:spcPct val="0"/>
              </a:spcBef>
              <a:buClrTx/>
              <a:buSzTx/>
              <a:buNone/>
            </a:pPr>
            <a:r>
              <a:rPr lang="en-US" b="1" u="none" dirty="0" smtClean="0">
                <a:solidFill>
                  <a:srgbClr val="0000FF"/>
                </a:solidFill>
                <a:latin typeface="Times New Roman" pitchFamily="18" charset="0"/>
                <a:cs typeface="Times New Roman" pitchFamily="18" charset="0"/>
              </a:rPr>
              <a:t>in industries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1916832"/>
            <a:ext cx="9433048" cy="3539430"/>
          </a:xfrm>
          <a:prstGeom prst="rect">
            <a:avLst/>
          </a:prstGeom>
        </p:spPr>
        <p:txBody>
          <a:bodyPr wrap="square">
            <a:spAutoFit/>
          </a:bodyPr>
          <a:lstStyle/>
          <a:p>
            <a:r>
              <a:rPr lang="en-US" sz="2800" b="1" u="none" dirty="0">
                <a:solidFill>
                  <a:srgbClr val="FF0000"/>
                </a:solidFill>
              </a:rPr>
              <a:t>Drinks and brewing </a:t>
            </a:r>
            <a:r>
              <a:rPr lang="en-US" sz="2800" b="1" u="none" dirty="0" smtClean="0">
                <a:solidFill>
                  <a:srgbClr val="FF0000"/>
                </a:solidFill>
              </a:rPr>
              <a:t>industries</a:t>
            </a:r>
          </a:p>
          <a:p>
            <a:endParaRPr lang="en-US" sz="2800" b="1" u="none" dirty="0">
              <a:solidFill>
                <a:srgbClr val="FF0000"/>
              </a:solidFill>
            </a:endParaRPr>
          </a:p>
          <a:p>
            <a:r>
              <a:rPr lang="en-US" sz="2800" u="none" dirty="0"/>
              <a:t>Brewing is an enzymatic process. </a:t>
            </a:r>
          </a:p>
          <a:p>
            <a:endParaRPr lang="en-US" sz="2800" u="none" dirty="0" smtClean="0"/>
          </a:p>
          <a:p>
            <a:r>
              <a:rPr lang="en-US" sz="2800" u="none" dirty="0" smtClean="0"/>
              <a:t>Enzymes </a:t>
            </a:r>
            <a:r>
              <a:rPr lang="en-US" sz="2800" u="none" dirty="0"/>
              <a:t>are used </a:t>
            </a:r>
            <a:r>
              <a:rPr lang="en-US" sz="2800" u="none" dirty="0" smtClean="0"/>
              <a:t>in </a:t>
            </a:r>
            <a:r>
              <a:rPr lang="en-US" sz="2800" u="none" dirty="0"/>
              <a:t>fruit juice manufacturing. </a:t>
            </a:r>
            <a:endParaRPr lang="en-US" sz="2800" u="none" dirty="0" smtClean="0"/>
          </a:p>
          <a:p>
            <a:endParaRPr lang="en-US" sz="2800" u="none" dirty="0"/>
          </a:p>
          <a:p>
            <a:r>
              <a:rPr lang="en-US" sz="2800" u="none" dirty="0"/>
              <a:t>Fruit cell wall needs to be broken down to improve juice liberation. </a:t>
            </a:r>
          </a:p>
        </p:txBody>
      </p:sp>
    </p:spTree>
    <p:extLst>
      <p:ext uri="{BB962C8B-B14F-4D97-AF65-F5344CB8AC3E}">
        <p14:creationId xmlns:p14="http://schemas.microsoft.com/office/powerpoint/2010/main" val="3765786346"/>
      </p:ext>
    </p:extLst>
  </p:cSld>
  <p:clrMapOvr>
    <a:masterClrMapping/>
  </p:clrMapOvr>
  <p:transition>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Applications of microbial enzymes </a:t>
            </a:r>
          </a:p>
          <a:p>
            <a:pPr algn="ctr" rtl="0">
              <a:spcBef>
                <a:spcPct val="0"/>
              </a:spcBef>
              <a:buClrTx/>
              <a:buSzTx/>
              <a:buNone/>
            </a:pPr>
            <a:r>
              <a:rPr lang="en-US" b="1" u="none" dirty="0" smtClean="0">
                <a:solidFill>
                  <a:srgbClr val="0000FF"/>
                </a:solidFill>
                <a:latin typeface="Times New Roman" pitchFamily="18" charset="0"/>
                <a:cs typeface="Times New Roman" pitchFamily="18" charset="0"/>
              </a:rPr>
              <a:t>in industries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2132856"/>
            <a:ext cx="9433048" cy="3970318"/>
          </a:xfrm>
          <a:prstGeom prst="rect">
            <a:avLst/>
          </a:prstGeom>
        </p:spPr>
        <p:txBody>
          <a:bodyPr wrap="square">
            <a:spAutoFit/>
          </a:bodyPr>
          <a:lstStyle/>
          <a:p>
            <a:r>
              <a:rPr lang="en-US" sz="2800" u="none" dirty="0" err="1" smtClean="0"/>
              <a:t>Pectins</a:t>
            </a:r>
            <a:r>
              <a:rPr lang="en-US" sz="2800" u="none" dirty="0" smtClean="0"/>
              <a:t> </a:t>
            </a:r>
            <a:r>
              <a:rPr lang="en-US" sz="2800" u="none" dirty="0"/>
              <a:t>are polymeric substances in fruit lamella and cell </a:t>
            </a:r>
            <a:r>
              <a:rPr lang="en-US" sz="2800" u="none" dirty="0" smtClean="0"/>
              <a:t>walls closely </a:t>
            </a:r>
            <a:r>
              <a:rPr lang="en-US" sz="2800" u="none" dirty="0"/>
              <a:t>related to polysaccharides. </a:t>
            </a:r>
            <a:endParaRPr lang="en-US" sz="2800" u="none" dirty="0" smtClean="0"/>
          </a:p>
          <a:p>
            <a:endParaRPr lang="en-US" sz="2800" u="none" dirty="0"/>
          </a:p>
          <a:p>
            <a:r>
              <a:rPr lang="en-US" sz="2800" u="none" dirty="0"/>
              <a:t>The cell wall contains also hemicelluloses and cellulose. </a:t>
            </a:r>
            <a:endParaRPr lang="en-US" sz="2800" u="none" dirty="0" smtClean="0"/>
          </a:p>
          <a:p>
            <a:endParaRPr lang="en-US" sz="2800" u="none" dirty="0"/>
          </a:p>
          <a:p>
            <a:r>
              <a:rPr lang="en-US" sz="2800" u="none" dirty="0" smtClean="0"/>
              <a:t>Pectinase</a:t>
            </a:r>
            <a:r>
              <a:rPr lang="en-US" sz="2800" u="none" dirty="0"/>
              <a:t>, xylanase and </a:t>
            </a:r>
            <a:r>
              <a:rPr lang="en-US" sz="2800" u="none" dirty="0" err="1"/>
              <a:t>cellulase</a:t>
            </a:r>
            <a:r>
              <a:rPr lang="en-US" sz="2800" u="none" dirty="0"/>
              <a:t> improve the liberation of the juice from the pulp. </a:t>
            </a:r>
            <a:endParaRPr lang="en-US" sz="2800" u="none" dirty="0" smtClean="0"/>
          </a:p>
          <a:p>
            <a:endParaRPr lang="en-US" sz="2800" u="none" dirty="0"/>
          </a:p>
          <a:p>
            <a:r>
              <a:rPr lang="en-US" sz="2800" u="none" dirty="0"/>
              <a:t>Pectinases and amylases are used in juice clarification.</a:t>
            </a:r>
          </a:p>
        </p:txBody>
      </p:sp>
    </p:spTree>
    <p:extLst>
      <p:ext uri="{BB962C8B-B14F-4D97-AF65-F5344CB8AC3E}">
        <p14:creationId xmlns:p14="http://schemas.microsoft.com/office/powerpoint/2010/main" val="899239360"/>
      </p:ext>
    </p:extLst>
  </p:cSld>
  <p:clrMapOvr>
    <a:masterClrMapping/>
  </p:clrMapOvr>
  <p:transition>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Applications of microbial enzymes </a:t>
            </a:r>
          </a:p>
          <a:p>
            <a:pPr algn="ctr" rtl="0">
              <a:spcBef>
                <a:spcPct val="0"/>
              </a:spcBef>
              <a:buClrTx/>
              <a:buSzTx/>
              <a:buNone/>
            </a:pPr>
            <a:r>
              <a:rPr lang="en-US" b="1" u="none" dirty="0" smtClean="0">
                <a:solidFill>
                  <a:srgbClr val="0000FF"/>
                </a:solidFill>
                <a:latin typeface="Times New Roman" pitchFamily="18" charset="0"/>
                <a:cs typeface="Times New Roman" pitchFamily="18" charset="0"/>
              </a:rPr>
              <a:t>in industries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2204864"/>
            <a:ext cx="9433048" cy="3539430"/>
          </a:xfrm>
          <a:prstGeom prst="rect">
            <a:avLst/>
          </a:prstGeom>
        </p:spPr>
        <p:txBody>
          <a:bodyPr wrap="square">
            <a:spAutoFit/>
          </a:bodyPr>
          <a:lstStyle/>
          <a:p>
            <a:r>
              <a:rPr lang="en-US" sz="2800" u="none" dirty="0"/>
              <a:t>Additional </a:t>
            </a:r>
            <a:r>
              <a:rPr lang="en-US" sz="2800" u="none" dirty="0" smtClean="0"/>
              <a:t>amylases </a:t>
            </a:r>
            <a:r>
              <a:rPr lang="en-US" sz="2800" u="none" dirty="0"/>
              <a:t>can be used to help the starch </a:t>
            </a:r>
            <a:r>
              <a:rPr lang="en-US" sz="2800" u="none" dirty="0" smtClean="0"/>
              <a:t>hydrolysis.</a:t>
            </a:r>
          </a:p>
          <a:p>
            <a:endParaRPr lang="en-US" sz="2800" u="none" dirty="0"/>
          </a:p>
          <a:p>
            <a:r>
              <a:rPr lang="el-GR" sz="2800" u="none" dirty="0" smtClean="0"/>
              <a:t>β</a:t>
            </a:r>
            <a:r>
              <a:rPr lang="en-US" sz="2800" u="none" dirty="0" smtClean="0"/>
              <a:t>-</a:t>
            </a:r>
            <a:r>
              <a:rPr lang="en-US" sz="2800" u="none" dirty="0" err="1" smtClean="0"/>
              <a:t>glucanases</a:t>
            </a:r>
            <a:r>
              <a:rPr lang="en-US" sz="2800" u="none" dirty="0" smtClean="0"/>
              <a:t> solves </a:t>
            </a:r>
            <a:r>
              <a:rPr lang="en-US" sz="2800" u="none" dirty="0"/>
              <a:t>filtration problems caused by </a:t>
            </a:r>
            <a:r>
              <a:rPr lang="el-GR" sz="2800" u="none" dirty="0" smtClean="0"/>
              <a:t>β</a:t>
            </a:r>
            <a:r>
              <a:rPr lang="en-US" sz="2800" u="none" dirty="0" smtClean="0"/>
              <a:t>-glucans.</a:t>
            </a:r>
          </a:p>
          <a:p>
            <a:endParaRPr lang="en-US" sz="2800" u="none" dirty="0"/>
          </a:p>
          <a:p>
            <a:r>
              <a:rPr lang="en-US" sz="2800" u="none" dirty="0" smtClean="0"/>
              <a:t>Proteinase hydrolyses </a:t>
            </a:r>
            <a:r>
              <a:rPr lang="en-US" sz="2800" u="none" dirty="0"/>
              <a:t>proteins </a:t>
            </a:r>
            <a:endParaRPr lang="en-US" sz="2800" u="none" dirty="0" smtClean="0"/>
          </a:p>
          <a:p>
            <a:endParaRPr lang="en-US" sz="2800" u="none" dirty="0"/>
          </a:p>
          <a:p>
            <a:r>
              <a:rPr lang="en-US" sz="2800" u="none" dirty="0" smtClean="0"/>
              <a:t>Papain</a:t>
            </a:r>
            <a:r>
              <a:rPr lang="en-US" sz="2800" u="none" dirty="0"/>
              <a:t>, </a:t>
            </a:r>
            <a:r>
              <a:rPr lang="el-GR" sz="2800" u="none" dirty="0" smtClean="0"/>
              <a:t>α</a:t>
            </a:r>
            <a:r>
              <a:rPr lang="en-US" sz="2800" u="none" dirty="0" smtClean="0"/>
              <a:t>-amylase </a:t>
            </a:r>
            <a:r>
              <a:rPr lang="en-US" sz="2800" u="none" dirty="0"/>
              <a:t>and </a:t>
            </a:r>
            <a:r>
              <a:rPr lang="el-GR" sz="2800" u="none" dirty="0" smtClean="0"/>
              <a:t>β</a:t>
            </a:r>
            <a:r>
              <a:rPr lang="en-US" sz="2800" u="none" dirty="0" smtClean="0"/>
              <a:t>-</a:t>
            </a:r>
            <a:r>
              <a:rPr lang="en-US" sz="2800" u="none" dirty="0" err="1" smtClean="0"/>
              <a:t>glucanase</a:t>
            </a:r>
            <a:r>
              <a:rPr lang="en-US" sz="2800" u="none" dirty="0" smtClean="0"/>
              <a:t> control </a:t>
            </a:r>
            <a:r>
              <a:rPr lang="en-US" sz="2800" u="none" dirty="0"/>
              <a:t>haze during maturation, filtration and </a:t>
            </a:r>
            <a:r>
              <a:rPr lang="en-US" sz="2800" u="none" dirty="0" smtClean="0"/>
              <a:t>storage.</a:t>
            </a:r>
            <a:endParaRPr lang="en-US" sz="2800" u="none" dirty="0"/>
          </a:p>
        </p:txBody>
      </p:sp>
    </p:spTree>
    <p:extLst>
      <p:ext uri="{BB962C8B-B14F-4D97-AF65-F5344CB8AC3E}">
        <p14:creationId xmlns:p14="http://schemas.microsoft.com/office/powerpoint/2010/main" val="747272335"/>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6321425" y="866775"/>
            <a:ext cx="862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[E]=</a:t>
            </a:r>
            <a:endParaRPr lang="ar-SA" altLang="en-US" sz="2800" b="1" u="none">
              <a:solidFill>
                <a:srgbClr val="800000"/>
              </a:solidFill>
              <a:latin typeface="Times New Roman" pitchFamily="18" charset="0"/>
              <a:cs typeface="Times New Roman" pitchFamily="18" charset="0"/>
            </a:endParaRPr>
          </a:p>
        </p:txBody>
      </p:sp>
      <p:sp>
        <p:nvSpPr>
          <p:cNvPr id="46083" name="Rectangle 4"/>
          <p:cNvSpPr>
            <a:spLocks noChangeArrowheads="1"/>
          </p:cNvSpPr>
          <p:nvPr/>
        </p:nvSpPr>
        <p:spPr bwMode="auto">
          <a:xfrm>
            <a:off x="7456488" y="1223963"/>
            <a:ext cx="6207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a:t>
            </a:r>
            <a:endParaRPr lang="ar-SA" altLang="en-US" sz="2800" b="1" u="none">
              <a:solidFill>
                <a:srgbClr val="800000"/>
              </a:solidFill>
              <a:latin typeface="Times New Roman" pitchFamily="18" charset="0"/>
              <a:cs typeface="Times New Roman" pitchFamily="18" charset="0"/>
            </a:endParaRPr>
          </a:p>
        </p:txBody>
      </p:sp>
      <p:sp>
        <p:nvSpPr>
          <p:cNvPr id="46084" name="Rectangle 5"/>
          <p:cNvSpPr>
            <a:spLocks noChangeArrowheads="1"/>
          </p:cNvSpPr>
          <p:nvPr/>
        </p:nvSpPr>
        <p:spPr bwMode="auto">
          <a:xfrm>
            <a:off x="7210425" y="434975"/>
            <a:ext cx="1430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[SE]Km</a:t>
            </a:r>
            <a:endParaRPr lang="ar-SA" altLang="en-US" sz="2800" b="1" u="none">
              <a:solidFill>
                <a:srgbClr val="800000"/>
              </a:solidFill>
              <a:latin typeface="Times New Roman" pitchFamily="18" charset="0"/>
              <a:cs typeface="Times New Roman" pitchFamily="18" charset="0"/>
            </a:endParaRPr>
          </a:p>
        </p:txBody>
      </p:sp>
      <p:sp>
        <p:nvSpPr>
          <p:cNvPr id="46085" name="Line 6"/>
          <p:cNvSpPr>
            <a:spLocks noChangeShapeType="1"/>
          </p:cNvSpPr>
          <p:nvPr/>
        </p:nvSpPr>
        <p:spPr bwMode="auto">
          <a:xfrm>
            <a:off x="7329488" y="1154113"/>
            <a:ext cx="136842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6086" name="Rectangle 7"/>
          <p:cNvSpPr>
            <a:spLocks noChangeArrowheads="1"/>
          </p:cNvSpPr>
          <p:nvPr/>
        </p:nvSpPr>
        <p:spPr bwMode="auto">
          <a:xfrm>
            <a:off x="614363" y="3328988"/>
            <a:ext cx="2832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r>
              <a:rPr lang="en-GB" altLang="en-US" sz="2800" b="1" u="none">
                <a:solidFill>
                  <a:srgbClr val="800000"/>
                </a:solidFill>
                <a:latin typeface="Times New Roman" pitchFamily="18" charset="0"/>
                <a:cs typeface="Times New Roman" pitchFamily="18" charset="0"/>
              </a:rPr>
              <a:t>tot E</a:t>
            </a:r>
            <a:r>
              <a:rPr lang="en-US" altLang="en-US" sz="2800" b="1" u="none">
                <a:solidFill>
                  <a:srgbClr val="800000"/>
                </a:solidFill>
                <a:latin typeface="Times New Roman" pitchFamily="18" charset="0"/>
                <a:cs typeface="Times New Roman" pitchFamily="18" charset="0"/>
              </a:rPr>
              <a:t>]= [SE]+[E]</a:t>
            </a:r>
            <a:endParaRPr lang="ar-SA" altLang="en-US" sz="2800" b="1" u="none">
              <a:solidFill>
                <a:srgbClr val="800000"/>
              </a:solidFill>
              <a:latin typeface="Times New Roman" pitchFamily="18" charset="0"/>
              <a:cs typeface="Times New Roman" pitchFamily="18" charset="0"/>
            </a:endParaRPr>
          </a:p>
        </p:txBody>
      </p:sp>
      <p:sp>
        <p:nvSpPr>
          <p:cNvPr id="46087" name="Rectangle 8"/>
          <p:cNvSpPr>
            <a:spLocks noChangeArrowheads="1"/>
          </p:cNvSpPr>
          <p:nvPr/>
        </p:nvSpPr>
        <p:spPr bwMode="auto">
          <a:xfrm>
            <a:off x="4676775" y="3402013"/>
            <a:ext cx="23542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a:t>
            </a:r>
            <a:r>
              <a:rPr lang="en-GB" altLang="en-US" sz="2800" b="1" u="none">
                <a:solidFill>
                  <a:srgbClr val="800000"/>
                </a:solidFill>
                <a:latin typeface="Times New Roman" pitchFamily="18" charset="0"/>
                <a:cs typeface="Times New Roman" pitchFamily="18" charset="0"/>
              </a:rPr>
              <a:t>tot E</a:t>
            </a:r>
            <a:r>
              <a:rPr lang="en-US" altLang="en-US" sz="2800" b="1" u="none">
                <a:solidFill>
                  <a:srgbClr val="800000"/>
                </a:solidFill>
                <a:latin typeface="Times New Roman" pitchFamily="18" charset="0"/>
                <a:cs typeface="Times New Roman" pitchFamily="18" charset="0"/>
              </a:rPr>
              <a:t>]= [SE]+</a:t>
            </a:r>
            <a:endParaRPr lang="ar-SA" altLang="en-US" sz="2800" b="1" u="none">
              <a:solidFill>
                <a:srgbClr val="800000"/>
              </a:solidFill>
              <a:latin typeface="Times New Roman" pitchFamily="18" charset="0"/>
              <a:cs typeface="Times New Roman" pitchFamily="18" charset="0"/>
            </a:endParaRPr>
          </a:p>
        </p:txBody>
      </p:sp>
      <p:sp>
        <p:nvSpPr>
          <p:cNvPr id="46088" name="Rectangle 9"/>
          <p:cNvSpPr>
            <a:spLocks noChangeArrowheads="1"/>
          </p:cNvSpPr>
          <p:nvPr/>
        </p:nvSpPr>
        <p:spPr bwMode="auto">
          <a:xfrm>
            <a:off x="7656513" y="3760788"/>
            <a:ext cx="619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a:t>
            </a:r>
            <a:endParaRPr lang="ar-SA" altLang="en-US" sz="2800" b="1" u="none">
              <a:solidFill>
                <a:srgbClr val="800000"/>
              </a:solidFill>
              <a:latin typeface="Times New Roman" pitchFamily="18" charset="0"/>
              <a:cs typeface="Times New Roman" pitchFamily="18" charset="0"/>
            </a:endParaRPr>
          </a:p>
        </p:txBody>
      </p:sp>
      <p:sp>
        <p:nvSpPr>
          <p:cNvPr id="46089" name="Rectangle 10"/>
          <p:cNvSpPr>
            <a:spLocks noChangeArrowheads="1"/>
          </p:cNvSpPr>
          <p:nvPr/>
        </p:nvSpPr>
        <p:spPr bwMode="auto">
          <a:xfrm>
            <a:off x="7081838" y="2968625"/>
            <a:ext cx="1431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[SE]Km</a:t>
            </a:r>
            <a:endParaRPr lang="ar-SA" altLang="en-US" sz="2800" b="1" u="none">
              <a:solidFill>
                <a:srgbClr val="800000"/>
              </a:solidFill>
              <a:latin typeface="Times New Roman" pitchFamily="18" charset="0"/>
              <a:cs typeface="Times New Roman" pitchFamily="18" charset="0"/>
            </a:endParaRPr>
          </a:p>
        </p:txBody>
      </p:sp>
      <p:sp>
        <p:nvSpPr>
          <p:cNvPr id="46090" name="Line 11"/>
          <p:cNvSpPr>
            <a:spLocks noChangeShapeType="1"/>
          </p:cNvSpPr>
          <p:nvPr/>
        </p:nvSpPr>
        <p:spPr bwMode="auto">
          <a:xfrm>
            <a:off x="7202488" y="3687763"/>
            <a:ext cx="136842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6091" name="Rectangle 12"/>
          <p:cNvSpPr>
            <a:spLocks noChangeArrowheads="1"/>
          </p:cNvSpPr>
          <p:nvPr/>
        </p:nvSpPr>
        <p:spPr bwMode="auto">
          <a:xfrm>
            <a:off x="4249738" y="6111875"/>
            <a:ext cx="1887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US" altLang="en-US" sz="2800" b="1" u="none">
                <a:solidFill>
                  <a:srgbClr val="800000"/>
                </a:solidFill>
                <a:latin typeface="Times New Roman" pitchFamily="18" charset="0"/>
                <a:cs typeface="Times New Roman" pitchFamily="18" charset="0"/>
              </a:rPr>
              <a:t>v= K3 [SE]</a:t>
            </a:r>
            <a:endParaRPr lang="ar-SA" altLang="en-US" sz="2800" b="1" u="none">
              <a:solidFill>
                <a:srgbClr val="800000"/>
              </a:solidFill>
              <a:latin typeface="Times New Roman" pitchFamily="18" charset="0"/>
              <a:cs typeface="Times New Roman" pitchFamily="18" charset="0"/>
            </a:endParaRPr>
          </a:p>
        </p:txBody>
      </p:sp>
      <p:sp>
        <p:nvSpPr>
          <p:cNvPr id="46092" name="Rectangle 14"/>
          <p:cNvSpPr>
            <a:spLocks noChangeArrowheads="1"/>
          </p:cNvSpPr>
          <p:nvPr/>
        </p:nvSpPr>
        <p:spPr bwMode="auto">
          <a:xfrm>
            <a:off x="2378075" y="965200"/>
            <a:ext cx="2382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rPr>
              <a:t>(Km) = K2/K1</a:t>
            </a:r>
            <a:endParaRPr lang="en-US" altLang="en-US" sz="2800" b="1" u="none">
              <a:solidFill>
                <a:srgbClr val="800000"/>
              </a:solidFill>
              <a:latin typeface="Times New Roman" pitchFamily="18" charset="0"/>
              <a:cs typeface="Times New Roman" pitchFamily="18" charset="0"/>
            </a:endParaRPr>
          </a:p>
        </p:txBody>
      </p:sp>
      <p:sp>
        <p:nvSpPr>
          <p:cNvPr id="46093" name="Rectangle 15"/>
          <p:cNvSpPr>
            <a:spLocks noChangeArrowheads="1"/>
          </p:cNvSpPr>
          <p:nvPr/>
        </p:nvSpPr>
        <p:spPr bwMode="auto">
          <a:xfrm>
            <a:off x="360363" y="2211388"/>
            <a:ext cx="7653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GB" altLang="en-US" b="1" u="none">
                <a:solidFill>
                  <a:srgbClr val="800000"/>
                </a:solidFill>
                <a:latin typeface="Times New Roman" pitchFamily="18" charset="0"/>
                <a:cs typeface="Times New Roman" pitchFamily="18" charset="0"/>
              </a:rPr>
              <a:t>v depends on the [tot E] (free and bound)</a:t>
            </a:r>
            <a:endParaRPr lang="en-US" altLang="en-US" b="1" u="none">
              <a:solidFill>
                <a:srgbClr val="800000"/>
              </a:solidFill>
              <a:latin typeface="Times New Roman" pitchFamily="18" charset="0"/>
              <a:cs typeface="Times New Roman" pitchFamily="18" charset="0"/>
            </a:endParaRPr>
          </a:p>
        </p:txBody>
      </p:sp>
      <p:sp>
        <p:nvSpPr>
          <p:cNvPr id="46094" name="Rectangle 16"/>
          <p:cNvSpPr>
            <a:spLocks noChangeArrowheads="1"/>
          </p:cNvSpPr>
          <p:nvPr/>
        </p:nvSpPr>
        <p:spPr bwMode="auto">
          <a:xfrm>
            <a:off x="374650" y="4699000"/>
            <a:ext cx="41608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eaLnBrk="1" hangingPunct="1">
              <a:spcBef>
                <a:spcPct val="0"/>
              </a:spcBef>
              <a:buClrTx/>
              <a:buSzTx/>
              <a:buFontTx/>
              <a:buNone/>
            </a:pPr>
            <a:r>
              <a:rPr lang="en-GB" altLang="en-US" sz="2800" b="1" u="none">
                <a:solidFill>
                  <a:srgbClr val="800000"/>
                </a:solidFill>
                <a:latin typeface="Times New Roman" pitchFamily="18" charset="0"/>
                <a:cs typeface="Times New Roman" pitchFamily="18" charset="0"/>
              </a:rPr>
              <a:t>v depends on dissociation of [SE] (K3)</a:t>
            </a:r>
          </a:p>
        </p:txBody>
      </p:sp>
      <p:sp>
        <p:nvSpPr>
          <p:cNvPr id="2" name="Rectangle 1"/>
          <p:cNvSpPr>
            <a:spLocks noChangeArrowheads="1"/>
          </p:cNvSpPr>
          <p:nvPr/>
        </p:nvSpPr>
        <p:spPr bwMode="auto">
          <a:xfrm>
            <a:off x="4340225" y="5391150"/>
            <a:ext cx="1512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l" rtl="0" eaLnBrk="1" hangingPunct="1">
              <a:spcBef>
                <a:spcPct val="0"/>
              </a:spcBef>
              <a:buClrTx/>
              <a:buSzTx/>
              <a:buFont typeface="Wingdings" pitchFamily="2" charset="2"/>
              <a:buNone/>
            </a:pPr>
            <a:r>
              <a:rPr lang="en-US" altLang="en-US" sz="2800" b="1" u="none">
                <a:solidFill>
                  <a:srgbClr val="800000"/>
                </a:solidFill>
                <a:latin typeface="Times New Roman" pitchFamily="18" charset="0"/>
                <a:cs typeface="Times New Roman" pitchFamily="18" charset="0"/>
              </a:rPr>
              <a:t>v </a:t>
            </a:r>
            <a:r>
              <a:rPr lang="el-GR" altLang="en-US" sz="2800" b="1" u="none">
                <a:solidFill>
                  <a:srgbClr val="800000"/>
                </a:solidFill>
                <a:latin typeface="Times New Roman" pitchFamily="18" charset="0"/>
                <a:cs typeface="Times New Roman" pitchFamily="18" charset="0"/>
              </a:rPr>
              <a:t>α</a:t>
            </a:r>
            <a:r>
              <a:rPr lang="en-US" altLang="en-US" sz="2800" b="1" u="none">
                <a:solidFill>
                  <a:srgbClr val="800000"/>
                </a:solidFill>
                <a:latin typeface="Times New Roman" pitchFamily="18" charset="0"/>
                <a:cs typeface="Times New Roman" pitchFamily="18" charset="0"/>
              </a:rPr>
              <a:t> </a:t>
            </a:r>
            <a:r>
              <a:rPr lang="en-GB" altLang="en-US" sz="2800" b="1" u="none">
                <a:solidFill>
                  <a:srgbClr val="800000"/>
                </a:solidFill>
                <a:latin typeface="Times New Roman" pitchFamily="18" charset="0"/>
                <a:cs typeface="Times New Roman" pitchFamily="18" charset="0"/>
              </a:rPr>
              <a:t>[SE] </a:t>
            </a:r>
            <a:endParaRPr lang="en-US" altLang="en-US" sz="2800" b="1" u="none">
              <a:solidFill>
                <a:srgbClr val="8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5277133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92"/>
                                        </p:tgtEl>
                                        <p:attrNameLst>
                                          <p:attrName>style.visibility</p:attrName>
                                        </p:attrNameLst>
                                      </p:cBhvr>
                                      <p:to>
                                        <p:strVal val="visible"/>
                                      </p:to>
                                    </p:set>
                                    <p:animEffect transition="in" filter="blinds(horizontal)">
                                      <p:cBhvr>
                                        <p:cTn id="7" dur="500"/>
                                        <p:tgtEl>
                                          <p:spTgt spid="46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2"/>
                                        </p:tgtEl>
                                        <p:attrNameLst>
                                          <p:attrName>style.visibility</p:attrName>
                                        </p:attrNameLst>
                                      </p:cBhvr>
                                      <p:to>
                                        <p:strVal val="visible"/>
                                      </p:to>
                                    </p:set>
                                    <p:animEffect transition="in" filter="blinds(horizontal)">
                                      <p:cBhvr>
                                        <p:cTn id="12" dur="500"/>
                                        <p:tgtEl>
                                          <p:spTgt spid="4608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6083"/>
                                        </p:tgtEl>
                                        <p:attrNameLst>
                                          <p:attrName>style.visibility</p:attrName>
                                        </p:attrNameLst>
                                      </p:cBhvr>
                                      <p:to>
                                        <p:strVal val="visible"/>
                                      </p:to>
                                    </p:set>
                                    <p:animEffect transition="in" filter="blinds(horizontal)">
                                      <p:cBhvr>
                                        <p:cTn id="15" dur="500"/>
                                        <p:tgtEl>
                                          <p:spTgt spid="4608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6084"/>
                                        </p:tgtEl>
                                        <p:attrNameLst>
                                          <p:attrName>style.visibility</p:attrName>
                                        </p:attrNameLst>
                                      </p:cBhvr>
                                      <p:to>
                                        <p:strVal val="visible"/>
                                      </p:to>
                                    </p:set>
                                    <p:animEffect transition="in" filter="blinds(horizontal)">
                                      <p:cBhvr>
                                        <p:cTn id="18" dur="500"/>
                                        <p:tgtEl>
                                          <p:spTgt spid="4608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6085"/>
                                        </p:tgtEl>
                                        <p:attrNameLst>
                                          <p:attrName>style.visibility</p:attrName>
                                        </p:attrNameLst>
                                      </p:cBhvr>
                                      <p:to>
                                        <p:strVal val="visible"/>
                                      </p:to>
                                    </p:set>
                                    <p:animEffect transition="in" filter="blinds(horizontal)">
                                      <p:cBhvr>
                                        <p:cTn id="21" dur="500"/>
                                        <p:tgtEl>
                                          <p:spTgt spid="4608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6093"/>
                                        </p:tgtEl>
                                        <p:attrNameLst>
                                          <p:attrName>style.visibility</p:attrName>
                                        </p:attrNameLst>
                                      </p:cBhvr>
                                      <p:to>
                                        <p:strVal val="visible"/>
                                      </p:to>
                                    </p:set>
                                    <p:animEffect transition="in" filter="blinds(horizontal)">
                                      <p:cBhvr>
                                        <p:cTn id="26" dur="500"/>
                                        <p:tgtEl>
                                          <p:spTgt spid="4609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6086"/>
                                        </p:tgtEl>
                                        <p:attrNameLst>
                                          <p:attrName>style.visibility</p:attrName>
                                        </p:attrNameLst>
                                      </p:cBhvr>
                                      <p:to>
                                        <p:strVal val="visible"/>
                                      </p:to>
                                    </p:set>
                                    <p:animEffect transition="in" filter="blinds(horizontal)">
                                      <p:cBhvr>
                                        <p:cTn id="31" dur="500"/>
                                        <p:tgtEl>
                                          <p:spTgt spid="4608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6087"/>
                                        </p:tgtEl>
                                        <p:attrNameLst>
                                          <p:attrName>style.visibility</p:attrName>
                                        </p:attrNameLst>
                                      </p:cBhvr>
                                      <p:to>
                                        <p:strVal val="visible"/>
                                      </p:to>
                                    </p:set>
                                    <p:animEffect transition="in" filter="blinds(horizontal)">
                                      <p:cBhvr>
                                        <p:cTn id="36" dur="500"/>
                                        <p:tgtEl>
                                          <p:spTgt spid="4608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6088"/>
                                        </p:tgtEl>
                                        <p:attrNameLst>
                                          <p:attrName>style.visibility</p:attrName>
                                        </p:attrNameLst>
                                      </p:cBhvr>
                                      <p:to>
                                        <p:strVal val="visible"/>
                                      </p:to>
                                    </p:set>
                                    <p:animEffect transition="in" filter="blinds(horizontal)">
                                      <p:cBhvr>
                                        <p:cTn id="39" dur="500"/>
                                        <p:tgtEl>
                                          <p:spTgt spid="4608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6089"/>
                                        </p:tgtEl>
                                        <p:attrNameLst>
                                          <p:attrName>style.visibility</p:attrName>
                                        </p:attrNameLst>
                                      </p:cBhvr>
                                      <p:to>
                                        <p:strVal val="visible"/>
                                      </p:to>
                                    </p:set>
                                    <p:animEffect transition="in" filter="blinds(horizontal)">
                                      <p:cBhvr>
                                        <p:cTn id="42" dur="500"/>
                                        <p:tgtEl>
                                          <p:spTgt spid="4608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6090"/>
                                        </p:tgtEl>
                                        <p:attrNameLst>
                                          <p:attrName>style.visibility</p:attrName>
                                        </p:attrNameLst>
                                      </p:cBhvr>
                                      <p:to>
                                        <p:strVal val="visible"/>
                                      </p:to>
                                    </p:set>
                                    <p:animEffect transition="in" filter="blinds(horizontal)">
                                      <p:cBhvr>
                                        <p:cTn id="45" dur="500"/>
                                        <p:tgtEl>
                                          <p:spTgt spid="4609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6094"/>
                                        </p:tgtEl>
                                        <p:attrNameLst>
                                          <p:attrName>style.visibility</p:attrName>
                                        </p:attrNameLst>
                                      </p:cBhvr>
                                      <p:to>
                                        <p:strVal val="visible"/>
                                      </p:to>
                                    </p:set>
                                    <p:animEffect transition="in" filter="blinds(horizontal)">
                                      <p:cBhvr>
                                        <p:cTn id="50" dur="500"/>
                                        <p:tgtEl>
                                          <p:spTgt spid="4609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6091"/>
                                        </p:tgtEl>
                                        <p:attrNameLst>
                                          <p:attrName>style.visibility</p:attrName>
                                        </p:attrNameLst>
                                      </p:cBhvr>
                                      <p:to>
                                        <p:strVal val="visible"/>
                                      </p:to>
                                    </p:set>
                                    <p:animEffect transition="in" filter="blinds(horizontal)">
                                      <p:cBhvr>
                                        <p:cTn id="59" dur="500"/>
                                        <p:tgtEl>
                                          <p:spTgt spid="4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p:bldP spid="46084" grpId="0"/>
      <p:bldP spid="46085" grpId="0" animBg="1"/>
      <p:bldP spid="46086" grpId="0"/>
      <p:bldP spid="46087" grpId="0"/>
      <p:bldP spid="46088" grpId="0"/>
      <p:bldP spid="46089" grpId="0"/>
      <p:bldP spid="46090" grpId="0" animBg="1"/>
      <p:bldP spid="46091" grpId="0"/>
      <p:bldP spid="46092" grpId="0"/>
      <p:bldP spid="46093" grpId="0"/>
      <p:bldP spid="46094" grpId="0"/>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Applications of microbial enzymes </a:t>
            </a:r>
          </a:p>
          <a:p>
            <a:pPr algn="ctr" rtl="0">
              <a:spcBef>
                <a:spcPct val="0"/>
              </a:spcBef>
              <a:buClrTx/>
              <a:buSzTx/>
              <a:buNone/>
            </a:pPr>
            <a:r>
              <a:rPr lang="en-US" b="1" u="none" dirty="0" smtClean="0">
                <a:solidFill>
                  <a:srgbClr val="0000FF"/>
                </a:solidFill>
                <a:latin typeface="Times New Roman" pitchFamily="18" charset="0"/>
                <a:cs typeface="Times New Roman" pitchFamily="18" charset="0"/>
              </a:rPr>
              <a:t>in industries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2132856"/>
            <a:ext cx="9433048" cy="3970318"/>
          </a:xfrm>
          <a:prstGeom prst="rect">
            <a:avLst/>
          </a:prstGeom>
        </p:spPr>
        <p:txBody>
          <a:bodyPr wrap="square">
            <a:spAutoFit/>
          </a:bodyPr>
          <a:lstStyle/>
          <a:p>
            <a:r>
              <a:rPr lang="en-US" sz="2800" b="1" u="none" dirty="0">
                <a:solidFill>
                  <a:srgbClr val="FF0000"/>
                </a:solidFill>
              </a:rPr>
              <a:t>Textiles industries</a:t>
            </a:r>
          </a:p>
          <a:p>
            <a:endParaRPr lang="en-US" sz="2800" b="1" u="none" dirty="0"/>
          </a:p>
          <a:p>
            <a:r>
              <a:rPr lang="en-US" sz="2800" u="none" dirty="0" smtClean="0"/>
              <a:t>Starch is used </a:t>
            </a:r>
            <a:r>
              <a:rPr lang="en-US" sz="2800" u="none" dirty="0"/>
              <a:t>as a protective glue of </a:t>
            </a:r>
            <a:r>
              <a:rPr lang="en-US" sz="2800" u="none" dirty="0" smtClean="0"/>
              <a:t>fibers </a:t>
            </a:r>
            <a:r>
              <a:rPr lang="en-US" sz="2800" u="none" dirty="0"/>
              <a:t>in weaving of </a:t>
            </a:r>
            <a:r>
              <a:rPr lang="en-US" sz="2800" u="none" dirty="0" smtClean="0"/>
              <a:t>fabrics (sizing). </a:t>
            </a:r>
          </a:p>
          <a:p>
            <a:endParaRPr lang="en-US" sz="2800" u="none" dirty="0"/>
          </a:p>
          <a:p>
            <a:r>
              <a:rPr lang="en-US" sz="2800" u="none" dirty="0"/>
              <a:t>Enzymes are used to remove the starch </a:t>
            </a:r>
            <a:r>
              <a:rPr lang="en-US" sz="2800" u="none" dirty="0" smtClean="0"/>
              <a:t>(</a:t>
            </a:r>
            <a:r>
              <a:rPr lang="en-US" sz="2800" u="none" dirty="0" err="1" smtClean="0"/>
              <a:t>desizing</a:t>
            </a:r>
            <a:r>
              <a:rPr lang="en-US" sz="2800" u="none" dirty="0" smtClean="0"/>
              <a:t>). </a:t>
            </a:r>
          </a:p>
          <a:p>
            <a:endParaRPr lang="en-US" sz="2800" u="none" dirty="0"/>
          </a:p>
          <a:p>
            <a:r>
              <a:rPr lang="en-US" sz="2800" u="none" dirty="0"/>
              <a:t>Amylases are used in this process since they do not harm the textile </a:t>
            </a:r>
            <a:r>
              <a:rPr lang="en-US" sz="2800" u="none" dirty="0" smtClean="0"/>
              <a:t>fibers </a:t>
            </a:r>
            <a:r>
              <a:rPr lang="en-US" sz="2800" u="none" dirty="0"/>
              <a:t>.</a:t>
            </a:r>
          </a:p>
        </p:txBody>
      </p:sp>
    </p:spTree>
    <p:extLst>
      <p:ext uri="{BB962C8B-B14F-4D97-AF65-F5344CB8AC3E}">
        <p14:creationId xmlns:p14="http://schemas.microsoft.com/office/powerpoint/2010/main" val="1512384821"/>
      </p:ext>
    </p:extLst>
  </p:cSld>
  <p:clrMapOvr>
    <a:masterClrMapping/>
  </p:clrMapOvr>
  <p:transition>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Applications of microbial enzymes </a:t>
            </a:r>
          </a:p>
          <a:p>
            <a:pPr algn="ctr" rtl="0">
              <a:spcBef>
                <a:spcPct val="0"/>
              </a:spcBef>
              <a:buClrTx/>
              <a:buSzTx/>
              <a:buNone/>
            </a:pPr>
            <a:r>
              <a:rPr lang="en-US" b="1" u="none" dirty="0" smtClean="0">
                <a:solidFill>
                  <a:srgbClr val="0000FF"/>
                </a:solidFill>
                <a:latin typeface="Times New Roman" pitchFamily="18" charset="0"/>
                <a:cs typeface="Times New Roman" pitchFamily="18" charset="0"/>
              </a:rPr>
              <a:t>in industries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2204864"/>
            <a:ext cx="9433048" cy="3970318"/>
          </a:xfrm>
          <a:prstGeom prst="rect">
            <a:avLst/>
          </a:prstGeom>
        </p:spPr>
        <p:txBody>
          <a:bodyPr wrap="square">
            <a:spAutoFit/>
          </a:bodyPr>
          <a:lstStyle/>
          <a:p>
            <a:r>
              <a:rPr lang="en-US" sz="2800" u="none" dirty="0"/>
              <a:t>The same effect can be obtained with </a:t>
            </a:r>
            <a:r>
              <a:rPr lang="en-US" sz="2800" u="none" dirty="0" err="1"/>
              <a:t>cellulase</a:t>
            </a:r>
            <a:r>
              <a:rPr lang="en-US" sz="2800" u="none" dirty="0"/>
              <a:t> enzymes. </a:t>
            </a:r>
            <a:endParaRPr lang="en-US" sz="2800" u="none" dirty="0" smtClean="0"/>
          </a:p>
          <a:p>
            <a:endParaRPr lang="en-US" sz="2800" u="none" dirty="0" smtClean="0"/>
          </a:p>
          <a:p>
            <a:r>
              <a:rPr lang="en-US" sz="2800" u="none" dirty="0" smtClean="0"/>
              <a:t>The </a:t>
            </a:r>
            <a:r>
              <a:rPr lang="en-US" sz="2800" u="none" dirty="0"/>
              <a:t>effect is a result of alternating cycles of </a:t>
            </a:r>
            <a:r>
              <a:rPr lang="en-US" sz="2800" u="none" dirty="0" err="1"/>
              <a:t>desizing</a:t>
            </a:r>
            <a:r>
              <a:rPr lang="en-US" sz="2800" u="none" dirty="0"/>
              <a:t> and bleaching enzymes and chemicals in washing machines</a:t>
            </a:r>
            <a:r>
              <a:rPr lang="en-US" sz="2800" u="none" dirty="0" smtClean="0"/>
              <a:t>.</a:t>
            </a:r>
          </a:p>
          <a:p>
            <a:endParaRPr lang="en-US" sz="2800" u="none" dirty="0" smtClean="0"/>
          </a:p>
          <a:p>
            <a:r>
              <a:rPr lang="en-US" sz="2800" u="none" dirty="0" smtClean="0"/>
              <a:t>Laccases that are </a:t>
            </a:r>
            <a:r>
              <a:rPr lang="en-US" sz="2800" u="none" dirty="0"/>
              <a:t>produced by white-rot fungi, </a:t>
            </a:r>
            <a:r>
              <a:rPr lang="en-US" sz="2800" u="none" dirty="0" smtClean="0"/>
              <a:t>degrade lignin. </a:t>
            </a:r>
          </a:p>
          <a:p>
            <a:endParaRPr lang="en-US" sz="2800" u="none" dirty="0" smtClean="0"/>
          </a:p>
          <a:p>
            <a:r>
              <a:rPr lang="en-US" sz="2800" u="none" dirty="0" smtClean="0"/>
              <a:t>They are copper-containing enzymes, can </a:t>
            </a:r>
            <a:r>
              <a:rPr lang="en-US" sz="2800" u="none" dirty="0" err="1"/>
              <a:t>oxidatively</a:t>
            </a:r>
            <a:r>
              <a:rPr lang="en-US" sz="2800" u="none" dirty="0"/>
              <a:t> degrade many different types of molecules like dye pigments.</a:t>
            </a:r>
          </a:p>
        </p:txBody>
      </p:sp>
    </p:spTree>
    <p:extLst>
      <p:ext uri="{BB962C8B-B14F-4D97-AF65-F5344CB8AC3E}">
        <p14:creationId xmlns:p14="http://schemas.microsoft.com/office/powerpoint/2010/main" val="2154310894"/>
      </p:ext>
    </p:extLst>
  </p:cSld>
  <p:clrMapOvr>
    <a:masterClrMapping/>
  </p:clrMapOvr>
  <p:transition>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Applications of microbial enzymes </a:t>
            </a:r>
          </a:p>
          <a:p>
            <a:pPr algn="ctr" rtl="0">
              <a:spcBef>
                <a:spcPct val="0"/>
              </a:spcBef>
              <a:buClrTx/>
              <a:buSzTx/>
              <a:buNone/>
            </a:pPr>
            <a:r>
              <a:rPr lang="en-US" b="1" u="none" dirty="0" smtClean="0">
                <a:solidFill>
                  <a:srgbClr val="0000FF"/>
                </a:solidFill>
                <a:latin typeface="Times New Roman" pitchFamily="18" charset="0"/>
                <a:cs typeface="Times New Roman" pitchFamily="18" charset="0"/>
              </a:rPr>
              <a:t>in industries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6922" y="1914712"/>
            <a:ext cx="9433048" cy="4832092"/>
          </a:xfrm>
          <a:prstGeom prst="rect">
            <a:avLst/>
          </a:prstGeom>
        </p:spPr>
        <p:txBody>
          <a:bodyPr wrap="square">
            <a:spAutoFit/>
          </a:bodyPr>
          <a:lstStyle/>
          <a:p>
            <a:r>
              <a:rPr lang="en-US" sz="2800" b="1" u="none" dirty="0">
                <a:solidFill>
                  <a:srgbClr val="FF0000"/>
                </a:solidFill>
              </a:rPr>
              <a:t>Pulp and paper industry</a:t>
            </a:r>
          </a:p>
          <a:p>
            <a:endParaRPr lang="en-US" sz="2800" b="1" u="none" dirty="0"/>
          </a:p>
          <a:p>
            <a:r>
              <a:rPr lang="en-US" sz="2800" u="none" dirty="0" smtClean="0"/>
              <a:t>Xylanases are used in </a:t>
            </a:r>
            <a:r>
              <a:rPr lang="en-US" sz="2800" u="none" dirty="0"/>
              <a:t>pulp bleaching. </a:t>
            </a:r>
            <a:endParaRPr lang="en-US" sz="2800" u="none" dirty="0" smtClean="0"/>
          </a:p>
          <a:p>
            <a:endParaRPr lang="en-US" sz="2800" u="none" dirty="0"/>
          </a:p>
          <a:p>
            <a:r>
              <a:rPr lang="en-US" sz="2800" u="none" dirty="0" smtClean="0"/>
              <a:t>Xylanases </a:t>
            </a:r>
            <a:r>
              <a:rPr lang="en-US" sz="2800" u="none" dirty="0"/>
              <a:t>liberate lignin fragments by </a:t>
            </a:r>
            <a:r>
              <a:rPr lang="en-US" sz="2800" u="none" dirty="0" smtClean="0"/>
              <a:t>hydrolyzing </a:t>
            </a:r>
            <a:r>
              <a:rPr lang="en-US" sz="2800" u="none" dirty="0"/>
              <a:t>residual </a:t>
            </a:r>
            <a:r>
              <a:rPr lang="en-US" sz="2800" u="none" dirty="0" err="1" smtClean="0"/>
              <a:t>xylan</a:t>
            </a:r>
            <a:r>
              <a:rPr lang="en-US" sz="2800" u="none" dirty="0" smtClean="0"/>
              <a:t> and so reduces the </a:t>
            </a:r>
            <a:r>
              <a:rPr lang="en-US" sz="2800" u="none" dirty="0"/>
              <a:t>need for </a:t>
            </a:r>
            <a:r>
              <a:rPr lang="en-US" sz="2800" u="none" dirty="0" smtClean="0"/>
              <a:t>bleaching </a:t>
            </a:r>
            <a:r>
              <a:rPr lang="en-US" sz="2800" u="none" dirty="0"/>
              <a:t>chemicals. </a:t>
            </a:r>
            <a:endParaRPr lang="en-US" sz="2800" u="none" dirty="0" smtClean="0"/>
          </a:p>
          <a:p>
            <a:endParaRPr lang="en-US" sz="2800" u="none" dirty="0"/>
          </a:p>
          <a:p>
            <a:r>
              <a:rPr lang="en-US" sz="2800" u="none" dirty="0"/>
              <a:t>Starch improves the strength, stiffness and </a:t>
            </a:r>
            <a:r>
              <a:rPr lang="en-US" sz="2800" u="none" dirty="0" err="1" smtClean="0"/>
              <a:t>erasability</a:t>
            </a:r>
            <a:r>
              <a:rPr lang="en-US" sz="2800" u="none" dirty="0" smtClean="0"/>
              <a:t> </a:t>
            </a:r>
            <a:r>
              <a:rPr lang="en-US" sz="2800" u="none" dirty="0"/>
              <a:t>of paper. </a:t>
            </a:r>
          </a:p>
          <a:p>
            <a:endParaRPr lang="en-US" sz="2800" u="none" dirty="0"/>
          </a:p>
          <a:p>
            <a:r>
              <a:rPr lang="en-US" sz="2800" u="none" dirty="0" smtClean="0"/>
              <a:t>The starch suspension must have a certain viscosity, which is achieved by adding amylase enzymes in a controlled process. </a:t>
            </a:r>
          </a:p>
        </p:txBody>
      </p:sp>
    </p:spTree>
    <p:extLst>
      <p:ext uri="{BB962C8B-B14F-4D97-AF65-F5344CB8AC3E}">
        <p14:creationId xmlns:p14="http://schemas.microsoft.com/office/powerpoint/2010/main" val="2299092128"/>
      </p:ext>
    </p:extLst>
  </p:cSld>
  <p:clrMapOvr>
    <a:masterClrMapping/>
  </p:clrMapOvr>
  <p:transition>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Applications of microbial enzymes </a:t>
            </a:r>
          </a:p>
          <a:p>
            <a:pPr algn="ctr" rtl="0">
              <a:spcBef>
                <a:spcPct val="0"/>
              </a:spcBef>
              <a:buClrTx/>
              <a:buSzTx/>
              <a:buNone/>
            </a:pPr>
            <a:r>
              <a:rPr lang="en-US" b="1" u="none" dirty="0" smtClean="0">
                <a:solidFill>
                  <a:srgbClr val="0000FF"/>
                </a:solidFill>
                <a:latin typeface="Times New Roman" pitchFamily="18" charset="0"/>
                <a:cs typeface="Times New Roman" pitchFamily="18" charset="0"/>
              </a:rPr>
              <a:t>in industries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2276872"/>
            <a:ext cx="9433048" cy="2246769"/>
          </a:xfrm>
          <a:prstGeom prst="rect">
            <a:avLst/>
          </a:prstGeom>
        </p:spPr>
        <p:txBody>
          <a:bodyPr wrap="square">
            <a:spAutoFit/>
          </a:bodyPr>
          <a:lstStyle/>
          <a:p>
            <a:r>
              <a:rPr lang="en-US" sz="2800" u="none" dirty="0" smtClean="0"/>
              <a:t>Softwoods contain lipids which cause problems in paper machines and can be removed by lipases. </a:t>
            </a:r>
          </a:p>
          <a:p>
            <a:endParaRPr lang="en-US" sz="2800" u="none" dirty="0"/>
          </a:p>
          <a:p>
            <a:r>
              <a:rPr lang="en-US" sz="2800" u="none" dirty="0" smtClean="0"/>
              <a:t>Lipases hydrolyze lipids (triacylglycerol) into glycerol and fatty acids</a:t>
            </a:r>
          </a:p>
        </p:txBody>
      </p:sp>
    </p:spTree>
    <p:extLst>
      <p:ext uri="{BB962C8B-B14F-4D97-AF65-F5344CB8AC3E}">
        <p14:creationId xmlns:p14="http://schemas.microsoft.com/office/powerpoint/2010/main" val="2443161639"/>
      </p:ext>
    </p:extLst>
  </p:cSld>
  <p:clrMapOvr>
    <a:masterClrMapping/>
  </p:clrMapOvr>
  <p:transition>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Applications of microbial enzymes </a:t>
            </a:r>
          </a:p>
          <a:p>
            <a:pPr algn="ctr" rtl="0">
              <a:spcBef>
                <a:spcPct val="0"/>
              </a:spcBef>
              <a:buClrTx/>
              <a:buSzTx/>
              <a:buNone/>
            </a:pPr>
            <a:r>
              <a:rPr lang="en-US" b="1" u="none" dirty="0" smtClean="0">
                <a:solidFill>
                  <a:srgbClr val="0000FF"/>
                </a:solidFill>
                <a:latin typeface="Times New Roman" pitchFamily="18" charset="0"/>
                <a:cs typeface="Times New Roman" pitchFamily="18" charset="0"/>
              </a:rPr>
              <a:t>in industries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1916832"/>
            <a:ext cx="9433048" cy="3970318"/>
          </a:xfrm>
          <a:prstGeom prst="rect">
            <a:avLst/>
          </a:prstGeom>
        </p:spPr>
        <p:txBody>
          <a:bodyPr wrap="square">
            <a:spAutoFit/>
          </a:bodyPr>
          <a:lstStyle/>
          <a:p>
            <a:r>
              <a:rPr lang="en-US" sz="2800" b="1" u="none" dirty="0">
                <a:solidFill>
                  <a:srgbClr val="FF0000"/>
                </a:solidFill>
              </a:rPr>
              <a:t>Baking industry</a:t>
            </a:r>
          </a:p>
          <a:p>
            <a:endParaRPr lang="en-US" sz="2800" b="1" u="none" dirty="0"/>
          </a:p>
          <a:p>
            <a:r>
              <a:rPr lang="en-US" sz="2800" u="none" dirty="0"/>
              <a:t>A</a:t>
            </a:r>
            <a:r>
              <a:rPr lang="en-US" sz="2800" u="none" dirty="0" smtClean="0"/>
              <a:t>mylases are used to improved </a:t>
            </a:r>
            <a:r>
              <a:rPr lang="en-US" sz="2800" u="none" dirty="0"/>
              <a:t>bread quality and increased shelf life. </a:t>
            </a:r>
            <a:endParaRPr lang="en-US" sz="2800" u="none" dirty="0" smtClean="0"/>
          </a:p>
          <a:p>
            <a:endParaRPr lang="en-US" sz="2800" u="none" dirty="0"/>
          </a:p>
          <a:p>
            <a:r>
              <a:rPr lang="en-US" sz="2800" u="none" dirty="0"/>
              <a:t>Both fungal and bacterial amylases are used. </a:t>
            </a:r>
            <a:endParaRPr lang="en-US" sz="2800" u="none" dirty="0" smtClean="0"/>
          </a:p>
          <a:p>
            <a:endParaRPr lang="en-US" sz="2800" u="none" dirty="0"/>
          </a:p>
          <a:p>
            <a:r>
              <a:rPr lang="en-US" sz="2800" u="none" dirty="0" err="1"/>
              <a:t>Overdosage</a:t>
            </a:r>
            <a:r>
              <a:rPr lang="en-US" sz="2800" u="none" dirty="0"/>
              <a:t> may lead to sticky dough so the added amount needs to be carefully controlled.</a:t>
            </a:r>
          </a:p>
        </p:txBody>
      </p:sp>
    </p:spTree>
    <p:extLst>
      <p:ext uri="{BB962C8B-B14F-4D97-AF65-F5344CB8AC3E}">
        <p14:creationId xmlns:p14="http://schemas.microsoft.com/office/powerpoint/2010/main" val="97267102"/>
      </p:ext>
    </p:extLst>
  </p:cSld>
  <p:clrMapOvr>
    <a:masterClrMapping/>
  </p:clrMapOvr>
  <p:transition>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Applications of microbial enzymes </a:t>
            </a:r>
          </a:p>
          <a:p>
            <a:pPr algn="ctr" rtl="0">
              <a:spcBef>
                <a:spcPct val="0"/>
              </a:spcBef>
              <a:buClrTx/>
              <a:buSzTx/>
              <a:buNone/>
            </a:pPr>
            <a:r>
              <a:rPr lang="en-US" b="1" u="none" dirty="0" smtClean="0">
                <a:solidFill>
                  <a:srgbClr val="0000FF"/>
                </a:solidFill>
                <a:latin typeface="Times New Roman" pitchFamily="18" charset="0"/>
                <a:cs typeface="Times New Roman" pitchFamily="18" charset="0"/>
              </a:rPr>
              <a:t>in industries</a:t>
            </a:r>
            <a:endParaRPr lang="en-US" b="1" u="none" dirty="0">
              <a:solidFill>
                <a:srgbClr val="0000FF"/>
              </a:solidFill>
              <a:latin typeface="Times New Roman" pitchFamily="18" charset="0"/>
              <a:cs typeface="Times New Roman" pitchFamily="18" charset="0"/>
            </a:endParaRPr>
          </a:p>
        </p:txBody>
      </p:sp>
      <p:sp>
        <p:nvSpPr>
          <p:cNvPr id="2" name="Rectangle 1"/>
          <p:cNvSpPr/>
          <p:nvPr/>
        </p:nvSpPr>
        <p:spPr>
          <a:xfrm>
            <a:off x="200472" y="2132856"/>
            <a:ext cx="9433048" cy="3539430"/>
          </a:xfrm>
          <a:prstGeom prst="rect">
            <a:avLst/>
          </a:prstGeom>
        </p:spPr>
        <p:txBody>
          <a:bodyPr wrap="square">
            <a:spAutoFit/>
          </a:bodyPr>
          <a:lstStyle/>
          <a:p>
            <a:r>
              <a:rPr lang="en-US" sz="2800" u="none" dirty="0" smtClean="0"/>
              <a:t>In </a:t>
            </a:r>
            <a:r>
              <a:rPr lang="en-US" sz="2800" u="none" dirty="0"/>
              <a:t>addition to starch, flour </a:t>
            </a:r>
            <a:r>
              <a:rPr lang="en-US" sz="2800" u="none" dirty="0" smtClean="0"/>
              <a:t>contains </a:t>
            </a:r>
            <a:r>
              <a:rPr lang="en-US" sz="2800" u="none" dirty="0"/>
              <a:t>minor amounts of cellulose, glucans and hemicelluloses like </a:t>
            </a:r>
            <a:r>
              <a:rPr lang="en-US" sz="2800" u="none" dirty="0" err="1"/>
              <a:t>arabinoxylan</a:t>
            </a:r>
            <a:r>
              <a:rPr lang="en-US" sz="2800" u="none" dirty="0"/>
              <a:t> and arabinogalactan. </a:t>
            </a:r>
            <a:endParaRPr lang="en-US" sz="2800" u="none" dirty="0" smtClean="0"/>
          </a:p>
          <a:p>
            <a:endParaRPr lang="en-US" sz="2800" u="none" dirty="0"/>
          </a:p>
          <a:p>
            <a:r>
              <a:rPr lang="en-US" sz="2800" u="none" dirty="0" smtClean="0"/>
              <a:t>Xylanases decrease </a:t>
            </a:r>
            <a:r>
              <a:rPr lang="en-US" sz="2800" u="none" dirty="0"/>
              <a:t>the water absorption and thus reduces the amount of added water needed in baking. </a:t>
            </a:r>
            <a:endParaRPr lang="en-US" sz="2800" u="none" dirty="0" smtClean="0"/>
          </a:p>
          <a:p>
            <a:endParaRPr lang="en-US" sz="2800" u="none" dirty="0"/>
          </a:p>
          <a:p>
            <a:r>
              <a:rPr lang="en-US" sz="2800" u="none" dirty="0"/>
              <a:t>This leads to more stable dough. </a:t>
            </a:r>
            <a:endParaRPr lang="en-US" sz="2800" u="none" dirty="0" smtClean="0"/>
          </a:p>
        </p:txBody>
      </p:sp>
    </p:spTree>
    <p:extLst>
      <p:ext uri="{BB962C8B-B14F-4D97-AF65-F5344CB8AC3E}">
        <p14:creationId xmlns:p14="http://schemas.microsoft.com/office/powerpoint/2010/main" val="3536904107"/>
      </p:ext>
    </p:extLst>
  </p:cSld>
  <p:clrMapOvr>
    <a:masterClrMapping/>
  </p:clrMapOvr>
  <p:transition>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280592" y="228600"/>
            <a:ext cx="7704856" cy="1295400"/>
          </a:xfrm>
          <a:prstGeom prst="foldedCorner">
            <a:avLst>
              <a:gd name="adj" fmla="val 12500"/>
            </a:avLst>
          </a:prstGeom>
          <a:solidFill>
            <a:srgbClr val="00FF00"/>
          </a:solidFill>
          <a:ln w="9525">
            <a:solidFill>
              <a:schemeClr val="tx1"/>
            </a:solidFill>
            <a:round/>
            <a:headEnd/>
            <a:tailEnd/>
          </a:ln>
        </p:spPr>
        <p:txBody>
          <a:bodyPr wrap="none" anchor="ctr"/>
          <a:lstStyle>
            <a:lvl1pPr algn="r" rtl="1">
              <a:spcBef>
                <a:spcPct val="20000"/>
              </a:spcBef>
              <a:buClr>
                <a:schemeClr val="folHlink"/>
              </a:buClr>
              <a:buSzPct val="60000"/>
              <a:buChar char="n"/>
              <a:defRPr sz="3200">
                <a:solidFill>
                  <a:schemeClr val="tx1"/>
                </a:solidFill>
                <a:latin typeface="Tahoma" pitchFamily="34" charset="0"/>
                <a:cs typeface="Arial" charset="0"/>
              </a:defRPr>
            </a:lvl1pPr>
            <a:lvl2pPr marL="742950" indent="-285750" algn="r" rtl="1">
              <a:spcBef>
                <a:spcPct val="20000"/>
              </a:spcBef>
              <a:buClr>
                <a:schemeClr val="hlink"/>
              </a:buClr>
              <a:buSzPct val="55000"/>
              <a:buChar char="n"/>
              <a:defRPr sz="2800">
                <a:solidFill>
                  <a:schemeClr val="tx1"/>
                </a:solidFill>
                <a:latin typeface="Tahoma" pitchFamily="34" charset="0"/>
                <a:cs typeface="Tahoma" pitchFamily="34" charset="0"/>
              </a:defRPr>
            </a:lvl2pPr>
            <a:lvl3pPr marL="1143000" indent="-228600" algn="r" rtl="1">
              <a:spcBef>
                <a:spcPct val="20000"/>
              </a:spcBef>
              <a:buClr>
                <a:schemeClr val="folHlink"/>
              </a:buClr>
              <a:buSzPct val="50000"/>
              <a:buChar char="n"/>
              <a:defRPr sz="2400">
                <a:solidFill>
                  <a:schemeClr val="tx1"/>
                </a:solidFill>
                <a:latin typeface="Tahoma" pitchFamily="34" charset="0"/>
                <a:cs typeface="Tahoma" pitchFamily="34" charset="0"/>
              </a:defRPr>
            </a:lvl3pPr>
            <a:lvl4pPr marL="1600200" indent="-228600" algn="r" rtl="1">
              <a:spcBef>
                <a:spcPct val="20000"/>
              </a:spcBef>
              <a:buClr>
                <a:schemeClr val="accent2"/>
              </a:buClr>
              <a:buSzPct val="55000"/>
              <a:buChar char="n"/>
              <a:defRPr sz="2000">
                <a:solidFill>
                  <a:schemeClr val="tx1"/>
                </a:solidFill>
                <a:latin typeface="Tahoma" pitchFamily="34" charset="0"/>
                <a:cs typeface="Tahoma" pitchFamily="34" charset="0"/>
              </a:defRPr>
            </a:lvl4pPr>
            <a:lvl5pPr marL="2057400" indent="-228600" algn="r" rtl="1">
              <a:spcBef>
                <a:spcPct val="20000"/>
              </a:spcBef>
              <a:buClr>
                <a:schemeClr val="accent1"/>
              </a:buClr>
              <a:buSzPct val="50000"/>
              <a:buChar char="n"/>
              <a:defRPr sz="20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ahoma" pitchFamily="34" charset="0"/>
              </a:defRPr>
            </a:lvl9pPr>
          </a:lstStyle>
          <a:p>
            <a:pPr algn="ctr" rtl="0">
              <a:spcBef>
                <a:spcPct val="0"/>
              </a:spcBef>
              <a:buClrTx/>
              <a:buSzTx/>
              <a:buNone/>
            </a:pPr>
            <a:r>
              <a:rPr lang="en-US" b="1" u="none" dirty="0" smtClean="0">
                <a:solidFill>
                  <a:srgbClr val="0000FF"/>
                </a:solidFill>
                <a:latin typeface="Times New Roman" pitchFamily="18" charset="0"/>
                <a:cs typeface="Times New Roman" pitchFamily="18" charset="0"/>
              </a:rPr>
              <a:t>Applications of microbial enzymes </a:t>
            </a:r>
          </a:p>
          <a:p>
            <a:pPr algn="ctr" rtl="0">
              <a:spcBef>
                <a:spcPct val="0"/>
              </a:spcBef>
              <a:buClrTx/>
              <a:buSzTx/>
              <a:buNone/>
            </a:pPr>
            <a:r>
              <a:rPr lang="en-US" b="1" u="none" dirty="0" smtClean="0">
                <a:solidFill>
                  <a:srgbClr val="0000FF"/>
                </a:solidFill>
                <a:latin typeface="Times New Roman" pitchFamily="18" charset="0"/>
                <a:cs typeface="Times New Roman" pitchFamily="18" charset="0"/>
              </a:rPr>
              <a:t>in industries</a:t>
            </a:r>
            <a:endParaRPr lang="en-US" b="1" u="none" dirty="0">
              <a:solidFill>
                <a:srgbClr val="0000FF"/>
              </a:solidFill>
              <a:latin typeface="Times New Roman" pitchFamily="18" charset="0"/>
              <a:cs typeface="Times New Roman" pitchFamily="18" charset="0"/>
            </a:endParaRPr>
          </a:p>
        </p:txBody>
      </p:sp>
      <p:sp>
        <p:nvSpPr>
          <p:cNvPr id="3" name="Rectangle 2"/>
          <p:cNvSpPr/>
          <p:nvPr/>
        </p:nvSpPr>
        <p:spPr>
          <a:xfrm>
            <a:off x="200472" y="2348880"/>
            <a:ext cx="9217024" cy="3046988"/>
          </a:xfrm>
          <a:prstGeom prst="rect">
            <a:avLst/>
          </a:prstGeom>
        </p:spPr>
        <p:txBody>
          <a:bodyPr wrap="square">
            <a:spAutoFit/>
          </a:bodyPr>
          <a:lstStyle/>
          <a:p>
            <a:r>
              <a:rPr lang="en-US" u="none" dirty="0" smtClean="0"/>
              <a:t>Proteinases </a:t>
            </a:r>
            <a:r>
              <a:rPr lang="en-US" u="none" dirty="0"/>
              <a:t>improve dough-handling properties.</a:t>
            </a:r>
          </a:p>
          <a:p>
            <a:endParaRPr lang="en-US" u="none" dirty="0"/>
          </a:p>
          <a:p>
            <a:r>
              <a:rPr lang="en-US" u="none" dirty="0"/>
              <a:t>Glucose oxidase is used to replace chemical oxidants.</a:t>
            </a:r>
          </a:p>
          <a:p>
            <a:endParaRPr lang="en-US" u="none" dirty="0"/>
          </a:p>
          <a:p>
            <a:r>
              <a:rPr lang="en-US" u="none" dirty="0" smtClean="0"/>
              <a:t>Lipases are used to </a:t>
            </a:r>
            <a:r>
              <a:rPr lang="en-US" u="none" dirty="0"/>
              <a:t>strengthen gluten, which leads to more stable dough and better bread quality.</a:t>
            </a:r>
          </a:p>
        </p:txBody>
      </p:sp>
    </p:spTree>
    <p:extLst>
      <p:ext uri="{BB962C8B-B14F-4D97-AF65-F5344CB8AC3E}">
        <p14:creationId xmlns:p14="http://schemas.microsoft.com/office/powerpoint/2010/main" val="2433325665"/>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 typeface="Wingdings" pitchFamily="2" charset="2"/>
          <a:buNone/>
          <a:tabLst>
            <a:tab pos="457200" algn="l"/>
          </a:tabLst>
          <a:defRPr kumimoji="0" lang="en-GB" sz="3200" b="0" i="0" u="sng"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 typeface="Wingdings" pitchFamily="2" charset="2"/>
          <a:buNone/>
          <a:tabLst>
            <a:tab pos="457200" algn="l"/>
          </a:tabLst>
          <a:defRPr kumimoji="0" lang="en-GB" sz="3200" b="0" i="0" u="sng"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9737</TotalTime>
  <Words>3188</Words>
  <Application>Microsoft Office PowerPoint</Application>
  <PresentationFormat>A4 Paper (210x297 mm)</PresentationFormat>
  <Paragraphs>958</Paragraphs>
  <Slides>96</Slides>
  <Notes>96</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Blends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Authorised User</dc:creator>
  <cp:lastModifiedBy>Mamdouh Nematalla</cp:lastModifiedBy>
  <cp:revision>511</cp:revision>
  <dcterms:created xsi:type="dcterms:W3CDTF">2002-01-10T19:04:06Z</dcterms:created>
  <dcterms:modified xsi:type="dcterms:W3CDTF">2020-03-31T09:41:07Z</dcterms:modified>
</cp:coreProperties>
</file>