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6" r:id="rId2"/>
    <p:sldId id="505" r:id="rId3"/>
    <p:sldId id="506" r:id="rId4"/>
    <p:sldId id="507" r:id="rId5"/>
    <p:sldId id="508" r:id="rId6"/>
    <p:sldId id="509" r:id="rId7"/>
    <p:sldId id="510" r:id="rId8"/>
    <p:sldId id="511" r:id="rId9"/>
    <p:sldId id="512" r:id="rId10"/>
    <p:sldId id="513" r:id="rId11"/>
    <p:sldId id="514" r:id="rId12"/>
    <p:sldId id="515" r:id="rId13"/>
    <p:sldId id="516" r:id="rId14"/>
    <p:sldId id="517" r:id="rId15"/>
    <p:sldId id="518" r:id="rId16"/>
    <p:sldId id="519" r:id="rId17"/>
    <p:sldId id="520" r:id="rId18"/>
    <p:sldId id="521" r:id="rId19"/>
    <p:sldId id="522" r:id="rId20"/>
    <p:sldId id="523" r:id="rId21"/>
    <p:sldId id="524" r:id="rId22"/>
    <p:sldId id="498" r:id="rId23"/>
  </p:sldIdLst>
  <p:sldSz cx="9144000" cy="6858000" type="screen4x3"/>
  <p:notesSz cx="6791325" cy="9921875"/>
  <p:defaultTex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A8159D5D-7D75-4F8A-A24C-EC414C68B043}">
          <p14:sldIdLst>
            <p14:sldId id="256"/>
          </p14:sldIdLst>
        </p14:section>
        <p14:section name="Untitled Section" id="{DFC5A94A-4D63-4899-9474-DF7548024AE9}">
          <p14:sldIdLst>
            <p14:sldId id="505"/>
            <p14:sldId id="506"/>
            <p14:sldId id="507"/>
            <p14:sldId id="508"/>
            <p14:sldId id="509"/>
            <p14:sldId id="510"/>
            <p14:sldId id="511"/>
            <p14:sldId id="512"/>
            <p14:sldId id="513"/>
            <p14:sldId id="514"/>
            <p14:sldId id="515"/>
            <p14:sldId id="516"/>
            <p14:sldId id="517"/>
            <p14:sldId id="518"/>
            <p14:sldId id="519"/>
            <p14:sldId id="520"/>
            <p14:sldId id="521"/>
            <p14:sldId id="522"/>
            <p14:sldId id="523"/>
            <p14:sldId id="524"/>
            <p14:sldId id="498"/>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FF0000"/>
    <a:srgbClr val="3366FF"/>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448" autoAdjust="0"/>
    <p:restoredTop sz="94660"/>
  </p:normalViewPr>
  <p:slideViewPr>
    <p:cSldViewPr>
      <p:cViewPr>
        <p:scale>
          <a:sx n="76" d="100"/>
          <a:sy n="76" d="100"/>
        </p:scale>
        <p:origin x="-1536" y="2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3225"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6513" y="0"/>
            <a:ext cx="2943225" cy="496888"/>
          </a:xfrm>
          <a:prstGeom prst="rect">
            <a:avLst/>
          </a:prstGeom>
        </p:spPr>
        <p:txBody>
          <a:bodyPr vert="horz" lIns="91440" tIns="45720" rIns="91440" bIns="45720" rtlCol="0"/>
          <a:lstStyle>
            <a:lvl1pPr algn="r">
              <a:defRPr sz="1200"/>
            </a:lvl1pPr>
          </a:lstStyle>
          <a:p>
            <a:fld id="{7042DB3B-4F6D-462F-BD46-4C97E3C859CF}" type="datetimeFigureOut">
              <a:rPr lang="en-US" smtClean="0"/>
              <a:t>24-Mar-20</a:t>
            </a:fld>
            <a:endParaRPr lang="en-US"/>
          </a:p>
        </p:txBody>
      </p:sp>
      <p:sp>
        <p:nvSpPr>
          <p:cNvPr id="4" name="Slide Image Placeholder 3"/>
          <p:cNvSpPr>
            <a:spLocks noGrp="1" noRot="1" noChangeAspect="1"/>
          </p:cNvSpPr>
          <p:nvPr>
            <p:ph type="sldImg" idx="2"/>
          </p:nvPr>
        </p:nvSpPr>
        <p:spPr>
          <a:xfrm>
            <a:off x="915988" y="744538"/>
            <a:ext cx="4959350" cy="3721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13288"/>
            <a:ext cx="5432425" cy="44640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3400"/>
            <a:ext cx="2943225" cy="49688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6513" y="9423400"/>
            <a:ext cx="2943225" cy="496888"/>
          </a:xfrm>
          <a:prstGeom prst="rect">
            <a:avLst/>
          </a:prstGeom>
        </p:spPr>
        <p:txBody>
          <a:bodyPr vert="horz" lIns="91440" tIns="45720" rIns="91440" bIns="45720" rtlCol="0" anchor="b"/>
          <a:lstStyle>
            <a:lvl1pPr algn="r">
              <a:defRPr sz="1200"/>
            </a:lvl1pPr>
          </a:lstStyle>
          <a:p>
            <a:fld id="{8471C21F-32FF-4BDF-845F-216B1FC0F49E}" type="slidenum">
              <a:rPr lang="en-US" smtClean="0"/>
              <a:t>‹#›</a:t>
            </a:fld>
            <a:endParaRPr lang="en-US"/>
          </a:p>
        </p:txBody>
      </p:sp>
    </p:spTree>
    <p:extLst>
      <p:ext uri="{BB962C8B-B14F-4D97-AF65-F5344CB8AC3E}">
        <p14:creationId xmlns:p14="http://schemas.microsoft.com/office/powerpoint/2010/main" val="640092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lvl1pPr>
              <a:defRPr/>
            </a:lvl1pPr>
          </a:lstStyle>
          <a:p>
            <a:pPr>
              <a:defRPr/>
            </a:pPr>
            <a:fld id="{9C20F69A-3B67-48AB-AFFA-C9F5F027CFF1}" type="datetimeFigureOut">
              <a:rPr lang="tr-TR"/>
              <a:pPr>
                <a:defRPr/>
              </a:pPr>
              <a:t>24.03.2020</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D9AE829D-C13F-40CD-B27B-94A5338B5FB5}" type="slidenum">
              <a:rPr lang="tr-TR"/>
              <a:pPr>
                <a:defRPr/>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4E8CECFF-EF1F-4C93-9A2A-68060AF7883D}" type="datetimeFigureOut">
              <a:rPr lang="tr-TR"/>
              <a:pPr>
                <a:defRPr/>
              </a:pPr>
              <a:t>24.03.2020</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F335F755-4338-44E2-95D4-3BC81596BA23}" type="slidenum">
              <a:rPr lang="tr-TR"/>
              <a:pPr>
                <a:defRPr/>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F51D55A9-AB01-4D4F-8D43-F5937142BEAD}" type="datetimeFigureOut">
              <a:rPr lang="tr-TR"/>
              <a:pPr>
                <a:defRPr/>
              </a:pPr>
              <a:t>24.03.2020</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972CB582-22AB-4556-90E8-CC118EACD380}" type="slidenum">
              <a:rPr lang="tr-TR"/>
              <a:pPr>
                <a:defRPr/>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tr-TR"/>
          </a:p>
        </p:txBody>
      </p:sp>
      <p:sp>
        <p:nvSpPr>
          <p:cNvPr id="3" name="Table Placeholder 2"/>
          <p:cNvSpPr>
            <a:spLocks noGrp="1"/>
          </p:cNvSpPr>
          <p:nvPr>
            <p:ph type="tbl" idx="1"/>
          </p:nvPr>
        </p:nvSpPr>
        <p:spPr>
          <a:xfrm>
            <a:off x="457200" y="1600200"/>
            <a:ext cx="8229600" cy="4525963"/>
          </a:xfrm>
        </p:spPr>
        <p:txBody>
          <a:bodyPr/>
          <a:lstStyle/>
          <a:p>
            <a:pPr lvl="0"/>
            <a:endParaRPr lang="tr-TR" noProof="0"/>
          </a:p>
        </p:txBody>
      </p:sp>
      <p:sp>
        <p:nvSpPr>
          <p:cNvPr id="4" name="3 Veri Yer Tutucusu"/>
          <p:cNvSpPr>
            <a:spLocks noGrp="1"/>
          </p:cNvSpPr>
          <p:nvPr>
            <p:ph type="dt" sz="half" idx="10"/>
          </p:nvPr>
        </p:nvSpPr>
        <p:spPr/>
        <p:txBody>
          <a:bodyPr/>
          <a:lstStyle>
            <a:lvl1pPr>
              <a:defRPr/>
            </a:lvl1pPr>
          </a:lstStyle>
          <a:p>
            <a:pPr>
              <a:defRPr/>
            </a:pPr>
            <a:fld id="{27B9CF92-2619-4571-B651-5C9C34D15CA3}" type="datetimeFigureOut">
              <a:rPr lang="tr-TR"/>
              <a:pPr>
                <a:defRPr/>
              </a:pPr>
              <a:t>24.03.2020</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5C777AED-1BCE-4E12-9FB2-637609C20FDA}" type="slidenum">
              <a:rPr lang="tr-TR"/>
              <a:pPr>
                <a:defRP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54D08318-B8C6-469C-B139-3098994E5BC1}" type="datetimeFigureOut">
              <a:rPr lang="tr-TR"/>
              <a:pPr>
                <a:defRPr/>
              </a:pPr>
              <a:t>24.03.2020</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BA9EC00F-206A-46A0-95CA-9BD996DF27FB}" type="slidenum">
              <a:rPr lang="tr-TR"/>
              <a:pPr>
                <a:defRPr/>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CA5B0869-99FC-4B2A-8100-69642CB24631}" type="datetimeFigureOut">
              <a:rPr lang="tr-TR"/>
              <a:pPr>
                <a:defRPr/>
              </a:pPr>
              <a:t>24.03.2020</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2AA22995-444C-4581-80E9-748EC3FB1614}" type="slidenum">
              <a:rPr lang="tr-TR"/>
              <a:pPr>
                <a:defRPr/>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3 Veri Yer Tutucusu"/>
          <p:cNvSpPr>
            <a:spLocks noGrp="1"/>
          </p:cNvSpPr>
          <p:nvPr>
            <p:ph type="dt" sz="half" idx="10"/>
          </p:nvPr>
        </p:nvSpPr>
        <p:spPr/>
        <p:txBody>
          <a:bodyPr/>
          <a:lstStyle>
            <a:lvl1pPr>
              <a:defRPr/>
            </a:lvl1pPr>
          </a:lstStyle>
          <a:p>
            <a:pPr>
              <a:defRPr/>
            </a:pPr>
            <a:fld id="{A0E8AC8F-31D3-476F-A09F-AF99966A5515}" type="datetimeFigureOut">
              <a:rPr lang="tr-TR"/>
              <a:pPr>
                <a:defRPr/>
              </a:pPr>
              <a:t>24.03.2020</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99025DF7-41E7-4325-9184-35B8D34E34D0}" type="slidenum">
              <a:rPr lang="tr-TR"/>
              <a:pPr>
                <a:defRPr/>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3 Veri Yer Tutucusu"/>
          <p:cNvSpPr>
            <a:spLocks noGrp="1"/>
          </p:cNvSpPr>
          <p:nvPr>
            <p:ph type="dt" sz="half" idx="10"/>
          </p:nvPr>
        </p:nvSpPr>
        <p:spPr/>
        <p:txBody>
          <a:bodyPr/>
          <a:lstStyle>
            <a:lvl1pPr>
              <a:defRPr/>
            </a:lvl1pPr>
          </a:lstStyle>
          <a:p>
            <a:pPr>
              <a:defRPr/>
            </a:pPr>
            <a:fld id="{B40E1FC1-432B-458B-AD55-BD85F6061C9A}" type="datetimeFigureOut">
              <a:rPr lang="tr-TR"/>
              <a:pPr>
                <a:defRPr/>
              </a:pPr>
              <a:t>24.03.2020</a:t>
            </a:fld>
            <a:endParaRPr lang="tr-TR"/>
          </a:p>
        </p:txBody>
      </p:sp>
      <p:sp>
        <p:nvSpPr>
          <p:cNvPr id="8" name="4 Altbilgi Yer Tutucusu"/>
          <p:cNvSpPr>
            <a:spLocks noGrp="1"/>
          </p:cNvSpPr>
          <p:nvPr>
            <p:ph type="ftr" sz="quarter" idx="11"/>
          </p:nvPr>
        </p:nvSpPr>
        <p:spPr/>
        <p:txBody>
          <a:bodyPr/>
          <a:lstStyle>
            <a:lvl1pPr>
              <a:defRPr/>
            </a:lvl1pPr>
          </a:lstStyle>
          <a:p>
            <a:pPr>
              <a:defRPr/>
            </a:pPr>
            <a:endParaRPr lang="tr-TR"/>
          </a:p>
        </p:txBody>
      </p:sp>
      <p:sp>
        <p:nvSpPr>
          <p:cNvPr id="9" name="5 Slayt Numarası Yer Tutucusu"/>
          <p:cNvSpPr>
            <a:spLocks noGrp="1"/>
          </p:cNvSpPr>
          <p:nvPr>
            <p:ph type="sldNum" sz="quarter" idx="12"/>
          </p:nvPr>
        </p:nvSpPr>
        <p:spPr/>
        <p:txBody>
          <a:bodyPr/>
          <a:lstStyle>
            <a:lvl1pPr>
              <a:defRPr/>
            </a:lvl1pPr>
          </a:lstStyle>
          <a:p>
            <a:pPr>
              <a:defRPr/>
            </a:pPr>
            <a:fld id="{845E90E1-34EE-4251-AC43-1072B2313DAC}" type="slidenum">
              <a:rPr lang="tr-TR"/>
              <a:pPr>
                <a:defRPr/>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3 Veri Yer Tutucusu"/>
          <p:cNvSpPr>
            <a:spLocks noGrp="1"/>
          </p:cNvSpPr>
          <p:nvPr>
            <p:ph type="dt" sz="half" idx="10"/>
          </p:nvPr>
        </p:nvSpPr>
        <p:spPr/>
        <p:txBody>
          <a:bodyPr/>
          <a:lstStyle>
            <a:lvl1pPr>
              <a:defRPr/>
            </a:lvl1pPr>
          </a:lstStyle>
          <a:p>
            <a:pPr>
              <a:defRPr/>
            </a:pPr>
            <a:fld id="{1AF6DAD2-173A-4833-A1ED-4397609D10D2}" type="datetimeFigureOut">
              <a:rPr lang="tr-TR"/>
              <a:pPr>
                <a:defRPr/>
              </a:pPr>
              <a:t>24.03.2020</a:t>
            </a:fld>
            <a:endParaRPr lang="tr-TR"/>
          </a:p>
        </p:txBody>
      </p:sp>
      <p:sp>
        <p:nvSpPr>
          <p:cNvPr id="4" name="4 Altbilgi Yer Tutucusu"/>
          <p:cNvSpPr>
            <a:spLocks noGrp="1"/>
          </p:cNvSpPr>
          <p:nvPr>
            <p:ph type="ftr" sz="quarter" idx="11"/>
          </p:nvPr>
        </p:nvSpPr>
        <p:spPr/>
        <p:txBody>
          <a:bodyPr/>
          <a:lstStyle>
            <a:lvl1pPr>
              <a:defRPr/>
            </a:lvl1pPr>
          </a:lstStyle>
          <a:p>
            <a:pPr>
              <a:defRPr/>
            </a:pPr>
            <a:endParaRPr lang="tr-TR"/>
          </a:p>
        </p:txBody>
      </p:sp>
      <p:sp>
        <p:nvSpPr>
          <p:cNvPr id="5" name="5 Slayt Numarası Yer Tutucusu"/>
          <p:cNvSpPr>
            <a:spLocks noGrp="1"/>
          </p:cNvSpPr>
          <p:nvPr>
            <p:ph type="sldNum" sz="quarter" idx="12"/>
          </p:nvPr>
        </p:nvSpPr>
        <p:spPr/>
        <p:txBody>
          <a:bodyPr/>
          <a:lstStyle>
            <a:lvl1pPr>
              <a:defRPr/>
            </a:lvl1pPr>
          </a:lstStyle>
          <a:p>
            <a:pPr>
              <a:defRPr/>
            </a:pPr>
            <a:fld id="{5E73BEE0-2CBC-47FE-9266-66FDBD33606C}" type="slidenum">
              <a:rPr lang="tr-TR"/>
              <a:pPr>
                <a:defRPr/>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a:defRPr/>
            </a:pPr>
            <a:fld id="{588829CA-86CB-4010-B8F0-BB550FB80E95}" type="datetimeFigureOut">
              <a:rPr lang="tr-TR"/>
              <a:pPr>
                <a:defRPr/>
              </a:pPr>
              <a:t>24.03.2020</a:t>
            </a:fld>
            <a:endParaRPr lang="tr-TR"/>
          </a:p>
        </p:txBody>
      </p:sp>
      <p:sp>
        <p:nvSpPr>
          <p:cNvPr id="3" name="4 Altbilgi Yer Tutucusu"/>
          <p:cNvSpPr>
            <a:spLocks noGrp="1"/>
          </p:cNvSpPr>
          <p:nvPr>
            <p:ph type="ftr" sz="quarter" idx="11"/>
          </p:nvPr>
        </p:nvSpPr>
        <p:spPr/>
        <p:txBody>
          <a:bodyPr/>
          <a:lstStyle>
            <a:lvl1pPr>
              <a:defRPr/>
            </a:lvl1pPr>
          </a:lstStyle>
          <a:p>
            <a:pPr>
              <a:defRPr/>
            </a:pPr>
            <a:endParaRPr lang="tr-TR"/>
          </a:p>
        </p:txBody>
      </p:sp>
      <p:sp>
        <p:nvSpPr>
          <p:cNvPr id="4" name="5 Slayt Numarası Yer Tutucusu"/>
          <p:cNvSpPr>
            <a:spLocks noGrp="1"/>
          </p:cNvSpPr>
          <p:nvPr>
            <p:ph type="sldNum" sz="quarter" idx="12"/>
          </p:nvPr>
        </p:nvSpPr>
        <p:spPr/>
        <p:txBody>
          <a:bodyPr/>
          <a:lstStyle>
            <a:lvl1pPr>
              <a:defRPr/>
            </a:lvl1pPr>
          </a:lstStyle>
          <a:p>
            <a:pPr>
              <a:defRPr/>
            </a:pPr>
            <a:fld id="{7FA74D1F-02CC-4757-B7DE-33D2918403B5}" type="slidenum">
              <a:rPr lang="tr-TR"/>
              <a:pPr>
                <a:defRPr/>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FAEE21D0-D986-4121-A7F5-6DBAFCDAB1C3}" type="datetimeFigureOut">
              <a:rPr lang="tr-TR"/>
              <a:pPr>
                <a:defRPr/>
              </a:pPr>
              <a:t>24.03.2020</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408CF6D7-020E-41EB-9434-0FB712B5FCAE}" type="slidenum">
              <a:rPr lang="tr-TR"/>
              <a:pPr>
                <a:defRPr/>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DF997B1E-95DA-4C5C-86EC-42874C9438EA}" type="datetimeFigureOut">
              <a:rPr lang="tr-TR"/>
              <a:pPr>
                <a:defRPr/>
              </a:pPr>
              <a:t>24.03.2020</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F7846D05-03B5-4FBC-83F9-3953624F12CB}" type="slidenum">
              <a:rPr lang="tr-TR"/>
              <a:pPr>
                <a:defRPr/>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Başlık Yer Tutucusu"/>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1027" name="2 Metin Yer Tutucusu"/>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1ED3920E-E5CB-45AB-9A70-2A04A743DC98}" type="datetimeFigureOut">
              <a:rPr lang="tr-TR"/>
              <a:pPr>
                <a:defRPr/>
              </a:pPr>
              <a:t>24.03.2020</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ED35FA18-2843-4A06-8921-2BCC276CBA41}"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3672" r:id="rId1"/>
    <p:sldLayoutId id="2147483671" r:id="rId2"/>
    <p:sldLayoutId id="2147483670" r:id="rId3"/>
    <p:sldLayoutId id="2147483669" r:id="rId4"/>
    <p:sldLayoutId id="2147483668" r:id="rId5"/>
    <p:sldLayoutId id="2147483667" r:id="rId6"/>
    <p:sldLayoutId id="2147483666" r:id="rId7"/>
    <p:sldLayoutId id="2147483665" r:id="rId8"/>
    <p:sldLayoutId id="2147483664" r:id="rId9"/>
    <p:sldLayoutId id="2147483663" r:id="rId10"/>
    <p:sldLayoutId id="2147483662" r:id="rId11"/>
    <p:sldLayoutId id="2147483661"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323850" y="620713"/>
            <a:ext cx="8496300" cy="1150937"/>
          </a:xfrm>
        </p:spPr>
        <p:txBody>
          <a:bodyPr rtlCol="0">
            <a:normAutofit/>
          </a:bodyPr>
          <a:lstStyle/>
          <a:p>
            <a:pPr eaLnBrk="1" fontAlgn="auto" hangingPunct="1">
              <a:spcAft>
                <a:spcPts val="0"/>
              </a:spcAft>
              <a:defRPr/>
            </a:pPr>
            <a:r>
              <a:rPr lang="tr-TR" sz="3200" b="1" i="1" cap="all" dirty="0" smtClean="0">
                <a:solidFill>
                  <a:srgbClr val="0000CC"/>
                </a:solidFill>
                <a:latin typeface="Times New Roman" panose="02020603050405020304" pitchFamily="18" charset="0"/>
                <a:cs typeface="Times New Roman" panose="02020603050405020304" pitchFamily="18" charset="0"/>
              </a:rPr>
              <a:t>Plant tIssue culture</a:t>
            </a:r>
            <a:endParaRPr lang="tr-TR" sz="3200" i="1" dirty="0">
              <a:latin typeface="Times New Roman" panose="02020603050405020304" pitchFamily="18" charset="0"/>
              <a:cs typeface="Times New Roman" panose="02020603050405020304" pitchFamily="18" charset="0"/>
            </a:endParaRPr>
          </a:p>
        </p:txBody>
      </p:sp>
      <p:sp>
        <p:nvSpPr>
          <p:cNvPr id="4" name="2 Alt Başlık"/>
          <p:cNvSpPr txBox="1">
            <a:spLocks/>
          </p:cNvSpPr>
          <p:nvPr/>
        </p:nvSpPr>
        <p:spPr bwMode="auto">
          <a:xfrm>
            <a:off x="1619672" y="2348880"/>
            <a:ext cx="6400800" cy="331663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eaLnBrk="1" hangingPunct="1">
              <a:lnSpc>
                <a:spcPct val="90000"/>
              </a:lnSpc>
            </a:pPr>
            <a:r>
              <a:rPr lang="en-US" b="1" i="1" u="sng" dirty="0" err="1" smtClean="0">
                <a:solidFill>
                  <a:srgbClr val="FF0000"/>
                </a:solidFill>
                <a:latin typeface="Tekton Pro" pitchFamily="34" charset="0"/>
                <a:cs typeface="Times New Roman" pitchFamily="18" charset="0"/>
              </a:rPr>
              <a:t>Prof.Dr</a:t>
            </a:r>
            <a:r>
              <a:rPr lang="en-US" b="1" i="1" u="sng" dirty="0" smtClean="0">
                <a:solidFill>
                  <a:srgbClr val="FF0000"/>
                </a:solidFill>
                <a:latin typeface="Tekton Pro" pitchFamily="34" charset="0"/>
                <a:cs typeface="Times New Roman" pitchFamily="18" charset="0"/>
              </a:rPr>
              <a:t>. Nemat Mohamed Hassan</a:t>
            </a:r>
            <a:r>
              <a:rPr lang="tr-TR" sz="2600" b="1" i="1" u="sng" dirty="0" smtClean="0">
                <a:solidFill>
                  <a:srgbClr val="FF0000"/>
                </a:solidFill>
                <a:latin typeface="Tekton Pro" pitchFamily="34" charset="0"/>
                <a:cs typeface="Times New Roman" pitchFamily="18" charset="0"/>
              </a:rPr>
              <a:t>, </a:t>
            </a:r>
            <a:r>
              <a:rPr lang="tr-TR" sz="2600" b="1" i="1" dirty="0" smtClean="0">
                <a:solidFill>
                  <a:srgbClr val="FF0000"/>
                </a:solidFill>
                <a:latin typeface="Tekton Pro" pitchFamily="34" charset="0"/>
                <a:cs typeface="Times New Roman" pitchFamily="18" charset="0"/>
              </a:rPr>
              <a:t>Department of </a:t>
            </a:r>
            <a:r>
              <a:rPr lang="en-US" sz="2600" b="1" i="1" dirty="0" smtClean="0">
                <a:solidFill>
                  <a:srgbClr val="FF0000"/>
                </a:solidFill>
                <a:latin typeface="Tekton Pro" pitchFamily="34" charset="0"/>
                <a:cs typeface="Times New Roman" pitchFamily="18" charset="0"/>
              </a:rPr>
              <a:t>Botany and Microbiology</a:t>
            </a:r>
            <a:r>
              <a:rPr lang="tr-TR" sz="2600" b="1" i="1" dirty="0" smtClean="0">
                <a:solidFill>
                  <a:srgbClr val="FF0000"/>
                </a:solidFill>
                <a:latin typeface="Tekton Pro" pitchFamily="34" charset="0"/>
                <a:cs typeface="Times New Roman" pitchFamily="18" charset="0"/>
              </a:rPr>
              <a:t>, Faculty of Science, University of </a:t>
            </a:r>
            <a:r>
              <a:rPr lang="en-US" sz="2600" b="1" i="1" dirty="0" smtClean="0">
                <a:solidFill>
                  <a:srgbClr val="FF0000"/>
                </a:solidFill>
                <a:latin typeface="Tekton Pro" pitchFamily="34" charset="0"/>
                <a:cs typeface="Times New Roman" pitchFamily="18" charset="0"/>
              </a:rPr>
              <a:t>Damietta</a:t>
            </a:r>
          </a:p>
          <a:p>
            <a:pPr eaLnBrk="1" hangingPunct="1">
              <a:lnSpc>
                <a:spcPct val="90000"/>
              </a:lnSpc>
            </a:pPr>
            <a:endParaRPr lang="en-US" sz="2600" b="1" i="1" dirty="0" smtClean="0">
              <a:solidFill>
                <a:srgbClr val="FF0000"/>
              </a:solidFill>
              <a:latin typeface="Tekton Pro" pitchFamily="34" charset="0"/>
              <a:cs typeface="Times New Roman" pitchFamily="18" charset="0"/>
            </a:endParaRPr>
          </a:p>
          <a:p>
            <a:pPr eaLnBrk="1" hangingPunct="1">
              <a:lnSpc>
                <a:spcPct val="90000"/>
              </a:lnSpc>
            </a:pPr>
            <a:r>
              <a:rPr lang="en-US" sz="2600" b="1" i="1" dirty="0" smtClean="0">
                <a:solidFill>
                  <a:srgbClr val="FF0000"/>
                </a:solidFill>
                <a:latin typeface="Tekton Pro" pitchFamily="34" charset="0"/>
                <a:cs typeface="Times New Roman" pitchFamily="18" charset="0"/>
              </a:rPr>
              <a:t>Lecture 31.03</a:t>
            </a:r>
            <a:r>
              <a:rPr lang="tr-TR" sz="2600" b="1" i="1" dirty="0" smtClean="0">
                <a:solidFill>
                  <a:srgbClr val="FF0000"/>
                </a:solidFill>
                <a:latin typeface="Tekton Pro" pitchFamily="34" charset="0"/>
                <a:cs typeface="Times New Roman" pitchFamily="18" charset="0"/>
              </a:rPr>
              <a:t>.2020</a:t>
            </a:r>
            <a:endParaRPr lang="en-US" sz="2600" b="1" i="1" dirty="0" smtClean="0">
              <a:solidFill>
                <a:srgbClr val="FF0000"/>
              </a:solidFill>
              <a:latin typeface="Tekton Pro"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5573" y="692696"/>
            <a:ext cx="8640960" cy="5386090"/>
          </a:xfrm>
          <a:prstGeom prst="rect">
            <a:avLst/>
          </a:prstGeom>
        </p:spPr>
        <p:txBody>
          <a:bodyPr wrap="square">
            <a:spAutoFit/>
          </a:bodyPr>
          <a:lstStyle/>
          <a:p>
            <a:r>
              <a:rPr lang="en-US" sz="2800" dirty="0">
                <a:solidFill>
                  <a:srgbClr val="FF0000"/>
                </a:solidFill>
              </a:rPr>
              <a:t>Conventional biotechnological methods for inﬂuencing secondary metabolite</a:t>
            </a:r>
          </a:p>
          <a:p>
            <a:r>
              <a:rPr lang="en-US" sz="2400" dirty="0" smtClean="0"/>
              <a:t>Production </a:t>
            </a:r>
            <a:r>
              <a:rPr lang="en-US" sz="2400" dirty="0"/>
              <a:t>include changing nutrient </a:t>
            </a:r>
            <a:r>
              <a:rPr lang="en-US" sz="2400" dirty="0" smtClean="0"/>
              <a:t>composition, environmental </a:t>
            </a:r>
            <a:r>
              <a:rPr lang="en-US" sz="2400" dirty="0"/>
              <a:t>conditions, </a:t>
            </a:r>
            <a:r>
              <a:rPr lang="en-US" sz="2400" dirty="0" smtClean="0"/>
              <a:t>and growth </a:t>
            </a:r>
            <a:r>
              <a:rPr lang="en-US" sz="2400" dirty="0"/>
              <a:t>regulator composition. More recently, use of specialized techniques </a:t>
            </a:r>
            <a:r>
              <a:rPr lang="en-US" sz="2400" dirty="0" smtClean="0"/>
              <a:t>such as </a:t>
            </a:r>
            <a:r>
              <a:rPr lang="en-US" sz="2400" dirty="0"/>
              <a:t>metabolic engineering, cell immobilization, elicitation, and in situ </a:t>
            </a:r>
            <a:r>
              <a:rPr lang="en-US" sz="2400" dirty="0" smtClean="0"/>
              <a:t>product removal </a:t>
            </a:r>
            <a:r>
              <a:rPr lang="en-US" sz="2400" dirty="0"/>
              <a:t>have been investigated and applied to increase yields of </a:t>
            </a:r>
            <a:r>
              <a:rPr lang="en-US" sz="2400" dirty="0" smtClean="0"/>
              <a:t>secondary metabolites</a:t>
            </a:r>
            <a:r>
              <a:rPr lang="en-US" sz="2400" dirty="0"/>
              <a:t>. </a:t>
            </a:r>
            <a:endParaRPr lang="en-US" sz="2400" dirty="0" smtClean="0"/>
          </a:p>
          <a:p>
            <a:r>
              <a:rPr lang="en-US" sz="2400" i="1" dirty="0" smtClean="0"/>
              <a:t>In </a:t>
            </a:r>
            <a:r>
              <a:rPr lang="en-US" sz="2400" i="1" dirty="0"/>
              <a:t>vitro </a:t>
            </a:r>
            <a:r>
              <a:rPr lang="en-US" sz="2400" dirty="0"/>
              <a:t>production of secondary metabolite in plant cell cultures </a:t>
            </a:r>
            <a:r>
              <a:rPr lang="en-US" sz="2400" dirty="0" smtClean="0"/>
              <a:t>has been </a:t>
            </a:r>
            <a:r>
              <a:rPr lang="en-US" sz="2400" dirty="0"/>
              <a:t>reported from various medicinal plants. </a:t>
            </a:r>
            <a:r>
              <a:rPr lang="en-US" sz="2400" u="sng" dirty="0"/>
              <a:t>Various food ingredients and </a:t>
            </a:r>
            <a:r>
              <a:rPr lang="en-US" sz="2400" u="sng" dirty="0" smtClean="0"/>
              <a:t>phytochemicals</a:t>
            </a:r>
            <a:r>
              <a:rPr lang="en-US" sz="2400" u="sng" dirty="0"/>
              <a:t>, </a:t>
            </a:r>
            <a:r>
              <a:rPr lang="en-US" sz="2400" u="sng" dirty="0" smtClean="0"/>
              <a:t>including ﬂavors</a:t>
            </a:r>
            <a:r>
              <a:rPr lang="en-US" sz="2400" u="sng" dirty="0"/>
              <a:t>, nutraceuticals, colorants, essential oils, sweeteners,</a:t>
            </a:r>
          </a:p>
          <a:p>
            <a:r>
              <a:rPr lang="en-US" sz="2400" u="sng" dirty="0"/>
              <a:t>antioxidants have been produced in cell culture </a:t>
            </a:r>
            <a:r>
              <a:rPr lang="en-US" sz="2400" u="sng" dirty="0" smtClean="0"/>
              <a:t>some </a:t>
            </a:r>
            <a:r>
              <a:rPr lang="en-US" sz="2400" u="sng" dirty="0"/>
              <a:t>of which have </a:t>
            </a:r>
            <a:r>
              <a:rPr lang="en-US" sz="2400" u="sng" dirty="0" smtClean="0"/>
              <a:t>been commercialized</a:t>
            </a:r>
            <a:endParaRPr lang="en-US" u="sng" dirty="0"/>
          </a:p>
        </p:txBody>
      </p:sp>
    </p:spTree>
    <p:extLst>
      <p:ext uri="{BB962C8B-B14F-4D97-AF65-F5344CB8AC3E}">
        <p14:creationId xmlns:p14="http://schemas.microsoft.com/office/powerpoint/2010/main" val="37535258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692696"/>
            <a:ext cx="8784976" cy="5324535"/>
          </a:xfrm>
          <a:prstGeom prst="rect">
            <a:avLst/>
          </a:prstGeom>
        </p:spPr>
        <p:txBody>
          <a:bodyPr wrap="square">
            <a:spAutoFit/>
          </a:bodyPr>
          <a:lstStyle/>
          <a:p>
            <a:r>
              <a:rPr lang="en-US" sz="2400" dirty="0"/>
              <a:t>Advances in plant cell cultures could provide new means for the </a:t>
            </a:r>
            <a:r>
              <a:rPr lang="en-US" sz="2400" dirty="0" smtClean="0"/>
              <a:t>cost-effective, commercial </a:t>
            </a:r>
            <a:r>
              <a:rPr lang="en-US" sz="2400" dirty="0"/>
              <a:t>production of even rare or exotic plants, their cells, and the </a:t>
            </a:r>
            <a:r>
              <a:rPr lang="en-US" sz="2400" dirty="0" smtClean="0"/>
              <a:t>chemicals that </a:t>
            </a:r>
            <a:r>
              <a:rPr lang="en-US" sz="2400" dirty="0"/>
              <a:t>they will produce</a:t>
            </a:r>
            <a:r>
              <a:rPr lang="en-US" sz="2400" dirty="0" smtClean="0"/>
              <a:t>.</a:t>
            </a:r>
          </a:p>
          <a:p>
            <a:r>
              <a:rPr lang="en-US" sz="2400" dirty="0" smtClean="0"/>
              <a:t> </a:t>
            </a:r>
            <a:r>
              <a:rPr lang="en-US" sz="2400" dirty="0"/>
              <a:t>A continuation and intensiﬁcation efforts in this ﬁeld will</a:t>
            </a:r>
          </a:p>
          <a:p>
            <a:r>
              <a:rPr lang="en-US" sz="2400" dirty="0"/>
              <a:t>lead to controllable and successful biotechnological production of speciﬁc, </a:t>
            </a:r>
            <a:r>
              <a:rPr lang="en-US" sz="2400" dirty="0" smtClean="0"/>
              <a:t>valuable</a:t>
            </a:r>
            <a:r>
              <a:rPr lang="en-US" sz="2400" dirty="0"/>
              <a:t>, and as yet unknown plant </a:t>
            </a:r>
            <a:r>
              <a:rPr lang="en-US" sz="2400" dirty="0" smtClean="0"/>
              <a:t>chemicals.</a:t>
            </a:r>
          </a:p>
          <a:p>
            <a:r>
              <a:rPr lang="en-US" sz="2800" dirty="0">
                <a:solidFill>
                  <a:srgbClr val="FF0000"/>
                </a:solidFill>
              </a:rPr>
              <a:t>Types of Culture</a:t>
            </a:r>
          </a:p>
          <a:p>
            <a:r>
              <a:rPr lang="en-US" sz="2400" dirty="0"/>
              <a:t>Different strategies, using an </a:t>
            </a:r>
            <a:r>
              <a:rPr lang="en-US" sz="2400" i="1" dirty="0"/>
              <a:t>in vitro </a:t>
            </a:r>
            <a:r>
              <a:rPr lang="en-US" sz="2400" dirty="0"/>
              <a:t>culture system, have been extensively studied to improve the production of plant chemicals. Several types of cell culture are used to produce the desired metabolites or food ingredients, such as organized tissue, callus, cell suspension, immobilized cells, transform cells and organs.</a:t>
            </a:r>
          </a:p>
          <a:p>
            <a:endParaRPr lang="en-US" sz="2400" dirty="0"/>
          </a:p>
        </p:txBody>
      </p:sp>
    </p:spTree>
    <p:extLst>
      <p:ext uri="{BB962C8B-B14F-4D97-AF65-F5344CB8AC3E}">
        <p14:creationId xmlns:p14="http://schemas.microsoft.com/office/powerpoint/2010/main" val="22092093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404664"/>
            <a:ext cx="9036496" cy="3847207"/>
          </a:xfrm>
          <a:prstGeom prst="rect">
            <a:avLst/>
          </a:prstGeom>
        </p:spPr>
        <p:txBody>
          <a:bodyPr wrap="square">
            <a:spAutoFit/>
          </a:bodyPr>
          <a:lstStyle/>
          <a:p>
            <a:r>
              <a:rPr lang="en-US" sz="2800" dirty="0" smtClean="0">
                <a:solidFill>
                  <a:srgbClr val="FF0000"/>
                </a:solidFill>
              </a:rPr>
              <a:t>Organized </a:t>
            </a:r>
            <a:r>
              <a:rPr lang="en-US" sz="2800" dirty="0">
                <a:solidFill>
                  <a:srgbClr val="FF0000"/>
                </a:solidFill>
              </a:rPr>
              <a:t>Tissue Cultures</a:t>
            </a:r>
          </a:p>
          <a:p>
            <a:r>
              <a:rPr lang="en-US" sz="2400" dirty="0"/>
              <a:t>Various organs such as shoot, root, and other plant organ cultures have </a:t>
            </a:r>
            <a:r>
              <a:rPr lang="en-US" sz="2400" dirty="0" smtClean="0"/>
              <a:t>been developed </a:t>
            </a:r>
            <a:r>
              <a:rPr lang="en-US" sz="2400" dirty="0"/>
              <a:t>for the production of desired compounds that require cell </a:t>
            </a:r>
            <a:r>
              <a:rPr lang="en-US" sz="2400" dirty="0" smtClean="0"/>
              <a:t>differentiation</a:t>
            </a:r>
            <a:r>
              <a:rPr lang="en-US" sz="2400" dirty="0"/>
              <a:t>. </a:t>
            </a:r>
            <a:endParaRPr lang="en-US" sz="2400" dirty="0" smtClean="0"/>
          </a:p>
          <a:p>
            <a:r>
              <a:rPr lang="en-US" sz="2400" dirty="0" smtClean="0"/>
              <a:t>Though </a:t>
            </a:r>
            <a:r>
              <a:rPr lang="en-US" sz="2400" dirty="0"/>
              <a:t>the production of secondary metabolites in organized tissue </a:t>
            </a:r>
            <a:r>
              <a:rPr lang="en-US" sz="2400" dirty="0" smtClean="0"/>
              <a:t>cultures differ </a:t>
            </a:r>
            <a:r>
              <a:rPr lang="en-US" sz="2400" dirty="0"/>
              <a:t>from those of the intact plants, stable growth and consistent </a:t>
            </a:r>
            <a:r>
              <a:rPr lang="en-US" sz="2400" dirty="0" smtClean="0"/>
              <a:t>secondary metabolite </a:t>
            </a:r>
            <a:r>
              <a:rPr lang="en-US" sz="2400" dirty="0"/>
              <a:t>production equivalent or in higher concentration have been observed </a:t>
            </a:r>
            <a:r>
              <a:rPr lang="en-US" sz="2400" dirty="0" smtClean="0"/>
              <a:t>in shoot </a:t>
            </a:r>
            <a:r>
              <a:rPr lang="en-US" sz="2400" dirty="0"/>
              <a:t>and root cultures of many </a:t>
            </a:r>
            <a:r>
              <a:rPr lang="en-US" sz="2400" dirty="0" smtClean="0"/>
              <a:t>species.</a:t>
            </a:r>
            <a:endParaRPr lang="en-US" sz="2400" dirty="0"/>
          </a:p>
          <a:p>
            <a:endParaRPr lang="en-US" sz="2400" dirty="0"/>
          </a:p>
        </p:txBody>
      </p:sp>
    </p:spTree>
    <p:extLst>
      <p:ext uri="{BB962C8B-B14F-4D97-AF65-F5344CB8AC3E}">
        <p14:creationId xmlns:p14="http://schemas.microsoft.com/office/powerpoint/2010/main" val="7710737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97346"/>
            <a:ext cx="8208912" cy="4955203"/>
          </a:xfrm>
          <a:prstGeom prst="rect">
            <a:avLst/>
          </a:prstGeom>
        </p:spPr>
        <p:txBody>
          <a:bodyPr wrap="square">
            <a:spAutoFit/>
          </a:bodyPr>
          <a:lstStyle/>
          <a:p>
            <a:r>
              <a:rPr lang="en-US" sz="2800" dirty="0">
                <a:solidFill>
                  <a:srgbClr val="FF0000"/>
                </a:solidFill>
              </a:rPr>
              <a:t>Callus and Cell Suspension Culture</a:t>
            </a:r>
          </a:p>
          <a:p>
            <a:r>
              <a:rPr lang="en-US" sz="2400" dirty="0"/>
              <a:t>Callus is an undifferentiated mass of cell developed in culture from any kind </a:t>
            </a:r>
            <a:r>
              <a:rPr lang="en-US" sz="2400" dirty="0" smtClean="0"/>
              <a:t>of explants.</a:t>
            </a:r>
          </a:p>
          <a:p>
            <a:r>
              <a:rPr lang="en-US" sz="2400" dirty="0" smtClean="0"/>
              <a:t> </a:t>
            </a:r>
            <a:r>
              <a:rPr lang="en-US" sz="2400" dirty="0"/>
              <a:t>Cell suspension cultures are rapidly dividing homogenous suspensions </a:t>
            </a:r>
            <a:r>
              <a:rPr lang="en-US" sz="2400" dirty="0" smtClean="0"/>
              <a:t>of cells </a:t>
            </a:r>
            <a:r>
              <a:rPr lang="en-US" sz="2400" dirty="0"/>
              <a:t>grown in liquid nutrient media</a:t>
            </a:r>
            <a:r>
              <a:rPr lang="en-US" sz="2400" dirty="0" smtClean="0"/>
              <a:t>.</a:t>
            </a:r>
          </a:p>
          <a:p>
            <a:r>
              <a:rPr lang="en-US" sz="2400" dirty="0" smtClean="0"/>
              <a:t> </a:t>
            </a:r>
            <a:r>
              <a:rPr lang="en-US" sz="2400" dirty="0"/>
              <a:t>In a cell suspension, a callus is suspended </a:t>
            </a:r>
            <a:r>
              <a:rPr lang="en-US" sz="2400" dirty="0" smtClean="0"/>
              <a:t>in liquid </a:t>
            </a:r>
            <a:r>
              <a:rPr lang="en-US" sz="2400" dirty="0"/>
              <a:t>media. The cell suspension is then placed on a shaker to allow the </a:t>
            </a:r>
            <a:r>
              <a:rPr lang="en-US" sz="2400" dirty="0" smtClean="0"/>
              <a:t>cell aggregates </a:t>
            </a:r>
            <a:r>
              <a:rPr lang="en-US" sz="2400" dirty="0"/>
              <a:t>to disperse to form smaller clumps and single cells that are </a:t>
            </a:r>
            <a:r>
              <a:rPr lang="en-US" sz="2400" dirty="0" smtClean="0"/>
              <a:t>equally distributed </a:t>
            </a:r>
            <a:r>
              <a:rPr lang="en-US" sz="2400" dirty="0"/>
              <a:t>and continuously grow throughout the liquid media </a:t>
            </a:r>
            <a:r>
              <a:rPr lang="en-US" sz="2400" dirty="0" smtClean="0"/>
              <a:t>.</a:t>
            </a:r>
          </a:p>
          <a:p>
            <a:r>
              <a:rPr lang="en-US" sz="2400" dirty="0" smtClean="0"/>
              <a:t>Thus plant suspension </a:t>
            </a:r>
            <a:r>
              <a:rPr lang="en-US" sz="2400" dirty="0"/>
              <a:t>cultures provide a valuable platform for the production of </a:t>
            </a:r>
            <a:r>
              <a:rPr lang="en-US" sz="2400" dirty="0" smtClean="0"/>
              <a:t>high-value secondary </a:t>
            </a:r>
            <a:r>
              <a:rPr lang="en-US" sz="2400" dirty="0"/>
              <a:t>metabolites and other substances of commercial interest </a:t>
            </a:r>
            <a:r>
              <a:rPr lang="en-US" sz="2400" dirty="0" smtClean="0"/>
              <a:t>.</a:t>
            </a:r>
          </a:p>
        </p:txBody>
      </p:sp>
    </p:spTree>
    <p:extLst>
      <p:ext uri="{BB962C8B-B14F-4D97-AF65-F5344CB8AC3E}">
        <p14:creationId xmlns:p14="http://schemas.microsoft.com/office/powerpoint/2010/main" val="24094598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197346"/>
            <a:ext cx="8496944" cy="6494085"/>
          </a:xfrm>
          <a:prstGeom prst="rect">
            <a:avLst/>
          </a:prstGeom>
        </p:spPr>
        <p:txBody>
          <a:bodyPr wrap="square">
            <a:spAutoFit/>
          </a:bodyPr>
          <a:lstStyle/>
          <a:p>
            <a:r>
              <a:rPr lang="en-US" sz="2800" dirty="0">
                <a:solidFill>
                  <a:srgbClr val="FF0000"/>
                </a:solidFill>
              </a:rPr>
              <a:t>Scale up of Secondary Metabolites by Using </a:t>
            </a:r>
            <a:r>
              <a:rPr lang="en-US" sz="2800" dirty="0" smtClean="0">
                <a:solidFill>
                  <a:srgbClr val="FF0000"/>
                </a:solidFill>
              </a:rPr>
              <a:t>Different Systems</a:t>
            </a:r>
            <a:endParaRPr lang="en-US" sz="2800" dirty="0">
              <a:solidFill>
                <a:srgbClr val="FF0000"/>
              </a:solidFill>
            </a:endParaRPr>
          </a:p>
          <a:p>
            <a:r>
              <a:rPr lang="en-US" sz="2400" dirty="0"/>
              <a:t>Advances in tissue culture, combined with improvement in genetic </a:t>
            </a:r>
            <a:r>
              <a:rPr lang="en-US" sz="2400" dirty="0" smtClean="0"/>
              <a:t>engineering, speciﬁcally </a:t>
            </a:r>
            <a:r>
              <a:rPr lang="en-US" sz="2400" dirty="0"/>
              <a:t>transformation technology has opened new avenues for high </a:t>
            </a:r>
            <a:r>
              <a:rPr lang="en-US" sz="2400" dirty="0" smtClean="0"/>
              <a:t>volume production </a:t>
            </a:r>
            <a:r>
              <a:rPr lang="en-US" sz="2400" dirty="0"/>
              <a:t>of pharmaceuticals, nutraceuticals, and other </a:t>
            </a:r>
            <a:r>
              <a:rPr lang="en-US" sz="2400" dirty="0" smtClean="0"/>
              <a:t>beneﬁcial substances .</a:t>
            </a:r>
            <a:endParaRPr lang="en-US" sz="2400" dirty="0"/>
          </a:p>
          <a:p>
            <a:r>
              <a:rPr lang="en-US" sz="2400" dirty="0"/>
              <a:t>For the large-scale cultivation of plant cells for the production of valuable </a:t>
            </a:r>
            <a:r>
              <a:rPr lang="en-US" sz="2400" dirty="0" smtClean="0"/>
              <a:t>bioactive compounds </a:t>
            </a:r>
            <a:r>
              <a:rPr lang="en-US" sz="2400" dirty="0"/>
              <a:t>speciﬁc </a:t>
            </a:r>
            <a:r>
              <a:rPr lang="en-US" sz="2400" dirty="0" smtClean="0"/>
              <a:t>bioreactors systems </a:t>
            </a:r>
            <a:r>
              <a:rPr lang="en-US" sz="2400" dirty="0"/>
              <a:t>are applied. </a:t>
            </a:r>
            <a:endParaRPr lang="en-US" sz="2400" dirty="0" smtClean="0"/>
          </a:p>
          <a:p>
            <a:r>
              <a:rPr lang="en-US" sz="2400" dirty="0" smtClean="0"/>
              <a:t>Plant </a:t>
            </a:r>
            <a:r>
              <a:rPr lang="en-US" sz="2400" dirty="0"/>
              <a:t>cells cultured in </a:t>
            </a:r>
            <a:r>
              <a:rPr lang="en-US" sz="2400" dirty="0" smtClean="0"/>
              <a:t>liquid suspension </a:t>
            </a:r>
            <a:r>
              <a:rPr lang="en-US" sz="2400" dirty="0"/>
              <a:t>must be </a:t>
            </a:r>
            <a:r>
              <a:rPr lang="en-US" sz="2400" dirty="0" smtClean="0"/>
              <a:t>accommodated </a:t>
            </a:r>
            <a:r>
              <a:rPr lang="en-US" sz="2400" dirty="0"/>
              <a:t>in large-scale bioreactor for the constant and</a:t>
            </a:r>
          </a:p>
          <a:p>
            <a:r>
              <a:rPr lang="en-US" sz="2400" dirty="0"/>
              <a:t>continuous production of metabolites. </a:t>
            </a:r>
            <a:endParaRPr lang="en-US" sz="2400" dirty="0" smtClean="0"/>
          </a:p>
          <a:p>
            <a:r>
              <a:rPr lang="en-US" sz="2400" dirty="0" smtClean="0"/>
              <a:t>Various </a:t>
            </a:r>
            <a:r>
              <a:rPr lang="en-US" sz="2400" dirty="0"/>
              <a:t>types of bioreactors have </a:t>
            </a:r>
            <a:r>
              <a:rPr lang="en-US" sz="2400" dirty="0" smtClean="0"/>
              <a:t>been designed </a:t>
            </a:r>
            <a:r>
              <a:rPr lang="en-US" sz="2400" dirty="0"/>
              <a:t>and being used for the commercial production of metabolite </a:t>
            </a:r>
            <a:r>
              <a:rPr lang="en-US" sz="2400" dirty="0" smtClean="0"/>
              <a:t>.</a:t>
            </a:r>
          </a:p>
          <a:p>
            <a:r>
              <a:rPr lang="en-US" sz="2400" dirty="0" smtClean="0"/>
              <a:t>Many culture </a:t>
            </a:r>
            <a:r>
              <a:rPr lang="en-US" sz="2400" dirty="0"/>
              <a:t>systems to scale up of secondary metabolites are </a:t>
            </a:r>
            <a:r>
              <a:rPr lang="en-US" sz="2400" dirty="0" smtClean="0"/>
              <a:t>used.</a:t>
            </a:r>
            <a:endParaRPr lang="en-US" sz="2400" dirty="0"/>
          </a:p>
        </p:txBody>
      </p:sp>
    </p:spTree>
    <p:extLst>
      <p:ext uri="{BB962C8B-B14F-4D97-AF65-F5344CB8AC3E}">
        <p14:creationId xmlns:p14="http://schemas.microsoft.com/office/powerpoint/2010/main" val="1716337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612845"/>
            <a:ext cx="8568952" cy="5693866"/>
          </a:xfrm>
          <a:prstGeom prst="rect">
            <a:avLst/>
          </a:prstGeom>
        </p:spPr>
        <p:txBody>
          <a:bodyPr wrap="square">
            <a:spAutoFit/>
          </a:bodyPr>
          <a:lstStyle/>
          <a:p>
            <a:r>
              <a:rPr lang="en-US" sz="2800" dirty="0">
                <a:solidFill>
                  <a:srgbClr val="FF0000"/>
                </a:solidFill>
              </a:rPr>
              <a:t>Elicitation</a:t>
            </a:r>
          </a:p>
          <a:p>
            <a:r>
              <a:rPr lang="en-US" sz="2400" dirty="0"/>
              <a:t>Elicitors are compounds that stimulate the synthesis of </a:t>
            </a:r>
            <a:r>
              <a:rPr lang="en-US" sz="2400" dirty="0" err="1" smtClean="0"/>
              <a:t>phytoalexins</a:t>
            </a:r>
            <a:r>
              <a:rPr lang="en-US" sz="2400" dirty="0" smtClean="0"/>
              <a:t> </a:t>
            </a:r>
            <a:r>
              <a:rPr lang="en-US" sz="2400" dirty="0"/>
              <a:t>and </a:t>
            </a:r>
            <a:r>
              <a:rPr lang="en-US" sz="2400" dirty="0" smtClean="0"/>
              <a:t>various secondary </a:t>
            </a:r>
            <a:r>
              <a:rPr lang="en-US" sz="2400" dirty="0"/>
              <a:t>metabolites in plants. Cell cultures are exposed to biotic elicitors </a:t>
            </a:r>
            <a:r>
              <a:rPr lang="en-US" sz="2400" dirty="0" smtClean="0"/>
              <a:t>such </a:t>
            </a:r>
            <a:r>
              <a:rPr lang="en-US" sz="2400" i="1" dirty="0" smtClean="0"/>
              <a:t>Aspergillus </a:t>
            </a:r>
            <a:r>
              <a:rPr lang="en-US" sz="2400" i="1" dirty="0" err="1"/>
              <a:t>niger</a:t>
            </a:r>
            <a:r>
              <a:rPr lang="en-US" sz="2400" i="1" dirty="0"/>
              <a:t>, </a:t>
            </a:r>
            <a:r>
              <a:rPr lang="en-US" sz="2400" dirty="0"/>
              <a:t>crude chitin and abiotic elicitors such as mannitol, </a:t>
            </a:r>
            <a:r>
              <a:rPr lang="en-US" sz="2400" dirty="0" smtClean="0"/>
              <a:t>ethyl</a:t>
            </a:r>
            <a:endParaRPr lang="en-US" sz="2400" dirty="0"/>
          </a:p>
          <a:p>
            <a:r>
              <a:rPr lang="en-US" sz="2400" dirty="0" err="1"/>
              <a:t>jasmonate</a:t>
            </a:r>
            <a:r>
              <a:rPr lang="en-US" sz="2400" dirty="0"/>
              <a:t> to induce metabolite production. </a:t>
            </a:r>
            <a:endParaRPr lang="en-US" sz="2400" dirty="0" smtClean="0"/>
          </a:p>
          <a:p>
            <a:r>
              <a:rPr lang="en-US" sz="2400" dirty="0" smtClean="0"/>
              <a:t>Elicitors </a:t>
            </a:r>
            <a:r>
              <a:rPr lang="en-US" sz="2400" dirty="0"/>
              <a:t>such as fungal wall </a:t>
            </a:r>
            <a:r>
              <a:rPr lang="en-US" sz="2400" dirty="0" smtClean="0"/>
              <a:t>materials, plant </a:t>
            </a:r>
            <a:r>
              <a:rPr lang="en-US" sz="2400" dirty="0"/>
              <a:t>and microbial polysaccharides, and some chemicals increase secondary</a:t>
            </a:r>
          </a:p>
          <a:p>
            <a:r>
              <a:rPr lang="en-US" sz="2400" dirty="0"/>
              <a:t>metabolite production in various plant cell and tissue culture systems. </a:t>
            </a:r>
            <a:endParaRPr lang="en-US" sz="2400" dirty="0" smtClean="0"/>
          </a:p>
          <a:p>
            <a:r>
              <a:rPr lang="en-US" sz="2400" dirty="0" smtClean="0"/>
              <a:t>The most frequently </a:t>
            </a:r>
            <a:r>
              <a:rPr lang="en-US" sz="2400" dirty="0"/>
              <a:t>used elicitors are fungal carbohydrates, yeast extract, MJ and chitosan.</a:t>
            </a:r>
          </a:p>
          <a:p>
            <a:r>
              <a:rPr lang="en-US" sz="2400" dirty="0"/>
              <a:t>MJ, a proven signal compound, is the most effective elicitor of </a:t>
            </a:r>
            <a:r>
              <a:rPr lang="en-US" sz="2400" dirty="0" err="1"/>
              <a:t>taxol</a:t>
            </a:r>
            <a:r>
              <a:rPr lang="en-US" sz="2400" dirty="0"/>
              <a:t> production </a:t>
            </a:r>
            <a:r>
              <a:rPr lang="en-US" sz="2400" dirty="0" smtClean="0"/>
              <a:t>in </a:t>
            </a:r>
            <a:r>
              <a:rPr lang="en-US" sz="2400" i="1" dirty="0" err="1" smtClean="0"/>
              <a:t>Taxus</a:t>
            </a:r>
            <a:r>
              <a:rPr lang="en-US" sz="2400" i="1" dirty="0" smtClean="0"/>
              <a:t> </a:t>
            </a:r>
            <a:r>
              <a:rPr lang="en-US" sz="2400" i="1" dirty="0" err="1"/>
              <a:t>chinensis</a:t>
            </a:r>
            <a:r>
              <a:rPr lang="en-US" sz="2400" i="1" dirty="0"/>
              <a:t> </a:t>
            </a:r>
            <a:r>
              <a:rPr lang="en-US" sz="2400" dirty="0"/>
              <a:t>and </a:t>
            </a:r>
            <a:r>
              <a:rPr lang="en-US" sz="2400" dirty="0" err="1"/>
              <a:t>goinsenoside</a:t>
            </a:r>
            <a:r>
              <a:rPr lang="en-US" sz="2400" dirty="0"/>
              <a:t> production in P. ginseng</a:t>
            </a:r>
          </a:p>
        </p:txBody>
      </p:sp>
    </p:spTree>
    <p:extLst>
      <p:ext uri="{BB962C8B-B14F-4D97-AF65-F5344CB8AC3E}">
        <p14:creationId xmlns:p14="http://schemas.microsoft.com/office/powerpoint/2010/main" val="15069698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4452" y="764704"/>
            <a:ext cx="8770035" cy="4955203"/>
          </a:xfrm>
          <a:prstGeom prst="rect">
            <a:avLst/>
          </a:prstGeom>
        </p:spPr>
        <p:txBody>
          <a:bodyPr wrap="square">
            <a:spAutoFit/>
          </a:bodyPr>
          <a:lstStyle/>
          <a:p>
            <a:r>
              <a:rPr lang="en-US" sz="2800" dirty="0">
                <a:solidFill>
                  <a:srgbClr val="FF0000"/>
                </a:solidFill>
              </a:rPr>
              <a:t>Metabolic Engineering</a:t>
            </a:r>
          </a:p>
          <a:p>
            <a:r>
              <a:rPr lang="en-US" sz="2400" dirty="0"/>
              <a:t>Metabolic engineering has been applied to improve production of </a:t>
            </a:r>
            <a:r>
              <a:rPr lang="en-US" sz="2400" dirty="0" smtClean="0"/>
              <a:t>secondary metabolites </a:t>
            </a:r>
            <a:r>
              <a:rPr lang="en-US" sz="2400" dirty="0"/>
              <a:t>in different culture </a:t>
            </a:r>
            <a:r>
              <a:rPr lang="en-US" sz="2400" dirty="0" smtClean="0"/>
              <a:t>systems.</a:t>
            </a:r>
          </a:p>
          <a:p>
            <a:r>
              <a:rPr lang="en-US" sz="2400" dirty="0" smtClean="0"/>
              <a:t>Metabolic </a:t>
            </a:r>
            <a:r>
              <a:rPr lang="en-US" sz="2400" dirty="0"/>
              <a:t>engineering is the </a:t>
            </a:r>
            <a:r>
              <a:rPr lang="en-US" sz="2400" dirty="0" smtClean="0"/>
              <a:t>targeted and </a:t>
            </a:r>
            <a:r>
              <a:rPr lang="en-US" sz="2400" dirty="0"/>
              <a:t>purposeful alteration of metabolic pathways in an organism to achieve better</a:t>
            </a:r>
          </a:p>
          <a:p>
            <a:r>
              <a:rPr lang="en-US" sz="2400" dirty="0"/>
              <a:t>cellular pathways for chemical transformation and regulatory functions of the </a:t>
            </a:r>
            <a:r>
              <a:rPr lang="en-US" sz="2400" dirty="0" smtClean="0"/>
              <a:t>cells by </a:t>
            </a:r>
            <a:r>
              <a:rPr lang="en-US" sz="2400" dirty="0"/>
              <a:t>using recombinant DNA </a:t>
            </a:r>
            <a:r>
              <a:rPr lang="en-US" sz="2400" dirty="0" smtClean="0"/>
              <a:t>technology. Metabolic </a:t>
            </a:r>
            <a:r>
              <a:rPr lang="en-US" sz="2400" dirty="0"/>
              <a:t>engineering directs </a:t>
            </a:r>
            <a:r>
              <a:rPr lang="en-US" sz="2400" dirty="0" smtClean="0"/>
              <a:t>cellular </a:t>
            </a:r>
            <a:r>
              <a:rPr lang="en-US" sz="2400" dirty="0"/>
              <a:t>metabolism to produce desired metabolites by inserting genes that </a:t>
            </a:r>
            <a:r>
              <a:rPr lang="en-US" sz="2400" dirty="0" smtClean="0"/>
              <a:t>encode speciﬁc </a:t>
            </a:r>
            <a:r>
              <a:rPr lang="en-US" sz="2400" dirty="0"/>
              <a:t>biosynthetic enzymes into the plant </a:t>
            </a:r>
            <a:r>
              <a:rPr lang="en-US" sz="2400" dirty="0" smtClean="0"/>
              <a:t>genome. </a:t>
            </a:r>
          </a:p>
          <a:p>
            <a:r>
              <a:rPr lang="en-US" sz="2400" dirty="0" smtClean="0"/>
              <a:t>Efforts </a:t>
            </a:r>
            <a:r>
              <a:rPr lang="en-US" sz="2400" dirty="0"/>
              <a:t>have been </a:t>
            </a:r>
            <a:r>
              <a:rPr lang="en-US" sz="2400" dirty="0" smtClean="0"/>
              <a:t>made for </a:t>
            </a:r>
            <a:r>
              <a:rPr lang="en-US" sz="2400" dirty="0"/>
              <a:t>the production of speciﬁc metabolites such as scopolamine, nicotine, and</a:t>
            </a:r>
          </a:p>
          <a:p>
            <a:r>
              <a:rPr lang="en-US" sz="2400" dirty="0" err="1"/>
              <a:t>berberine</a:t>
            </a:r>
            <a:r>
              <a:rPr lang="en-US" sz="2400" dirty="0"/>
              <a:t> by altering the metabolic </a:t>
            </a:r>
            <a:r>
              <a:rPr lang="en-US" sz="2400" dirty="0" smtClean="0"/>
              <a:t>pathways.</a:t>
            </a:r>
            <a:endParaRPr lang="en-US" sz="2400" dirty="0"/>
          </a:p>
        </p:txBody>
      </p:sp>
    </p:spTree>
    <p:extLst>
      <p:ext uri="{BB962C8B-B14F-4D97-AF65-F5344CB8AC3E}">
        <p14:creationId xmlns:p14="http://schemas.microsoft.com/office/powerpoint/2010/main" val="26159812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noFill/>
        </p:spPr>
        <p:txBody>
          <a:bodyPr lIns="92075" tIns="46038" rIns="92075" bIns="46038"/>
          <a:lstStyle/>
          <a:p>
            <a:pPr defTabSz="762000" eaLnBrk="1" hangingPunct="1"/>
            <a:r>
              <a:rPr lang="en-US" altLang="en-US" smtClean="0">
                <a:solidFill>
                  <a:schemeClr val="tx1"/>
                </a:solidFill>
                <a:latin typeface="Bodoni MT Black" pitchFamily="18" charset="0"/>
              </a:rPr>
              <a:t>Cell suspension culture</a:t>
            </a:r>
          </a:p>
        </p:txBody>
      </p:sp>
      <p:sp>
        <p:nvSpPr>
          <p:cNvPr id="39939" name="Rectangle 3"/>
          <p:cNvSpPr>
            <a:spLocks noGrp="1" noChangeArrowheads="1"/>
          </p:cNvSpPr>
          <p:nvPr>
            <p:ph type="body" idx="1"/>
          </p:nvPr>
        </p:nvSpPr>
        <p:spPr>
          <a:xfrm>
            <a:off x="4724400" y="1600200"/>
            <a:ext cx="3962400" cy="4525963"/>
          </a:xfrm>
          <a:noFill/>
        </p:spPr>
        <p:txBody>
          <a:bodyPr lIns="92075" tIns="46038" rIns="92075" bIns="46038"/>
          <a:lstStyle/>
          <a:p>
            <a:pPr defTabSz="762000" eaLnBrk="1" hangingPunct="1">
              <a:buFont typeface="Wingdings" pitchFamily="2" charset="2"/>
              <a:buChar char="ü"/>
            </a:pPr>
            <a:r>
              <a:rPr lang="en-US" altLang="en-US" sz="2800" smtClean="0">
                <a:latin typeface="Garamond" pitchFamily="18" charset="0"/>
              </a:rPr>
              <a:t>Suspensions are much easier to bulk up than callus since there is no manual transfer or solid support</a:t>
            </a:r>
          </a:p>
          <a:p>
            <a:pPr defTabSz="762000" eaLnBrk="1" hangingPunct="1">
              <a:buFont typeface="Wingdings" pitchFamily="2" charset="2"/>
              <a:buChar char="ü"/>
            </a:pPr>
            <a:r>
              <a:rPr lang="en-US" altLang="en-US" sz="2800" smtClean="0">
                <a:latin typeface="Garamond" pitchFamily="18" charset="0"/>
                <a:cs typeface="Times New Roman" pitchFamily="18" charset="0"/>
              </a:rPr>
              <a:t>Cell suspension culture techniques are very important for plant biotransformation and plant genetic engineering.</a:t>
            </a:r>
          </a:p>
          <a:p>
            <a:pPr defTabSz="762000" eaLnBrk="1" hangingPunct="1">
              <a:buFont typeface="Wingdings" pitchFamily="2" charset="2"/>
              <a:buChar char="ü"/>
            </a:pPr>
            <a:endParaRPr lang="en-US" altLang="en-US" smtClean="0">
              <a:latin typeface="Garamond" pitchFamily="18" charset="0"/>
            </a:endParaRPr>
          </a:p>
          <a:p>
            <a:pPr defTabSz="762000" eaLnBrk="1" hangingPunct="1">
              <a:buFont typeface="Wingdings" pitchFamily="2" charset="2"/>
              <a:buNone/>
            </a:pPr>
            <a:endParaRPr lang="en-US" altLang="en-US" smtClean="0">
              <a:latin typeface="Garamond" pitchFamily="18" charset="0"/>
            </a:endParaRPr>
          </a:p>
        </p:txBody>
      </p:sp>
      <p:pic>
        <p:nvPicPr>
          <p:cNvPr id="3994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676400"/>
            <a:ext cx="41148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91658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Callus formation</a:t>
            </a:r>
            <a:endParaRPr lang="en-US" dirty="0"/>
          </a:p>
        </p:txBody>
      </p:sp>
      <p:pic>
        <p:nvPicPr>
          <p:cNvPr id="4" name="Picture 2" descr="C:\Users\Nematalla\Desktop\Photograph-showing-callus-culture-Withania-somnifera-treated-with-colchicine-for-the.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62075" y="1639094"/>
            <a:ext cx="6419850" cy="4448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88739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User\Desktop\images.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893668"/>
            <a:ext cx="7272808" cy="52617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47111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1600" y="836712"/>
            <a:ext cx="7128792" cy="1569660"/>
          </a:xfrm>
          <a:prstGeom prst="rect">
            <a:avLst/>
          </a:prstGeom>
        </p:spPr>
        <p:txBody>
          <a:bodyPr wrap="square">
            <a:spAutoFit/>
          </a:bodyPr>
          <a:lstStyle/>
          <a:p>
            <a:r>
              <a:rPr lang="en-US" sz="3200" dirty="0" smtClean="0">
                <a:solidFill>
                  <a:srgbClr val="FF0000"/>
                </a:solidFill>
              </a:rPr>
              <a:t>IV. Application </a:t>
            </a:r>
            <a:r>
              <a:rPr lang="en-US" sz="3200" dirty="0">
                <a:solidFill>
                  <a:srgbClr val="FF0000"/>
                </a:solidFill>
              </a:rPr>
              <a:t>of Plant Cell and Tissue</a:t>
            </a:r>
          </a:p>
          <a:p>
            <a:r>
              <a:rPr lang="en-US" sz="3200" dirty="0">
                <a:solidFill>
                  <a:srgbClr val="FF0000"/>
                </a:solidFill>
              </a:rPr>
              <a:t>Culture for the Production</a:t>
            </a:r>
          </a:p>
          <a:p>
            <a:r>
              <a:rPr lang="en-US" sz="3200" dirty="0">
                <a:solidFill>
                  <a:srgbClr val="FF0000"/>
                </a:solidFill>
              </a:rPr>
              <a:t>of Phytochemicals in Medicinal Plants</a:t>
            </a:r>
          </a:p>
        </p:txBody>
      </p:sp>
    </p:spTree>
    <p:extLst>
      <p:ext uri="{BB962C8B-B14F-4D97-AF65-F5344CB8AC3E}">
        <p14:creationId xmlns:p14="http://schemas.microsoft.com/office/powerpoint/2010/main" val="20749612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6"/>
          <p:cNvSpPr>
            <a:spLocks noChangeArrowheads="1"/>
          </p:cNvSpPr>
          <p:nvPr/>
        </p:nvSpPr>
        <p:spPr bwMode="auto">
          <a:xfrm>
            <a:off x="879475" y="539750"/>
            <a:ext cx="7515225" cy="841375"/>
          </a:xfrm>
          <a:prstGeom prst="rect">
            <a:avLst/>
          </a:prstGeom>
          <a:noFill/>
          <a:ln w="9525">
            <a:noFill/>
            <a:miter lim="800000"/>
            <a:headEnd/>
            <a:tailEnd/>
          </a:ln>
        </p:spPr>
        <p:txBody>
          <a:bodyPr/>
          <a:lstStyle/>
          <a:p>
            <a:endParaRPr lang="tr-TR">
              <a:latin typeface="Calibri" pitchFamily="34" charset="0"/>
            </a:endParaRPr>
          </a:p>
        </p:txBody>
      </p:sp>
      <p:sp>
        <p:nvSpPr>
          <p:cNvPr id="23554" name="Rectangle 7"/>
          <p:cNvSpPr>
            <a:spLocks noChangeArrowheads="1"/>
          </p:cNvSpPr>
          <p:nvPr/>
        </p:nvSpPr>
        <p:spPr bwMode="auto">
          <a:xfrm>
            <a:off x="250825" y="620713"/>
            <a:ext cx="8569325" cy="369332"/>
          </a:xfrm>
          <a:prstGeom prst="rect">
            <a:avLst/>
          </a:prstGeom>
          <a:noFill/>
          <a:ln w="9525">
            <a:noFill/>
            <a:miter lim="800000"/>
            <a:headEnd/>
            <a:tailEnd/>
          </a:ln>
        </p:spPr>
        <p:txBody>
          <a:bodyPr lIns="0" tIns="0" rIns="0" bIns="0">
            <a:spAutoFit/>
          </a:bodyPr>
          <a:lstStyle/>
          <a:p>
            <a:pPr algn="ctr"/>
            <a:r>
              <a:rPr lang="en-US" sz="2400" b="1" dirty="0" smtClean="0">
                <a:solidFill>
                  <a:srgbClr val="3366FF"/>
                </a:solidFill>
                <a:latin typeface="Times New Roman" pitchFamily="18" charset="0"/>
              </a:rPr>
              <a:t>Steps of Micropropagation</a:t>
            </a:r>
            <a:endParaRPr lang="tr-TR" sz="2400" b="1" dirty="0">
              <a:solidFill>
                <a:srgbClr val="3366FF"/>
              </a:solidFill>
              <a:latin typeface="Times New Roman" pitchFamily="18" charset="0"/>
            </a:endParaRPr>
          </a:p>
        </p:txBody>
      </p:sp>
      <p:sp>
        <p:nvSpPr>
          <p:cNvPr id="23555" name="Rectangle 9"/>
          <p:cNvSpPr>
            <a:spLocks noChangeArrowheads="1"/>
          </p:cNvSpPr>
          <p:nvPr/>
        </p:nvSpPr>
        <p:spPr bwMode="auto">
          <a:xfrm>
            <a:off x="3886200" y="1649413"/>
            <a:ext cx="268288" cy="304800"/>
          </a:xfrm>
          <a:prstGeom prst="rect">
            <a:avLst/>
          </a:prstGeom>
          <a:solidFill>
            <a:srgbClr val="FFFFFF"/>
          </a:solidFill>
          <a:ln w="9525">
            <a:noFill/>
            <a:miter lim="800000"/>
            <a:headEnd/>
            <a:tailEnd/>
          </a:ln>
        </p:spPr>
        <p:txBody>
          <a:bodyPr/>
          <a:lstStyle/>
          <a:p>
            <a:endParaRPr lang="tr-TR">
              <a:latin typeface="Calibri" pitchFamily="34" charset="0"/>
            </a:endParaRPr>
          </a:p>
        </p:txBody>
      </p:sp>
      <p:sp>
        <p:nvSpPr>
          <p:cNvPr id="23556" name="Rectangle 11"/>
          <p:cNvSpPr>
            <a:spLocks noChangeArrowheads="1"/>
          </p:cNvSpPr>
          <p:nvPr/>
        </p:nvSpPr>
        <p:spPr bwMode="auto">
          <a:xfrm>
            <a:off x="3886200" y="4013200"/>
            <a:ext cx="268288" cy="304800"/>
          </a:xfrm>
          <a:prstGeom prst="rect">
            <a:avLst/>
          </a:prstGeom>
          <a:solidFill>
            <a:srgbClr val="FFFFFF"/>
          </a:solidFill>
          <a:ln w="9525">
            <a:noFill/>
            <a:miter lim="800000"/>
            <a:headEnd/>
            <a:tailEnd/>
          </a:ln>
        </p:spPr>
        <p:txBody>
          <a:bodyPr/>
          <a:lstStyle/>
          <a:p>
            <a:endParaRPr lang="tr-TR">
              <a:latin typeface="Calibri" pitchFamily="34" charset="0"/>
            </a:endParaRPr>
          </a:p>
        </p:txBody>
      </p:sp>
      <p:sp>
        <p:nvSpPr>
          <p:cNvPr id="23557" name="Rectangle 13"/>
          <p:cNvSpPr>
            <a:spLocks noChangeArrowheads="1"/>
          </p:cNvSpPr>
          <p:nvPr/>
        </p:nvSpPr>
        <p:spPr bwMode="auto">
          <a:xfrm>
            <a:off x="6408738" y="4013200"/>
            <a:ext cx="268287" cy="304800"/>
          </a:xfrm>
          <a:prstGeom prst="rect">
            <a:avLst/>
          </a:prstGeom>
          <a:solidFill>
            <a:srgbClr val="FFFFFF"/>
          </a:solidFill>
          <a:ln w="9525">
            <a:noFill/>
            <a:miter lim="800000"/>
            <a:headEnd/>
            <a:tailEnd/>
          </a:ln>
        </p:spPr>
        <p:txBody>
          <a:bodyPr/>
          <a:lstStyle/>
          <a:p>
            <a:endParaRPr lang="tr-TR">
              <a:latin typeface="Calibri" pitchFamily="34" charset="0"/>
            </a:endParaRPr>
          </a:p>
        </p:txBody>
      </p:sp>
      <p:sp>
        <p:nvSpPr>
          <p:cNvPr id="23558" name="Rectangle 15"/>
          <p:cNvSpPr>
            <a:spLocks noChangeArrowheads="1"/>
          </p:cNvSpPr>
          <p:nvPr/>
        </p:nvSpPr>
        <p:spPr bwMode="auto">
          <a:xfrm>
            <a:off x="6408738" y="1649413"/>
            <a:ext cx="268287" cy="304800"/>
          </a:xfrm>
          <a:prstGeom prst="rect">
            <a:avLst/>
          </a:prstGeom>
          <a:solidFill>
            <a:srgbClr val="FFFFFF"/>
          </a:solidFill>
          <a:ln w="9525">
            <a:noFill/>
            <a:miter lim="800000"/>
            <a:headEnd/>
            <a:tailEnd/>
          </a:ln>
        </p:spPr>
        <p:txBody>
          <a:bodyPr/>
          <a:lstStyle/>
          <a:p>
            <a:endParaRPr lang="tr-TR">
              <a:latin typeface="Calibri" pitchFamily="34" charset="0"/>
            </a:endParaRPr>
          </a:p>
        </p:txBody>
      </p:sp>
      <p:sp>
        <p:nvSpPr>
          <p:cNvPr id="23559" name="Rectangle 17"/>
          <p:cNvSpPr>
            <a:spLocks noChangeArrowheads="1"/>
          </p:cNvSpPr>
          <p:nvPr/>
        </p:nvSpPr>
        <p:spPr bwMode="auto">
          <a:xfrm>
            <a:off x="827088" y="3716338"/>
            <a:ext cx="1681162" cy="322262"/>
          </a:xfrm>
          <a:prstGeom prst="rect">
            <a:avLst/>
          </a:prstGeom>
          <a:noFill/>
          <a:ln w="9525">
            <a:noFill/>
            <a:miter lim="800000"/>
            <a:headEnd/>
            <a:tailEnd/>
          </a:ln>
        </p:spPr>
        <p:txBody>
          <a:bodyPr/>
          <a:lstStyle/>
          <a:p>
            <a:endParaRPr lang="tr-TR">
              <a:latin typeface="Calibri" pitchFamily="34" charset="0"/>
            </a:endParaRPr>
          </a:p>
        </p:txBody>
      </p:sp>
      <p:sp>
        <p:nvSpPr>
          <p:cNvPr id="23560" name="Rectangle 18"/>
          <p:cNvSpPr>
            <a:spLocks noChangeArrowheads="1"/>
          </p:cNvSpPr>
          <p:nvPr/>
        </p:nvSpPr>
        <p:spPr bwMode="auto">
          <a:xfrm>
            <a:off x="1619250" y="1341438"/>
            <a:ext cx="1598613" cy="244475"/>
          </a:xfrm>
          <a:prstGeom prst="rect">
            <a:avLst/>
          </a:prstGeom>
          <a:noFill/>
          <a:ln w="9525">
            <a:noFill/>
            <a:miter lim="800000"/>
            <a:headEnd/>
            <a:tailEnd/>
          </a:ln>
        </p:spPr>
        <p:txBody>
          <a:bodyPr wrap="none" lIns="0" tIns="0" rIns="0" bIns="0">
            <a:spAutoFit/>
          </a:bodyPr>
          <a:lstStyle/>
          <a:p>
            <a:r>
              <a:rPr lang="en-US" sz="1600" b="1">
                <a:solidFill>
                  <a:srgbClr val="FFFFFF"/>
                </a:solidFill>
                <a:latin typeface="Times New Roman" pitchFamily="18" charset="0"/>
              </a:rPr>
              <a:t>Adventitious Buds</a:t>
            </a:r>
            <a:endParaRPr lang="en-US" sz="2400">
              <a:latin typeface="Times New Roman" pitchFamily="18" charset="0"/>
            </a:endParaRPr>
          </a:p>
        </p:txBody>
      </p:sp>
      <p:sp>
        <p:nvSpPr>
          <p:cNvPr id="23561" name="Rectangle 19"/>
          <p:cNvSpPr>
            <a:spLocks noChangeArrowheads="1"/>
          </p:cNvSpPr>
          <p:nvPr/>
        </p:nvSpPr>
        <p:spPr bwMode="auto">
          <a:xfrm>
            <a:off x="6389688" y="3459163"/>
            <a:ext cx="2236787" cy="322262"/>
          </a:xfrm>
          <a:prstGeom prst="rect">
            <a:avLst/>
          </a:prstGeom>
          <a:noFill/>
          <a:ln w="9525">
            <a:noFill/>
            <a:miter lim="800000"/>
            <a:headEnd/>
            <a:tailEnd/>
          </a:ln>
        </p:spPr>
        <p:txBody>
          <a:bodyPr/>
          <a:lstStyle/>
          <a:p>
            <a:endParaRPr lang="tr-TR">
              <a:latin typeface="Calibri" pitchFamily="34" charset="0"/>
            </a:endParaRPr>
          </a:p>
        </p:txBody>
      </p:sp>
      <p:sp>
        <p:nvSpPr>
          <p:cNvPr id="23562" name="Rectangle 20"/>
          <p:cNvSpPr>
            <a:spLocks noChangeArrowheads="1"/>
          </p:cNvSpPr>
          <p:nvPr/>
        </p:nvSpPr>
        <p:spPr bwMode="auto">
          <a:xfrm>
            <a:off x="6480175" y="3511550"/>
            <a:ext cx="1484313" cy="250825"/>
          </a:xfrm>
          <a:prstGeom prst="rect">
            <a:avLst/>
          </a:prstGeom>
          <a:noFill/>
          <a:ln w="9525">
            <a:noFill/>
            <a:miter lim="800000"/>
            <a:headEnd/>
            <a:tailEnd/>
          </a:ln>
        </p:spPr>
        <p:txBody>
          <a:bodyPr wrap="none" lIns="0" tIns="0" rIns="0" bIns="0">
            <a:spAutoFit/>
          </a:bodyPr>
          <a:lstStyle/>
          <a:p>
            <a:r>
              <a:rPr lang="en-US" sz="1600" b="1">
                <a:solidFill>
                  <a:srgbClr val="FFFFFF"/>
                </a:solidFill>
                <a:latin typeface="Times New Roman" pitchFamily="18" charset="0"/>
              </a:rPr>
              <a:t>Regeneration of </a:t>
            </a:r>
            <a:endParaRPr lang="en-US" sz="2400">
              <a:latin typeface="Times New Roman" pitchFamily="18" charset="0"/>
            </a:endParaRPr>
          </a:p>
        </p:txBody>
      </p:sp>
      <p:sp>
        <p:nvSpPr>
          <p:cNvPr id="23563" name="Rectangle 21"/>
          <p:cNvSpPr>
            <a:spLocks noChangeArrowheads="1"/>
          </p:cNvSpPr>
          <p:nvPr/>
        </p:nvSpPr>
        <p:spPr bwMode="auto">
          <a:xfrm>
            <a:off x="7821613" y="3511550"/>
            <a:ext cx="822325" cy="250825"/>
          </a:xfrm>
          <a:prstGeom prst="rect">
            <a:avLst/>
          </a:prstGeom>
          <a:noFill/>
          <a:ln w="9525">
            <a:noFill/>
            <a:miter lim="800000"/>
            <a:headEnd/>
            <a:tailEnd/>
          </a:ln>
        </p:spPr>
        <p:txBody>
          <a:bodyPr wrap="none" lIns="0" tIns="0" rIns="0" bIns="0">
            <a:spAutoFit/>
          </a:bodyPr>
          <a:lstStyle/>
          <a:p>
            <a:r>
              <a:rPr lang="en-US" sz="1600" b="1">
                <a:solidFill>
                  <a:srgbClr val="FFFFFF"/>
                </a:solidFill>
                <a:latin typeface="Times New Roman" pitchFamily="18" charset="0"/>
              </a:rPr>
              <a:t>Plantlets</a:t>
            </a:r>
            <a:endParaRPr lang="en-US" sz="2400">
              <a:latin typeface="Times New Roman" pitchFamily="18" charset="0"/>
            </a:endParaRPr>
          </a:p>
        </p:txBody>
      </p:sp>
      <p:sp>
        <p:nvSpPr>
          <p:cNvPr id="23564" name="Rectangle 22"/>
          <p:cNvSpPr>
            <a:spLocks noChangeArrowheads="1"/>
          </p:cNvSpPr>
          <p:nvPr/>
        </p:nvSpPr>
        <p:spPr bwMode="auto">
          <a:xfrm>
            <a:off x="6765925" y="5572125"/>
            <a:ext cx="1485900" cy="554038"/>
          </a:xfrm>
          <a:prstGeom prst="rect">
            <a:avLst/>
          </a:prstGeom>
          <a:noFill/>
          <a:ln w="9525">
            <a:noFill/>
            <a:miter lim="800000"/>
            <a:headEnd/>
            <a:tailEnd/>
          </a:ln>
        </p:spPr>
        <p:txBody>
          <a:bodyPr/>
          <a:lstStyle/>
          <a:p>
            <a:endParaRPr lang="tr-TR">
              <a:latin typeface="Calibri" pitchFamily="34" charset="0"/>
            </a:endParaRPr>
          </a:p>
        </p:txBody>
      </p:sp>
      <p:sp>
        <p:nvSpPr>
          <p:cNvPr id="23565" name="Rectangle 25"/>
          <p:cNvSpPr>
            <a:spLocks noChangeArrowheads="1"/>
          </p:cNvSpPr>
          <p:nvPr/>
        </p:nvSpPr>
        <p:spPr bwMode="auto">
          <a:xfrm>
            <a:off x="3921125" y="5572125"/>
            <a:ext cx="2111375" cy="554038"/>
          </a:xfrm>
          <a:prstGeom prst="rect">
            <a:avLst/>
          </a:prstGeom>
          <a:noFill/>
          <a:ln w="9525">
            <a:noFill/>
            <a:miter lim="800000"/>
            <a:headEnd/>
            <a:tailEnd/>
          </a:ln>
        </p:spPr>
        <p:txBody>
          <a:bodyPr/>
          <a:lstStyle/>
          <a:p>
            <a:endParaRPr lang="tr-TR">
              <a:latin typeface="Calibri" pitchFamily="34" charset="0"/>
            </a:endParaRPr>
          </a:p>
        </p:txBody>
      </p:sp>
      <p:sp>
        <p:nvSpPr>
          <p:cNvPr id="23566" name="Rectangle 28"/>
          <p:cNvSpPr>
            <a:spLocks noChangeArrowheads="1"/>
          </p:cNvSpPr>
          <p:nvPr/>
        </p:nvSpPr>
        <p:spPr bwMode="auto">
          <a:xfrm>
            <a:off x="3851275" y="3357563"/>
            <a:ext cx="1674813" cy="244475"/>
          </a:xfrm>
          <a:prstGeom prst="rect">
            <a:avLst/>
          </a:prstGeom>
          <a:noFill/>
          <a:ln w="9525">
            <a:noFill/>
            <a:miter lim="800000"/>
            <a:headEnd/>
            <a:tailEnd/>
          </a:ln>
        </p:spPr>
        <p:txBody>
          <a:bodyPr wrap="none" lIns="0" tIns="0" rIns="0" bIns="0">
            <a:spAutoFit/>
          </a:bodyPr>
          <a:lstStyle/>
          <a:p>
            <a:r>
              <a:rPr lang="en-US" sz="1600" b="1">
                <a:solidFill>
                  <a:srgbClr val="FFFFFF"/>
                </a:solidFill>
                <a:latin typeface="Times New Roman" pitchFamily="18" charset="0"/>
              </a:rPr>
              <a:t>from Single Leaflet</a:t>
            </a:r>
            <a:endParaRPr lang="en-US" sz="2400">
              <a:latin typeface="Times New Roman" pitchFamily="18" charset="0"/>
            </a:endParaRPr>
          </a:p>
        </p:txBody>
      </p:sp>
      <p:sp>
        <p:nvSpPr>
          <p:cNvPr id="23567" name="Rectangle 29"/>
          <p:cNvSpPr>
            <a:spLocks noChangeArrowheads="1"/>
          </p:cNvSpPr>
          <p:nvPr/>
        </p:nvSpPr>
        <p:spPr bwMode="auto">
          <a:xfrm>
            <a:off x="1612900" y="5661025"/>
            <a:ext cx="1360488" cy="322263"/>
          </a:xfrm>
          <a:prstGeom prst="rect">
            <a:avLst/>
          </a:prstGeom>
          <a:noFill/>
          <a:ln w="9525">
            <a:noFill/>
            <a:miter lim="800000"/>
            <a:headEnd/>
            <a:tailEnd/>
          </a:ln>
        </p:spPr>
        <p:txBody>
          <a:bodyPr/>
          <a:lstStyle/>
          <a:p>
            <a:endParaRPr lang="tr-TR">
              <a:latin typeface="Calibri" pitchFamily="34" charset="0"/>
            </a:endParaRPr>
          </a:p>
        </p:txBody>
      </p:sp>
      <p:sp>
        <p:nvSpPr>
          <p:cNvPr id="23568" name="Rectangle 16"/>
          <p:cNvSpPr>
            <a:spLocks noChangeArrowheads="1"/>
          </p:cNvSpPr>
          <p:nvPr/>
        </p:nvSpPr>
        <p:spPr bwMode="auto">
          <a:xfrm>
            <a:off x="395288" y="3279775"/>
            <a:ext cx="152400" cy="365125"/>
          </a:xfrm>
          <a:prstGeom prst="rect">
            <a:avLst/>
          </a:prstGeom>
          <a:noFill/>
          <a:ln w="9525">
            <a:noFill/>
            <a:miter lim="800000"/>
            <a:headEnd/>
            <a:tailEnd/>
          </a:ln>
        </p:spPr>
        <p:txBody>
          <a:bodyPr wrap="none" lIns="0" tIns="0" rIns="0" bIns="0">
            <a:spAutoFit/>
          </a:bodyPr>
          <a:lstStyle/>
          <a:p>
            <a:r>
              <a:rPr lang="tr-TR" sz="2400">
                <a:solidFill>
                  <a:schemeClr val="bg1"/>
                </a:solidFill>
                <a:latin typeface="Times New Roman" pitchFamily="18" charset="0"/>
              </a:rPr>
              <a:t>2</a:t>
            </a:r>
            <a:endParaRPr lang="en-US" sz="2400">
              <a:solidFill>
                <a:schemeClr val="bg1"/>
              </a:solidFill>
              <a:latin typeface="Times New Roman" pitchFamily="18" charset="0"/>
            </a:endParaRPr>
          </a:p>
        </p:txBody>
      </p:sp>
      <p:sp>
        <p:nvSpPr>
          <p:cNvPr id="23569" name="Rectangle 12"/>
          <p:cNvSpPr>
            <a:spLocks noChangeArrowheads="1"/>
          </p:cNvSpPr>
          <p:nvPr/>
        </p:nvSpPr>
        <p:spPr bwMode="auto">
          <a:xfrm>
            <a:off x="5983288" y="1455738"/>
            <a:ext cx="152400" cy="365125"/>
          </a:xfrm>
          <a:prstGeom prst="rect">
            <a:avLst/>
          </a:prstGeom>
          <a:noFill/>
          <a:ln w="9525">
            <a:noFill/>
            <a:miter lim="800000"/>
            <a:headEnd/>
            <a:tailEnd/>
          </a:ln>
        </p:spPr>
        <p:txBody>
          <a:bodyPr wrap="none" lIns="0" tIns="0" rIns="0" bIns="0">
            <a:spAutoFit/>
          </a:bodyPr>
          <a:lstStyle/>
          <a:p>
            <a:r>
              <a:rPr lang="tr-TR" sz="2400">
                <a:solidFill>
                  <a:schemeClr val="bg1"/>
                </a:solidFill>
                <a:latin typeface="Times New Roman" pitchFamily="18" charset="0"/>
              </a:rPr>
              <a:t>2</a:t>
            </a:r>
            <a:endParaRPr lang="en-US" sz="2400">
              <a:solidFill>
                <a:schemeClr val="bg1"/>
              </a:solidFill>
              <a:latin typeface="Times New Roman" pitchFamily="18" charset="0"/>
            </a:endParaRPr>
          </a:p>
        </p:txBody>
      </p:sp>
      <p:sp>
        <p:nvSpPr>
          <p:cNvPr id="23570" name="Rectangle 23"/>
          <p:cNvSpPr>
            <a:spLocks noChangeArrowheads="1"/>
          </p:cNvSpPr>
          <p:nvPr/>
        </p:nvSpPr>
        <p:spPr bwMode="auto">
          <a:xfrm>
            <a:off x="6877050" y="3213100"/>
            <a:ext cx="1377950" cy="244475"/>
          </a:xfrm>
          <a:prstGeom prst="rect">
            <a:avLst/>
          </a:prstGeom>
          <a:noFill/>
          <a:ln w="9525">
            <a:noFill/>
            <a:miter lim="800000"/>
            <a:headEnd/>
            <a:tailEnd/>
          </a:ln>
        </p:spPr>
        <p:txBody>
          <a:bodyPr wrap="none" lIns="0" tIns="0" rIns="0" bIns="0">
            <a:spAutoFit/>
          </a:bodyPr>
          <a:lstStyle/>
          <a:p>
            <a:r>
              <a:rPr lang="en-US" sz="1600" b="1">
                <a:solidFill>
                  <a:srgbClr val="FFFFFF"/>
                </a:solidFill>
                <a:latin typeface="Times New Roman" pitchFamily="18" charset="0"/>
              </a:rPr>
              <a:t>Elongation and </a:t>
            </a:r>
            <a:endParaRPr lang="en-US" sz="2400">
              <a:latin typeface="Times New Roman" pitchFamily="18" charset="0"/>
            </a:endParaRPr>
          </a:p>
        </p:txBody>
      </p:sp>
      <p:sp>
        <p:nvSpPr>
          <p:cNvPr id="23571" name="Rectangle 16"/>
          <p:cNvSpPr>
            <a:spLocks noChangeArrowheads="1"/>
          </p:cNvSpPr>
          <p:nvPr/>
        </p:nvSpPr>
        <p:spPr bwMode="auto">
          <a:xfrm>
            <a:off x="5435600" y="3351213"/>
            <a:ext cx="152400" cy="365125"/>
          </a:xfrm>
          <a:prstGeom prst="rect">
            <a:avLst/>
          </a:prstGeom>
          <a:noFill/>
          <a:ln w="9525">
            <a:noFill/>
            <a:miter lim="800000"/>
            <a:headEnd/>
            <a:tailEnd/>
          </a:ln>
        </p:spPr>
        <p:txBody>
          <a:bodyPr wrap="none" lIns="0" tIns="0" rIns="0" bIns="0">
            <a:spAutoFit/>
          </a:bodyPr>
          <a:lstStyle/>
          <a:p>
            <a:r>
              <a:rPr lang="tr-TR" sz="2400">
                <a:solidFill>
                  <a:schemeClr val="bg1"/>
                </a:solidFill>
                <a:latin typeface="Times New Roman" pitchFamily="18" charset="0"/>
              </a:rPr>
              <a:t>3</a:t>
            </a:r>
            <a:endParaRPr lang="en-US" sz="2400">
              <a:solidFill>
                <a:schemeClr val="bg1"/>
              </a:solidFill>
              <a:latin typeface="Times New Roman" pitchFamily="18" charset="0"/>
            </a:endParaRPr>
          </a:p>
        </p:txBody>
      </p:sp>
      <p:sp>
        <p:nvSpPr>
          <p:cNvPr id="23572" name="Rectangle 16"/>
          <p:cNvSpPr>
            <a:spLocks noChangeArrowheads="1"/>
          </p:cNvSpPr>
          <p:nvPr/>
        </p:nvSpPr>
        <p:spPr bwMode="auto">
          <a:xfrm>
            <a:off x="6364288" y="5661025"/>
            <a:ext cx="152400" cy="365125"/>
          </a:xfrm>
          <a:prstGeom prst="rect">
            <a:avLst/>
          </a:prstGeom>
          <a:noFill/>
          <a:ln w="9525">
            <a:noFill/>
            <a:miter lim="800000"/>
            <a:headEnd/>
            <a:tailEnd/>
          </a:ln>
        </p:spPr>
        <p:txBody>
          <a:bodyPr wrap="none" lIns="0" tIns="0" rIns="0" bIns="0">
            <a:spAutoFit/>
          </a:bodyPr>
          <a:lstStyle/>
          <a:p>
            <a:r>
              <a:rPr lang="tr-TR" sz="2400">
                <a:solidFill>
                  <a:schemeClr val="bg1"/>
                </a:solidFill>
                <a:latin typeface="Times New Roman" pitchFamily="18" charset="0"/>
              </a:rPr>
              <a:t>4</a:t>
            </a:r>
            <a:endParaRPr lang="en-US" sz="2400">
              <a:solidFill>
                <a:schemeClr val="bg1"/>
              </a:solidFill>
              <a:latin typeface="Times New Roman" pitchFamily="18" charset="0"/>
            </a:endParaRPr>
          </a:p>
        </p:txBody>
      </p:sp>
      <p:sp>
        <p:nvSpPr>
          <p:cNvPr id="23573" name="Rectangle 16"/>
          <p:cNvSpPr>
            <a:spLocks noChangeArrowheads="1"/>
          </p:cNvSpPr>
          <p:nvPr/>
        </p:nvSpPr>
        <p:spPr bwMode="auto">
          <a:xfrm>
            <a:off x="3195638" y="3284538"/>
            <a:ext cx="152400" cy="365125"/>
          </a:xfrm>
          <a:prstGeom prst="rect">
            <a:avLst/>
          </a:prstGeom>
          <a:noFill/>
          <a:ln w="9525">
            <a:noFill/>
            <a:miter lim="800000"/>
            <a:headEnd/>
            <a:tailEnd/>
          </a:ln>
        </p:spPr>
        <p:txBody>
          <a:bodyPr wrap="none" lIns="0" tIns="0" rIns="0" bIns="0">
            <a:spAutoFit/>
          </a:bodyPr>
          <a:lstStyle/>
          <a:p>
            <a:r>
              <a:rPr lang="tr-TR" sz="2400">
                <a:solidFill>
                  <a:schemeClr val="bg1"/>
                </a:solidFill>
                <a:latin typeface="Times New Roman" pitchFamily="18" charset="0"/>
              </a:rPr>
              <a:t>2</a:t>
            </a:r>
            <a:endParaRPr lang="en-US" sz="2400">
              <a:solidFill>
                <a:schemeClr val="bg1"/>
              </a:solidFill>
              <a:latin typeface="Times New Roman" pitchFamily="18" charset="0"/>
            </a:endParaRPr>
          </a:p>
        </p:txBody>
      </p:sp>
      <p:grpSp>
        <p:nvGrpSpPr>
          <p:cNvPr id="23574" name="Group 36"/>
          <p:cNvGrpSpPr>
            <a:grpSpLocks/>
          </p:cNvGrpSpPr>
          <p:nvPr/>
        </p:nvGrpSpPr>
        <p:grpSpPr bwMode="auto">
          <a:xfrm>
            <a:off x="323850" y="1246188"/>
            <a:ext cx="8601075" cy="4846637"/>
            <a:chOff x="204" y="822"/>
            <a:chExt cx="5418" cy="3053"/>
          </a:xfrm>
        </p:grpSpPr>
        <p:pic>
          <p:nvPicPr>
            <p:cNvPr id="23575" name="Picture 46" descr="100-1"/>
            <p:cNvPicPr>
              <a:picLocks noChangeAspect="1" noChangeArrowheads="1"/>
            </p:cNvPicPr>
            <p:nvPr/>
          </p:nvPicPr>
          <p:blipFill>
            <a:blip r:embed="rId2"/>
            <a:srcRect/>
            <a:stretch>
              <a:fillRect/>
            </a:stretch>
          </p:blipFill>
          <p:spPr bwMode="auto">
            <a:xfrm>
              <a:off x="204" y="845"/>
              <a:ext cx="1723" cy="1542"/>
            </a:xfrm>
            <a:prstGeom prst="rect">
              <a:avLst/>
            </a:prstGeom>
            <a:noFill/>
            <a:ln w="9525">
              <a:noFill/>
              <a:miter lim="800000"/>
              <a:headEnd/>
              <a:tailEnd/>
            </a:ln>
          </p:spPr>
        </p:pic>
        <p:grpSp>
          <p:nvGrpSpPr>
            <p:cNvPr id="23576" name="Group 35"/>
            <p:cNvGrpSpPr>
              <a:grpSpLocks/>
            </p:cNvGrpSpPr>
            <p:nvPr/>
          </p:nvGrpSpPr>
          <p:grpSpPr bwMode="auto">
            <a:xfrm>
              <a:off x="204" y="822"/>
              <a:ext cx="5418" cy="3053"/>
              <a:chOff x="204" y="822"/>
              <a:chExt cx="5418" cy="3053"/>
            </a:xfrm>
          </p:grpSpPr>
          <p:pic>
            <p:nvPicPr>
              <p:cNvPr id="23577" name="Picture 47" descr="Resim 4"/>
              <p:cNvPicPr>
                <a:picLocks noChangeAspect="1" noChangeArrowheads="1"/>
              </p:cNvPicPr>
              <p:nvPr/>
            </p:nvPicPr>
            <p:blipFill>
              <a:blip r:embed="rId3"/>
              <a:srcRect/>
              <a:stretch>
                <a:fillRect/>
              </a:stretch>
            </p:blipFill>
            <p:spPr bwMode="auto">
              <a:xfrm>
                <a:off x="2109" y="2432"/>
                <a:ext cx="1769" cy="1420"/>
              </a:xfrm>
              <a:prstGeom prst="rect">
                <a:avLst/>
              </a:prstGeom>
              <a:noFill/>
              <a:ln w="9525">
                <a:noFill/>
                <a:miter lim="800000"/>
                <a:headEnd/>
                <a:tailEnd/>
              </a:ln>
            </p:spPr>
          </p:pic>
          <p:pic>
            <p:nvPicPr>
              <p:cNvPr id="23578" name="Picture 49" descr="Aklimatizasyon"/>
              <p:cNvPicPr>
                <a:picLocks noChangeAspect="1" noChangeArrowheads="1"/>
              </p:cNvPicPr>
              <p:nvPr/>
            </p:nvPicPr>
            <p:blipFill>
              <a:blip r:embed="rId4"/>
              <a:srcRect/>
              <a:stretch>
                <a:fillRect/>
              </a:stretch>
            </p:blipFill>
            <p:spPr bwMode="auto">
              <a:xfrm>
                <a:off x="204" y="2432"/>
                <a:ext cx="1860" cy="1428"/>
              </a:xfrm>
              <a:prstGeom prst="rect">
                <a:avLst/>
              </a:prstGeom>
              <a:noFill/>
              <a:ln w="9525">
                <a:noFill/>
                <a:miter lim="800000"/>
                <a:headEnd/>
                <a:tailEnd/>
              </a:ln>
            </p:spPr>
          </p:pic>
          <p:sp>
            <p:nvSpPr>
              <p:cNvPr id="23579" name="Rectangle 16"/>
              <p:cNvSpPr>
                <a:spLocks noChangeArrowheads="1"/>
              </p:cNvSpPr>
              <p:nvPr/>
            </p:nvSpPr>
            <p:spPr bwMode="auto">
              <a:xfrm>
                <a:off x="219" y="3645"/>
                <a:ext cx="96" cy="230"/>
              </a:xfrm>
              <a:prstGeom prst="rect">
                <a:avLst/>
              </a:prstGeom>
              <a:noFill/>
              <a:ln w="9525">
                <a:noFill/>
                <a:miter lim="800000"/>
                <a:headEnd/>
                <a:tailEnd/>
              </a:ln>
            </p:spPr>
            <p:txBody>
              <a:bodyPr wrap="none" lIns="0" tIns="0" rIns="0" bIns="0">
                <a:spAutoFit/>
              </a:bodyPr>
              <a:lstStyle/>
              <a:p>
                <a:r>
                  <a:rPr lang="tr-TR" sz="2400">
                    <a:solidFill>
                      <a:schemeClr val="bg1"/>
                    </a:solidFill>
                    <a:latin typeface="Times New Roman" pitchFamily="18" charset="0"/>
                  </a:rPr>
                  <a:t>6</a:t>
                </a:r>
                <a:endParaRPr lang="en-US" sz="2400">
                  <a:solidFill>
                    <a:schemeClr val="bg1"/>
                  </a:solidFill>
                  <a:latin typeface="Times New Roman" pitchFamily="18" charset="0"/>
                </a:endParaRPr>
              </a:p>
            </p:txBody>
          </p:sp>
          <p:sp>
            <p:nvSpPr>
              <p:cNvPr id="23580" name="Rectangle 16"/>
              <p:cNvSpPr>
                <a:spLocks noChangeArrowheads="1"/>
              </p:cNvSpPr>
              <p:nvPr/>
            </p:nvSpPr>
            <p:spPr bwMode="auto">
              <a:xfrm>
                <a:off x="2154" y="3640"/>
                <a:ext cx="96" cy="230"/>
              </a:xfrm>
              <a:prstGeom prst="rect">
                <a:avLst/>
              </a:prstGeom>
              <a:noFill/>
              <a:ln w="9525">
                <a:noFill/>
                <a:miter lim="800000"/>
                <a:headEnd/>
                <a:tailEnd/>
              </a:ln>
            </p:spPr>
            <p:txBody>
              <a:bodyPr wrap="none" lIns="0" tIns="0" rIns="0" bIns="0">
                <a:spAutoFit/>
              </a:bodyPr>
              <a:lstStyle/>
              <a:p>
                <a:r>
                  <a:rPr lang="tr-TR" sz="2400">
                    <a:solidFill>
                      <a:schemeClr val="bg1"/>
                    </a:solidFill>
                    <a:latin typeface="Times New Roman" pitchFamily="18" charset="0"/>
                  </a:rPr>
                  <a:t>5</a:t>
                </a:r>
                <a:endParaRPr lang="en-US" sz="2400">
                  <a:solidFill>
                    <a:schemeClr val="bg1"/>
                  </a:solidFill>
                  <a:latin typeface="Times New Roman" pitchFamily="18" charset="0"/>
                </a:endParaRPr>
              </a:p>
            </p:txBody>
          </p:sp>
          <p:sp>
            <p:nvSpPr>
              <p:cNvPr id="23581" name="Rectangle 16"/>
              <p:cNvSpPr>
                <a:spLocks noChangeArrowheads="1"/>
              </p:cNvSpPr>
              <p:nvPr/>
            </p:nvSpPr>
            <p:spPr bwMode="auto">
              <a:xfrm>
                <a:off x="225" y="2160"/>
                <a:ext cx="96" cy="230"/>
              </a:xfrm>
              <a:prstGeom prst="rect">
                <a:avLst/>
              </a:prstGeom>
              <a:noFill/>
              <a:ln w="9525">
                <a:noFill/>
                <a:miter lim="800000"/>
                <a:headEnd/>
                <a:tailEnd/>
              </a:ln>
            </p:spPr>
            <p:txBody>
              <a:bodyPr wrap="none" lIns="0" tIns="0" rIns="0" bIns="0">
                <a:spAutoFit/>
              </a:bodyPr>
              <a:lstStyle/>
              <a:p>
                <a:r>
                  <a:rPr lang="tr-TR" sz="2400">
                    <a:solidFill>
                      <a:schemeClr val="bg1"/>
                    </a:solidFill>
                    <a:latin typeface="Times New Roman" pitchFamily="18" charset="0"/>
                  </a:rPr>
                  <a:t>1</a:t>
                </a:r>
                <a:endParaRPr lang="en-US" sz="2400">
                  <a:solidFill>
                    <a:schemeClr val="bg1"/>
                  </a:solidFill>
                  <a:latin typeface="Times New Roman" pitchFamily="18" charset="0"/>
                </a:endParaRPr>
              </a:p>
            </p:txBody>
          </p:sp>
          <p:pic>
            <p:nvPicPr>
              <p:cNvPr id="23582" name="Picture 38" descr="Engin TİLKAT-04"/>
              <p:cNvPicPr>
                <a:picLocks noChangeAspect="1" noChangeArrowheads="1"/>
              </p:cNvPicPr>
              <p:nvPr/>
            </p:nvPicPr>
            <p:blipFill>
              <a:blip r:embed="rId5"/>
              <a:srcRect/>
              <a:stretch>
                <a:fillRect/>
              </a:stretch>
            </p:blipFill>
            <p:spPr bwMode="auto">
              <a:xfrm>
                <a:off x="1927" y="845"/>
                <a:ext cx="1679" cy="1542"/>
              </a:xfrm>
              <a:prstGeom prst="rect">
                <a:avLst/>
              </a:prstGeom>
              <a:noFill/>
              <a:ln w="9525">
                <a:noFill/>
                <a:miter lim="800000"/>
                <a:headEnd/>
                <a:tailEnd/>
              </a:ln>
            </p:spPr>
          </p:pic>
          <p:sp>
            <p:nvSpPr>
              <p:cNvPr id="23583" name="Rectangle 16"/>
              <p:cNvSpPr>
                <a:spLocks noChangeArrowheads="1"/>
              </p:cNvSpPr>
              <p:nvPr/>
            </p:nvSpPr>
            <p:spPr bwMode="auto">
              <a:xfrm>
                <a:off x="1935" y="2160"/>
                <a:ext cx="96" cy="230"/>
              </a:xfrm>
              <a:prstGeom prst="rect">
                <a:avLst/>
              </a:prstGeom>
              <a:noFill/>
              <a:ln w="9525">
                <a:noFill/>
                <a:miter lim="800000"/>
                <a:headEnd/>
                <a:tailEnd/>
              </a:ln>
            </p:spPr>
            <p:txBody>
              <a:bodyPr wrap="none" lIns="0" tIns="0" rIns="0" bIns="0">
                <a:spAutoFit/>
              </a:bodyPr>
              <a:lstStyle/>
              <a:p>
                <a:r>
                  <a:rPr lang="tr-TR" sz="2400">
                    <a:solidFill>
                      <a:schemeClr val="bg1"/>
                    </a:solidFill>
                    <a:latin typeface="Times New Roman" pitchFamily="18" charset="0"/>
                  </a:rPr>
                  <a:t>2</a:t>
                </a:r>
                <a:endParaRPr lang="en-US" sz="2400">
                  <a:solidFill>
                    <a:schemeClr val="bg1"/>
                  </a:solidFill>
                  <a:latin typeface="Times New Roman" pitchFamily="18" charset="0"/>
                </a:endParaRPr>
              </a:p>
            </p:txBody>
          </p:sp>
          <p:pic>
            <p:nvPicPr>
              <p:cNvPr id="23584" name="Picture 40" descr="DSCN8087"/>
              <p:cNvPicPr>
                <a:picLocks noChangeAspect="1" noChangeArrowheads="1"/>
              </p:cNvPicPr>
              <p:nvPr/>
            </p:nvPicPr>
            <p:blipFill>
              <a:blip r:embed="rId6"/>
              <a:srcRect/>
              <a:stretch>
                <a:fillRect/>
              </a:stretch>
            </p:blipFill>
            <p:spPr bwMode="auto">
              <a:xfrm>
                <a:off x="3651" y="822"/>
                <a:ext cx="1951" cy="1565"/>
              </a:xfrm>
              <a:prstGeom prst="rect">
                <a:avLst/>
              </a:prstGeom>
              <a:noFill/>
              <a:ln w="9525">
                <a:noFill/>
                <a:miter lim="800000"/>
                <a:headEnd/>
                <a:tailEnd/>
              </a:ln>
            </p:spPr>
          </p:pic>
          <p:sp>
            <p:nvSpPr>
              <p:cNvPr id="23585" name="Rectangle 16"/>
              <p:cNvSpPr>
                <a:spLocks noChangeArrowheads="1"/>
              </p:cNvSpPr>
              <p:nvPr/>
            </p:nvSpPr>
            <p:spPr bwMode="auto">
              <a:xfrm>
                <a:off x="3684" y="2160"/>
                <a:ext cx="96" cy="230"/>
              </a:xfrm>
              <a:prstGeom prst="rect">
                <a:avLst/>
              </a:prstGeom>
              <a:noFill/>
              <a:ln w="9525">
                <a:noFill/>
                <a:miter lim="800000"/>
                <a:headEnd/>
                <a:tailEnd/>
              </a:ln>
            </p:spPr>
            <p:txBody>
              <a:bodyPr wrap="none" lIns="0" tIns="0" rIns="0" bIns="0">
                <a:spAutoFit/>
              </a:bodyPr>
              <a:lstStyle/>
              <a:p>
                <a:r>
                  <a:rPr lang="tr-TR" sz="2400">
                    <a:solidFill>
                      <a:schemeClr val="bg1"/>
                    </a:solidFill>
                    <a:latin typeface="Times New Roman" pitchFamily="18" charset="0"/>
                  </a:rPr>
                  <a:t>3</a:t>
                </a:r>
                <a:endParaRPr lang="en-US" sz="2400">
                  <a:solidFill>
                    <a:schemeClr val="bg1"/>
                  </a:solidFill>
                  <a:latin typeface="Times New Roman" pitchFamily="18" charset="0"/>
                </a:endParaRPr>
              </a:p>
            </p:txBody>
          </p:sp>
          <p:pic>
            <p:nvPicPr>
              <p:cNvPr id="23586" name="Picture 42" descr="sunum prolif resmi"/>
              <p:cNvPicPr>
                <a:picLocks noChangeAspect="1" noChangeArrowheads="1"/>
              </p:cNvPicPr>
              <p:nvPr/>
            </p:nvPicPr>
            <p:blipFill>
              <a:blip r:embed="rId7"/>
              <a:srcRect/>
              <a:stretch>
                <a:fillRect/>
              </a:stretch>
            </p:blipFill>
            <p:spPr bwMode="auto">
              <a:xfrm>
                <a:off x="3923" y="2432"/>
                <a:ext cx="1699" cy="1406"/>
              </a:xfrm>
              <a:prstGeom prst="rect">
                <a:avLst/>
              </a:prstGeom>
              <a:noFill/>
              <a:ln w="9525">
                <a:noFill/>
                <a:miter lim="800000"/>
                <a:headEnd/>
                <a:tailEnd/>
              </a:ln>
            </p:spPr>
          </p:pic>
          <p:sp>
            <p:nvSpPr>
              <p:cNvPr id="23587" name="Rectangle 16"/>
              <p:cNvSpPr>
                <a:spLocks noChangeArrowheads="1"/>
              </p:cNvSpPr>
              <p:nvPr/>
            </p:nvSpPr>
            <p:spPr bwMode="auto">
              <a:xfrm>
                <a:off x="3954" y="3640"/>
                <a:ext cx="96" cy="230"/>
              </a:xfrm>
              <a:prstGeom prst="rect">
                <a:avLst/>
              </a:prstGeom>
              <a:noFill/>
              <a:ln w="9525">
                <a:noFill/>
                <a:miter lim="800000"/>
                <a:headEnd/>
                <a:tailEnd/>
              </a:ln>
            </p:spPr>
            <p:txBody>
              <a:bodyPr wrap="none" lIns="0" tIns="0" rIns="0" bIns="0">
                <a:spAutoFit/>
              </a:bodyPr>
              <a:lstStyle/>
              <a:p>
                <a:r>
                  <a:rPr lang="tr-TR" sz="2400">
                    <a:solidFill>
                      <a:schemeClr val="bg1"/>
                    </a:solidFill>
                    <a:latin typeface="Times New Roman" pitchFamily="18" charset="0"/>
                  </a:rPr>
                  <a:t>4</a:t>
                </a:r>
                <a:endParaRPr lang="en-US" sz="2400">
                  <a:solidFill>
                    <a:schemeClr val="bg1"/>
                  </a:solidFill>
                  <a:latin typeface="Times New Roman" pitchFamily="18" charset="0"/>
                </a:endParaRPr>
              </a:p>
            </p:txBody>
          </p:sp>
        </p:grpSp>
      </p:grpSp>
    </p:spTree>
    <p:extLst>
      <p:ext uri="{BB962C8B-B14F-4D97-AF65-F5344CB8AC3E}">
        <p14:creationId xmlns:p14="http://schemas.microsoft.com/office/powerpoint/2010/main" val="34541629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2" descr="DSC04931"/>
          <p:cNvPicPr>
            <a:picLocks noChangeAspect="1" noChangeArrowheads="1"/>
          </p:cNvPicPr>
          <p:nvPr/>
        </p:nvPicPr>
        <p:blipFill>
          <a:blip r:embed="rId2">
            <a:lum bright="-12000"/>
          </a:blip>
          <a:srcRect/>
          <a:stretch>
            <a:fillRect/>
          </a:stretch>
        </p:blipFill>
        <p:spPr bwMode="auto">
          <a:xfrm>
            <a:off x="0" y="0"/>
            <a:ext cx="9144000" cy="6858000"/>
          </a:xfrm>
          <a:prstGeom prst="rect">
            <a:avLst/>
          </a:prstGeom>
          <a:noFill/>
          <a:ln w="9525">
            <a:noFill/>
            <a:miter lim="800000"/>
            <a:headEnd/>
            <a:tailEnd/>
          </a:ln>
        </p:spPr>
      </p:pic>
      <p:sp>
        <p:nvSpPr>
          <p:cNvPr id="17" name="Yuvarlatılmış Dikdörtgen 16"/>
          <p:cNvSpPr/>
          <p:nvPr/>
        </p:nvSpPr>
        <p:spPr>
          <a:xfrm rot="19492397">
            <a:off x="3313423" y="1967272"/>
            <a:ext cx="2880320" cy="936104"/>
          </a:xfrm>
          <a:prstGeom prst="roundRect">
            <a:avLst/>
          </a:prstGeom>
          <a:solidFill>
            <a:schemeClr val="accent1">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b="1" kern="10" dirty="0">
                <a:ln w="9525">
                  <a:round/>
                  <a:headEnd/>
                  <a:tailEnd/>
                </a:ln>
                <a:gradFill rotWithShape="1">
                  <a:gsLst>
                    <a:gs pos="0">
                      <a:srgbClr val="FFE701"/>
                    </a:gs>
                    <a:gs pos="100000">
                      <a:srgbClr val="FE3E02"/>
                    </a:gs>
                  </a:gsLst>
                  <a:lin ang="5400000" scaled="1"/>
                </a:gradFill>
                <a:latin typeface="Arial Unicode MS"/>
              </a:rPr>
              <a:t>THANK YOU！  </a:t>
            </a:r>
          </a:p>
        </p:txBody>
      </p:sp>
    </p:spTree>
    <p:extLst>
      <p:ext uri="{BB962C8B-B14F-4D97-AF65-F5344CB8AC3E}">
        <p14:creationId xmlns:p14="http://schemas.microsoft.com/office/powerpoint/2010/main" val="1353850899"/>
      </p:ext>
    </p:extLst>
  </p:cSld>
  <p:clrMapOvr>
    <a:masterClrMapping/>
  </p:clrMapOvr>
  <p:transition advTm="4912"/>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2" descr="DSC04931"/>
          <p:cNvPicPr>
            <a:picLocks noChangeAspect="1" noChangeArrowheads="1"/>
          </p:cNvPicPr>
          <p:nvPr/>
        </p:nvPicPr>
        <p:blipFill>
          <a:blip r:embed="rId2">
            <a:lum bright="-12000"/>
          </a:blip>
          <a:srcRect/>
          <a:stretch>
            <a:fillRect/>
          </a:stretch>
        </p:blipFill>
        <p:spPr bwMode="auto">
          <a:xfrm>
            <a:off x="0" y="0"/>
            <a:ext cx="9144000" cy="6858000"/>
          </a:xfrm>
          <a:prstGeom prst="rect">
            <a:avLst/>
          </a:prstGeom>
          <a:noFill/>
          <a:ln w="9525">
            <a:noFill/>
            <a:miter lim="800000"/>
            <a:headEnd/>
            <a:tailEnd/>
          </a:ln>
        </p:spPr>
      </p:pic>
      <p:sp>
        <p:nvSpPr>
          <p:cNvPr id="17" name="Yuvarlatılmış Dikdörtgen 16"/>
          <p:cNvSpPr/>
          <p:nvPr/>
        </p:nvSpPr>
        <p:spPr>
          <a:xfrm rot="19492397">
            <a:off x="3313423" y="1967272"/>
            <a:ext cx="2880320" cy="936104"/>
          </a:xfrm>
          <a:prstGeom prst="roundRect">
            <a:avLst/>
          </a:prstGeom>
          <a:solidFill>
            <a:schemeClr val="accent1">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b="1" kern="10" dirty="0">
                <a:ln w="9525">
                  <a:round/>
                  <a:headEnd/>
                  <a:tailEnd/>
                </a:ln>
                <a:gradFill rotWithShape="1">
                  <a:gsLst>
                    <a:gs pos="0">
                      <a:srgbClr val="FFE701"/>
                    </a:gs>
                    <a:gs pos="100000">
                      <a:srgbClr val="FE3E02"/>
                    </a:gs>
                  </a:gsLst>
                  <a:lin ang="5400000" scaled="1"/>
                </a:gradFill>
                <a:latin typeface="Arial Unicode MS"/>
              </a:rPr>
              <a:t>THANK YOU！  </a:t>
            </a:r>
          </a:p>
        </p:txBody>
      </p:sp>
    </p:spTree>
    <p:extLst>
      <p:ext uri="{BB962C8B-B14F-4D97-AF65-F5344CB8AC3E}">
        <p14:creationId xmlns:p14="http://schemas.microsoft.com/office/powerpoint/2010/main" val="2649986295"/>
      </p:ext>
    </p:extLst>
  </p:cSld>
  <p:clrMapOvr>
    <a:masterClrMapping/>
  </p:clrMapOvr>
  <p:transition advTm="4912"/>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9242" y="658882"/>
            <a:ext cx="8653237" cy="5539978"/>
          </a:xfrm>
          <a:prstGeom prst="rect">
            <a:avLst/>
          </a:prstGeom>
        </p:spPr>
        <p:txBody>
          <a:bodyPr wrap="square">
            <a:spAutoFit/>
          </a:bodyPr>
          <a:lstStyle/>
          <a:p>
            <a:pPr marL="342900" indent="-342900">
              <a:buFont typeface="Arial" panose="020B0604020202020204" pitchFamily="34" charset="0"/>
              <a:buChar char="•"/>
            </a:pPr>
            <a:r>
              <a:rPr lang="en-US" sz="2400" dirty="0" smtClean="0"/>
              <a:t>Approximately </a:t>
            </a:r>
            <a:r>
              <a:rPr lang="en-US" sz="2400" dirty="0"/>
              <a:t>80 % of the world inhabitants depend on the </a:t>
            </a:r>
            <a:r>
              <a:rPr lang="en-US" sz="2400" dirty="0" smtClean="0"/>
              <a:t>medicinal plants </a:t>
            </a:r>
            <a:r>
              <a:rPr lang="en-US" sz="2400" dirty="0"/>
              <a:t>in the form of traditional formulations for their primary health </a:t>
            </a:r>
            <a:r>
              <a:rPr lang="en-US" sz="2400" dirty="0" smtClean="0"/>
              <a:t>care. </a:t>
            </a:r>
          </a:p>
          <a:p>
            <a:pPr marL="342900" indent="-342900">
              <a:buFont typeface="Arial" panose="020B0604020202020204" pitchFamily="34" charset="0"/>
              <a:buChar char="•"/>
            </a:pPr>
            <a:r>
              <a:rPr lang="en-US" sz="2400" dirty="0" smtClean="0"/>
              <a:t>Many commercially </a:t>
            </a:r>
            <a:r>
              <a:rPr lang="en-US" sz="2400" dirty="0"/>
              <a:t>used drugs have come from </a:t>
            </a:r>
            <a:r>
              <a:rPr lang="en-US" sz="2400" dirty="0" smtClean="0"/>
              <a:t>the information </a:t>
            </a:r>
            <a:r>
              <a:rPr lang="en-US" sz="2400" dirty="0"/>
              <a:t>of indigenous </a:t>
            </a:r>
            <a:r>
              <a:rPr lang="en-US" sz="2400" dirty="0" smtClean="0"/>
              <a:t>knowledge </a:t>
            </a:r>
            <a:r>
              <a:rPr lang="en-US" sz="2400" dirty="0"/>
              <a:t>of plants and their folk uses</a:t>
            </a:r>
            <a:r>
              <a:rPr lang="en-US" sz="2400" dirty="0" smtClean="0"/>
              <a:t>.</a:t>
            </a:r>
          </a:p>
          <a:p>
            <a:pPr marL="342900" indent="-342900">
              <a:buFont typeface="Arial" panose="020B0604020202020204" pitchFamily="34" charset="0"/>
              <a:buChar char="•"/>
            </a:pPr>
            <a:r>
              <a:rPr lang="en-US" sz="2400" dirty="0"/>
              <a:t>Plant tissue culture technique has proved </a:t>
            </a:r>
            <a:r>
              <a:rPr lang="en-US" sz="2400" dirty="0" smtClean="0"/>
              <a:t>potential alternative for the </a:t>
            </a:r>
            <a:r>
              <a:rPr lang="en-US" sz="2400" dirty="0"/>
              <a:t>production of desirable bioactive components from </a:t>
            </a:r>
            <a:r>
              <a:rPr lang="en-US" sz="2400" dirty="0" smtClean="0"/>
              <a:t>plants.</a:t>
            </a:r>
          </a:p>
          <a:p>
            <a:pPr marL="342900" indent="-342900">
              <a:buFont typeface="Arial" panose="020B0604020202020204" pitchFamily="34" charset="0"/>
              <a:buChar char="•"/>
            </a:pPr>
            <a:r>
              <a:rPr lang="en-US" sz="2400" dirty="0" smtClean="0"/>
              <a:t>To </a:t>
            </a:r>
            <a:r>
              <a:rPr lang="en-US" sz="2400" dirty="0"/>
              <a:t>produce </a:t>
            </a:r>
            <a:r>
              <a:rPr lang="en-US" sz="2400" dirty="0" smtClean="0"/>
              <a:t>the enough </a:t>
            </a:r>
            <a:r>
              <a:rPr lang="en-US" sz="2400" dirty="0"/>
              <a:t>amounts of plant material that is needed and for the conservation </a:t>
            </a:r>
            <a:r>
              <a:rPr lang="en-US" sz="2400" dirty="0" smtClean="0"/>
              <a:t>of threatened </a:t>
            </a:r>
            <a:r>
              <a:rPr lang="en-US" sz="2400" dirty="0"/>
              <a:t>species</a:t>
            </a:r>
            <a:r>
              <a:rPr lang="en-US" sz="2400" dirty="0" smtClean="0"/>
              <a:t>.</a:t>
            </a:r>
          </a:p>
          <a:p>
            <a:pPr marL="342900" indent="-342900">
              <a:buFont typeface="Arial" panose="020B0604020202020204" pitchFamily="34" charset="0"/>
              <a:buChar char="•"/>
            </a:pPr>
            <a:r>
              <a:rPr lang="en-US" sz="2400" dirty="0" smtClean="0"/>
              <a:t> </a:t>
            </a:r>
            <a:r>
              <a:rPr lang="en-US" sz="2400" dirty="0"/>
              <a:t>Different plant tissue culture systems have been </a:t>
            </a:r>
            <a:r>
              <a:rPr lang="en-US" sz="2400" dirty="0" smtClean="0"/>
              <a:t>extensively studied </a:t>
            </a:r>
            <a:r>
              <a:rPr lang="en-US" sz="2400" dirty="0"/>
              <a:t>to improve and enhance the production of plant chemicals in </a:t>
            </a:r>
            <a:r>
              <a:rPr lang="en-US" sz="2400" dirty="0" smtClean="0"/>
              <a:t>various medicinal plants</a:t>
            </a:r>
            <a:r>
              <a:rPr lang="en-US" dirty="0" smtClean="0"/>
              <a:t>.</a:t>
            </a:r>
          </a:p>
          <a:p>
            <a:endParaRPr lang="en-US" dirty="0"/>
          </a:p>
        </p:txBody>
      </p:sp>
    </p:spTree>
    <p:extLst>
      <p:ext uri="{BB962C8B-B14F-4D97-AF65-F5344CB8AC3E}">
        <p14:creationId xmlns:p14="http://schemas.microsoft.com/office/powerpoint/2010/main" val="38680009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7372" y="1196752"/>
            <a:ext cx="8712968" cy="4524315"/>
          </a:xfrm>
          <a:prstGeom prst="rect">
            <a:avLst/>
          </a:prstGeom>
        </p:spPr>
        <p:txBody>
          <a:bodyPr wrap="square">
            <a:spAutoFit/>
          </a:bodyPr>
          <a:lstStyle/>
          <a:p>
            <a:pPr marL="342900" indent="-342900">
              <a:buFont typeface="Arial" panose="020B0604020202020204" pitchFamily="34" charset="0"/>
              <a:buChar char="•"/>
            </a:pPr>
            <a:r>
              <a:rPr lang="en-US" sz="2400" dirty="0"/>
              <a:t>Increase in population and increasing demand of plant products </a:t>
            </a:r>
            <a:r>
              <a:rPr lang="en-US" sz="2400" dirty="0" smtClean="0"/>
              <a:t>are </a:t>
            </a:r>
            <a:r>
              <a:rPr lang="en-US" sz="2400" dirty="0"/>
              <a:t>causing depletion of medicinal plants and many are threatened </a:t>
            </a:r>
            <a:r>
              <a:rPr lang="en-US" sz="2400" dirty="0" smtClean="0"/>
              <a:t>in natural </a:t>
            </a:r>
            <a:r>
              <a:rPr lang="en-US" sz="2400" dirty="0"/>
              <a:t>habitat</a:t>
            </a:r>
            <a:r>
              <a:rPr lang="en-US" sz="2400" dirty="0" smtClean="0"/>
              <a:t>.</a:t>
            </a:r>
          </a:p>
          <a:p>
            <a:pPr marL="342900" indent="-342900">
              <a:buFont typeface="Arial" panose="020B0604020202020204" pitchFamily="34" charset="0"/>
              <a:buChar char="•"/>
            </a:pPr>
            <a:r>
              <a:rPr lang="en-US" sz="2400" dirty="0" smtClean="0"/>
              <a:t> </a:t>
            </a:r>
            <a:r>
              <a:rPr lang="en-US" sz="2400" dirty="0"/>
              <a:t>Plant tissue culture technique has proved </a:t>
            </a:r>
            <a:r>
              <a:rPr lang="en-US" sz="2400" dirty="0" smtClean="0"/>
              <a:t>potential alternative for the </a:t>
            </a:r>
            <a:r>
              <a:rPr lang="en-US" sz="2400" dirty="0"/>
              <a:t>production of desirable bioactive components </a:t>
            </a:r>
            <a:r>
              <a:rPr lang="en-US" sz="2400" dirty="0" smtClean="0"/>
              <a:t>from plants.</a:t>
            </a:r>
          </a:p>
          <a:p>
            <a:pPr marL="342900" indent="-342900">
              <a:buFont typeface="Arial" panose="020B0604020202020204" pitchFamily="34" charset="0"/>
              <a:buChar char="•"/>
            </a:pPr>
            <a:r>
              <a:rPr lang="en-US" sz="2400" dirty="0" smtClean="0"/>
              <a:t>It should </a:t>
            </a:r>
            <a:r>
              <a:rPr lang="en-US" sz="2400" dirty="0"/>
              <a:t>to produce </a:t>
            </a:r>
            <a:r>
              <a:rPr lang="en-US" sz="2400" dirty="0" smtClean="0"/>
              <a:t>the enough </a:t>
            </a:r>
            <a:r>
              <a:rPr lang="en-US" sz="2400" dirty="0"/>
              <a:t>amounts of plant material that is needed and for the conservation </a:t>
            </a:r>
            <a:r>
              <a:rPr lang="en-US" sz="2400" dirty="0" smtClean="0"/>
              <a:t>of threatened </a:t>
            </a:r>
            <a:r>
              <a:rPr lang="en-US" sz="2400" dirty="0"/>
              <a:t>species. Different plant tissue culture systems have been extensively</a:t>
            </a:r>
          </a:p>
          <a:p>
            <a:pPr marL="342900" indent="-342900">
              <a:buFont typeface="Arial" panose="020B0604020202020204" pitchFamily="34" charset="0"/>
              <a:buChar char="•"/>
            </a:pPr>
            <a:r>
              <a:rPr lang="en-US" sz="2400" dirty="0"/>
              <a:t>studied to improve and enhance the production of plant chemicals in </a:t>
            </a:r>
            <a:r>
              <a:rPr lang="en-US" sz="2400" dirty="0" smtClean="0"/>
              <a:t>various medicinal plant</a:t>
            </a:r>
            <a:r>
              <a:rPr lang="en-US" sz="2000" dirty="0" smtClean="0"/>
              <a:t>s.</a:t>
            </a:r>
            <a:endParaRPr lang="en-US" sz="2000" dirty="0"/>
          </a:p>
        </p:txBody>
      </p:sp>
    </p:spTree>
    <p:extLst>
      <p:ext uri="{BB962C8B-B14F-4D97-AF65-F5344CB8AC3E}">
        <p14:creationId xmlns:p14="http://schemas.microsoft.com/office/powerpoint/2010/main" val="13950142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2915" y="980728"/>
            <a:ext cx="8568952" cy="4862870"/>
          </a:xfrm>
          <a:prstGeom prst="rect">
            <a:avLst/>
          </a:prstGeom>
        </p:spPr>
        <p:txBody>
          <a:bodyPr wrap="square">
            <a:spAutoFit/>
          </a:bodyPr>
          <a:lstStyle/>
          <a:p>
            <a:r>
              <a:rPr lang="en-US" sz="2800" dirty="0">
                <a:solidFill>
                  <a:srgbClr val="FF0000"/>
                </a:solidFill>
              </a:rPr>
              <a:t>Threat to Medicinal Plants</a:t>
            </a:r>
          </a:p>
          <a:p>
            <a:pPr marL="342900" indent="-342900">
              <a:buFont typeface="Arial" panose="020B0604020202020204" pitchFamily="34" charset="0"/>
              <a:buChar char="•"/>
            </a:pPr>
            <a:r>
              <a:rPr lang="en-US" sz="2400" dirty="0"/>
              <a:t>Increase in population and increasing demand of plant products </a:t>
            </a:r>
            <a:r>
              <a:rPr lang="en-US" sz="2400" dirty="0" smtClean="0"/>
              <a:t>are </a:t>
            </a:r>
            <a:r>
              <a:rPr lang="en-US" sz="2400" dirty="0"/>
              <a:t>causing depletion of plants species from their natural habitat </a:t>
            </a:r>
            <a:r>
              <a:rPr lang="en-US" sz="2400" dirty="0" smtClean="0"/>
              <a:t>making many </a:t>
            </a:r>
            <a:r>
              <a:rPr lang="en-US" sz="2400" dirty="0"/>
              <a:t>valuable plants threatened and endangered. </a:t>
            </a:r>
            <a:endParaRPr lang="en-US" sz="2400" dirty="0" smtClean="0"/>
          </a:p>
          <a:p>
            <a:pPr marL="342900" indent="-342900">
              <a:buFont typeface="Arial" panose="020B0604020202020204" pitchFamily="34" charset="0"/>
              <a:buChar char="•"/>
            </a:pPr>
            <a:r>
              <a:rPr lang="en-US" sz="2400" dirty="0" smtClean="0"/>
              <a:t>Most </a:t>
            </a:r>
            <a:r>
              <a:rPr lang="en-US" sz="2400" dirty="0"/>
              <a:t>of these endangered </a:t>
            </a:r>
            <a:r>
              <a:rPr lang="en-US" sz="2400" dirty="0" smtClean="0"/>
              <a:t>species </a:t>
            </a:r>
            <a:r>
              <a:rPr lang="en-US" sz="2400" dirty="0"/>
              <a:t>are the plants </a:t>
            </a:r>
            <a:r>
              <a:rPr lang="en-US" sz="2400" dirty="0" smtClean="0"/>
              <a:t>of medicinal </a:t>
            </a:r>
            <a:r>
              <a:rPr lang="en-US" sz="2400" dirty="0"/>
              <a:t>and aromatic values, which are either conﬁned </a:t>
            </a:r>
            <a:r>
              <a:rPr lang="en-US" sz="2400" dirty="0" smtClean="0"/>
              <a:t>in small </a:t>
            </a:r>
            <a:r>
              <a:rPr lang="en-US" sz="2400" dirty="0"/>
              <a:t>areas and/or are collected </a:t>
            </a:r>
            <a:r>
              <a:rPr lang="en-US" sz="2400" dirty="0" smtClean="0"/>
              <a:t>from </a:t>
            </a:r>
            <a:r>
              <a:rPr lang="en-US" sz="2400" dirty="0"/>
              <a:t>their natural habitat</a:t>
            </a:r>
            <a:r>
              <a:rPr lang="en-US" sz="2400" dirty="0" smtClean="0"/>
              <a:t>.</a:t>
            </a:r>
          </a:p>
          <a:p>
            <a:pPr marL="342900" indent="-342900">
              <a:buFont typeface="Arial" panose="020B0604020202020204" pitchFamily="34" charset="0"/>
              <a:buChar char="•"/>
            </a:pPr>
            <a:r>
              <a:rPr lang="en-US" sz="2400" dirty="0"/>
              <a:t>The plant material is </a:t>
            </a:r>
            <a:r>
              <a:rPr lang="en-US" sz="2400" dirty="0" smtClean="0"/>
              <a:t>harvested </a:t>
            </a:r>
            <a:r>
              <a:rPr lang="en-US" sz="2400" dirty="0"/>
              <a:t>in the wild by gatherers, who usually collect whole plant. </a:t>
            </a:r>
            <a:endParaRPr lang="en-US" sz="2400" dirty="0" smtClean="0"/>
          </a:p>
          <a:p>
            <a:pPr marL="342900" indent="-342900">
              <a:buFont typeface="Arial" panose="020B0604020202020204" pitchFamily="34" charset="0"/>
              <a:buChar char="•"/>
            </a:pPr>
            <a:r>
              <a:rPr lang="en-US" sz="2400" dirty="0" smtClean="0"/>
              <a:t>The </a:t>
            </a:r>
            <a:r>
              <a:rPr lang="en-US" sz="2400" dirty="0"/>
              <a:t>plant material sold as </a:t>
            </a:r>
            <a:r>
              <a:rPr lang="en-US" sz="2400" dirty="0" smtClean="0"/>
              <a:t>traditional medicine </a:t>
            </a:r>
            <a:r>
              <a:rPr lang="en-US" sz="2400" dirty="0"/>
              <a:t>consists of root, bulb, rhizomes </a:t>
            </a:r>
            <a:r>
              <a:rPr lang="en-US" sz="2400" dirty="0" smtClean="0"/>
              <a:t>or bark</a:t>
            </a:r>
            <a:r>
              <a:rPr lang="en-US" sz="2400" dirty="0"/>
              <a:t>. </a:t>
            </a:r>
            <a:endParaRPr lang="en-US" sz="2400" dirty="0" smtClean="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4978702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908720"/>
            <a:ext cx="8064896" cy="3046988"/>
          </a:xfrm>
          <a:prstGeom prst="rect">
            <a:avLst/>
          </a:prstGeom>
        </p:spPr>
        <p:txBody>
          <a:bodyPr wrap="square">
            <a:spAutoFit/>
          </a:bodyPr>
          <a:lstStyle/>
          <a:p>
            <a:pPr marL="342900" indent="-342900">
              <a:buFont typeface="Arial" panose="020B0604020202020204" pitchFamily="34" charset="0"/>
              <a:buChar char="•"/>
            </a:pPr>
            <a:r>
              <a:rPr lang="en-US" sz="2400" dirty="0"/>
              <a:t>Biotechnological tools especially </a:t>
            </a:r>
            <a:r>
              <a:rPr lang="en-US" sz="2400" i="1" dirty="0"/>
              <a:t>in vitro </a:t>
            </a:r>
            <a:r>
              <a:rPr lang="en-US" sz="2400" dirty="0"/>
              <a:t>culture technique has been </a:t>
            </a:r>
            <a:r>
              <a:rPr lang="en-US" sz="2400" dirty="0" smtClean="0"/>
              <a:t>investigated </a:t>
            </a:r>
            <a:r>
              <a:rPr lang="en-US" sz="2400" dirty="0"/>
              <a:t>in various medicinal plants for their conservation and also as an </a:t>
            </a:r>
            <a:r>
              <a:rPr lang="en-US" sz="2400" dirty="0" smtClean="0"/>
              <a:t>alternative means of phytochemical </a:t>
            </a:r>
            <a:r>
              <a:rPr lang="en-US" sz="2400" dirty="0"/>
              <a:t>production. </a:t>
            </a:r>
            <a:endParaRPr lang="en-US" sz="2400" dirty="0" smtClean="0"/>
          </a:p>
          <a:p>
            <a:pPr marL="342900" indent="-342900">
              <a:buFont typeface="Arial" panose="020B0604020202020204" pitchFamily="34" charset="0"/>
              <a:buChar char="•"/>
            </a:pPr>
            <a:r>
              <a:rPr lang="en-US" sz="2400" dirty="0" smtClean="0"/>
              <a:t>Development </a:t>
            </a:r>
            <a:r>
              <a:rPr lang="en-US" sz="2400" dirty="0"/>
              <a:t>of protocol for mass </a:t>
            </a:r>
            <a:r>
              <a:rPr lang="en-US" sz="2400" dirty="0" smtClean="0"/>
              <a:t>propagation </a:t>
            </a:r>
            <a:r>
              <a:rPr lang="en-US" sz="2400" dirty="0"/>
              <a:t>of valuable medicinal plants has contributed not only in </a:t>
            </a:r>
            <a:r>
              <a:rPr lang="en-US" sz="2400" dirty="0" smtClean="0"/>
              <a:t>their conservation but also </a:t>
            </a:r>
            <a:r>
              <a:rPr lang="en-US" sz="2400" dirty="0"/>
              <a:t>for their commercial cultivation</a:t>
            </a:r>
            <a:r>
              <a:rPr lang="en-US" dirty="0"/>
              <a:t>.</a:t>
            </a:r>
          </a:p>
        </p:txBody>
      </p:sp>
    </p:spTree>
    <p:extLst>
      <p:ext uri="{BB962C8B-B14F-4D97-AF65-F5344CB8AC3E}">
        <p14:creationId xmlns:p14="http://schemas.microsoft.com/office/powerpoint/2010/main" val="22074278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196752"/>
            <a:ext cx="8640960" cy="1200329"/>
          </a:xfrm>
          <a:prstGeom prst="rect">
            <a:avLst/>
          </a:prstGeom>
        </p:spPr>
        <p:txBody>
          <a:bodyPr wrap="square">
            <a:spAutoFit/>
          </a:bodyPr>
          <a:lstStyle/>
          <a:p>
            <a:pPr algn="ctr"/>
            <a:r>
              <a:rPr lang="en-US" sz="3600" dirty="0">
                <a:solidFill>
                  <a:srgbClr val="FF0000"/>
                </a:solidFill>
              </a:rPr>
              <a:t>Plant Cell and Tissue Culture </a:t>
            </a:r>
            <a:r>
              <a:rPr lang="en-US" sz="3600" dirty="0" smtClean="0">
                <a:solidFill>
                  <a:srgbClr val="FF0000"/>
                </a:solidFill>
              </a:rPr>
              <a:t>for Medicinal </a:t>
            </a:r>
            <a:r>
              <a:rPr lang="en-US" sz="3600" dirty="0">
                <a:solidFill>
                  <a:srgbClr val="FF0000"/>
                </a:solidFill>
              </a:rPr>
              <a:t>Plants</a:t>
            </a:r>
          </a:p>
        </p:txBody>
      </p:sp>
      <p:sp>
        <p:nvSpPr>
          <p:cNvPr id="3" name="Rectangle 2"/>
          <p:cNvSpPr/>
          <p:nvPr/>
        </p:nvSpPr>
        <p:spPr>
          <a:xfrm>
            <a:off x="179512" y="2274838"/>
            <a:ext cx="8496944" cy="3416320"/>
          </a:xfrm>
          <a:prstGeom prst="rect">
            <a:avLst/>
          </a:prstGeom>
        </p:spPr>
        <p:txBody>
          <a:bodyPr wrap="square">
            <a:spAutoFit/>
          </a:bodyPr>
          <a:lstStyle/>
          <a:p>
            <a:r>
              <a:rPr lang="en-US" sz="2400" dirty="0"/>
              <a:t>Plant cell and tissue culture offers an alternative source for rapid plant </a:t>
            </a:r>
            <a:r>
              <a:rPr lang="en-US" sz="2400" dirty="0" smtClean="0"/>
              <a:t>propagation and </a:t>
            </a:r>
            <a:r>
              <a:rPr lang="en-US" sz="2400" dirty="0"/>
              <a:t>controlled production of disease-preventive phytochemicals or food </a:t>
            </a:r>
            <a:r>
              <a:rPr lang="en-US" sz="2400" dirty="0" smtClean="0"/>
              <a:t>ingredients </a:t>
            </a:r>
            <a:r>
              <a:rPr lang="en-US" sz="2400" dirty="0"/>
              <a:t>in medicinal plants. </a:t>
            </a:r>
            <a:endParaRPr lang="en-US" sz="2400" dirty="0" smtClean="0"/>
          </a:p>
          <a:p>
            <a:r>
              <a:rPr lang="en-US" sz="2400" dirty="0" smtClean="0"/>
              <a:t>Many </a:t>
            </a:r>
            <a:r>
              <a:rPr lang="en-US" sz="2400" dirty="0"/>
              <a:t>plant species can be regenerated in vitro </a:t>
            </a:r>
            <a:r>
              <a:rPr lang="en-US" sz="2400" dirty="0" smtClean="0"/>
              <a:t>through</a:t>
            </a:r>
            <a:r>
              <a:rPr lang="en-US" sz="2400" dirty="0"/>
              <a:t> </a:t>
            </a:r>
            <a:r>
              <a:rPr lang="en-US" sz="2400" dirty="0" smtClean="0"/>
              <a:t>several </a:t>
            </a:r>
            <a:r>
              <a:rPr lang="en-US" sz="2400" dirty="0"/>
              <a:t>approaches such as from a single cell that can be reproduced, a tissue </a:t>
            </a:r>
            <a:r>
              <a:rPr lang="en-US" sz="2400" dirty="0" smtClean="0"/>
              <a:t>or organ </a:t>
            </a:r>
            <a:r>
              <a:rPr lang="en-US" sz="2400" dirty="0"/>
              <a:t>part, or a cut out piece of differentiated tissue (or organ) known as an</a:t>
            </a:r>
          </a:p>
          <a:p>
            <a:r>
              <a:rPr lang="en-US" sz="2400" dirty="0"/>
              <a:t>explant. </a:t>
            </a:r>
          </a:p>
        </p:txBody>
      </p:sp>
    </p:spTree>
    <p:extLst>
      <p:ext uri="{BB962C8B-B14F-4D97-AF65-F5344CB8AC3E}">
        <p14:creationId xmlns:p14="http://schemas.microsoft.com/office/powerpoint/2010/main" val="39552978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5239" y="1124744"/>
            <a:ext cx="8640960" cy="4585871"/>
          </a:xfrm>
          <a:prstGeom prst="rect">
            <a:avLst/>
          </a:prstGeom>
        </p:spPr>
        <p:txBody>
          <a:bodyPr wrap="square">
            <a:spAutoFit/>
          </a:bodyPr>
          <a:lstStyle/>
          <a:p>
            <a:r>
              <a:rPr lang="en-US" sz="2400" dirty="0" smtClean="0"/>
              <a:t>These </a:t>
            </a:r>
            <a:r>
              <a:rPr lang="en-US" sz="2400" dirty="0"/>
              <a:t>technologies can be established under </a:t>
            </a:r>
            <a:r>
              <a:rPr lang="en-US" sz="2400" dirty="0" smtClean="0"/>
              <a:t>sterile conditions </a:t>
            </a:r>
            <a:r>
              <a:rPr lang="en-US" sz="2400" dirty="0"/>
              <a:t>from </a:t>
            </a:r>
            <a:r>
              <a:rPr lang="en-US" sz="2400" dirty="0" smtClean="0"/>
              <a:t>any vegetative </a:t>
            </a:r>
            <a:r>
              <a:rPr lang="en-US" sz="2400" dirty="0"/>
              <a:t>parts or organs of plant such as meristems, nodes, leaves, stems, </a:t>
            </a:r>
            <a:r>
              <a:rPr lang="en-US" sz="2400" dirty="0" smtClean="0"/>
              <a:t>roots, axillary or adventitious </a:t>
            </a:r>
            <a:r>
              <a:rPr lang="en-US" sz="2400" dirty="0"/>
              <a:t>shoot buds, endosperm, embryo etc. for unlimited </a:t>
            </a:r>
            <a:r>
              <a:rPr lang="en-US" sz="2400" dirty="0" smtClean="0"/>
              <a:t>plant multiplication </a:t>
            </a:r>
            <a:r>
              <a:rPr lang="en-US" sz="2400" dirty="0"/>
              <a:t>and production of </a:t>
            </a:r>
            <a:r>
              <a:rPr lang="en-US" sz="2400" dirty="0" smtClean="0"/>
              <a:t>metabolites.</a:t>
            </a:r>
          </a:p>
          <a:p>
            <a:r>
              <a:rPr lang="en-US" sz="2800" dirty="0">
                <a:solidFill>
                  <a:srgbClr val="FF0000"/>
                </a:solidFill>
              </a:rPr>
              <a:t>Micropropagation in Medicinal Plants</a:t>
            </a:r>
          </a:p>
          <a:p>
            <a:r>
              <a:rPr lang="en-US" sz="2400" dirty="0"/>
              <a:t>Micropropagation protocols have been developed for many important species </a:t>
            </a:r>
            <a:r>
              <a:rPr lang="en-US" sz="2400" dirty="0" smtClean="0"/>
              <a:t>of medicinal </a:t>
            </a:r>
            <a:r>
              <a:rPr lang="en-US" sz="2400" dirty="0"/>
              <a:t>plants.</a:t>
            </a:r>
          </a:p>
          <a:p>
            <a:r>
              <a:rPr lang="en-US" sz="2400" dirty="0"/>
              <a:t>Many important medicinal herbs have been successfully propagated </a:t>
            </a:r>
            <a:r>
              <a:rPr lang="en-US" sz="2400" i="1" dirty="0"/>
              <a:t>in vitro </a:t>
            </a:r>
            <a:r>
              <a:rPr lang="en-US" sz="2400" dirty="0"/>
              <a:t>since long before either by organogenesis </a:t>
            </a:r>
            <a:r>
              <a:rPr lang="en-US" sz="2400" dirty="0" smtClean="0"/>
              <a:t>or by </a:t>
            </a:r>
            <a:r>
              <a:rPr lang="en-US" sz="2400" dirty="0"/>
              <a:t>somatic embryogenesis </a:t>
            </a:r>
          </a:p>
          <a:p>
            <a:endParaRPr lang="en-US" sz="2400" dirty="0"/>
          </a:p>
        </p:txBody>
      </p:sp>
    </p:spTree>
    <p:extLst>
      <p:ext uri="{BB962C8B-B14F-4D97-AF65-F5344CB8AC3E}">
        <p14:creationId xmlns:p14="http://schemas.microsoft.com/office/powerpoint/2010/main" val="10386930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612845"/>
            <a:ext cx="8784976" cy="5324535"/>
          </a:xfrm>
          <a:prstGeom prst="rect">
            <a:avLst/>
          </a:prstGeom>
        </p:spPr>
        <p:txBody>
          <a:bodyPr wrap="square">
            <a:spAutoFit/>
          </a:bodyPr>
          <a:lstStyle/>
          <a:p>
            <a:r>
              <a:rPr lang="en-US" sz="2800" i="1" dirty="0">
                <a:solidFill>
                  <a:srgbClr val="FF0000"/>
                </a:solidFill>
              </a:rPr>
              <a:t>In Vitro </a:t>
            </a:r>
            <a:r>
              <a:rPr lang="en-US" sz="2800" dirty="0">
                <a:solidFill>
                  <a:srgbClr val="FF0000"/>
                </a:solidFill>
              </a:rPr>
              <a:t>Synthesis of Metabolites</a:t>
            </a:r>
          </a:p>
          <a:p>
            <a:r>
              <a:rPr lang="en-US" sz="2400" dirty="0"/>
              <a:t>Plant tissue cultures, are found to have potential as </a:t>
            </a:r>
            <a:r>
              <a:rPr lang="en-US" sz="2400" dirty="0" smtClean="0"/>
              <a:t>a supplement </a:t>
            </a:r>
            <a:r>
              <a:rPr lang="en-US" sz="2400" dirty="0"/>
              <a:t>to </a:t>
            </a:r>
            <a:r>
              <a:rPr lang="en-US" sz="2400" dirty="0" smtClean="0"/>
              <a:t>traditional means </a:t>
            </a:r>
            <a:r>
              <a:rPr lang="en-US" sz="2400" dirty="0"/>
              <a:t>of plant propagation in the industrial production of bioactive plant</a:t>
            </a:r>
          </a:p>
          <a:p>
            <a:r>
              <a:rPr lang="en-US" sz="2400" dirty="0"/>
              <a:t>metabolites </a:t>
            </a:r>
            <a:r>
              <a:rPr lang="en-US" sz="2400" dirty="0" smtClean="0"/>
              <a:t>.</a:t>
            </a:r>
          </a:p>
          <a:p>
            <a:r>
              <a:rPr lang="en-US" sz="2400" dirty="0" smtClean="0"/>
              <a:t>Plant </a:t>
            </a:r>
            <a:r>
              <a:rPr lang="en-US" sz="2400" dirty="0"/>
              <a:t>cells being totipotent; that is, cells in culture </a:t>
            </a:r>
            <a:r>
              <a:rPr lang="en-US" sz="2400" dirty="0" smtClean="0"/>
              <a:t>can produce </a:t>
            </a:r>
            <a:r>
              <a:rPr lang="en-US" sz="2400" dirty="0"/>
              <a:t>the same metabolites as the whole plant. </a:t>
            </a:r>
            <a:endParaRPr lang="en-US" sz="2400" dirty="0" smtClean="0"/>
          </a:p>
          <a:p>
            <a:r>
              <a:rPr lang="en-US" sz="2400" dirty="0" smtClean="0"/>
              <a:t>Many </a:t>
            </a:r>
            <a:r>
              <a:rPr lang="en-US" sz="2400" dirty="0"/>
              <a:t>efforts have been made </a:t>
            </a:r>
            <a:r>
              <a:rPr lang="en-US" sz="2400" dirty="0" smtClean="0"/>
              <a:t>for commercial </a:t>
            </a:r>
            <a:r>
              <a:rPr lang="en-US" sz="2400" dirty="0"/>
              <a:t>production of the medical plant metabolites from plant-cell culture.</a:t>
            </a:r>
          </a:p>
          <a:p>
            <a:r>
              <a:rPr lang="en-US" sz="2400" dirty="0"/>
              <a:t>This is more convenient as useful compounds from the cells of any plants can </a:t>
            </a:r>
            <a:r>
              <a:rPr lang="en-US" sz="2400" dirty="0" smtClean="0"/>
              <a:t>be produced </a:t>
            </a:r>
            <a:r>
              <a:rPr lang="en-US" sz="2400" dirty="0"/>
              <a:t>under controlled conditions </a:t>
            </a:r>
            <a:r>
              <a:rPr lang="en-US" sz="2400" dirty="0" smtClean="0"/>
              <a:t>independent </a:t>
            </a:r>
            <a:r>
              <a:rPr lang="en-US" sz="2400" dirty="0"/>
              <a:t>of environmental </a:t>
            </a:r>
            <a:r>
              <a:rPr lang="en-US" sz="2400" dirty="0" smtClean="0"/>
              <a:t>conditions.</a:t>
            </a:r>
          </a:p>
          <a:p>
            <a:r>
              <a:rPr lang="en-US" sz="2400" dirty="0" smtClean="0"/>
              <a:t>These </a:t>
            </a:r>
            <a:r>
              <a:rPr lang="en-US" sz="2400" dirty="0"/>
              <a:t>metabolites are more easily extractable from the culture cells than </a:t>
            </a:r>
            <a:r>
              <a:rPr lang="en-US" sz="2400" dirty="0" smtClean="0"/>
              <a:t>from the </a:t>
            </a:r>
            <a:r>
              <a:rPr lang="en-US" sz="2400" dirty="0"/>
              <a:t>intact plants.</a:t>
            </a:r>
          </a:p>
        </p:txBody>
      </p:sp>
    </p:spTree>
    <p:extLst>
      <p:ext uri="{BB962C8B-B14F-4D97-AF65-F5344CB8AC3E}">
        <p14:creationId xmlns:p14="http://schemas.microsoft.com/office/powerpoint/2010/main" val="3750921245"/>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5083</TotalTime>
  <Words>1448</Words>
  <Application>Microsoft Office PowerPoint</Application>
  <PresentationFormat>On-screen Show (4:3)</PresentationFormat>
  <Paragraphs>98</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Ofis Teması</vt:lpstr>
      <vt:lpstr>Plant tIssue culture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Cell suspension culture</vt:lpstr>
      <vt:lpstr>Callus formation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Plant tIssue culture technIques—Tools In plant mIcropropagatIon</dc:title>
  <dc:creator>PC1</dc:creator>
  <cp:lastModifiedBy>Mamdouh Nematalla</cp:lastModifiedBy>
  <cp:revision>302</cp:revision>
  <dcterms:created xsi:type="dcterms:W3CDTF">2011-08-19T12:59:46Z</dcterms:created>
  <dcterms:modified xsi:type="dcterms:W3CDTF">2020-03-24T13:48:26Z</dcterms:modified>
</cp:coreProperties>
</file>