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1" r:id="rId23"/>
    <p:sldId id="277" r:id="rId24"/>
    <p:sldId id="278" r:id="rId25"/>
    <p:sldId id="279"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0314"/>
    <a:srgbClr val="2103FD"/>
    <a:srgbClr val="AB01AF"/>
    <a:srgbClr val="3D03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19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22/06/1441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22/06/1441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k:@MSITStore:D:\New%20Books\Pathology\%5bRobbins%5d_Basic_Pathology(BookSee.org).chm::/www.studentconsult.com/content/bookcontent.cfm@id=hc001003.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84784"/>
            <a:ext cx="7772400" cy="4968551"/>
          </a:xfrm>
        </p:spPr>
        <p:txBody>
          <a:bodyPr>
            <a:normAutofit/>
          </a:bodyPr>
          <a:lstStyle/>
          <a:p>
            <a:pPr rtl="0"/>
            <a:r>
              <a:rPr lang="en-US" dirty="0" smtClean="0"/>
              <a:t/>
            </a:r>
            <a:br>
              <a:rPr lang="en-US" dirty="0" smtClean="0"/>
            </a:br>
            <a:r>
              <a:rPr lang="en-US" b="1" i="1" dirty="0" smtClean="0"/>
              <a:t>By</a:t>
            </a:r>
            <a:r>
              <a:rPr lang="en-US" dirty="0" smtClean="0"/>
              <a:t/>
            </a:r>
            <a:br>
              <a:rPr lang="en-US" dirty="0" smtClean="0"/>
            </a:br>
            <a:r>
              <a:rPr lang="en-US" dirty="0" smtClean="0"/>
              <a:t/>
            </a:r>
            <a:br>
              <a:rPr lang="en-US" dirty="0" smtClean="0"/>
            </a:br>
            <a:r>
              <a:rPr lang="en-US" b="1" dirty="0" smtClean="0">
                <a:latin typeface="Blackadder ITC" pitchFamily="82" charset="0"/>
              </a:rPr>
              <a:t>Prof. Dr. </a:t>
            </a:r>
            <a:r>
              <a:rPr lang="en-US" b="1" dirty="0" smtClean="0">
                <a:latin typeface="Edwardian Script ITC" pitchFamily="66" charset="0"/>
              </a:rPr>
              <a:t>H. </a:t>
            </a:r>
            <a:r>
              <a:rPr lang="en-US" b="1" dirty="0" err="1" smtClean="0">
                <a:latin typeface="Edwardian Script ITC" pitchFamily="66" charset="0"/>
              </a:rPr>
              <a:t>Lotfy</a:t>
            </a:r>
            <a:r>
              <a:rPr lang="en-US" b="1" dirty="0" smtClean="0">
                <a:latin typeface="Edwardian Script ITC" pitchFamily="66" charset="0"/>
              </a:rPr>
              <a:t> El-</a:t>
            </a:r>
            <a:r>
              <a:rPr lang="en-US" b="1" dirty="0" err="1" smtClean="0">
                <a:latin typeface="Edwardian Script ITC" pitchFamily="66" charset="0"/>
              </a:rPr>
              <a:t>Gammal</a:t>
            </a:r>
            <a:r>
              <a:rPr lang="en-US" b="1" dirty="0" smtClean="0">
                <a:latin typeface="Edwardian Script ITC" pitchFamily="66" charset="0"/>
              </a:rPr>
              <a:t/>
            </a:r>
            <a:br>
              <a:rPr lang="en-US" b="1" dirty="0" smtClean="0">
                <a:latin typeface="Edwardian Script ITC" pitchFamily="66" charset="0"/>
              </a:rPr>
            </a:br>
            <a:r>
              <a:rPr lang="en-US" dirty="0" smtClean="0"/>
              <a:t/>
            </a:r>
            <a:br>
              <a:rPr lang="en-US" dirty="0" smtClean="0"/>
            </a:br>
            <a:r>
              <a:rPr lang="en-US" sz="3600" b="1" dirty="0" smtClean="0">
                <a:latin typeface="Arial Black" pitchFamily="34" charset="0"/>
              </a:rPr>
              <a:t>2019</a:t>
            </a:r>
            <a:endParaRPr lang="en-US" sz="3600" b="1" dirty="0">
              <a:latin typeface="Arial Black" pitchFamily="34" charset="0"/>
            </a:endParaRPr>
          </a:p>
        </p:txBody>
      </p:sp>
      <p:sp>
        <p:nvSpPr>
          <p:cNvPr id="4" name="مستطيل 3"/>
          <p:cNvSpPr/>
          <p:nvPr/>
        </p:nvSpPr>
        <p:spPr>
          <a:xfrm>
            <a:off x="1979712" y="1340768"/>
            <a:ext cx="5256584" cy="1446550"/>
          </a:xfrm>
          <a:prstGeom prst="rect">
            <a:avLst/>
          </a:prstGeom>
          <a:noFill/>
        </p:spPr>
        <p:txBody>
          <a:bodyPr wrap="square" lIns="91440" tIns="45720" rIns="91440" bIns="45720">
            <a:spAutoFit/>
          </a:bodyPr>
          <a:lstStyle/>
          <a:p>
            <a:pPr algn="ctr"/>
            <a:r>
              <a:rPr lang="en-US" sz="8800" b="1" cap="none" spc="0" dirty="0" smtClean="0">
                <a:ln w="31550" cmpd="sng">
                  <a:solidFill>
                    <a:schemeClr val="tx1"/>
                  </a:solidFill>
                  <a:prstDash val="solid"/>
                </a:ln>
                <a:solidFill>
                  <a:srgbClr val="F30314"/>
                </a:solidFill>
                <a:effectLst>
                  <a:outerShdw blurRad="50800" dist="38100" dir="8100000" algn="tr" rotWithShape="0">
                    <a:prstClr val="black">
                      <a:alpha val="40000"/>
                    </a:prstClr>
                  </a:outerShdw>
                </a:effectLst>
              </a:rPr>
              <a:t>Pathology</a:t>
            </a:r>
            <a:endParaRPr lang="en-US" sz="8800" b="1" cap="none" spc="0" dirty="0">
              <a:ln w="31550" cmpd="sng">
                <a:solidFill>
                  <a:schemeClr val="tx1"/>
                </a:solidFill>
                <a:prstDash val="solid"/>
              </a:ln>
              <a:solidFill>
                <a:srgbClr val="F30314"/>
              </a:solidFill>
              <a:effectLst>
                <a:outerShdw blurRad="50800" dist="38100" dir="8100000" algn="tr" rotWithShape="0">
                  <a:prstClr val="black">
                    <a:alpha val="40000"/>
                  </a:prstClr>
                </a:outerShdw>
              </a:effectLst>
            </a:endParaRPr>
          </a:p>
        </p:txBody>
      </p:sp>
      <p:sp>
        <p:nvSpPr>
          <p:cNvPr id="5" name="مربع نص 4"/>
          <p:cNvSpPr txBox="1"/>
          <p:nvPr/>
        </p:nvSpPr>
        <p:spPr>
          <a:xfrm>
            <a:off x="5580112" y="260648"/>
            <a:ext cx="3096344" cy="707886"/>
          </a:xfrm>
          <a:prstGeom prst="rect">
            <a:avLst/>
          </a:prstGeom>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ln/>
          <a:effectLst>
            <a:glow rad="63500">
              <a:schemeClr val="accent6">
                <a:satMod val="175000"/>
                <a:alpha val="40000"/>
              </a:schemeClr>
            </a:glow>
            <a:outerShdw blurRad="40000" dist="23000" dir="5400000" rotWithShape="0">
              <a:srgbClr val="000000">
                <a:alpha val="35000"/>
              </a:srgbClr>
            </a:outerShdw>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l" rtl="0"/>
            <a:r>
              <a:rPr lang="en-US" sz="4000" b="1" dirty="0" smtClean="0">
                <a:ln w="19050">
                  <a:solidFill>
                    <a:srgbClr val="F30314"/>
                  </a:solidFill>
                </a:ln>
                <a:solidFill>
                  <a:srgbClr val="2103FD"/>
                </a:solidFill>
                <a:effectLst>
                  <a:glow rad="63500">
                    <a:schemeClr val="accent6">
                      <a:satMod val="175000"/>
                      <a:alpha val="40000"/>
                    </a:schemeClr>
                  </a:glow>
                  <a:outerShdw blurRad="50800" dist="38100" dir="10800000" algn="r" rotWithShape="0">
                    <a:prstClr val="black">
                      <a:alpha val="40000"/>
                    </a:prstClr>
                  </a:outerShdw>
                </a:effectLst>
                <a:latin typeface="Arial Black" pitchFamily="34" charset="0"/>
              </a:rPr>
              <a:t>Lecture 1</a:t>
            </a:r>
            <a:endParaRPr lang="en-US" sz="4000" b="1" dirty="0">
              <a:ln w="19050">
                <a:solidFill>
                  <a:srgbClr val="F30314"/>
                </a:solidFill>
              </a:ln>
              <a:solidFill>
                <a:srgbClr val="2103FD"/>
              </a:solidFill>
              <a:effectLst>
                <a:glow rad="63500">
                  <a:schemeClr val="accent6">
                    <a:satMod val="175000"/>
                    <a:alpha val="40000"/>
                  </a:schemeClr>
                </a:glow>
                <a:outerShdw blurRad="50800" dist="38100" dir="10800000" algn="r" rotWithShape="0">
                  <a:prstClr val="black">
                    <a:alpha val="40000"/>
                  </a:prstClr>
                </a:outerShdw>
              </a:effectLst>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fontScale="77500" lnSpcReduction="20000"/>
          </a:bodyPr>
          <a:lstStyle/>
          <a:p>
            <a:pPr lvl="0" algn="just" rtl="0">
              <a:lnSpc>
                <a:spcPct val="120000"/>
              </a:lnSpc>
              <a:buNone/>
            </a:pPr>
            <a:r>
              <a:rPr lang="en-US" b="1" dirty="0" smtClean="0">
                <a:solidFill>
                  <a:srgbClr val="FF0000"/>
                </a:solidFill>
              </a:rPr>
              <a:t>3. Examination of crush preparation:</a:t>
            </a:r>
          </a:p>
          <a:p>
            <a:pPr lvl="0" algn="just" rtl="0">
              <a:lnSpc>
                <a:spcPct val="120000"/>
              </a:lnSpc>
            </a:pPr>
            <a:r>
              <a:rPr lang="en-US" b="1" dirty="0" smtClean="0"/>
              <a:t>Cerebral masses whose malignancy status is unknown are located and aspirated under stereotactic guidance. </a:t>
            </a:r>
          </a:p>
          <a:p>
            <a:pPr lvl="0" algn="just" rtl="0">
              <a:lnSpc>
                <a:spcPct val="120000"/>
              </a:lnSpc>
            </a:pPr>
            <a:r>
              <a:rPr lang="en-US" b="1" dirty="0" smtClean="0"/>
              <a:t>The needle biopsy obtained is flattened between two slides. </a:t>
            </a:r>
          </a:p>
          <a:p>
            <a:pPr lvl="0" algn="just" rtl="0">
              <a:lnSpc>
                <a:spcPct val="120000"/>
              </a:lnSpc>
            </a:pPr>
            <a:r>
              <a:rPr lang="en-US" b="1" dirty="0" smtClean="0"/>
              <a:t>Once the proper stain is applied, the cells contained in the specimen can be evaluated within a few minutes </a:t>
            </a:r>
          </a:p>
          <a:p>
            <a:pPr algn="just" rtl="0">
              <a:lnSpc>
                <a:spcPct val="120000"/>
              </a:lnSpc>
              <a:buNone/>
            </a:pPr>
            <a:r>
              <a:rPr lang="en-US" b="1" dirty="0" smtClean="0">
                <a:solidFill>
                  <a:srgbClr val="FF0000"/>
                </a:solidFill>
              </a:rPr>
              <a:t>4. Aspiration cytology</a:t>
            </a:r>
            <a:r>
              <a:rPr lang="en-US" b="1" dirty="0" smtClean="0"/>
              <a:t>: </a:t>
            </a:r>
          </a:p>
          <a:p>
            <a:pPr algn="just" rtl="0">
              <a:lnSpc>
                <a:spcPct val="120000"/>
              </a:lnSpc>
            </a:pPr>
            <a:r>
              <a:rPr lang="en-US" b="1" dirty="0" smtClean="0"/>
              <a:t>This technique permits quick morphologic diagnostic evaluation of a tumor. </a:t>
            </a:r>
          </a:p>
          <a:p>
            <a:pPr lvl="0" algn="just" rtl="0">
              <a:lnSpc>
                <a:spcPct val="120000"/>
              </a:lnSpc>
            </a:pPr>
            <a:r>
              <a:rPr lang="en-US" b="1" dirty="0" smtClean="0"/>
              <a:t>The affected organ, such as the prostate, or fluid-filled space is punctured with a fine needle, and the cells drawn out with a syringe are smeared on a slide. </a:t>
            </a:r>
          </a:p>
          <a:p>
            <a:pPr lvl="0" algn="just" rtl="0">
              <a:lnSpc>
                <a:spcPct val="120000"/>
              </a:lnSpc>
            </a:pPr>
            <a:r>
              <a:rPr lang="en-US" b="1" dirty="0" smtClean="0"/>
              <a:t>The accuracy of this technique is quite high.</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fontScale="85000" lnSpcReduction="10000"/>
          </a:bodyPr>
          <a:lstStyle/>
          <a:p>
            <a:pPr lvl="0" algn="just" rtl="0">
              <a:lnSpc>
                <a:spcPct val="110000"/>
              </a:lnSpc>
              <a:buNone/>
            </a:pPr>
            <a:r>
              <a:rPr lang="en-US" b="1" dirty="0" smtClean="0">
                <a:solidFill>
                  <a:srgbClr val="FF0000"/>
                </a:solidFill>
              </a:rPr>
              <a:t>5. </a:t>
            </a:r>
            <a:r>
              <a:rPr lang="en-US" b="1" dirty="0" err="1" smtClean="0">
                <a:solidFill>
                  <a:srgbClr val="FF0000"/>
                </a:solidFill>
              </a:rPr>
              <a:t>Exfoliative</a:t>
            </a:r>
            <a:r>
              <a:rPr lang="en-US" b="1" dirty="0" smtClean="0">
                <a:solidFill>
                  <a:srgbClr val="FF0000"/>
                </a:solidFill>
              </a:rPr>
              <a:t> cytology</a:t>
            </a:r>
            <a:r>
              <a:rPr lang="en-US" dirty="0" smtClean="0">
                <a:solidFill>
                  <a:srgbClr val="FF0000"/>
                </a:solidFill>
              </a:rPr>
              <a:t> </a:t>
            </a:r>
          </a:p>
          <a:p>
            <a:pPr lvl="0" algn="just" rtl="0">
              <a:lnSpc>
                <a:spcPct val="110000"/>
              </a:lnSpc>
            </a:pPr>
            <a:r>
              <a:rPr lang="en-US" dirty="0" smtClean="0"/>
              <a:t>Here, cells obtained from the surfaces of tissues such as the cervix of the uterus, or by centrifuging body fluids, are smeared on a slide.</a:t>
            </a:r>
          </a:p>
          <a:p>
            <a:pPr algn="just" rtl="0">
              <a:lnSpc>
                <a:spcPct val="110000"/>
              </a:lnSpc>
            </a:pPr>
            <a:r>
              <a:rPr lang="en-US" dirty="0" smtClean="0">
                <a:solidFill>
                  <a:srgbClr val="FF0000"/>
                </a:solidFill>
              </a:rPr>
              <a:t> </a:t>
            </a:r>
            <a:r>
              <a:rPr lang="en-US" b="1" u="sng" dirty="0" smtClean="0">
                <a:solidFill>
                  <a:srgbClr val="FF0000"/>
                </a:solidFill>
              </a:rPr>
              <a:t>Cell injury</a:t>
            </a:r>
            <a:r>
              <a:rPr lang="en-US" u="sng" dirty="0" smtClean="0">
                <a:solidFill>
                  <a:srgbClr val="FF0000"/>
                </a:solidFill>
              </a:rPr>
              <a:t> </a:t>
            </a:r>
            <a:r>
              <a:rPr lang="en-US" b="1" dirty="0" smtClean="0">
                <a:solidFill>
                  <a:srgbClr val="FF0000"/>
                </a:solidFill>
              </a:rPr>
              <a:t>is defined as the effect of a variety of stresses due to etiologic agents a cell encounters resulting in changes in its internal and external environment</a:t>
            </a:r>
            <a:r>
              <a:rPr lang="en-US" dirty="0" smtClean="0"/>
              <a:t>. </a:t>
            </a:r>
          </a:p>
          <a:p>
            <a:pPr lvl="0" algn="just" rtl="0">
              <a:lnSpc>
                <a:spcPct val="110000"/>
              </a:lnSpc>
            </a:pPr>
            <a:r>
              <a:rPr lang="en-US" dirty="0" smtClean="0"/>
              <a:t>In general, cells of the body have inbuilt mechanism to deal with changes in environment to an extent. </a:t>
            </a:r>
          </a:p>
          <a:p>
            <a:pPr lvl="0" algn="just" rtl="0">
              <a:lnSpc>
                <a:spcPct val="110000"/>
              </a:lnSpc>
            </a:pPr>
            <a:r>
              <a:rPr lang="en-US" dirty="0" smtClean="0"/>
              <a:t>The cellular response to stress may vary and depends upon </a:t>
            </a:r>
            <a:r>
              <a:rPr lang="en-US" u="sng" dirty="0" smtClean="0"/>
              <a:t>following two variables</a:t>
            </a:r>
            <a:r>
              <a:rPr lang="en-US" dirty="0" smtClean="0"/>
              <a:t>:</a:t>
            </a:r>
          </a:p>
          <a:p>
            <a:pPr algn="just" rtl="0">
              <a:lnSpc>
                <a:spcPct val="110000"/>
              </a:lnSpc>
              <a:buNone/>
            </a:pPr>
            <a:r>
              <a:rPr lang="en-US" b="1" dirty="0" err="1" smtClean="0"/>
              <a:t>i</a:t>
            </a:r>
            <a:r>
              <a:rPr lang="en-US" b="1" dirty="0" smtClean="0"/>
              <a:t>)</a:t>
            </a:r>
            <a:r>
              <a:rPr lang="en-US" dirty="0" smtClean="0"/>
              <a:t> Host factors i.e. the type of cell and tissue involved.</a:t>
            </a:r>
          </a:p>
          <a:p>
            <a:pPr algn="just" rtl="0">
              <a:lnSpc>
                <a:spcPct val="110000"/>
              </a:lnSpc>
              <a:buNone/>
            </a:pPr>
            <a:r>
              <a:rPr lang="en-US" b="1" dirty="0" smtClean="0"/>
              <a:t>ii)</a:t>
            </a:r>
            <a:r>
              <a:rPr lang="en-US" dirty="0" smtClean="0"/>
              <a:t> Factors pertaining to injurious agent i.e. extent and type of cell injury.</a:t>
            </a:r>
          </a:p>
          <a:p>
            <a:pPr algn="just" rtl="0">
              <a:lnSpc>
                <a:spcPct val="110000"/>
              </a:lnSpc>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336704"/>
          </a:xfrm>
        </p:spPr>
        <p:txBody>
          <a:bodyPr>
            <a:normAutofit/>
          </a:bodyPr>
          <a:lstStyle/>
          <a:p>
            <a:pPr algn="just" rtl="0">
              <a:buNone/>
            </a:pPr>
            <a:r>
              <a:rPr lang="en-US" b="1" dirty="0" smtClean="0">
                <a:solidFill>
                  <a:srgbClr val="FF0000"/>
                </a:solidFill>
              </a:rPr>
              <a:t>Causes of Cell Injury</a:t>
            </a:r>
            <a:endParaRPr lang="en-US" dirty="0" smtClean="0">
              <a:solidFill>
                <a:srgbClr val="FF0000"/>
              </a:solidFill>
            </a:endParaRPr>
          </a:p>
          <a:p>
            <a:pPr lvl="0" algn="just" rtl="0"/>
            <a:r>
              <a:rPr lang="en-US" dirty="0" smtClean="0"/>
              <a:t>The causes of cell injury range from the gross physical trauma of a motor vehicle accident to the single gene defect that results in a defective enzyme underlying a specific metabolic disease. </a:t>
            </a:r>
          </a:p>
          <a:p>
            <a:pPr lvl="0" algn="just" rtl="0"/>
            <a:r>
              <a:rPr lang="en-US" dirty="0" smtClean="0"/>
              <a:t>The cells may be broadly injured by two major ways:</a:t>
            </a:r>
          </a:p>
          <a:p>
            <a:pPr marL="914400" indent="-284163" algn="just" rtl="0"/>
            <a:r>
              <a:rPr lang="en-US" dirty="0" smtClean="0"/>
              <a:t>A. Genetic causes</a:t>
            </a:r>
          </a:p>
          <a:p>
            <a:pPr marL="914400" indent="-284163" algn="just" rtl="0"/>
            <a:r>
              <a:rPr lang="en-US" dirty="0" smtClean="0"/>
              <a:t>B. Acquired causes</a:t>
            </a:r>
          </a:p>
          <a:p>
            <a:pPr algn="just" rtl="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a:bodyPr>
          <a:lstStyle/>
          <a:p>
            <a:pPr algn="just" rtl="0">
              <a:buNone/>
            </a:pPr>
            <a:r>
              <a:rPr lang="en-US" b="1" dirty="0" smtClean="0">
                <a:solidFill>
                  <a:srgbClr val="FF0000"/>
                </a:solidFill>
              </a:rPr>
              <a:t>Genetic Defects</a:t>
            </a:r>
            <a:endParaRPr lang="en-US" dirty="0" smtClean="0">
              <a:solidFill>
                <a:srgbClr val="FF0000"/>
              </a:solidFill>
            </a:endParaRPr>
          </a:p>
          <a:p>
            <a:pPr lvl="0" algn="just" rtl="0"/>
            <a:r>
              <a:rPr lang="en-US" dirty="0" smtClean="0"/>
              <a:t>Genetic defects can result in pathologic changes as conspicuous as the congenital malformations associated with Down syndrome or as subtle as the single amino acid substitution in hemoglobin S giving rise to sickle cell anemia. </a:t>
            </a:r>
          </a:p>
          <a:p>
            <a:pPr lvl="0" algn="just" rtl="0"/>
            <a:r>
              <a:rPr lang="en-US" b="1" dirty="0" smtClean="0">
                <a:solidFill>
                  <a:srgbClr val="FF0000"/>
                </a:solidFill>
              </a:rPr>
              <a:t>Genetic defects may cause cell injury because of deficiency of functional proteins, such as enzymes in inborn errors of metabolism, or accumulation of damaged DNA or </a:t>
            </a:r>
            <a:r>
              <a:rPr lang="en-US" b="1" dirty="0" err="1" smtClean="0">
                <a:solidFill>
                  <a:srgbClr val="FF0000"/>
                </a:solidFill>
              </a:rPr>
              <a:t>misfolded</a:t>
            </a:r>
            <a:r>
              <a:rPr lang="en-US" b="1" dirty="0" smtClean="0">
                <a:solidFill>
                  <a:srgbClr val="FF0000"/>
                </a:solidFill>
              </a:rPr>
              <a:t> proteins, both of which trigger cell death when they are beyond repair.</a:t>
            </a:r>
            <a:endParaRPr lang="en-US" b="1"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336704"/>
          </a:xfrm>
        </p:spPr>
        <p:txBody>
          <a:bodyPr>
            <a:normAutofit fontScale="77500" lnSpcReduction="20000"/>
          </a:bodyPr>
          <a:lstStyle/>
          <a:p>
            <a:pPr lvl="0" algn="just" rtl="0">
              <a:lnSpc>
                <a:spcPct val="120000"/>
              </a:lnSpc>
              <a:buNone/>
            </a:pPr>
            <a:r>
              <a:rPr lang="en-US" b="1" dirty="0" smtClean="0">
                <a:solidFill>
                  <a:srgbClr val="FF0000"/>
                </a:solidFill>
              </a:rPr>
              <a:t>The acquired causes</a:t>
            </a:r>
            <a:r>
              <a:rPr lang="en-US" dirty="0" smtClean="0">
                <a:solidFill>
                  <a:srgbClr val="FF0000"/>
                </a:solidFill>
              </a:rPr>
              <a:t> </a:t>
            </a:r>
            <a:r>
              <a:rPr lang="en-US" dirty="0" smtClean="0"/>
              <a:t>of disease comprise vast majority of common diseases afflicting mankind. Based on underlying agent, the acquired causes of cell injury can be further </a:t>
            </a:r>
            <a:r>
              <a:rPr lang="en-US" dirty="0" err="1" smtClean="0"/>
              <a:t>categorised</a:t>
            </a:r>
            <a:r>
              <a:rPr lang="en-US" dirty="0" smtClean="0"/>
              <a:t> as under:</a:t>
            </a:r>
          </a:p>
          <a:p>
            <a:pPr algn="just" rtl="0">
              <a:lnSpc>
                <a:spcPct val="120000"/>
              </a:lnSpc>
              <a:buNone/>
            </a:pPr>
            <a:r>
              <a:rPr lang="en-US" b="1" dirty="0" smtClean="0">
                <a:solidFill>
                  <a:srgbClr val="2103FD"/>
                </a:solidFill>
              </a:rPr>
              <a:t>1. Hypoxia and </a:t>
            </a:r>
            <a:r>
              <a:rPr lang="en-US" b="1" dirty="0" err="1" smtClean="0">
                <a:solidFill>
                  <a:srgbClr val="2103FD"/>
                </a:solidFill>
              </a:rPr>
              <a:t>ischaemia</a:t>
            </a:r>
            <a:r>
              <a:rPr lang="en-US" b="1" dirty="0" smtClean="0">
                <a:solidFill>
                  <a:srgbClr val="2103FD"/>
                </a:solidFill>
              </a:rPr>
              <a:t>.</a:t>
            </a:r>
          </a:p>
          <a:p>
            <a:pPr algn="just" rtl="0">
              <a:lnSpc>
                <a:spcPct val="120000"/>
              </a:lnSpc>
              <a:buNone/>
            </a:pPr>
            <a:r>
              <a:rPr lang="en-US" b="1" dirty="0" smtClean="0">
                <a:solidFill>
                  <a:srgbClr val="2103FD"/>
                </a:solidFill>
              </a:rPr>
              <a:t>2. Physical agents.</a:t>
            </a:r>
          </a:p>
          <a:p>
            <a:pPr algn="just" rtl="0">
              <a:lnSpc>
                <a:spcPct val="120000"/>
              </a:lnSpc>
              <a:buNone/>
            </a:pPr>
            <a:r>
              <a:rPr lang="en-US" b="1" dirty="0" smtClean="0">
                <a:solidFill>
                  <a:srgbClr val="2103FD"/>
                </a:solidFill>
              </a:rPr>
              <a:t>3. Chemical agents and drugs.</a:t>
            </a:r>
          </a:p>
          <a:p>
            <a:pPr algn="just" rtl="0">
              <a:lnSpc>
                <a:spcPct val="120000"/>
              </a:lnSpc>
              <a:buNone/>
            </a:pPr>
            <a:r>
              <a:rPr lang="en-US" b="1" dirty="0" smtClean="0">
                <a:solidFill>
                  <a:srgbClr val="2103FD"/>
                </a:solidFill>
              </a:rPr>
              <a:t>4. Microbial agents.</a:t>
            </a:r>
          </a:p>
          <a:p>
            <a:pPr algn="just" rtl="0">
              <a:lnSpc>
                <a:spcPct val="120000"/>
              </a:lnSpc>
              <a:buNone/>
            </a:pPr>
            <a:r>
              <a:rPr lang="en-US" b="1" dirty="0" smtClean="0">
                <a:solidFill>
                  <a:srgbClr val="2103FD"/>
                </a:solidFill>
              </a:rPr>
              <a:t>5. Immunologic agents.</a:t>
            </a:r>
          </a:p>
          <a:p>
            <a:pPr algn="just" rtl="0">
              <a:lnSpc>
                <a:spcPct val="120000"/>
              </a:lnSpc>
              <a:buNone/>
            </a:pPr>
            <a:r>
              <a:rPr lang="en-US" b="1" dirty="0" smtClean="0">
                <a:solidFill>
                  <a:srgbClr val="2103FD"/>
                </a:solidFill>
              </a:rPr>
              <a:t>6. Nutritional derangements.</a:t>
            </a:r>
          </a:p>
          <a:p>
            <a:pPr algn="just" rtl="0">
              <a:lnSpc>
                <a:spcPct val="120000"/>
              </a:lnSpc>
              <a:buNone/>
            </a:pPr>
            <a:r>
              <a:rPr lang="en-US" b="1" dirty="0" smtClean="0">
                <a:solidFill>
                  <a:srgbClr val="2103FD"/>
                </a:solidFill>
              </a:rPr>
              <a:t>7. Ageing.</a:t>
            </a:r>
          </a:p>
          <a:p>
            <a:pPr algn="just" rtl="0">
              <a:lnSpc>
                <a:spcPct val="120000"/>
              </a:lnSpc>
              <a:buNone/>
            </a:pPr>
            <a:r>
              <a:rPr lang="en-US" b="1" dirty="0" smtClean="0">
                <a:solidFill>
                  <a:srgbClr val="2103FD"/>
                </a:solidFill>
              </a:rPr>
              <a:t>8. Psychogenic diseases.</a:t>
            </a:r>
          </a:p>
          <a:p>
            <a:pPr algn="just" rtl="0">
              <a:lnSpc>
                <a:spcPct val="120000"/>
              </a:lnSpc>
              <a:buNone/>
            </a:pPr>
            <a:r>
              <a:rPr lang="en-US" b="1" dirty="0" smtClean="0">
                <a:solidFill>
                  <a:srgbClr val="2103FD"/>
                </a:solidFill>
              </a:rPr>
              <a:t>9. Iatrogenic factors.</a:t>
            </a:r>
          </a:p>
          <a:p>
            <a:pPr algn="just" rtl="0">
              <a:lnSpc>
                <a:spcPct val="120000"/>
              </a:lnSpc>
              <a:buNone/>
            </a:pPr>
            <a:r>
              <a:rPr lang="en-US" b="1" dirty="0" smtClean="0">
                <a:solidFill>
                  <a:srgbClr val="2103FD"/>
                </a:solidFill>
              </a:rPr>
              <a:t>10. Idiopathic diseases.</a:t>
            </a:r>
          </a:p>
          <a:p>
            <a:pPr algn="just" rtl="0">
              <a:lnSpc>
                <a:spcPct val="120000"/>
              </a:lnSpc>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568952" cy="6264696"/>
          </a:xfrm>
        </p:spPr>
        <p:txBody>
          <a:bodyPr>
            <a:normAutofit/>
          </a:bodyPr>
          <a:lstStyle/>
          <a:p>
            <a:pPr algn="just" rtl="0">
              <a:buNone/>
            </a:pPr>
            <a:r>
              <a:rPr lang="en-US" b="1" dirty="0" smtClean="0">
                <a:solidFill>
                  <a:srgbClr val="2103FD"/>
                </a:solidFill>
              </a:rPr>
              <a:t>Clinical Course</a:t>
            </a:r>
            <a:endParaRPr lang="en-US" dirty="0" smtClean="0">
              <a:solidFill>
                <a:srgbClr val="2103FD"/>
              </a:solidFill>
            </a:endParaRPr>
          </a:p>
          <a:p>
            <a:pPr algn="just" rtl="0"/>
            <a:r>
              <a:rPr lang="en-US" b="1" i="1" dirty="0" err="1" smtClean="0">
                <a:solidFill>
                  <a:srgbClr val="FF0000"/>
                </a:solidFill>
              </a:rPr>
              <a:t>Peracute</a:t>
            </a:r>
            <a:r>
              <a:rPr lang="en-US" b="1" i="1" dirty="0" smtClean="0">
                <a:solidFill>
                  <a:srgbClr val="FF0000"/>
                </a:solidFill>
              </a:rPr>
              <a:t> disorders</a:t>
            </a:r>
            <a:r>
              <a:rPr lang="en-US" dirty="0" smtClean="0">
                <a:solidFill>
                  <a:srgbClr val="FF0000"/>
                </a:solidFill>
              </a:rPr>
              <a:t> </a:t>
            </a:r>
            <a:r>
              <a:rPr lang="en-US" dirty="0" smtClean="0"/>
              <a:t>are fulminant and usually lead to death within several days.</a:t>
            </a:r>
          </a:p>
          <a:p>
            <a:pPr algn="just" rtl="0"/>
            <a:r>
              <a:rPr lang="en-US" b="1" i="1" dirty="0" smtClean="0">
                <a:solidFill>
                  <a:srgbClr val="FF0000"/>
                </a:solidFill>
              </a:rPr>
              <a:t>Acute disorders</a:t>
            </a:r>
            <a:r>
              <a:rPr lang="en-US" dirty="0" smtClean="0">
                <a:solidFill>
                  <a:srgbClr val="FF0000"/>
                </a:solidFill>
              </a:rPr>
              <a:t> </a:t>
            </a:r>
            <a:r>
              <a:rPr lang="en-US" dirty="0" smtClean="0"/>
              <a:t>are usually intense and last for a </a:t>
            </a:r>
            <a:r>
              <a:rPr lang="en-US" u="sng" dirty="0" smtClean="0"/>
              <a:t>few days</a:t>
            </a:r>
            <a:r>
              <a:rPr lang="en-US" dirty="0" smtClean="0"/>
              <a:t> or </a:t>
            </a:r>
            <a:r>
              <a:rPr lang="en-US" u="sng" dirty="0" smtClean="0"/>
              <a:t>weeks</a:t>
            </a:r>
            <a:r>
              <a:rPr lang="en-US" dirty="0" smtClean="0"/>
              <a:t>. Recuperation (recovery of normal health and function) is possible.</a:t>
            </a:r>
          </a:p>
          <a:p>
            <a:pPr algn="just" rtl="0"/>
            <a:r>
              <a:rPr lang="en-US" b="1" i="1" dirty="0" err="1" smtClean="0">
                <a:solidFill>
                  <a:srgbClr val="FF0000"/>
                </a:solidFill>
              </a:rPr>
              <a:t>Subacute</a:t>
            </a:r>
            <a:r>
              <a:rPr lang="en-US" b="1" i="1" dirty="0" smtClean="0">
                <a:solidFill>
                  <a:srgbClr val="FF0000"/>
                </a:solidFill>
              </a:rPr>
              <a:t> disorders</a:t>
            </a:r>
            <a:r>
              <a:rPr lang="en-US" dirty="0" smtClean="0">
                <a:solidFill>
                  <a:srgbClr val="FF0000"/>
                </a:solidFill>
              </a:rPr>
              <a:t> </a:t>
            </a:r>
            <a:r>
              <a:rPr lang="en-US" dirty="0" smtClean="0"/>
              <a:t>are characterized by an insidious onset and a clinical course that lasts for </a:t>
            </a:r>
            <a:r>
              <a:rPr lang="en-US" u="sng" dirty="0" smtClean="0"/>
              <a:t>weeks</a:t>
            </a:r>
            <a:r>
              <a:rPr lang="en-US" dirty="0" smtClean="0"/>
              <a:t>. Recuperation is often doubtful.</a:t>
            </a:r>
          </a:p>
          <a:p>
            <a:pPr algn="just" rtl="0"/>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12968" cy="6480720"/>
          </a:xfrm>
        </p:spPr>
        <p:txBody>
          <a:bodyPr>
            <a:noAutofit/>
          </a:bodyPr>
          <a:lstStyle/>
          <a:p>
            <a:pPr algn="just" rtl="0">
              <a:lnSpc>
                <a:spcPct val="120000"/>
              </a:lnSpc>
            </a:pPr>
            <a:r>
              <a:rPr lang="en-US" sz="2300" b="1" i="1" dirty="0" smtClean="0">
                <a:solidFill>
                  <a:srgbClr val="FF0000"/>
                </a:solidFill>
              </a:rPr>
              <a:t>Chronic disorders</a:t>
            </a:r>
            <a:r>
              <a:rPr lang="en-US" sz="2300" dirty="0" smtClean="0">
                <a:solidFill>
                  <a:srgbClr val="FF0000"/>
                </a:solidFill>
              </a:rPr>
              <a:t> </a:t>
            </a:r>
            <a:r>
              <a:rPr lang="en-US" sz="2300" dirty="0" smtClean="0"/>
              <a:t>are usually mild and progress in stages over a period of </a:t>
            </a:r>
            <a:r>
              <a:rPr lang="en-US" sz="2300" u="sng" dirty="0" smtClean="0"/>
              <a:t>months</a:t>
            </a:r>
            <a:r>
              <a:rPr lang="en-US" sz="2300" dirty="0" smtClean="0"/>
              <a:t>:</a:t>
            </a:r>
          </a:p>
          <a:p>
            <a:pPr algn="just" rtl="0">
              <a:lnSpc>
                <a:spcPct val="120000"/>
              </a:lnSpc>
              <a:buNone/>
            </a:pPr>
            <a:r>
              <a:rPr lang="en-US" sz="2300" dirty="0" smtClean="0"/>
              <a:t>— </a:t>
            </a:r>
            <a:r>
              <a:rPr lang="en-US" sz="2300" b="1" dirty="0" smtClean="0"/>
              <a:t>Primary chronic </a:t>
            </a:r>
            <a:r>
              <a:rPr lang="en-US" sz="2300" dirty="0" smtClean="0"/>
              <a:t>disorders begin without a manifest acute phase. </a:t>
            </a:r>
          </a:p>
          <a:p>
            <a:pPr algn="just" rtl="0">
              <a:lnSpc>
                <a:spcPct val="120000"/>
              </a:lnSpc>
              <a:buNone/>
            </a:pPr>
            <a:r>
              <a:rPr lang="en-US" sz="2300" dirty="0" smtClean="0"/>
              <a:t>      The clinical course is episodic. Recuperation is not possible.</a:t>
            </a:r>
          </a:p>
          <a:p>
            <a:pPr algn="just" rtl="0">
              <a:lnSpc>
                <a:spcPct val="120000"/>
              </a:lnSpc>
              <a:buNone/>
            </a:pPr>
            <a:r>
              <a:rPr lang="en-US" sz="2300" dirty="0" smtClean="0"/>
              <a:t>— </a:t>
            </a:r>
            <a:r>
              <a:rPr lang="en-US" sz="2300" b="1" dirty="0" smtClean="0"/>
              <a:t>Secondary chronic </a:t>
            </a:r>
            <a:r>
              <a:rPr lang="en-US" sz="2300" dirty="0" smtClean="0"/>
              <a:t>disorders occur subsequent to an acute inflammation that fails to heal because of complicating factors.</a:t>
            </a:r>
          </a:p>
          <a:p>
            <a:pPr algn="just" rtl="0">
              <a:lnSpc>
                <a:spcPct val="120000"/>
              </a:lnSpc>
              <a:buNone/>
            </a:pPr>
            <a:r>
              <a:rPr lang="en-US" sz="2300" dirty="0" smtClean="0"/>
              <a:t>— Recuperation in these cases is characterized by structural damage and functional deficits that remain after the disease subsides. </a:t>
            </a:r>
          </a:p>
          <a:p>
            <a:pPr algn="just" rtl="0">
              <a:lnSpc>
                <a:spcPct val="120000"/>
              </a:lnSpc>
              <a:buNone/>
            </a:pPr>
            <a:r>
              <a:rPr lang="en-US" sz="2300" dirty="0" smtClean="0"/>
              <a:t>       This results in restricted functional and social adaptability.</a:t>
            </a:r>
          </a:p>
          <a:p>
            <a:pPr algn="just" rtl="0">
              <a:lnSpc>
                <a:spcPct val="120000"/>
              </a:lnSpc>
            </a:pPr>
            <a:r>
              <a:rPr lang="en-US" sz="2300" b="1" i="1" dirty="0" smtClean="0">
                <a:solidFill>
                  <a:srgbClr val="FF0000"/>
                </a:solidFill>
              </a:rPr>
              <a:t>Recurrence</a:t>
            </a:r>
            <a:r>
              <a:rPr lang="en-US" sz="2300" dirty="0" smtClean="0"/>
              <a:t> is the resurgence of what is usually a chronic disorder after a period of time. </a:t>
            </a:r>
          </a:p>
          <a:p>
            <a:pPr algn="just" rtl="0">
              <a:lnSpc>
                <a:spcPct val="120000"/>
              </a:lnSpc>
            </a:pPr>
            <a:r>
              <a:rPr lang="en-US" sz="2300" b="1" i="1" dirty="0" smtClean="0">
                <a:solidFill>
                  <a:srgbClr val="FF0000"/>
                </a:solidFill>
              </a:rPr>
              <a:t>Remission</a:t>
            </a:r>
            <a:r>
              <a:rPr lang="en-US" sz="2300" i="1" dirty="0" smtClean="0"/>
              <a:t> </a:t>
            </a:r>
            <a:r>
              <a:rPr lang="en-US" sz="2300" dirty="0" smtClean="0"/>
              <a:t>is the temporary disappearance of the symptoms of the disorder.</a:t>
            </a:r>
          </a:p>
          <a:p>
            <a:pPr algn="just" rtl="0">
              <a:lnSpc>
                <a:spcPct val="120000"/>
              </a:lnSpc>
            </a:pPr>
            <a:r>
              <a:rPr lang="en-US" sz="2300" b="1" i="1" dirty="0" smtClean="0">
                <a:solidFill>
                  <a:srgbClr val="FF0000"/>
                </a:solidFill>
              </a:rPr>
              <a:t>Death</a:t>
            </a:r>
            <a:r>
              <a:rPr lang="en-US" sz="2300" dirty="0" smtClean="0"/>
              <a:t> (</a:t>
            </a:r>
            <a:r>
              <a:rPr lang="en-US" sz="2300" dirty="0" err="1" smtClean="0"/>
              <a:t>exitus</a:t>
            </a:r>
            <a:r>
              <a:rPr lang="en-US" sz="2300" dirty="0" smtClean="0"/>
              <a:t> </a:t>
            </a:r>
            <a:r>
              <a:rPr lang="en-US" sz="2300" dirty="0" err="1" smtClean="0"/>
              <a:t>letalis</a:t>
            </a:r>
            <a:r>
              <a:rPr lang="en-US" sz="2300" dirty="0" smtClean="0"/>
              <a:t> = lethal end).</a:t>
            </a:r>
            <a:endParaRPr lang="en-US" sz="23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6632"/>
            <a:ext cx="8640960" cy="6552728"/>
          </a:xfrm>
        </p:spPr>
        <p:txBody>
          <a:bodyPr>
            <a:normAutofit fontScale="77500" lnSpcReduction="20000"/>
          </a:bodyPr>
          <a:lstStyle/>
          <a:p>
            <a:pPr algn="just" rtl="0">
              <a:lnSpc>
                <a:spcPct val="120000"/>
              </a:lnSpc>
              <a:buNone/>
            </a:pPr>
            <a:r>
              <a:rPr lang="en-US" b="1" dirty="0" smtClean="0">
                <a:solidFill>
                  <a:srgbClr val="FF0000"/>
                </a:solidFill>
              </a:rPr>
              <a:t>Signs of Death</a:t>
            </a:r>
          </a:p>
          <a:p>
            <a:pPr algn="just" rtl="0">
              <a:lnSpc>
                <a:spcPct val="120000"/>
              </a:lnSpc>
            </a:pPr>
            <a:r>
              <a:rPr lang="en-US" dirty="0" smtClean="0"/>
              <a:t>The cessation of all vital processes can be clinically diagnosed by the following signs.</a:t>
            </a:r>
          </a:p>
          <a:p>
            <a:pPr lvl="0" algn="just" rtl="0">
              <a:lnSpc>
                <a:spcPct val="120000"/>
              </a:lnSpc>
              <a:buNone/>
            </a:pPr>
            <a:r>
              <a:rPr lang="en-US" b="1" dirty="0" smtClean="0">
                <a:solidFill>
                  <a:srgbClr val="FF0000"/>
                </a:solidFill>
              </a:rPr>
              <a:t>1. Equivocal Signs of Death</a:t>
            </a:r>
          </a:p>
          <a:p>
            <a:pPr algn="just" rtl="0">
              <a:lnSpc>
                <a:spcPct val="120000"/>
              </a:lnSpc>
            </a:pPr>
            <a:r>
              <a:rPr lang="en-US" dirty="0" smtClean="0"/>
              <a:t>These signs include cardiac arrest, lack of pulse, cessation of breathing, a </a:t>
            </a:r>
            <a:r>
              <a:rPr lang="en-US" dirty="0" err="1" smtClean="0"/>
              <a:t>reflexia</a:t>
            </a:r>
            <a:r>
              <a:rPr lang="en-US" dirty="0" smtClean="0"/>
              <a:t>, and decreasing body temperature. This is referred to as clinical death.</a:t>
            </a:r>
          </a:p>
          <a:p>
            <a:pPr algn="just" rtl="0">
              <a:lnSpc>
                <a:spcPct val="120000"/>
              </a:lnSpc>
              <a:buNone/>
            </a:pPr>
            <a:r>
              <a:rPr lang="en-US" b="1" dirty="0" smtClean="0">
                <a:solidFill>
                  <a:srgbClr val="FF0000"/>
                </a:solidFill>
              </a:rPr>
              <a:t> 2. Brain Death</a:t>
            </a:r>
          </a:p>
          <a:p>
            <a:pPr algn="just" rtl="0">
              <a:lnSpc>
                <a:spcPct val="120000"/>
              </a:lnSpc>
              <a:buNone/>
            </a:pPr>
            <a:r>
              <a:rPr lang="en-US" dirty="0" smtClean="0"/>
              <a:t>A patient is regarded as biologically dead where brain death has been diagnosed according to the following criteria:</a:t>
            </a:r>
          </a:p>
          <a:p>
            <a:pPr algn="just" rtl="0">
              <a:lnSpc>
                <a:spcPct val="120000"/>
              </a:lnSpc>
              <a:buNone/>
            </a:pPr>
            <a:r>
              <a:rPr lang="en-US" dirty="0" smtClean="0"/>
              <a:t>— An </a:t>
            </a:r>
            <a:r>
              <a:rPr lang="en-US" dirty="0" err="1" smtClean="0"/>
              <a:t>isoelectric</a:t>
            </a:r>
            <a:r>
              <a:rPr lang="en-US" dirty="0" smtClean="0"/>
              <a:t> or ‘flat’ electroencephalogram for 24 hours.</a:t>
            </a:r>
          </a:p>
          <a:p>
            <a:pPr algn="just" rtl="0">
              <a:lnSpc>
                <a:spcPct val="120000"/>
              </a:lnSpc>
              <a:buNone/>
            </a:pPr>
            <a:r>
              <a:rPr lang="en-US" dirty="0" smtClean="0"/>
              <a:t>— Two angiographic studies performed at an interval of 30 minutes demonstrating the absence of cerebral circulation.</a:t>
            </a:r>
          </a:p>
          <a:p>
            <a:pPr algn="just" rtl="0">
              <a:lnSpc>
                <a:spcPct val="120000"/>
              </a:lnSpc>
              <a:buNone/>
            </a:pPr>
            <a:r>
              <a:rPr lang="en-US" dirty="0" smtClean="0"/>
              <a:t>— Irreversible absence of spontaneous respiration.</a:t>
            </a:r>
          </a:p>
          <a:p>
            <a:pPr algn="just" rtl="0">
              <a:lnSpc>
                <a:spcPct val="120000"/>
              </a:lnSpc>
              <a:buNone/>
            </a:pPr>
            <a:r>
              <a:rPr lang="en-US" dirty="0" smtClean="0"/>
              <a:t>— Irreversible a </a:t>
            </a:r>
            <a:r>
              <a:rPr lang="en-US" dirty="0" err="1" smtClean="0"/>
              <a:t>reflexia</a:t>
            </a:r>
            <a:r>
              <a:rPr lang="en-US" dirty="0" smtClean="0"/>
              <a:t> (lack of corneal and </a:t>
            </a:r>
            <a:r>
              <a:rPr lang="en-US" dirty="0" err="1" smtClean="0"/>
              <a:t>pupillary</a:t>
            </a:r>
            <a:r>
              <a:rPr lang="en-US" dirty="0" smtClean="0"/>
              <a:t> reflexes).</a:t>
            </a:r>
          </a:p>
          <a:p>
            <a:pPr algn="just" rtl="0">
              <a:lnSpc>
                <a:spcPct val="120000"/>
              </a:lnSpc>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80720"/>
          </a:xfrm>
        </p:spPr>
        <p:txBody>
          <a:bodyPr>
            <a:normAutofit fontScale="77500" lnSpcReduction="20000"/>
          </a:bodyPr>
          <a:lstStyle/>
          <a:p>
            <a:pPr lvl="0" algn="just" rtl="0">
              <a:lnSpc>
                <a:spcPct val="120000"/>
              </a:lnSpc>
              <a:buNone/>
            </a:pPr>
            <a:r>
              <a:rPr lang="en-US" b="1" dirty="0" smtClean="0">
                <a:solidFill>
                  <a:srgbClr val="FF0000"/>
                </a:solidFill>
              </a:rPr>
              <a:t>3. Unequivocal Signs of Death</a:t>
            </a:r>
            <a:endParaRPr lang="en-US" dirty="0" smtClean="0">
              <a:solidFill>
                <a:srgbClr val="FF0000"/>
              </a:solidFill>
            </a:endParaRPr>
          </a:p>
          <a:p>
            <a:pPr algn="just" rtl="0">
              <a:lnSpc>
                <a:spcPct val="120000"/>
              </a:lnSpc>
            </a:pPr>
            <a:r>
              <a:rPr lang="en-US" b="1" i="1" dirty="0" err="1" smtClean="0">
                <a:solidFill>
                  <a:srgbClr val="FF0000"/>
                </a:solidFill>
              </a:rPr>
              <a:t>Livores</a:t>
            </a:r>
            <a:r>
              <a:rPr lang="en-US" b="1" i="1" dirty="0" smtClean="0">
                <a:solidFill>
                  <a:srgbClr val="FF0000"/>
                </a:solidFill>
              </a:rPr>
              <a:t>:</a:t>
            </a:r>
            <a:r>
              <a:rPr lang="en-US" dirty="0" smtClean="0"/>
              <a:t> After cardiac arrest, gravity causes the blood in the venous system to collect in the lowest parts of the body. This produces reddish violet skin spots that can be mobilized by applying local pressure.</a:t>
            </a:r>
          </a:p>
          <a:p>
            <a:pPr algn="just" rtl="0">
              <a:lnSpc>
                <a:spcPct val="120000"/>
              </a:lnSpc>
            </a:pPr>
            <a:r>
              <a:rPr lang="en-US" b="1" i="1" dirty="0" smtClean="0">
                <a:solidFill>
                  <a:srgbClr val="FF0000"/>
                </a:solidFill>
              </a:rPr>
              <a:t>Rigor mortis </a:t>
            </a:r>
            <a:r>
              <a:rPr lang="en-US" dirty="0" smtClean="0"/>
              <a:t>or postmortem rigidity begins 3–6 hours after death. According to </a:t>
            </a:r>
            <a:r>
              <a:rPr lang="en-US" dirty="0" err="1" smtClean="0"/>
              <a:t>Nysten’s</a:t>
            </a:r>
            <a:r>
              <a:rPr lang="en-US" dirty="0" smtClean="0"/>
              <a:t> law, rigor mortis begins at the head and spreads toward the feet, later subsiding in the same manner.</a:t>
            </a:r>
          </a:p>
          <a:p>
            <a:pPr algn="just" rtl="0">
              <a:lnSpc>
                <a:spcPct val="120000"/>
              </a:lnSpc>
            </a:pPr>
            <a:r>
              <a:rPr lang="en-US" dirty="0" smtClean="0"/>
              <a:t>It occurs due to lack of ATP and the subsequent coagulation of </a:t>
            </a:r>
            <a:r>
              <a:rPr lang="en-US" dirty="0" err="1" smtClean="0"/>
              <a:t>actin</a:t>
            </a:r>
            <a:r>
              <a:rPr lang="en-US" dirty="0" smtClean="0"/>
              <a:t> and myosin filaments.</a:t>
            </a:r>
          </a:p>
          <a:p>
            <a:pPr algn="just" rtl="0">
              <a:lnSpc>
                <a:spcPct val="120000"/>
              </a:lnSpc>
            </a:pPr>
            <a:r>
              <a:rPr lang="en-US" b="1" i="1" dirty="0" smtClean="0">
                <a:solidFill>
                  <a:srgbClr val="FF0000"/>
                </a:solidFill>
              </a:rPr>
              <a:t>Autolysis or decomposition</a:t>
            </a:r>
            <a:r>
              <a:rPr lang="en-US" dirty="0" smtClean="0"/>
              <a:t>: The failure of tissue respiration activates the intrinsic protease from </a:t>
            </a:r>
            <a:r>
              <a:rPr lang="en-US" dirty="0" err="1" smtClean="0"/>
              <a:t>lysosomes</a:t>
            </a:r>
            <a:r>
              <a:rPr lang="en-US" dirty="0" smtClean="0"/>
              <a:t> and extrinsic protease from intestinal bacteria, which digest the organic components of the body in the process of decomposition.</a:t>
            </a:r>
          </a:p>
          <a:p>
            <a:pPr algn="just" rtl="0">
              <a:lnSpc>
                <a:spcPct val="120000"/>
              </a:lnSpc>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712968" cy="6480720"/>
          </a:xfrm>
        </p:spPr>
        <p:txBody>
          <a:bodyPr>
            <a:normAutofit fontScale="85000" lnSpcReduction="20000"/>
          </a:bodyPr>
          <a:lstStyle/>
          <a:p>
            <a:pPr algn="just" rtl="0">
              <a:lnSpc>
                <a:spcPct val="110000"/>
              </a:lnSpc>
              <a:buNone/>
            </a:pPr>
            <a:r>
              <a:rPr lang="en-US" b="1" dirty="0" smtClean="0">
                <a:solidFill>
                  <a:srgbClr val="2103FD"/>
                </a:solidFill>
              </a:rPr>
              <a:t>Statistics</a:t>
            </a:r>
            <a:endParaRPr lang="en-US" dirty="0" smtClean="0">
              <a:solidFill>
                <a:srgbClr val="2103FD"/>
              </a:solidFill>
            </a:endParaRPr>
          </a:p>
          <a:p>
            <a:pPr lvl="0" algn="just" rtl="0">
              <a:lnSpc>
                <a:spcPct val="110000"/>
              </a:lnSpc>
            </a:pPr>
            <a:r>
              <a:rPr lang="en-US" b="1" i="1" dirty="0" smtClean="0">
                <a:solidFill>
                  <a:srgbClr val="FF0000"/>
                </a:solidFill>
              </a:rPr>
              <a:t>Average life expectancy</a:t>
            </a:r>
            <a:r>
              <a:rPr lang="en-US" dirty="0" smtClean="0">
                <a:solidFill>
                  <a:srgbClr val="FF0000"/>
                </a:solidFill>
              </a:rPr>
              <a:t> </a:t>
            </a:r>
            <a:r>
              <a:rPr lang="en-US" dirty="0" smtClean="0"/>
              <a:t>is the time period in which 50% of a certain population group, such as women, have died.</a:t>
            </a:r>
          </a:p>
          <a:p>
            <a:pPr lvl="0" algn="just" rtl="0">
              <a:lnSpc>
                <a:spcPct val="110000"/>
              </a:lnSpc>
            </a:pPr>
            <a:r>
              <a:rPr lang="en-US" b="1" i="1" dirty="0" smtClean="0">
                <a:solidFill>
                  <a:srgbClr val="FF0000"/>
                </a:solidFill>
              </a:rPr>
              <a:t>Incidence</a:t>
            </a:r>
            <a:r>
              <a:rPr lang="en-US" b="1" i="1" dirty="0" smtClean="0"/>
              <a:t> </a:t>
            </a:r>
            <a:r>
              <a:rPr lang="en-US" dirty="0" smtClean="0"/>
              <a:t>is the number of new occurrences of a certain disease per year and per 100,000 population.</a:t>
            </a:r>
          </a:p>
          <a:p>
            <a:pPr lvl="0" algn="just" rtl="0">
              <a:lnSpc>
                <a:spcPct val="110000"/>
              </a:lnSpc>
            </a:pPr>
            <a:r>
              <a:rPr lang="en-US" b="1" i="1" dirty="0" smtClean="0">
                <a:solidFill>
                  <a:srgbClr val="FF0000"/>
                </a:solidFill>
              </a:rPr>
              <a:t>Prevalence</a:t>
            </a:r>
            <a:r>
              <a:rPr lang="en-US" dirty="0" smtClean="0"/>
              <a:t> is the number of persons per 100,000 inhabitants who suffer from a certain disease on a certain day.</a:t>
            </a:r>
          </a:p>
          <a:p>
            <a:pPr lvl="0" algn="just" rtl="0">
              <a:lnSpc>
                <a:spcPct val="110000"/>
              </a:lnSpc>
            </a:pPr>
            <a:r>
              <a:rPr lang="en-US" b="1" i="1" dirty="0" smtClean="0">
                <a:solidFill>
                  <a:srgbClr val="FF0000"/>
                </a:solidFill>
              </a:rPr>
              <a:t>Morbidity</a:t>
            </a:r>
            <a:r>
              <a:rPr lang="en-US" b="1" i="1" dirty="0" smtClean="0"/>
              <a:t> </a:t>
            </a:r>
            <a:r>
              <a:rPr lang="en-US" dirty="0" smtClean="0"/>
              <a:t>is number of persons per year and per 100,000 inhabitants who suffer from a certain disease.</a:t>
            </a:r>
          </a:p>
          <a:p>
            <a:pPr lvl="0" algn="just" rtl="0">
              <a:lnSpc>
                <a:spcPct val="110000"/>
              </a:lnSpc>
            </a:pPr>
            <a:r>
              <a:rPr lang="en-US" b="1" i="1" dirty="0" smtClean="0">
                <a:solidFill>
                  <a:srgbClr val="FF0000"/>
                </a:solidFill>
              </a:rPr>
              <a:t>Mortality</a:t>
            </a:r>
            <a:r>
              <a:rPr lang="en-US" dirty="0" smtClean="0"/>
              <a:t> is number of persons per year and per 100,000 inhabitants who die of a certain disease.</a:t>
            </a:r>
          </a:p>
          <a:p>
            <a:pPr lvl="0" algn="just" rtl="0">
              <a:lnSpc>
                <a:spcPct val="110000"/>
              </a:lnSpc>
            </a:pPr>
            <a:r>
              <a:rPr lang="en-US" b="1" i="1" dirty="0" smtClean="0">
                <a:solidFill>
                  <a:srgbClr val="FF0000"/>
                </a:solidFill>
              </a:rPr>
              <a:t>Lethality</a:t>
            </a:r>
            <a:r>
              <a:rPr lang="en-US" dirty="0" smtClean="0"/>
              <a:t> is the quotient obtained by dividing the number of persons who have died of a certain disease by the number of persons who have contracted the disease.</a:t>
            </a:r>
          </a:p>
          <a:p>
            <a:pPr algn="just" rtl="0">
              <a:lnSpc>
                <a:spcPct val="110000"/>
              </a:lnSpc>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336704"/>
          </a:xfrm>
        </p:spPr>
        <p:txBody>
          <a:bodyPr>
            <a:normAutofit fontScale="85000" lnSpcReduction="20000"/>
          </a:bodyPr>
          <a:lstStyle/>
          <a:p>
            <a:pPr algn="just" rtl="0">
              <a:lnSpc>
                <a:spcPct val="120000"/>
              </a:lnSpc>
              <a:buNone/>
            </a:pPr>
            <a:r>
              <a:rPr lang="en-US" sz="3400" b="1" dirty="0" smtClean="0">
                <a:solidFill>
                  <a:srgbClr val="2103FD"/>
                </a:solidFill>
              </a:rPr>
              <a:t>Fundamentals of Pathology</a:t>
            </a:r>
            <a:endParaRPr lang="en-US" sz="3400" dirty="0" smtClean="0">
              <a:solidFill>
                <a:srgbClr val="2103FD"/>
              </a:solidFill>
            </a:endParaRPr>
          </a:p>
          <a:p>
            <a:pPr algn="just" rtl="0">
              <a:lnSpc>
                <a:spcPct val="120000"/>
              </a:lnSpc>
            </a:pPr>
            <a:r>
              <a:rPr lang="en-US" sz="3300" b="1" i="1" dirty="0" smtClean="0">
                <a:solidFill>
                  <a:srgbClr val="FF0000"/>
                </a:solidFill>
              </a:rPr>
              <a:t>Definition:</a:t>
            </a:r>
            <a:r>
              <a:rPr lang="en-US" sz="3300" dirty="0" smtClean="0"/>
              <a:t> The word ‘Pathology’ is derived from two Greek words—</a:t>
            </a:r>
            <a:r>
              <a:rPr lang="en-US" sz="3300" i="1" dirty="0" smtClean="0"/>
              <a:t>pathos</a:t>
            </a:r>
            <a:r>
              <a:rPr lang="en-US" sz="3300" dirty="0" smtClean="0"/>
              <a:t> (meaning suffering) and </a:t>
            </a:r>
            <a:r>
              <a:rPr lang="en-US" sz="3300" i="1" dirty="0" smtClean="0"/>
              <a:t>logos</a:t>
            </a:r>
            <a:r>
              <a:rPr lang="en-US" sz="3300" dirty="0" smtClean="0"/>
              <a:t> (meaning  study). </a:t>
            </a:r>
          </a:p>
          <a:p>
            <a:pPr lvl="0" algn="just" rtl="0">
              <a:lnSpc>
                <a:spcPct val="120000"/>
              </a:lnSpc>
            </a:pPr>
            <a:r>
              <a:rPr lang="en-US" sz="3300" dirty="0" smtClean="0">
                <a:solidFill>
                  <a:srgbClr val="FF0000"/>
                </a:solidFill>
              </a:rPr>
              <a:t>Pathology</a:t>
            </a:r>
            <a:r>
              <a:rPr lang="en-US" sz="3300" dirty="0" smtClean="0"/>
              <a:t> is, thus, scientific study of changes in the structure and function of the body in disease.</a:t>
            </a:r>
          </a:p>
          <a:p>
            <a:pPr lvl="0" algn="just" rtl="0">
              <a:lnSpc>
                <a:spcPct val="120000"/>
              </a:lnSpc>
            </a:pPr>
            <a:r>
              <a:rPr lang="en-US" sz="3300" dirty="0" smtClean="0"/>
              <a:t> In other words, pathology consists of the abnormalities in normal anatomy (including histology) and normal physiology owing to disease.</a:t>
            </a:r>
          </a:p>
          <a:p>
            <a:pPr lvl="0" algn="just" rtl="0">
              <a:lnSpc>
                <a:spcPct val="120000"/>
              </a:lnSpc>
            </a:pPr>
            <a:r>
              <a:rPr lang="en-US" sz="3300" b="1" dirty="0" smtClean="0">
                <a:solidFill>
                  <a:srgbClr val="FF0000"/>
                </a:solidFill>
              </a:rPr>
              <a:t>Pathology is the branch of medicine that analyzes the causes, mechanisms of development, and morphologic manifestations of a disease using the methods of natural science.</a:t>
            </a:r>
          </a:p>
          <a:p>
            <a:pPr algn="just" rtl="0">
              <a:lnSpc>
                <a:spcPct val="120000"/>
              </a:lnSpc>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6632"/>
            <a:ext cx="8640960" cy="6552728"/>
          </a:xfrm>
        </p:spPr>
        <p:txBody>
          <a:bodyPr>
            <a:normAutofit fontScale="70000" lnSpcReduction="20000"/>
          </a:bodyPr>
          <a:lstStyle/>
          <a:p>
            <a:pPr algn="just" rtl="0">
              <a:lnSpc>
                <a:spcPct val="120000"/>
              </a:lnSpc>
              <a:buNone/>
            </a:pPr>
            <a:r>
              <a:rPr lang="en-US" sz="3800" b="1" dirty="0" smtClean="0">
                <a:solidFill>
                  <a:srgbClr val="2103FD"/>
                </a:solidFill>
              </a:rPr>
              <a:t>Autopsy</a:t>
            </a:r>
            <a:endParaRPr lang="en-US" sz="3800" dirty="0" smtClean="0">
              <a:solidFill>
                <a:srgbClr val="2103FD"/>
              </a:solidFill>
            </a:endParaRPr>
          </a:p>
          <a:p>
            <a:pPr algn="just" rtl="0">
              <a:lnSpc>
                <a:spcPct val="120000"/>
              </a:lnSpc>
            </a:pPr>
            <a:r>
              <a:rPr lang="en-US" b="1" i="1" dirty="0" smtClean="0"/>
              <a:t>Definition:</a:t>
            </a:r>
            <a:r>
              <a:rPr lang="en-US" dirty="0" smtClean="0"/>
              <a:t> Examination of the organs of a dead body according to pathologic and anatomic criteria.</a:t>
            </a:r>
          </a:p>
          <a:p>
            <a:pPr lvl="0" algn="just" rtl="0">
              <a:lnSpc>
                <a:spcPct val="120000"/>
              </a:lnSpc>
            </a:pPr>
            <a:r>
              <a:rPr lang="en-US" b="1" i="1" dirty="0" smtClean="0">
                <a:solidFill>
                  <a:srgbClr val="FF0000"/>
                </a:solidFill>
              </a:rPr>
              <a:t>Official autopsies</a:t>
            </a:r>
            <a:r>
              <a:rPr lang="en-US" dirty="0" smtClean="0">
                <a:solidFill>
                  <a:srgbClr val="FF0000"/>
                </a:solidFill>
              </a:rPr>
              <a:t> </a:t>
            </a:r>
            <a:r>
              <a:rPr lang="en-US" dirty="0" smtClean="0"/>
              <a:t>are required by law in certain cases involving sudden death from uncertain or unnatural causes, or in cases of death by suicide or by third parties.</a:t>
            </a:r>
          </a:p>
          <a:p>
            <a:pPr lvl="0" algn="just" rtl="0">
              <a:lnSpc>
                <a:spcPct val="120000"/>
              </a:lnSpc>
            </a:pPr>
            <a:r>
              <a:rPr lang="en-US" dirty="0" smtClean="0"/>
              <a:t>The procedure is ordered by the public prosecutor and usually performed by a medical examiner.</a:t>
            </a:r>
          </a:p>
          <a:p>
            <a:pPr lvl="0" algn="just" rtl="0">
              <a:lnSpc>
                <a:spcPct val="120000"/>
              </a:lnSpc>
            </a:pPr>
            <a:r>
              <a:rPr lang="en-US" b="1" i="1" dirty="0" smtClean="0">
                <a:solidFill>
                  <a:srgbClr val="FF0000"/>
                </a:solidFill>
              </a:rPr>
              <a:t>Epidemic autopsies</a:t>
            </a:r>
            <a:r>
              <a:rPr lang="en-US" dirty="0" smtClean="0">
                <a:solidFill>
                  <a:srgbClr val="FF0000"/>
                </a:solidFill>
              </a:rPr>
              <a:t> </a:t>
            </a:r>
            <a:r>
              <a:rPr lang="en-US" dirty="0" smtClean="0"/>
              <a:t>should be performed in equivocal cases involving clinical suspicion of infectious disease.</a:t>
            </a:r>
          </a:p>
          <a:p>
            <a:pPr lvl="0" algn="just" rtl="0">
              <a:lnSpc>
                <a:spcPct val="120000"/>
              </a:lnSpc>
            </a:pPr>
            <a:r>
              <a:rPr lang="en-US" b="1" i="1" dirty="0" smtClean="0">
                <a:solidFill>
                  <a:srgbClr val="FF0000"/>
                </a:solidFill>
              </a:rPr>
              <a:t>Clinical autopsies</a:t>
            </a:r>
            <a:r>
              <a:rPr lang="en-US" dirty="0" smtClean="0">
                <a:solidFill>
                  <a:srgbClr val="FF0000"/>
                </a:solidFill>
              </a:rPr>
              <a:t> </a:t>
            </a:r>
            <a:r>
              <a:rPr lang="en-US" dirty="0" smtClean="0"/>
              <a:t>are performed on patients who have died in hospitals. These procedures are for quality assurance and require the consent of the deceased’s next of kin.</a:t>
            </a:r>
          </a:p>
          <a:p>
            <a:pPr lvl="0" algn="just" rtl="0">
              <a:lnSpc>
                <a:spcPct val="120000"/>
              </a:lnSpc>
            </a:pPr>
            <a:r>
              <a:rPr lang="en-US" b="1" i="1" dirty="0" smtClean="0">
                <a:solidFill>
                  <a:srgbClr val="FF0000"/>
                </a:solidFill>
              </a:rPr>
              <a:t>Insurance autopsies</a:t>
            </a:r>
            <a:r>
              <a:rPr lang="en-US" dirty="0" smtClean="0">
                <a:solidFill>
                  <a:srgbClr val="FF0000"/>
                </a:solidFill>
              </a:rPr>
              <a:t> </a:t>
            </a:r>
            <a:r>
              <a:rPr lang="en-US" dirty="0" smtClean="0"/>
              <a:t>may be required by insurance companies in the following cases:</a:t>
            </a:r>
          </a:p>
          <a:p>
            <a:pPr algn="just" rtl="0">
              <a:lnSpc>
                <a:spcPct val="120000"/>
              </a:lnSpc>
            </a:pPr>
            <a:r>
              <a:rPr lang="en-US" dirty="0" smtClean="0"/>
              <a:t>— Sudden death from uncertain or unnatural causes;</a:t>
            </a:r>
          </a:p>
          <a:p>
            <a:pPr algn="just" rtl="0">
              <a:lnSpc>
                <a:spcPct val="120000"/>
              </a:lnSpc>
            </a:pPr>
            <a:r>
              <a:rPr lang="en-US" dirty="0" smtClean="0"/>
              <a:t>— Occupational exposure to certain pathogens.</a:t>
            </a:r>
          </a:p>
          <a:p>
            <a:pPr algn="just" rtl="0">
              <a:lnSpc>
                <a:spcPct val="120000"/>
              </a:lnSpc>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80720"/>
          </a:xfrm>
        </p:spPr>
        <p:txBody>
          <a:bodyPr>
            <a:normAutofit fontScale="77500" lnSpcReduction="20000"/>
          </a:bodyPr>
          <a:lstStyle/>
          <a:p>
            <a:pPr algn="just" rtl="0">
              <a:lnSpc>
                <a:spcPct val="120000"/>
              </a:lnSpc>
              <a:buNone/>
            </a:pPr>
            <a:r>
              <a:rPr lang="en-US" b="1" dirty="0" smtClean="0">
                <a:solidFill>
                  <a:srgbClr val="2103FD"/>
                </a:solidFill>
              </a:rPr>
              <a:t>Structure of the Cell</a:t>
            </a:r>
            <a:endParaRPr lang="en-US" dirty="0" smtClean="0">
              <a:solidFill>
                <a:srgbClr val="2103FD"/>
              </a:solidFill>
            </a:endParaRPr>
          </a:p>
          <a:p>
            <a:pPr algn="just" rtl="0">
              <a:lnSpc>
                <a:spcPct val="120000"/>
              </a:lnSpc>
              <a:buNone/>
            </a:pPr>
            <a:r>
              <a:rPr lang="en-US" b="1" dirty="0" smtClean="0"/>
              <a:t> </a:t>
            </a:r>
            <a:r>
              <a:rPr lang="en-US" b="1" i="1" dirty="0" smtClean="0">
                <a:solidFill>
                  <a:srgbClr val="FF0000"/>
                </a:solidFill>
              </a:rPr>
              <a:t>Definition of Cell</a:t>
            </a:r>
            <a:endParaRPr lang="en-US" dirty="0" smtClean="0">
              <a:solidFill>
                <a:srgbClr val="FF0000"/>
              </a:solidFill>
            </a:endParaRPr>
          </a:p>
          <a:p>
            <a:pPr algn="just" rtl="0">
              <a:lnSpc>
                <a:spcPct val="120000"/>
              </a:lnSpc>
            </a:pPr>
            <a:r>
              <a:rPr lang="en-US" dirty="0" smtClean="0"/>
              <a:t>Cells are the basic structural and functional units of all </a:t>
            </a:r>
            <a:r>
              <a:rPr lang="en-US" dirty="0" err="1" smtClean="0"/>
              <a:t>multicellular</a:t>
            </a:r>
            <a:r>
              <a:rPr lang="en-US" dirty="0" smtClean="0"/>
              <a:t> organisms.</a:t>
            </a:r>
          </a:p>
          <a:p>
            <a:pPr algn="just" rtl="0">
              <a:lnSpc>
                <a:spcPct val="120000"/>
              </a:lnSpc>
            </a:pPr>
            <a:r>
              <a:rPr lang="en-US" dirty="0" smtClean="0"/>
              <a:t>Cells can be divided into two major compartments: the </a:t>
            </a:r>
            <a:r>
              <a:rPr lang="en-US" b="1" dirty="0" smtClean="0"/>
              <a:t>cytoplasm</a:t>
            </a:r>
            <a:r>
              <a:rPr lang="en-US" dirty="0" smtClean="0"/>
              <a:t> and the </a:t>
            </a:r>
            <a:r>
              <a:rPr lang="en-US" b="1" dirty="0" smtClean="0"/>
              <a:t>nucleus</a:t>
            </a:r>
            <a:r>
              <a:rPr lang="en-US" dirty="0" smtClean="0"/>
              <a:t>.</a:t>
            </a:r>
          </a:p>
          <a:p>
            <a:pPr algn="just" rtl="0">
              <a:lnSpc>
                <a:spcPct val="120000"/>
              </a:lnSpc>
            </a:pPr>
            <a:r>
              <a:rPr lang="en-US" dirty="0" smtClean="0"/>
              <a:t>In general, the cytoplasm is the part of the cell located outside the nucleus.</a:t>
            </a:r>
          </a:p>
          <a:p>
            <a:pPr algn="just" rtl="0">
              <a:lnSpc>
                <a:spcPct val="120000"/>
              </a:lnSpc>
            </a:pPr>
            <a:r>
              <a:rPr lang="en-US" dirty="0" smtClean="0"/>
              <a:t> </a:t>
            </a:r>
            <a:r>
              <a:rPr lang="en-US" b="1" dirty="0" smtClean="0"/>
              <a:t>The cytoplasm</a:t>
            </a:r>
            <a:r>
              <a:rPr lang="en-US" dirty="0" smtClean="0"/>
              <a:t> contains </a:t>
            </a:r>
            <a:r>
              <a:rPr lang="en-US" b="1" i="1" dirty="0" smtClean="0"/>
              <a:t>organelles</a:t>
            </a:r>
            <a:r>
              <a:rPr lang="en-US" dirty="0" smtClean="0"/>
              <a:t> (“little organs”) and </a:t>
            </a:r>
            <a:r>
              <a:rPr lang="en-US" b="1" i="1" dirty="0" smtClean="0"/>
              <a:t>inclusions</a:t>
            </a:r>
            <a:r>
              <a:rPr lang="en-US" dirty="0" smtClean="0"/>
              <a:t> in an aqueous gel called the </a:t>
            </a:r>
            <a:r>
              <a:rPr lang="en-US" b="1" i="1" dirty="0" err="1" smtClean="0"/>
              <a:t>cytoplasmic</a:t>
            </a:r>
            <a:r>
              <a:rPr lang="en-US" b="1" i="1" dirty="0" smtClean="0"/>
              <a:t> matrix</a:t>
            </a:r>
            <a:r>
              <a:rPr lang="en-US" dirty="0" smtClean="0"/>
              <a:t>. </a:t>
            </a:r>
          </a:p>
          <a:p>
            <a:pPr algn="just" rtl="0">
              <a:lnSpc>
                <a:spcPct val="120000"/>
              </a:lnSpc>
            </a:pPr>
            <a:r>
              <a:rPr lang="en-US" dirty="0" smtClean="0"/>
              <a:t>The matrix consists of a variety of solutes, including inorganic ions (Na</a:t>
            </a:r>
            <a:r>
              <a:rPr lang="en-US" baseline="30000" dirty="0" smtClean="0"/>
              <a:t>+</a:t>
            </a:r>
            <a:r>
              <a:rPr lang="en-US" dirty="0" smtClean="0"/>
              <a:t>, K</a:t>
            </a:r>
            <a:r>
              <a:rPr lang="en-US" baseline="30000" dirty="0" smtClean="0"/>
              <a:t>+</a:t>
            </a:r>
            <a:r>
              <a:rPr lang="en-US" dirty="0" smtClean="0"/>
              <a:t>, Ca2</a:t>
            </a:r>
            <a:r>
              <a:rPr lang="en-US" baseline="30000" dirty="0" smtClean="0"/>
              <a:t>+</a:t>
            </a:r>
            <a:r>
              <a:rPr lang="en-US" dirty="0" smtClean="0"/>
              <a:t>) and organic molecules such as intermediate metabolites, carbohydrates, lipids, proteins, and RNAs.</a:t>
            </a:r>
          </a:p>
          <a:p>
            <a:pPr algn="just" rtl="0">
              <a:lnSpc>
                <a:spcPct val="120000"/>
              </a:lnSpc>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80720"/>
          </a:xfrm>
        </p:spPr>
        <p:txBody>
          <a:bodyPr>
            <a:normAutofit fontScale="92500" lnSpcReduction="10000"/>
          </a:bodyPr>
          <a:lstStyle/>
          <a:p>
            <a:pPr algn="just" rtl="0">
              <a:lnSpc>
                <a:spcPct val="110000"/>
              </a:lnSpc>
            </a:pPr>
            <a:r>
              <a:rPr lang="en-US" dirty="0" smtClean="0"/>
              <a:t>All cells have the same basic set of intracellular organelles, which can be classified into two groups: </a:t>
            </a:r>
          </a:p>
          <a:p>
            <a:pPr algn="just" rtl="0">
              <a:lnSpc>
                <a:spcPct val="110000"/>
              </a:lnSpc>
              <a:buNone/>
            </a:pPr>
            <a:r>
              <a:rPr lang="en-US" b="1" i="1" dirty="0" smtClean="0">
                <a:solidFill>
                  <a:srgbClr val="FF0000"/>
                </a:solidFill>
              </a:rPr>
              <a:t>(1) membranous organelles</a:t>
            </a:r>
            <a:r>
              <a:rPr lang="en-US" dirty="0" smtClean="0">
                <a:solidFill>
                  <a:srgbClr val="FF0000"/>
                </a:solidFill>
              </a:rPr>
              <a:t> </a:t>
            </a:r>
            <a:r>
              <a:rPr lang="en-US" dirty="0" smtClean="0"/>
              <a:t>with plasma membranes that separate the internal environment of the organelle from the cytoplasm, and </a:t>
            </a:r>
          </a:p>
          <a:p>
            <a:pPr algn="just" rtl="0">
              <a:lnSpc>
                <a:spcPct val="110000"/>
              </a:lnSpc>
              <a:buNone/>
            </a:pPr>
            <a:r>
              <a:rPr lang="en-US" b="1" i="1" dirty="0" smtClean="0">
                <a:solidFill>
                  <a:srgbClr val="FF0000"/>
                </a:solidFill>
              </a:rPr>
              <a:t>(2) </a:t>
            </a:r>
            <a:r>
              <a:rPr lang="en-US" b="1" i="1" dirty="0" err="1" smtClean="0">
                <a:solidFill>
                  <a:srgbClr val="FF0000"/>
                </a:solidFill>
              </a:rPr>
              <a:t>nonmembranous</a:t>
            </a:r>
            <a:r>
              <a:rPr lang="en-US" b="1" i="1" dirty="0" smtClean="0">
                <a:solidFill>
                  <a:srgbClr val="FF0000"/>
                </a:solidFill>
              </a:rPr>
              <a:t> organelles</a:t>
            </a:r>
            <a:r>
              <a:rPr lang="en-US" dirty="0" smtClean="0">
                <a:solidFill>
                  <a:srgbClr val="FF0000"/>
                </a:solidFill>
              </a:rPr>
              <a:t> </a:t>
            </a:r>
            <a:r>
              <a:rPr lang="en-US" dirty="0" smtClean="0"/>
              <a:t>without plasma membranes.</a:t>
            </a:r>
          </a:p>
          <a:p>
            <a:pPr algn="just" rtl="0">
              <a:lnSpc>
                <a:spcPct val="110000"/>
              </a:lnSpc>
            </a:pPr>
            <a:r>
              <a:rPr lang="en-US" dirty="0" smtClean="0"/>
              <a:t>Besides organelles, the cytoplasm contains inclusions, structures that are not usually surrounded by a plasma membrane.</a:t>
            </a:r>
          </a:p>
          <a:p>
            <a:pPr algn="just" rtl="0">
              <a:lnSpc>
                <a:spcPct val="110000"/>
              </a:lnSpc>
            </a:pPr>
            <a:r>
              <a:rPr lang="en-US" dirty="0" smtClean="0"/>
              <a:t>They consist of such diverse materials as </a:t>
            </a:r>
            <a:r>
              <a:rPr lang="en-US" b="1" i="1" dirty="0" smtClean="0"/>
              <a:t>crystals, pigment granules, lipids, glycogen, and other stored waste products.</a:t>
            </a:r>
            <a:endParaRPr lang="en-US" dirty="0" smtClean="0"/>
          </a:p>
          <a:p>
            <a:pPr algn="just" rtl="0">
              <a:lnSpc>
                <a:spcPct val="110000"/>
              </a:lnSpc>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712968" cy="6336704"/>
          </a:xfrm>
        </p:spPr>
        <p:txBody>
          <a:bodyPr>
            <a:normAutofit fontScale="92500" lnSpcReduction="20000"/>
          </a:bodyPr>
          <a:lstStyle/>
          <a:p>
            <a:pPr algn="just" rtl="0">
              <a:lnSpc>
                <a:spcPct val="110000"/>
              </a:lnSpc>
              <a:buNone/>
            </a:pPr>
            <a:r>
              <a:rPr lang="en-US" b="1" dirty="0" smtClean="0">
                <a:solidFill>
                  <a:srgbClr val="2103FD"/>
                </a:solidFill>
              </a:rPr>
              <a:t>Tissues</a:t>
            </a:r>
            <a:endParaRPr lang="en-US" dirty="0" smtClean="0">
              <a:solidFill>
                <a:srgbClr val="2103FD"/>
              </a:solidFill>
            </a:endParaRPr>
          </a:p>
          <a:p>
            <a:pPr algn="just" rtl="0">
              <a:lnSpc>
                <a:spcPct val="110000"/>
              </a:lnSpc>
            </a:pPr>
            <a:r>
              <a:rPr lang="en-US" dirty="0" smtClean="0"/>
              <a:t> </a:t>
            </a:r>
            <a:r>
              <a:rPr lang="en-US" b="1" i="1" dirty="0" smtClean="0">
                <a:solidFill>
                  <a:srgbClr val="FF0000"/>
                </a:solidFill>
              </a:rPr>
              <a:t>Definition</a:t>
            </a:r>
            <a:r>
              <a:rPr lang="en-US" dirty="0" smtClean="0"/>
              <a:t>: Tissues are aggregates or groups of cells organized to perform one or more specific functions.</a:t>
            </a:r>
          </a:p>
          <a:p>
            <a:pPr lvl="0" algn="just" rtl="0">
              <a:lnSpc>
                <a:spcPct val="110000"/>
              </a:lnSpc>
            </a:pPr>
            <a:r>
              <a:rPr lang="en-US" dirty="0" smtClean="0"/>
              <a:t>Cells within tissues communicate through specialized intercellular junctions (gap junctions), thus facilitating this collaborative effort and allowing the cells to operate as a functional unit. </a:t>
            </a:r>
          </a:p>
          <a:p>
            <a:pPr lvl="0" algn="just" rtl="0">
              <a:lnSpc>
                <a:spcPct val="110000"/>
              </a:lnSpc>
            </a:pPr>
            <a:r>
              <a:rPr lang="en-US" dirty="0" smtClean="0"/>
              <a:t>Other mechanisms that permit the cells of a given tissue to function in a unified manner include specific membrane </a:t>
            </a:r>
            <a:r>
              <a:rPr lang="en-US" b="1" i="1" dirty="0" smtClean="0">
                <a:solidFill>
                  <a:srgbClr val="FF0000"/>
                </a:solidFill>
              </a:rPr>
              <a:t>receptors</a:t>
            </a:r>
            <a:r>
              <a:rPr lang="en-US" dirty="0" smtClean="0"/>
              <a:t> and </a:t>
            </a:r>
            <a:r>
              <a:rPr lang="en-US" b="1" i="1" dirty="0" smtClean="0">
                <a:solidFill>
                  <a:srgbClr val="FF0000"/>
                </a:solidFill>
              </a:rPr>
              <a:t>anchoring junctions</a:t>
            </a:r>
            <a:r>
              <a:rPr lang="en-US" dirty="0" smtClean="0">
                <a:solidFill>
                  <a:srgbClr val="FF0000"/>
                </a:solidFill>
              </a:rPr>
              <a:t> </a:t>
            </a:r>
            <a:r>
              <a:rPr lang="en-US" dirty="0" smtClean="0"/>
              <a:t>between cells.</a:t>
            </a:r>
          </a:p>
          <a:p>
            <a:pPr lvl="0" algn="just" rtl="0">
              <a:lnSpc>
                <a:spcPct val="110000"/>
              </a:lnSpc>
            </a:pPr>
            <a:r>
              <a:rPr lang="en-US" dirty="0" smtClean="0"/>
              <a:t>Each basic tissue is defined by a set of general morphologic characteristics or functional properties. </a:t>
            </a:r>
          </a:p>
          <a:p>
            <a:pPr algn="just" rtl="0">
              <a:lnSpc>
                <a:spcPct val="110000"/>
              </a:lnSpc>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336704"/>
          </a:xfrm>
        </p:spPr>
        <p:txBody>
          <a:bodyPr>
            <a:normAutofit fontScale="85000" lnSpcReduction="10000"/>
          </a:bodyPr>
          <a:lstStyle/>
          <a:p>
            <a:pPr algn="just" rtl="0">
              <a:lnSpc>
                <a:spcPct val="110000"/>
              </a:lnSpc>
              <a:buNone/>
            </a:pPr>
            <a:r>
              <a:rPr lang="en-US" b="1" dirty="0" smtClean="0">
                <a:solidFill>
                  <a:srgbClr val="2103FD"/>
                </a:solidFill>
              </a:rPr>
              <a:t>Cellular Responses to Stress</a:t>
            </a:r>
            <a:r>
              <a:rPr lang="en-US" dirty="0" smtClean="0">
                <a:solidFill>
                  <a:srgbClr val="2103FD"/>
                </a:solidFill>
              </a:rPr>
              <a:t> </a:t>
            </a:r>
            <a:r>
              <a:rPr lang="en-US" b="1" dirty="0" smtClean="0">
                <a:solidFill>
                  <a:srgbClr val="2103FD"/>
                </a:solidFill>
              </a:rPr>
              <a:t>and</a:t>
            </a:r>
            <a:r>
              <a:rPr lang="en-US" dirty="0" smtClean="0">
                <a:solidFill>
                  <a:srgbClr val="2103FD"/>
                </a:solidFill>
              </a:rPr>
              <a:t> </a:t>
            </a:r>
            <a:r>
              <a:rPr lang="en-US" b="1" dirty="0" smtClean="0">
                <a:solidFill>
                  <a:srgbClr val="2103FD"/>
                </a:solidFill>
              </a:rPr>
              <a:t>Pathologic Stimuli</a:t>
            </a:r>
            <a:endParaRPr lang="en-US" dirty="0" smtClean="0">
              <a:solidFill>
                <a:srgbClr val="2103FD"/>
              </a:solidFill>
            </a:endParaRPr>
          </a:p>
          <a:p>
            <a:pPr lvl="0" algn="just" rtl="0">
              <a:lnSpc>
                <a:spcPct val="110000"/>
              </a:lnSpc>
            </a:pPr>
            <a:r>
              <a:rPr lang="en-US" dirty="0" smtClean="0"/>
              <a:t>As cells encounter physiologic stresses or pathologic stimuli, they can undergo </a:t>
            </a:r>
            <a:r>
              <a:rPr lang="en-US" b="1" i="1" dirty="0" smtClean="0">
                <a:solidFill>
                  <a:srgbClr val="FF0000"/>
                </a:solidFill>
              </a:rPr>
              <a:t>adaptation</a:t>
            </a:r>
            <a:r>
              <a:rPr lang="en-US" dirty="0" smtClean="0"/>
              <a:t>, achieving a new steady state and preserving viability and function. </a:t>
            </a:r>
          </a:p>
          <a:p>
            <a:pPr lvl="0" algn="just" rtl="0">
              <a:lnSpc>
                <a:spcPct val="110000"/>
              </a:lnSpc>
            </a:pPr>
            <a:r>
              <a:rPr lang="en-US" dirty="0" smtClean="0"/>
              <a:t>The principal adaptive responses with increased function are </a:t>
            </a:r>
            <a:r>
              <a:rPr lang="en-US" i="1" u="sng" dirty="0" smtClean="0">
                <a:solidFill>
                  <a:srgbClr val="FF0000"/>
                </a:solidFill>
              </a:rPr>
              <a:t>hypertrophy</a:t>
            </a:r>
            <a:r>
              <a:rPr lang="en-US" i="1" dirty="0" smtClean="0">
                <a:solidFill>
                  <a:srgbClr val="FF0000"/>
                </a:solidFill>
              </a:rPr>
              <a:t>, </a:t>
            </a:r>
            <a:r>
              <a:rPr lang="en-US" i="1" u="sng" dirty="0" smtClean="0">
                <a:solidFill>
                  <a:srgbClr val="FF0000"/>
                </a:solidFill>
              </a:rPr>
              <a:t>hyperplasia</a:t>
            </a:r>
            <a:r>
              <a:rPr lang="en-US" i="1" dirty="0" smtClean="0"/>
              <a:t>, </a:t>
            </a:r>
            <a:r>
              <a:rPr lang="en-US" dirty="0" smtClean="0"/>
              <a:t>and </a:t>
            </a:r>
            <a:r>
              <a:rPr lang="en-US" i="1" u="sng" dirty="0" err="1" smtClean="0">
                <a:solidFill>
                  <a:srgbClr val="FF0000"/>
                </a:solidFill>
              </a:rPr>
              <a:t>metaplasia</a:t>
            </a:r>
            <a:r>
              <a:rPr lang="en-US" i="1" dirty="0" smtClean="0"/>
              <a:t>.</a:t>
            </a:r>
            <a:r>
              <a:rPr lang="en-US" dirty="0" smtClean="0"/>
              <a:t> </a:t>
            </a:r>
          </a:p>
          <a:p>
            <a:pPr lvl="0" algn="just" rtl="0">
              <a:lnSpc>
                <a:spcPct val="110000"/>
              </a:lnSpc>
            </a:pPr>
            <a:r>
              <a:rPr lang="en-US" dirty="0" smtClean="0"/>
              <a:t>The adaptive response with decreased function is</a:t>
            </a:r>
            <a:r>
              <a:rPr lang="en-US" i="1" dirty="0" smtClean="0"/>
              <a:t> </a:t>
            </a:r>
            <a:r>
              <a:rPr lang="en-US" i="1" u="sng" dirty="0" smtClean="0">
                <a:solidFill>
                  <a:srgbClr val="FF0000"/>
                </a:solidFill>
              </a:rPr>
              <a:t>atrophy</a:t>
            </a:r>
            <a:r>
              <a:rPr lang="en-US" dirty="0" smtClean="0"/>
              <a:t>.</a:t>
            </a:r>
          </a:p>
          <a:p>
            <a:pPr algn="just" rtl="0">
              <a:lnSpc>
                <a:spcPct val="110000"/>
              </a:lnSpc>
            </a:pPr>
            <a:r>
              <a:rPr lang="en-US" dirty="0" smtClean="0"/>
              <a:t>If the adaptive capability is exceeded or if the external stress is inherently harmful, cell injury develops (</a:t>
            </a:r>
            <a:r>
              <a:rPr lang="en-US" dirty="0" smtClean="0">
                <a:hlinkClick r:id="rId2" action="ppaction://hlinkfile" tooltip="View now"/>
              </a:rPr>
              <a:t>Figure 1</a:t>
            </a:r>
            <a:r>
              <a:rPr lang="en-US" dirty="0" smtClean="0"/>
              <a:t>). </a:t>
            </a:r>
          </a:p>
          <a:p>
            <a:pPr lvl="0" algn="just" rtl="0">
              <a:lnSpc>
                <a:spcPct val="110000"/>
              </a:lnSpc>
            </a:pPr>
            <a:r>
              <a:rPr lang="en-US" dirty="0" smtClean="0"/>
              <a:t>Within certain limits injury is </a:t>
            </a:r>
            <a:r>
              <a:rPr lang="en-US" b="1" i="1" dirty="0" smtClean="0">
                <a:solidFill>
                  <a:srgbClr val="FF0000"/>
                </a:solidFill>
              </a:rPr>
              <a:t>reversible</a:t>
            </a:r>
            <a:r>
              <a:rPr lang="en-US" b="1" i="1" dirty="0" smtClean="0"/>
              <a:t> </a:t>
            </a:r>
            <a:r>
              <a:rPr lang="en-US" i="1" dirty="0" smtClean="0"/>
              <a:t>or</a:t>
            </a:r>
            <a:r>
              <a:rPr lang="en-US" b="1" i="1" dirty="0" smtClean="0"/>
              <a:t> </a:t>
            </a:r>
            <a:r>
              <a:rPr lang="en-US" b="1" i="1" dirty="0" err="1" smtClean="0">
                <a:solidFill>
                  <a:srgbClr val="FF0000"/>
                </a:solidFill>
              </a:rPr>
              <a:t>sublethal</a:t>
            </a:r>
            <a:r>
              <a:rPr lang="en-US" dirty="0" smtClean="0"/>
              <a:t>, and cells return to a stable baseline; </a:t>
            </a:r>
          </a:p>
          <a:p>
            <a:pPr lvl="0" algn="just" rtl="0">
              <a:lnSpc>
                <a:spcPct val="110000"/>
              </a:lnSpc>
            </a:pPr>
            <a:r>
              <a:rPr lang="en-US" dirty="0" smtClean="0"/>
              <a:t>Severe or persistent stress results in </a:t>
            </a:r>
            <a:r>
              <a:rPr lang="en-US" b="1" i="1" dirty="0" smtClean="0">
                <a:solidFill>
                  <a:srgbClr val="FF0000"/>
                </a:solidFill>
              </a:rPr>
              <a:t>irreversible</a:t>
            </a:r>
            <a:r>
              <a:rPr lang="en-US" b="1" i="1" dirty="0" smtClean="0"/>
              <a:t>  </a:t>
            </a:r>
            <a:r>
              <a:rPr lang="en-US" i="1" dirty="0" smtClean="0"/>
              <a:t>or</a:t>
            </a:r>
            <a:r>
              <a:rPr lang="en-US" b="1" i="1" dirty="0" smtClean="0"/>
              <a:t> </a:t>
            </a:r>
            <a:r>
              <a:rPr lang="en-US" b="1" i="1" dirty="0" smtClean="0">
                <a:solidFill>
                  <a:srgbClr val="FF0000"/>
                </a:solidFill>
              </a:rPr>
              <a:t>lethal</a:t>
            </a:r>
            <a:r>
              <a:rPr lang="en-US" b="1" i="1" dirty="0" smtClean="0"/>
              <a:t> injury</a:t>
            </a:r>
            <a:r>
              <a:rPr lang="en-US" dirty="0" smtClean="0"/>
              <a:t> and </a:t>
            </a:r>
            <a:r>
              <a:rPr lang="en-US" i="1" dirty="0" smtClean="0"/>
              <a:t>death</a:t>
            </a:r>
            <a:r>
              <a:rPr lang="en-US" dirty="0" smtClean="0"/>
              <a:t> of the affected cells. </a:t>
            </a:r>
          </a:p>
          <a:p>
            <a:pPr algn="just" rtl="0">
              <a:lnSpc>
                <a:spcPct val="110000"/>
              </a:lnSpc>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cstate="print"/>
          <a:srcRect/>
          <a:stretch>
            <a:fillRect/>
          </a:stretch>
        </p:blipFill>
        <p:spPr bwMode="auto">
          <a:xfrm>
            <a:off x="1403649" y="332656"/>
            <a:ext cx="6192688" cy="597666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568952" cy="6408712"/>
          </a:xfrm>
        </p:spPr>
        <p:txBody>
          <a:bodyPr>
            <a:normAutofit fontScale="85000" lnSpcReduction="10000"/>
          </a:bodyPr>
          <a:lstStyle/>
          <a:p>
            <a:pPr algn="just" rtl="0">
              <a:lnSpc>
                <a:spcPct val="110000"/>
              </a:lnSpc>
            </a:pPr>
            <a:r>
              <a:rPr lang="en-US" dirty="0" smtClean="0"/>
              <a:t>By the use of molecular, microbiologic, immunologic, and morphologic techniques, pathology attempts to explain the whys and wherefores of the signs and symptoms manifested by patients while providing a sound foundation for rational clinical care and therapy.</a:t>
            </a:r>
          </a:p>
          <a:p>
            <a:pPr lvl="0" algn="just" rtl="0">
              <a:lnSpc>
                <a:spcPct val="110000"/>
              </a:lnSpc>
            </a:pPr>
            <a:endParaRPr lang="en-US" dirty="0" smtClean="0"/>
          </a:p>
          <a:p>
            <a:pPr lvl="0" algn="just" rtl="0">
              <a:lnSpc>
                <a:spcPct val="110000"/>
              </a:lnSpc>
            </a:pPr>
            <a:r>
              <a:rPr lang="en-US" dirty="0" smtClean="0"/>
              <a:t>Traditionally, the study of pathology is divided into </a:t>
            </a:r>
            <a:r>
              <a:rPr lang="en-US" b="1" dirty="0" smtClean="0">
                <a:solidFill>
                  <a:srgbClr val="FF0000"/>
                </a:solidFill>
              </a:rPr>
              <a:t>general pathology</a:t>
            </a:r>
            <a:r>
              <a:rPr lang="en-US" dirty="0" smtClean="0">
                <a:solidFill>
                  <a:srgbClr val="FF0000"/>
                </a:solidFill>
              </a:rPr>
              <a:t> </a:t>
            </a:r>
            <a:r>
              <a:rPr lang="en-US" dirty="0" smtClean="0"/>
              <a:t>and </a:t>
            </a:r>
            <a:r>
              <a:rPr lang="en-US" b="1" dirty="0" smtClean="0"/>
              <a:t>special</a:t>
            </a:r>
            <a:r>
              <a:rPr lang="en-US" dirty="0" smtClean="0"/>
              <a:t>, or </a:t>
            </a:r>
            <a:r>
              <a:rPr lang="en-US" b="1" dirty="0" smtClean="0">
                <a:solidFill>
                  <a:srgbClr val="FF0000"/>
                </a:solidFill>
              </a:rPr>
              <a:t>systemic </a:t>
            </a:r>
            <a:r>
              <a:rPr lang="en-US" b="1" dirty="0" smtClean="0">
                <a:solidFill>
                  <a:srgbClr val="FF0000"/>
                </a:solidFill>
              </a:rPr>
              <a:t>pathology</a:t>
            </a:r>
            <a:r>
              <a:rPr lang="en-US" dirty="0" smtClean="0"/>
              <a:t>. </a:t>
            </a:r>
          </a:p>
          <a:p>
            <a:pPr lvl="0" algn="just" rtl="0">
              <a:lnSpc>
                <a:spcPct val="110000"/>
              </a:lnSpc>
            </a:pPr>
            <a:r>
              <a:rPr lang="en-US" dirty="0" smtClean="0"/>
              <a:t>The former is concerned with the basic reactions of cells and tissues to abnormal stimuli that underlie all diseases. </a:t>
            </a:r>
          </a:p>
          <a:p>
            <a:pPr lvl="0" algn="just" rtl="0">
              <a:lnSpc>
                <a:spcPct val="110000"/>
              </a:lnSpc>
            </a:pPr>
            <a:r>
              <a:rPr lang="en-US" dirty="0" smtClean="0"/>
              <a:t>The latter examines the specific responses of specialized organs to more or less well-defined stimuli.</a:t>
            </a:r>
          </a:p>
          <a:p>
            <a:pPr algn="just" rtl="0">
              <a:lnSpc>
                <a:spcPct val="110000"/>
              </a:lnSpc>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336704"/>
          </a:xfrm>
        </p:spPr>
        <p:txBody>
          <a:bodyPr>
            <a:normAutofit/>
          </a:bodyPr>
          <a:lstStyle/>
          <a:p>
            <a:pPr algn="just" rtl="0">
              <a:buNone/>
            </a:pPr>
            <a:r>
              <a:rPr lang="en-US" b="1" dirty="0" smtClean="0">
                <a:solidFill>
                  <a:srgbClr val="2103FD"/>
                </a:solidFill>
              </a:rPr>
              <a:t>Common Terms in Pathology</a:t>
            </a:r>
            <a:endParaRPr lang="en-US" dirty="0" smtClean="0">
              <a:solidFill>
                <a:srgbClr val="2103FD"/>
              </a:solidFill>
            </a:endParaRPr>
          </a:p>
          <a:p>
            <a:pPr lvl="0" algn="just" rtl="0"/>
            <a:r>
              <a:rPr lang="en-US" dirty="0" smtClean="0"/>
              <a:t>It is important for a beginner in pathology to be familiar with the language used in pathology</a:t>
            </a:r>
            <a:r>
              <a:rPr lang="en-US" b="1" dirty="0" smtClean="0"/>
              <a:t>:</a:t>
            </a:r>
            <a:endParaRPr lang="en-US" dirty="0" smtClean="0"/>
          </a:p>
          <a:p>
            <a:pPr lvl="0" algn="just" rtl="0"/>
            <a:r>
              <a:rPr lang="en-US" b="1" i="1" dirty="0" smtClean="0">
                <a:solidFill>
                  <a:srgbClr val="FF0000"/>
                </a:solidFill>
              </a:rPr>
              <a:t>Patient</a:t>
            </a:r>
            <a:r>
              <a:rPr lang="en-US" b="1" i="1" dirty="0" smtClean="0"/>
              <a:t> </a:t>
            </a:r>
            <a:r>
              <a:rPr lang="en-US" dirty="0" smtClean="0"/>
              <a:t>is the person affected by disease.</a:t>
            </a:r>
          </a:p>
          <a:p>
            <a:pPr lvl="0" algn="just" rtl="0"/>
            <a:r>
              <a:rPr lang="en-US" b="1" i="1" dirty="0" smtClean="0">
                <a:solidFill>
                  <a:srgbClr val="FF0000"/>
                </a:solidFill>
              </a:rPr>
              <a:t>Disease</a:t>
            </a:r>
            <a:r>
              <a:rPr lang="en-US" dirty="0" smtClean="0"/>
              <a:t> is a dysfunction of life processes that changes the entire body or its parts in such a manner that the affected person requires help for subjective, clinical, or social reasons.</a:t>
            </a:r>
          </a:p>
          <a:p>
            <a:pPr lvl="0" algn="just" rtl="0"/>
            <a:r>
              <a:rPr lang="en-US" b="1" i="1" dirty="0" smtClean="0">
                <a:solidFill>
                  <a:srgbClr val="FF0000"/>
                </a:solidFill>
              </a:rPr>
              <a:t>Lesions</a:t>
            </a:r>
            <a:r>
              <a:rPr lang="en-US" i="1" dirty="0" smtClean="0"/>
              <a:t> </a:t>
            </a:r>
            <a:r>
              <a:rPr lang="en-US" dirty="0" smtClean="0"/>
              <a:t>are the characteristic changes in tissues and cells produced by disease in an individual or experimental animal.</a:t>
            </a:r>
          </a:p>
          <a:p>
            <a:pPr algn="just" rtl="0"/>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336704"/>
          </a:xfrm>
        </p:spPr>
        <p:txBody>
          <a:bodyPr>
            <a:normAutofit lnSpcReduction="10000"/>
          </a:bodyPr>
          <a:lstStyle/>
          <a:p>
            <a:pPr lvl="0" algn="just" rtl="0">
              <a:lnSpc>
                <a:spcPct val="120000"/>
              </a:lnSpc>
            </a:pPr>
            <a:r>
              <a:rPr lang="en-US" b="1" i="1" dirty="0" smtClean="0">
                <a:solidFill>
                  <a:srgbClr val="FF0000"/>
                </a:solidFill>
              </a:rPr>
              <a:t>Pathologic changes</a:t>
            </a:r>
            <a:r>
              <a:rPr lang="en-US" i="1" dirty="0" smtClean="0">
                <a:solidFill>
                  <a:srgbClr val="FF0000"/>
                </a:solidFill>
              </a:rPr>
              <a:t> </a:t>
            </a:r>
            <a:r>
              <a:rPr lang="en-US" dirty="0" smtClean="0"/>
              <a:t>or </a:t>
            </a:r>
            <a:r>
              <a:rPr lang="en-US" i="1" dirty="0" smtClean="0"/>
              <a:t>morphology </a:t>
            </a:r>
            <a:r>
              <a:rPr lang="en-US" dirty="0" smtClean="0"/>
              <a:t>consist of examination of diseased tissues. </a:t>
            </a:r>
          </a:p>
          <a:p>
            <a:pPr lvl="0" algn="just" rtl="0">
              <a:lnSpc>
                <a:spcPct val="120000"/>
              </a:lnSpc>
            </a:pPr>
            <a:r>
              <a:rPr lang="en-US" dirty="0" smtClean="0"/>
              <a:t>These can be </a:t>
            </a:r>
            <a:r>
              <a:rPr lang="en-US" dirty="0" err="1" smtClean="0"/>
              <a:t>recognised</a:t>
            </a:r>
            <a:r>
              <a:rPr lang="en-US" dirty="0" smtClean="0"/>
              <a:t> with the naked eye </a:t>
            </a:r>
            <a:r>
              <a:rPr lang="en-US" i="1" dirty="0" smtClean="0"/>
              <a:t>(gross or macroscopic changes) </a:t>
            </a:r>
            <a:r>
              <a:rPr lang="en-US" dirty="0" smtClean="0"/>
              <a:t>or studied by </a:t>
            </a:r>
            <a:r>
              <a:rPr lang="en-US" i="1" dirty="0" smtClean="0"/>
              <a:t>microscopic examination </a:t>
            </a:r>
            <a:r>
              <a:rPr lang="en-US" dirty="0" smtClean="0"/>
              <a:t>of tissues.</a:t>
            </a:r>
          </a:p>
          <a:p>
            <a:pPr lvl="0" algn="just" rtl="0">
              <a:lnSpc>
                <a:spcPct val="120000"/>
              </a:lnSpc>
            </a:pPr>
            <a:r>
              <a:rPr lang="en-US" dirty="0" smtClean="0"/>
              <a:t>Causal factors responsible for the lesions are included in </a:t>
            </a:r>
            <a:r>
              <a:rPr lang="en-US" b="1" i="1" dirty="0" smtClean="0">
                <a:solidFill>
                  <a:srgbClr val="FF0000"/>
                </a:solidFill>
              </a:rPr>
              <a:t>etiology of disease</a:t>
            </a:r>
            <a:r>
              <a:rPr lang="en-US" dirty="0" smtClean="0">
                <a:solidFill>
                  <a:srgbClr val="FF0000"/>
                </a:solidFill>
              </a:rPr>
              <a:t> </a:t>
            </a:r>
            <a:r>
              <a:rPr lang="en-US" dirty="0" smtClean="0"/>
              <a:t>(i.e. ‘why’ of disease).</a:t>
            </a:r>
          </a:p>
          <a:p>
            <a:pPr lvl="0" algn="just" rtl="0">
              <a:lnSpc>
                <a:spcPct val="120000"/>
              </a:lnSpc>
            </a:pPr>
            <a:r>
              <a:rPr lang="en-US" dirty="0" smtClean="0"/>
              <a:t>Mechanism by which the lesions are produced is termed </a:t>
            </a:r>
            <a:r>
              <a:rPr lang="en-US" b="1" i="1" dirty="0" smtClean="0">
                <a:solidFill>
                  <a:srgbClr val="FF0000"/>
                </a:solidFill>
              </a:rPr>
              <a:t>pathogenesis of disease</a:t>
            </a:r>
            <a:r>
              <a:rPr lang="en-US" dirty="0" smtClean="0">
                <a:solidFill>
                  <a:srgbClr val="FF0000"/>
                </a:solidFill>
              </a:rPr>
              <a:t> </a:t>
            </a:r>
            <a:r>
              <a:rPr lang="en-US" dirty="0" smtClean="0"/>
              <a:t>(i.e. ‘how’ of disease).</a:t>
            </a:r>
          </a:p>
          <a:p>
            <a:pPr algn="just" rtl="0">
              <a:lnSpc>
                <a:spcPct val="120000"/>
              </a:lnSpc>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408712"/>
          </a:xfrm>
        </p:spPr>
        <p:txBody>
          <a:bodyPr>
            <a:normAutofit/>
          </a:bodyPr>
          <a:lstStyle/>
          <a:p>
            <a:pPr lvl="0" algn="just" rtl="0"/>
            <a:r>
              <a:rPr lang="en-US" dirty="0" smtClean="0"/>
              <a:t>Functional implications of the lesion felt by the patient are </a:t>
            </a:r>
            <a:r>
              <a:rPr lang="en-US" b="1" i="1" dirty="0" smtClean="0">
                <a:solidFill>
                  <a:srgbClr val="FF0000"/>
                </a:solidFill>
              </a:rPr>
              <a:t>symptoms</a:t>
            </a:r>
            <a:r>
              <a:rPr lang="en-US" dirty="0" smtClean="0"/>
              <a:t> and those discovered by the clinician are the </a:t>
            </a:r>
            <a:r>
              <a:rPr lang="en-US" b="1" dirty="0" smtClean="0">
                <a:solidFill>
                  <a:srgbClr val="FF0000"/>
                </a:solidFill>
              </a:rPr>
              <a:t>physical signs</a:t>
            </a:r>
            <a:r>
              <a:rPr lang="en-US" dirty="0" smtClean="0"/>
              <a:t>.</a:t>
            </a:r>
          </a:p>
          <a:p>
            <a:pPr lvl="0" algn="just" rtl="0"/>
            <a:r>
              <a:rPr lang="en-US" dirty="0" smtClean="0"/>
              <a:t>Clinical significance of the </a:t>
            </a:r>
            <a:r>
              <a:rPr lang="en-US" b="1" i="1" dirty="0" smtClean="0"/>
              <a:t>morphologic</a:t>
            </a:r>
            <a:r>
              <a:rPr lang="en-US" dirty="0" smtClean="0"/>
              <a:t> and </a:t>
            </a:r>
            <a:r>
              <a:rPr lang="en-US" b="1" i="1" dirty="0" smtClean="0"/>
              <a:t>functional changes</a:t>
            </a:r>
            <a:r>
              <a:rPr lang="en-US" dirty="0" smtClean="0"/>
              <a:t> together with results of other investigations help to arrive at an answer to what is wrong (</a:t>
            </a:r>
            <a:r>
              <a:rPr lang="en-US" b="1" i="1" dirty="0" smtClean="0">
                <a:solidFill>
                  <a:srgbClr val="FF0000"/>
                </a:solidFill>
              </a:rPr>
              <a:t>diagnosis</a:t>
            </a:r>
            <a:r>
              <a:rPr lang="en-US" dirty="0" smtClean="0"/>
              <a:t>), what is going to happen (</a:t>
            </a:r>
            <a:r>
              <a:rPr lang="en-US" b="1" i="1" dirty="0" smtClean="0">
                <a:solidFill>
                  <a:srgbClr val="FF0000"/>
                </a:solidFill>
              </a:rPr>
              <a:t>prognosis</a:t>
            </a:r>
            <a:r>
              <a:rPr lang="en-US" dirty="0" smtClean="0"/>
              <a:t>), what can be done about it (</a:t>
            </a:r>
            <a:r>
              <a:rPr lang="en-US" b="1" i="1" dirty="0" smtClean="0">
                <a:solidFill>
                  <a:srgbClr val="FF0000"/>
                </a:solidFill>
              </a:rPr>
              <a:t>treatment</a:t>
            </a:r>
            <a:r>
              <a:rPr lang="en-US" dirty="0" smtClean="0">
                <a:solidFill>
                  <a:srgbClr val="FF0000"/>
                </a:solidFill>
              </a:rPr>
              <a:t>)</a:t>
            </a:r>
            <a:r>
              <a:rPr lang="en-US" dirty="0" smtClean="0"/>
              <a:t>, and finally what should be done to avoid complications and spread (</a:t>
            </a:r>
            <a:r>
              <a:rPr lang="en-US" b="1" i="1" dirty="0" smtClean="0">
                <a:solidFill>
                  <a:srgbClr val="FF0000"/>
                </a:solidFill>
              </a:rPr>
              <a:t>prevention</a:t>
            </a:r>
            <a:r>
              <a:rPr lang="en-US" dirty="0" smtClean="0"/>
              <a:t>) (i.e. ‘what’ of disease).</a:t>
            </a:r>
          </a:p>
          <a:p>
            <a:pPr algn="just" rtl="0"/>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264696"/>
          </a:xfrm>
        </p:spPr>
        <p:txBody>
          <a:bodyPr>
            <a:normAutofit fontScale="92500" lnSpcReduction="10000"/>
          </a:bodyPr>
          <a:lstStyle/>
          <a:p>
            <a:pPr algn="just" rtl="0">
              <a:lnSpc>
                <a:spcPct val="120000"/>
              </a:lnSpc>
              <a:buNone/>
            </a:pPr>
            <a:r>
              <a:rPr lang="en-US" b="1" dirty="0" smtClean="0">
                <a:solidFill>
                  <a:srgbClr val="2103FD"/>
                </a:solidFill>
              </a:rPr>
              <a:t>Aspects of A Disease Process </a:t>
            </a:r>
            <a:endParaRPr lang="en-US" dirty="0" smtClean="0">
              <a:solidFill>
                <a:srgbClr val="2103FD"/>
              </a:solidFill>
            </a:endParaRPr>
          </a:p>
          <a:p>
            <a:pPr algn="just" rtl="0">
              <a:lnSpc>
                <a:spcPct val="120000"/>
              </a:lnSpc>
            </a:pPr>
            <a:r>
              <a:rPr lang="en-US" dirty="0" smtClean="0"/>
              <a:t>Virtually all forms of organ injury start with molecular or structural alterations in cells. </a:t>
            </a:r>
          </a:p>
          <a:p>
            <a:pPr lvl="0" algn="just" rtl="0">
              <a:lnSpc>
                <a:spcPct val="120000"/>
              </a:lnSpc>
            </a:pPr>
            <a:r>
              <a:rPr lang="en-US" dirty="0" smtClean="0"/>
              <a:t>Therefore, begin our consideration of pathology with the study of the origins, molecular mechanisms, and structural changes of cell injury. </a:t>
            </a:r>
          </a:p>
          <a:p>
            <a:pPr lvl="0" algn="just" rtl="0">
              <a:lnSpc>
                <a:spcPct val="120000"/>
              </a:lnSpc>
            </a:pPr>
            <a:r>
              <a:rPr lang="en-US" dirty="0" smtClean="0">
                <a:solidFill>
                  <a:srgbClr val="FF0000"/>
                </a:solidFill>
              </a:rPr>
              <a:t>Cell-cell</a:t>
            </a:r>
            <a:r>
              <a:rPr lang="en-US" dirty="0" smtClean="0"/>
              <a:t> and </a:t>
            </a:r>
            <a:r>
              <a:rPr lang="en-US" dirty="0" smtClean="0">
                <a:solidFill>
                  <a:srgbClr val="FF0000"/>
                </a:solidFill>
              </a:rPr>
              <a:t>cell-matrix</a:t>
            </a:r>
            <a:r>
              <a:rPr lang="en-US" dirty="0" smtClean="0"/>
              <a:t> interactions contribute significantly to the response to injury, leading collectively to tissue and organ injury, which are as important as cell injury in defining the morphologic and clinical patterns of disease.</a:t>
            </a:r>
          </a:p>
          <a:p>
            <a:pPr algn="just" rtl="0">
              <a:lnSpc>
                <a:spcPct val="120000"/>
              </a:lnSpc>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712968" cy="6408712"/>
          </a:xfrm>
        </p:spPr>
        <p:txBody>
          <a:bodyPr>
            <a:normAutofit fontScale="85000" lnSpcReduction="10000"/>
          </a:bodyPr>
          <a:lstStyle/>
          <a:p>
            <a:pPr algn="just" rtl="0">
              <a:lnSpc>
                <a:spcPct val="120000"/>
              </a:lnSpc>
              <a:buNone/>
            </a:pPr>
            <a:r>
              <a:rPr lang="en-US" b="1" dirty="0" smtClean="0">
                <a:solidFill>
                  <a:srgbClr val="2103FD"/>
                </a:solidFill>
              </a:rPr>
              <a:t>Methods</a:t>
            </a:r>
            <a:r>
              <a:rPr lang="en-US" dirty="0" smtClean="0">
                <a:solidFill>
                  <a:srgbClr val="2103FD"/>
                </a:solidFill>
              </a:rPr>
              <a:t> </a:t>
            </a:r>
            <a:r>
              <a:rPr lang="en-US" b="1" dirty="0" smtClean="0">
                <a:solidFill>
                  <a:srgbClr val="2103FD"/>
                </a:solidFill>
              </a:rPr>
              <a:t>Used in Manifestations of A Disease</a:t>
            </a:r>
            <a:endParaRPr lang="en-US" dirty="0" smtClean="0">
              <a:solidFill>
                <a:srgbClr val="2103FD"/>
              </a:solidFill>
            </a:endParaRPr>
          </a:p>
          <a:p>
            <a:pPr algn="just" rtl="0">
              <a:lnSpc>
                <a:spcPct val="120000"/>
              </a:lnSpc>
              <a:buNone/>
            </a:pPr>
            <a:r>
              <a:rPr lang="en-US" dirty="0" smtClean="0">
                <a:solidFill>
                  <a:srgbClr val="FF0000"/>
                </a:solidFill>
              </a:rPr>
              <a:t>1. </a:t>
            </a:r>
            <a:r>
              <a:rPr lang="en-US" b="1" dirty="0" smtClean="0">
                <a:solidFill>
                  <a:srgbClr val="FF0000"/>
                </a:solidFill>
              </a:rPr>
              <a:t>General methods </a:t>
            </a:r>
            <a:endParaRPr lang="en-US" dirty="0" smtClean="0">
              <a:solidFill>
                <a:srgbClr val="FF0000"/>
              </a:solidFill>
            </a:endParaRPr>
          </a:p>
          <a:p>
            <a:pPr lvl="0" algn="just" rtl="0">
              <a:lnSpc>
                <a:spcPct val="120000"/>
              </a:lnSpc>
            </a:pPr>
            <a:r>
              <a:rPr lang="en-US" dirty="0" smtClean="0"/>
              <a:t>The pathologist is able to identify the various forms of for example inflammation of an organ by analyzing biopsy material, whether in the form of needle aspiration or a specimen obtained </a:t>
            </a:r>
            <a:r>
              <a:rPr lang="en-US" dirty="0" err="1" smtClean="0"/>
              <a:t>endoscopically</a:t>
            </a:r>
            <a:r>
              <a:rPr lang="en-US" dirty="0" smtClean="0"/>
              <a:t> (by incision, forceps, or wedge biopsy). </a:t>
            </a:r>
          </a:p>
          <a:p>
            <a:pPr lvl="0" algn="just" rtl="0">
              <a:lnSpc>
                <a:spcPct val="120000"/>
              </a:lnSpc>
            </a:pPr>
            <a:r>
              <a:rPr lang="en-US" dirty="0" smtClean="0"/>
              <a:t>Analysis of 4 µm paraffin-embedded stained tissue sections  determines whether a tumor is malignant or benign. </a:t>
            </a:r>
          </a:p>
          <a:p>
            <a:pPr lvl="0" algn="just" rtl="0">
              <a:lnSpc>
                <a:spcPct val="120000"/>
              </a:lnSpc>
            </a:pPr>
            <a:r>
              <a:rPr lang="en-US" dirty="0" smtClean="0"/>
              <a:t>These examinations require that an adequate amount of biopsy material has been obtained and sent to the pathologist (usually fixed in a 4% formaldehyde solution).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a:bodyPr>
          <a:lstStyle/>
          <a:p>
            <a:pPr lvl="0" algn="just" rtl="0">
              <a:buNone/>
            </a:pPr>
            <a:r>
              <a:rPr lang="en-US" b="1" dirty="0" smtClean="0">
                <a:solidFill>
                  <a:srgbClr val="FF0000"/>
                </a:solidFill>
              </a:rPr>
              <a:t>2. Examination of frozen sections</a:t>
            </a:r>
            <a:endParaRPr lang="en-US" dirty="0" smtClean="0">
              <a:solidFill>
                <a:srgbClr val="FF0000"/>
              </a:solidFill>
            </a:endParaRPr>
          </a:p>
          <a:p>
            <a:pPr lvl="0" algn="just" rtl="0"/>
            <a:r>
              <a:rPr lang="en-US" dirty="0" smtClean="0"/>
              <a:t> Biopsy material is sent to the pathologist as a fresh specimen during the surgical procedure. </a:t>
            </a:r>
          </a:p>
          <a:p>
            <a:pPr lvl="0" algn="just" rtl="0"/>
            <a:r>
              <a:rPr lang="en-US" dirty="0" smtClean="0"/>
              <a:t>The pathologist then prepares frozen sections and within 5–10 minutes can verify or disprove clinical suspicion of malignancy. </a:t>
            </a:r>
          </a:p>
          <a:p>
            <a:pPr lvl="0" algn="just" rtl="0"/>
            <a:r>
              <a:rPr lang="en-US" dirty="0" smtClean="0"/>
              <a:t>However, this quick fixation technique, with its greater slice thickness, produces less accurate results than conventional fixation.</a:t>
            </a:r>
            <a:endParaRPr lang="en-US"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1897</Words>
  <Application>Microsoft Office PowerPoint</Application>
  <PresentationFormat>On-screen Show (4:3)</PresentationFormat>
  <Paragraphs>139</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Black</vt:lpstr>
      <vt:lpstr>Blackadder ITC</vt:lpstr>
      <vt:lpstr>Calibri</vt:lpstr>
      <vt:lpstr>Edwardian Script ITC</vt:lpstr>
      <vt:lpstr>Times New Roman</vt:lpstr>
      <vt:lpstr>سمة Office</vt:lpstr>
      <vt:lpstr> By  Prof. Dr. H. Lotfy El-Gammal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 hekmat</dc:creator>
  <cp:lastModifiedBy>Dr hekmat</cp:lastModifiedBy>
  <cp:revision>49</cp:revision>
  <dcterms:created xsi:type="dcterms:W3CDTF">2019-02-10T08:14:42Z</dcterms:created>
  <dcterms:modified xsi:type="dcterms:W3CDTF">2020-02-16T21:16:52Z</dcterms:modified>
</cp:coreProperties>
</file>