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30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5294E81-71FE-4143-8DE2-6AADBAC2D170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01E015-64E4-4D80-BAEC-75234871A4E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5112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E7C14F03-D937-405B-A55C-61AFC35ABA29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2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91D82516-8C0B-46FF-9D37-A250AE5A69C1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11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15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5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EDA4CB03-349C-437B-A87E-DEBE75BF356E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12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16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6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50AB34BA-3822-4EB8-9E48-669C07FE8672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13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5EDB5FD-D10C-41C3-A7A8-C362C0D114C9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14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18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8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9CC5AA86-3C57-46BC-8FDA-84EDFEEBC3CE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15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19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6F20640D-1BBE-4D1A-82DA-2FCE45E29EB8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16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20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20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64AACA9D-9020-4678-9680-962925744D62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17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21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21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1188878D-C535-4537-AC6F-2C13D6EB01F3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18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22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22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E25BF325-B018-4185-A1C2-1F866E1510F7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19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23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23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79A2C88-FE67-4693-8CAF-6E5FB5636D17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20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24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24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60405DE-5C69-4AAD-84F9-7ED510A1308E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3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07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7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3D0F637-D21F-4D08-8F4A-25BB9ADDFAC1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21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25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25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9C972C5D-3AFE-434A-B2C7-544B05A330F8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22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27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27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8AD0B8E-9BE9-4C93-A9A2-75C3A61978C3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23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28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5016B5E8-AFD4-4081-B3CA-3CB94B3BC0C7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24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29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29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9B2C045E-9B66-426A-BF9A-48C427234D0C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25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C928FC2-BFC7-42E9-BAEE-776FC94D8DCC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26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31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1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0705A6B-60C4-40DB-9654-F0F24BC7E4FE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27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32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2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188EED7E-C624-44F4-BC04-DA0CCBD98953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28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34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4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472D642-F583-43EF-8219-07DFC06F6A29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29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96FA013-5906-43A2-80F3-550D7A10B4E7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30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36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6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4D8841C-355E-4F50-87FF-03DFCBCB8410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4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08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8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3C220EDD-0CBF-4069-9E0B-4FE96E4F6748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31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37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7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E1A60D83-B0E6-42D5-99ED-6E9FE2646988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32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38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8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31DB60D-23EC-45A8-9499-BDAB95FF2C0D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33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39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9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C93978B-3B7F-4E82-842E-1CF33C70F687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34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63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3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86AC93A-1B85-4567-88B6-EF16D4732135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5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09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4415087-D685-4BA8-8132-6E29B2A30BFC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6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10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0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5F55D6F-FDEE-4544-976B-559D1D7CDB7E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7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11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1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DD1502E-75AA-4E91-90FC-DAA2072A75E8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8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12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2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7970080-9C37-4C21-A773-C9DAED8222FB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9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6B2EE506-C234-4769-B77B-7835B6331B80}" type="slidenum">
              <a:rPr lang="ar-SA" altLang="en-US" smtClean="0">
                <a:solidFill>
                  <a:prstClr val="black"/>
                </a:solidFill>
                <a:cs typeface="Times New Roman" pitchFamily="18" charset="0"/>
              </a:rPr>
              <a:pPr>
                <a:spcBef>
                  <a:spcPct val="0"/>
                </a:spcBef>
              </a:pPr>
              <a:t>10</a:t>
            </a:fld>
            <a:endParaRPr lang="en-GB" altLang="en-US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14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4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83B168-80D2-4797-BDC0-B09759A629CC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2/16/2020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9006D-ADD9-46B7-8169-2379299D8E8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A42190-92C2-4A3A-8660-D7284C373508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2/16/2020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4AC2F-1276-4EFD-BAF1-87FCE173FF7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33D92-076E-4BE5-A8E3-05D500F0D389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2/16/2020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85A32-6F80-4146-B80C-AE3E6350F1B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B39710-2FC0-46B8-A780-663B76122BF3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2/16/2020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2533C-93B8-4D4A-B348-7EF91D73953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D20E9C-F97E-4156-9171-85B675F38B8A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2/16/2020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362937A4-AB5C-48D4-96A3-11599219C9A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12C186-7A4C-44CD-9918-4652BBFDBCD1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2/16/2020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EE7D4-8C34-458E-878A-9B4458AE90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37E4F6-A5BC-450E-89D5-59DDFC2A6FCF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2/16/2020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76DD7-B836-4BFB-8AE8-715C810744F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4CF817-6A50-4608-87AF-A6D225DFEAE3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2/16/2020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FBD9E-A7D4-4106-9AD5-EB1A54F36DE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0CC114-BFB3-409A-8699-EAB20005AA4B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2/16/2020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DBDF4-5E18-4D15-A2C9-0711A8F434B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6E8B9F-E275-4C03-88D6-8AA419C84F9B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2/16/2020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A3894-40B4-4516-A47F-A089DCA608B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DA04EA-362E-4EA8-BFF0-C9766CE619AE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2/16/2020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556A2-53AB-47FD-AB1B-87872432885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blinds/>
  </p:transition>
  <p:timing>
    <p:tnLst>
      <p:par>
        <p:cTn id="1" dur="indefinite" restart="never" nodeType="tmRoot"/>
      </p:par>
    </p:tnLst>
  </p:timing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 physiology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>
            <a:normAutofit/>
          </a:bodyPr>
          <a:lstStyle/>
          <a:p>
            <a:pPr rtl="0"/>
            <a:r>
              <a:rPr lang="en-US" sz="4400" dirty="0" smtClean="0"/>
              <a:t>Dr. </a:t>
            </a:r>
            <a:r>
              <a:rPr lang="en-US" sz="4400" dirty="0" err="1" smtClean="0"/>
              <a:t>Enas</a:t>
            </a:r>
            <a:r>
              <a:rPr lang="en-US" sz="4400" dirty="0" smtClean="0"/>
              <a:t> </a:t>
            </a:r>
            <a:r>
              <a:rPr lang="en-US" sz="4400" dirty="0" err="1" smtClean="0"/>
              <a:t>Budran</a:t>
            </a:r>
            <a:endParaRPr lang="ar-EG" sz="4400" dirty="0"/>
          </a:p>
        </p:txBody>
      </p:sp>
    </p:spTree>
    <p:extLst>
      <p:ext uri="{BB962C8B-B14F-4D97-AF65-F5344CB8AC3E}">
        <p14:creationId xmlns:p14="http://schemas.microsoft.com/office/powerpoint/2010/main" val="3944401234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/>
          <p:cNvSpPr>
            <a:spLocks noChangeShapeType="1"/>
          </p:cNvSpPr>
          <p:nvPr/>
        </p:nvSpPr>
        <p:spPr bwMode="auto">
          <a:xfrm>
            <a:off x="5918689" y="5992813"/>
            <a:ext cx="142288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481283" name="Rectangle 3"/>
          <p:cNvSpPr>
            <a:spLocks noChangeArrowheads="1"/>
          </p:cNvSpPr>
          <p:nvPr/>
        </p:nvSpPr>
        <p:spPr bwMode="auto">
          <a:xfrm>
            <a:off x="1513744" y="1989141"/>
            <a:ext cx="231237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b="0">
                <a:latin typeface="Times New Roman" pitchFamily="18" charset="0"/>
                <a:cs typeface="Times New Roman" pitchFamily="18" charset="0"/>
              </a:rPr>
              <a:t>Holo</a:t>
            </a:r>
            <a:r>
              <a:rPr lang="en-US" altLang="en-US" b="0">
                <a:latin typeface="Times New Roman" pitchFamily="18" charset="0"/>
                <a:cs typeface="Times New Roman" pitchFamily="18" charset="0"/>
              </a:rPr>
              <a:t>enzyme </a:t>
            </a:r>
          </a:p>
        </p:txBody>
      </p:sp>
      <p:sp>
        <p:nvSpPr>
          <p:cNvPr id="481284" name="AutoShape 4"/>
          <p:cNvSpPr>
            <a:spLocks noChangeArrowheads="1"/>
          </p:cNvSpPr>
          <p:nvPr/>
        </p:nvSpPr>
        <p:spPr bwMode="auto">
          <a:xfrm>
            <a:off x="2180492" y="211138"/>
            <a:ext cx="5767754" cy="1312862"/>
          </a:xfrm>
          <a:prstGeom prst="foldedCorner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Nature of the Purified </a:t>
            </a:r>
            <a:endParaRPr lang="en-US" altLang="en-US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Enzymes</a:t>
            </a:r>
          </a:p>
        </p:txBody>
      </p:sp>
      <p:cxnSp>
        <p:nvCxnSpPr>
          <p:cNvPr id="482307" name="AutoShape 1027"/>
          <p:cNvCxnSpPr>
            <a:cxnSpLocks noChangeShapeType="1"/>
          </p:cNvCxnSpPr>
          <p:nvPr/>
        </p:nvCxnSpPr>
        <p:spPr bwMode="auto">
          <a:xfrm flipV="1">
            <a:off x="4961794" y="3098803"/>
            <a:ext cx="1329104" cy="576263"/>
          </a:xfrm>
          <a:prstGeom prst="bentConnector3">
            <a:avLst>
              <a:gd name="adj1" fmla="val 49944"/>
            </a:avLst>
          </a:prstGeom>
          <a:noFill/>
          <a:ln w="254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2308" name="AutoShape 1028"/>
          <p:cNvCxnSpPr>
            <a:cxnSpLocks noChangeShapeType="1"/>
          </p:cNvCxnSpPr>
          <p:nvPr/>
        </p:nvCxnSpPr>
        <p:spPr bwMode="auto">
          <a:xfrm>
            <a:off x="4895852" y="3675063"/>
            <a:ext cx="1329103" cy="576262"/>
          </a:xfrm>
          <a:prstGeom prst="bentConnector3">
            <a:avLst>
              <a:gd name="adj1" fmla="val 54245"/>
            </a:avLst>
          </a:prstGeom>
          <a:noFill/>
          <a:ln w="254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2310" name="Rectangle 1030"/>
          <p:cNvSpPr>
            <a:spLocks noChangeArrowheads="1"/>
          </p:cNvSpPr>
          <p:nvPr/>
        </p:nvSpPr>
        <p:spPr bwMode="auto">
          <a:xfrm>
            <a:off x="6424247" y="2778634"/>
            <a:ext cx="17812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b="0">
                <a:latin typeface="Times New Roman" pitchFamily="18" charset="0"/>
                <a:cs typeface="Times New Roman" pitchFamily="18" charset="0"/>
              </a:rPr>
              <a:t>Cofactors</a:t>
            </a:r>
            <a:endParaRPr lang="en-GB" altLang="en-US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2311" name="Rectangle 1031"/>
          <p:cNvSpPr>
            <a:spLocks noChangeArrowheads="1"/>
          </p:cNvSpPr>
          <p:nvPr/>
        </p:nvSpPr>
        <p:spPr bwMode="auto">
          <a:xfrm>
            <a:off x="6424246" y="4002597"/>
            <a:ext cx="21018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b="0">
                <a:latin typeface="Times New Roman" pitchFamily="18" charset="0"/>
                <a:cs typeface="Times New Roman" pitchFamily="18" charset="0"/>
              </a:rPr>
              <a:t>Coenzymes</a:t>
            </a:r>
            <a:endParaRPr lang="en-GB" altLang="en-US" sz="2800" b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2312" name="AutoShape 1032"/>
          <p:cNvCxnSpPr>
            <a:cxnSpLocks noChangeShapeType="1"/>
          </p:cNvCxnSpPr>
          <p:nvPr/>
        </p:nvCxnSpPr>
        <p:spPr bwMode="auto">
          <a:xfrm>
            <a:off x="4961792" y="3675063"/>
            <a:ext cx="1330569" cy="0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2315" name="AutoShape 1035"/>
          <p:cNvCxnSpPr>
            <a:cxnSpLocks noChangeShapeType="1"/>
          </p:cNvCxnSpPr>
          <p:nvPr/>
        </p:nvCxnSpPr>
        <p:spPr bwMode="auto">
          <a:xfrm rot="16200000" flipH="1">
            <a:off x="2345837" y="2736731"/>
            <a:ext cx="863600" cy="663819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2317" name="Rectangle 1037"/>
          <p:cNvSpPr>
            <a:spLocks noChangeArrowheads="1"/>
          </p:cNvSpPr>
          <p:nvPr/>
        </p:nvSpPr>
        <p:spPr bwMode="auto">
          <a:xfrm>
            <a:off x="2710963" y="3357563"/>
            <a:ext cx="20603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b="0">
                <a:latin typeface="Times New Roman" pitchFamily="18" charset="0"/>
                <a:cs typeface="Times New Roman" pitchFamily="18" charset="0"/>
              </a:rPr>
              <a:t>Non-protein part</a:t>
            </a:r>
          </a:p>
        </p:txBody>
      </p:sp>
      <p:sp>
        <p:nvSpPr>
          <p:cNvPr id="482319" name="Rectangle 1039"/>
          <p:cNvSpPr>
            <a:spLocks noChangeArrowheads="1"/>
          </p:cNvSpPr>
          <p:nvPr/>
        </p:nvSpPr>
        <p:spPr bwMode="auto">
          <a:xfrm>
            <a:off x="6358306" y="3387727"/>
            <a:ext cx="30460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b="0">
                <a:latin typeface="Times New Roman" pitchFamily="18" charset="0"/>
                <a:cs typeface="Times New Roman" pitchFamily="18" charset="0"/>
              </a:rPr>
              <a:t>Prosthetic groups</a:t>
            </a:r>
          </a:p>
        </p:txBody>
      </p:sp>
      <p:cxnSp>
        <p:nvCxnSpPr>
          <p:cNvPr id="482320" name="AutoShape 1040"/>
          <p:cNvCxnSpPr>
            <a:cxnSpLocks noChangeShapeType="1"/>
          </p:cNvCxnSpPr>
          <p:nvPr/>
        </p:nvCxnSpPr>
        <p:spPr bwMode="auto">
          <a:xfrm rot="5400000">
            <a:off x="747714" y="2883511"/>
            <a:ext cx="1800225" cy="1595804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2321" name="Rectangle 1041"/>
          <p:cNvSpPr>
            <a:spLocks noChangeArrowheads="1"/>
          </p:cNvSpPr>
          <p:nvPr/>
        </p:nvSpPr>
        <p:spPr bwMode="auto">
          <a:xfrm>
            <a:off x="118698" y="4508502"/>
            <a:ext cx="44694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b="0">
                <a:latin typeface="Times New Roman" pitchFamily="18" charset="0"/>
                <a:cs typeface="Times New Roman" pitchFamily="18" charset="0"/>
              </a:rPr>
              <a:t>Protein part (Apoenzyme)</a:t>
            </a:r>
            <a:endParaRPr lang="en-GB" altLang="en-US" b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5150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82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82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8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8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8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8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8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8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3" grpId="0"/>
      <p:bldP spid="481284" grpId="0" animBg="1"/>
      <p:bldP spid="482311" grpId="0"/>
      <p:bldP spid="4823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184638" y="109538"/>
            <a:ext cx="8616462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u="sng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The structure of Proteins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Primary structure</a:t>
            </a:r>
            <a:r>
              <a:rPr lang="en-US" altLang="en-US" sz="28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(Amino acid chain)</a:t>
            </a:r>
            <a:endParaRPr lang="en-GB" altLang="en-US" sz="280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Secondary </a:t>
            </a:r>
            <a:r>
              <a:rPr lang="en-GB" altLang="en-US" sz="28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structure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Tertiary (3D) </a:t>
            </a:r>
            <a:r>
              <a:rPr lang="en-GB" altLang="en-US" sz="28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structure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Disulfide bond</a:t>
            </a:r>
            <a:endParaRPr lang="en-GB" altLang="en-US" sz="280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5386" name="Picture 10" descr="fig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3078"/>
            <a:ext cx="4306766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538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08" y="1052516"/>
            <a:ext cx="5037992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538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1" y="3213100"/>
            <a:ext cx="131445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538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646" y="2636838"/>
            <a:ext cx="981808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78610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2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2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2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2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2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4597" name="AutoShape 1029"/>
          <p:cNvCxnSpPr>
            <a:cxnSpLocks noChangeShapeType="1"/>
          </p:cNvCxnSpPr>
          <p:nvPr/>
        </p:nvCxnSpPr>
        <p:spPr bwMode="auto">
          <a:xfrm>
            <a:off x="4438652" y="1052516"/>
            <a:ext cx="2524857" cy="288925"/>
          </a:xfrm>
          <a:prstGeom prst="bentConnector3">
            <a:avLst>
              <a:gd name="adj1" fmla="val 49972"/>
            </a:avLst>
          </a:prstGeom>
          <a:noFill/>
          <a:ln w="254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4598" name="AutoShape 1030"/>
          <p:cNvCxnSpPr>
            <a:cxnSpLocks noChangeShapeType="1"/>
          </p:cNvCxnSpPr>
          <p:nvPr/>
        </p:nvCxnSpPr>
        <p:spPr bwMode="auto">
          <a:xfrm rot="5400000">
            <a:off x="3317875" y="894985"/>
            <a:ext cx="1174750" cy="105800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4599" name="Rectangle 1031"/>
          <p:cNvSpPr>
            <a:spLocks noChangeArrowheads="1"/>
          </p:cNvSpPr>
          <p:nvPr/>
        </p:nvSpPr>
        <p:spPr bwMode="auto">
          <a:xfrm>
            <a:off x="3582866" y="115891"/>
            <a:ext cx="2284534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Cofactors</a:t>
            </a:r>
            <a:r>
              <a:rPr lang="en-GB" altLang="en-US" b="0" u="sng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94600" name="Rectangle 1032"/>
          <p:cNvSpPr>
            <a:spLocks noChangeArrowheads="1"/>
          </p:cNvSpPr>
          <p:nvPr/>
        </p:nvSpPr>
        <p:spPr bwMode="auto">
          <a:xfrm>
            <a:off x="2378321" y="1916116"/>
            <a:ext cx="26282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organic groups</a:t>
            </a:r>
          </a:p>
        </p:txBody>
      </p:sp>
      <p:sp>
        <p:nvSpPr>
          <p:cNvPr id="494601" name="Rectangle 1033"/>
          <p:cNvSpPr>
            <a:spLocks noChangeArrowheads="1"/>
          </p:cNvSpPr>
          <p:nvPr/>
        </p:nvSpPr>
        <p:spPr bwMode="auto">
          <a:xfrm>
            <a:off x="7098325" y="1052513"/>
            <a:ext cx="205376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Cations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(activators)</a:t>
            </a:r>
            <a:endParaRPr lang="en-US" altLang="en-US" b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4602" name="AutoShape 1034"/>
          <p:cNvCxnSpPr>
            <a:cxnSpLocks noChangeShapeType="1"/>
          </p:cNvCxnSpPr>
          <p:nvPr/>
        </p:nvCxnSpPr>
        <p:spPr bwMode="auto">
          <a:xfrm rot="16200000" flipH="1">
            <a:off x="3568212" y="2494210"/>
            <a:ext cx="1009650" cy="86311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4603" name="AutoShape 1035"/>
          <p:cNvCxnSpPr>
            <a:cxnSpLocks noChangeShapeType="1"/>
          </p:cNvCxnSpPr>
          <p:nvPr/>
        </p:nvCxnSpPr>
        <p:spPr bwMode="auto">
          <a:xfrm rot="5400000">
            <a:off x="2912759" y="2628842"/>
            <a:ext cx="792163" cy="665285"/>
          </a:xfrm>
          <a:prstGeom prst="bentConnector3">
            <a:avLst>
              <a:gd name="adj1" fmla="val 49898"/>
            </a:avLst>
          </a:prstGeom>
          <a:noFill/>
          <a:ln w="254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4604" name="Rectangle 1036"/>
          <p:cNvSpPr>
            <a:spLocks noChangeArrowheads="1"/>
          </p:cNvSpPr>
          <p:nvPr/>
        </p:nvSpPr>
        <p:spPr bwMode="auto">
          <a:xfrm>
            <a:off x="3974125" y="3429002"/>
            <a:ext cx="3023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prosthetic groups</a:t>
            </a:r>
          </a:p>
        </p:txBody>
      </p:sp>
      <p:sp>
        <p:nvSpPr>
          <p:cNvPr id="494607" name="Rectangle 1039"/>
          <p:cNvSpPr>
            <a:spLocks noChangeArrowheads="1"/>
          </p:cNvSpPr>
          <p:nvPr/>
        </p:nvSpPr>
        <p:spPr bwMode="auto">
          <a:xfrm>
            <a:off x="1647094" y="3357565"/>
            <a:ext cx="20104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coenzymes</a:t>
            </a:r>
            <a:endParaRPr lang="en-US" altLang="en-US" b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608" name="Rectangle 1040"/>
          <p:cNvSpPr>
            <a:spLocks noChangeArrowheads="1"/>
          </p:cNvSpPr>
          <p:nvPr/>
        </p:nvSpPr>
        <p:spPr bwMode="auto">
          <a:xfrm>
            <a:off x="4306767" y="4005266"/>
            <a:ext cx="259226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Hydrogen carrier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NAD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NADP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Lipoic acid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FMN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FAD</a:t>
            </a:r>
            <a:r>
              <a:rPr lang="en-GB" altLang="en-US" sz="2400" b="0" u="sng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94609" name="Rectangle 1041"/>
          <p:cNvSpPr>
            <a:spLocks noChangeArrowheads="1"/>
          </p:cNvSpPr>
          <p:nvPr/>
        </p:nvSpPr>
        <p:spPr bwMode="auto">
          <a:xfrm>
            <a:off x="1513743" y="3933826"/>
            <a:ext cx="248529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Group carrier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AMP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ADP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ATP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TPP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CoA-SH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Pyridoxal phosphate</a:t>
            </a:r>
            <a:endParaRPr lang="en-GB" altLang="en-US" sz="2400" b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610" name="Rectangle 1042"/>
          <p:cNvSpPr>
            <a:spLocks noChangeArrowheads="1"/>
          </p:cNvSpPr>
          <p:nvPr/>
        </p:nvSpPr>
        <p:spPr bwMode="auto">
          <a:xfrm>
            <a:off x="7696200" y="2133603"/>
            <a:ext cx="729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Mn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Mo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GB" altLang="en-US" sz="2400" b="0" u="sng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201304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9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9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9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94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94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94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94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94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94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94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946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9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94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94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94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94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94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94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94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94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9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94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94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94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94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94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9" grpId="0"/>
      <p:bldP spid="4946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ChangeArrowheads="1"/>
          </p:cNvSpPr>
          <p:nvPr/>
        </p:nvSpPr>
        <p:spPr bwMode="auto">
          <a:xfrm>
            <a:off x="1477108" y="1066800"/>
            <a:ext cx="720969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u="sng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Factors Affecting Enzyme Activity</a:t>
            </a:r>
            <a:endParaRPr lang="en-GB" altLang="en-US" sz="280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E  +  S  &lt;==&gt;  ES  &lt;==&gt;  </a:t>
            </a:r>
            <a:r>
              <a:rPr lang="en-US" altLang="en-US" sz="2800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altLang="en-US" sz="2800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+ P </a:t>
            </a:r>
          </a:p>
        </p:txBody>
      </p:sp>
      <p:sp>
        <p:nvSpPr>
          <p:cNvPr id="502787" name="Rectangle 3"/>
          <p:cNvSpPr>
            <a:spLocks noChangeArrowheads="1"/>
          </p:cNvSpPr>
          <p:nvPr/>
        </p:nvSpPr>
        <p:spPr bwMode="auto">
          <a:xfrm>
            <a:off x="0" y="2819403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u="sng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1- Enzyme Concentration</a:t>
            </a:r>
            <a:endParaRPr lang="en-GB" altLang="en-US" sz="28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3815" name="Picture 1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125" y="2781300"/>
            <a:ext cx="4985238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08072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2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Line 2"/>
          <p:cNvSpPr>
            <a:spLocks noChangeShapeType="1"/>
          </p:cNvSpPr>
          <p:nvPr/>
        </p:nvSpPr>
        <p:spPr bwMode="auto">
          <a:xfrm>
            <a:off x="3656135" y="2922588"/>
            <a:ext cx="142288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504835" name="Rectangle 3"/>
          <p:cNvSpPr>
            <a:spLocks noChangeArrowheads="1"/>
          </p:cNvSpPr>
          <p:nvPr/>
        </p:nvSpPr>
        <p:spPr bwMode="auto">
          <a:xfrm>
            <a:off x="-1465" y="292103"/>
            <a:ext cx="91440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2- Substrate Concentration</a:t>
            </a:r>
            <a:endParaRPr lang="en-GB" altLang="en-US" sz="28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58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" y="1295400"/>
            <a:ext cx="4572001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2" y="1773238"/>
            <a:ext cx="4252546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77097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Line 2"/>
          <p:cNvSpPr>
            <a:spLocks noChangeShapeType="1"/>
          </p:cNvSpPr>
          <p:nvPr/>
        </p:nvSpPr>
        <p:spPr bwMode="auto">
          <a:xfrm>
            <a:off x="3657601" y="4695825"/>
            <a:ext cx="1422889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506883" name="Rectangle 3"/>
          <p:cNvSpPr>
            <a:spLocks noChangeArrowheads="1"/>
          </p:cNvSpPr>
          <p:nvPr/>
        </p:nvSpPr>
        <p:spPr bwMode="auto">
          <a:xfrm>
            <a:off x="0" y="1196978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3- Temperature</a:t>
            </a:r>
            <a:endParaRPr lang="en-GB" altLang="en-US" sz="28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79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897" y="1889128"/>
            <a:ext cx="505118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0106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2"/>
          <p:cNvSpPr>
            <a:spLocks noChangeShapeType="1"/>
          </p:cNvSpPr>
          <p:nvPr/>
        </p:nvSpPr>
        <p:spPr bwMode="auto">
          <a:xfrm>
            <a:off x="3657601" y="4695825"/>
            <a:ext cx="1422889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508931" name="Rectangle 3"/>
          <p:cNvSpPr>
            <a:spLocks noChangeArrowheads="1"/>
          </p:cNvSpPr>
          <p:nvPr/>
        </p:nvSpPr>
        <p:spPr bwMode="auto">
          <a:xfrm>
            <a:off x="-23446" y="69215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4- pH</a:t>
            </a:r>
            <a:endParaRPr lang="en-GB" altLang="en-US" sz="28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99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180" y="2349503"/>
            <a:ext cx="9242181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39819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Line 1026"/>
          <p:cNvSpPr>
            <a:spLocks noChangeShapeType="1"/>
          </p:cNvSpPr>
          <p:nvPr/>
        </p:nvSpPr>
        <p:spPr bwMode="auto">
          <a:xfrm>
            <a:off x="3657601" y="4695825"/>
            <a:ext cx="1422889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512003" name="Rectangle 1027"/>
          <p:cNvSpPr>
            <a:spLocks noChangeArrowheads="1"/>
          </p:cNvSpPr>
          <p:nvPr/>
        </p:nvSpPr>
        <p:spPr bwMode="auto">
          <a:xfrm>
            <a:off x="3043604" y="611417"/>
            <a:ext cx="610039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5- Accumulation of end products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28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feedback effect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change the optimum pH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production of some unsuitable substances</a:t>
            </a:r>
          </a:p>
        </p:txBody>
      </p:sp>
      <p:sp>
        <p:nvSpPr>
          <p:cNvPr id="425989" name="Rectangle 5"/>
          <p:cNvSpPr>
            <a:spLocks noChangeArrowheads="1"/>
          </p:cNvSpPr>
          <p:nvPr/>
        </p:nvSpPr>
        <p:spPr bwMode="auto">
          <a:xfrm>
            <a:off x="184638" y="3490913"/>
            <a:ext cx="521090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6- Activators and inhibitors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280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Competitive </a:t>
            </a:r>
            <a:r>
              <a:rPr lang="en-GB" altLang="en-US" sz="28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inhibitors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Un-competitive </a:t>
            </a:r>
            <a:r>
              <a:rPr lang="en-GB" altLang="en-US" sz="28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inhibitors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Non-competitive </a:t>
            </a:r>
            <a:r>
              <a:rPr lang="en-GB" altLang="en-US" sz="28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inhibitors</a:t>
            </a:r>
          </a:p>
        </p:txBody>
      </p:sp>
    </p:spTree>
    <p:extLst>
      <p:ext uri="{BB962C8B-B14F-4D97-AF65-F5344CB8AC3E}">
        <p14:creationId xmlns:p14="http://schemas.microsoft.com/office/powerpoint/2010/main" val="70403921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5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5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5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5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AutoShape 2"/>
          <p:cNvSpPr>
            <a:spLocks noChangeArrowheads="1"/>
          </p:cNvSpPr>
          <p:nvPr/>
        </p:nvSpPr>
        <p:spPr bwMode="auto">
          <a:xfrm>
            <a:off x="1714501" y="333375"/>
            <a:ext cx="5994889" cy="1295400"/>
          </a:xfrm>
          <a:prstGeom prst="foldedCorner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4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5987" name="Rectangle 3"/>
          <p:cNvSpPr>
            <a:spLocks noChangeArrowheads="1"/>
          </p:cNvSpPr>
          <p:nvPr/>
        </p:nvSpPr>
        <p:spPr bwMode="auto">
          <a:xfrm>
            <a:off x="1714500" y="601666"/>
            <a:ext cx="5981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Classification of Enzyme</a:t>
            </a: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GB" altLang="en-US" sz="4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5988" name="Rectangle 4"/>
          <p:cNvSpPr>
            <a:spLocks noChangeArrowheads="1"/>
          </p:cNvSpPr>
          <p:nvPr/>
        </p:nvSpPr>
        <p:spPr bwMode="auto">
          <a:xfrm>
            <a:off x="0" y="2071691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428750" indent="-5143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</a:pPr>
            <a:r>
              <a:rPr lang="en-US" altLang="en-US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depends on the reaction nature that catalyzes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</a:pPr>
            <a:r>
              <a:rPr lang="en-US" altLang="en-US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 groups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lang="en-US" altLang="en-US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Tahoma" pitchFamily="34" charset="0"/>
              <a:buAutoNum type="arabicPeriod"/>
            </a:pPr>
            <a:r>
              <a:rPr lang="arn-CL" altLang="en-US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Hydrolases</a:t>
            </a:r>
            <a:endParaRPr lang="en-GB" altLang="en-US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Tahoma" pitchFamily="34" charset="0"/>
              <a:buAutoNum type="arabicPeriod"/>
            </a:pPr>
            <a:r>
              <a:rPr lang="arn-CL" altLang="en-US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Oxidoreductases</a:t>
            </a:r>
            <a:endParaRPr lang="en-US" altLang="en-US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Tahoma" pitchFamily="34" charset="0"/>
              <a:buAutoNum type="arabicPeriod"/>
            </a:pPr>
            <a:r>
              <a:rPr lang="arn-CL" altLang="en-US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Lyases</a:t>
            </a:r>
            <a:endParaRPr lang="en-US" altLang="en-US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Tahoma" pitchFamily="34" charset="0"/>
              <a:buAutoNum type="arabicPeriod"/>
            </a:pPr>
            <a:r>
              <a:rPr lang="en-GB" altLang="en-US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Isomerases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Tahoma" pitchFamily="34" charset="0"/>
              <a:buAutoNum type="arabicPeriod"/>
            </a:pPr>
            <a:r>
              <a:rPr lang="arn-CL" altLang="en-US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Transferases </a:t>
            </a:r>
            <a:endParaRPr lang="en-US" altLang="en-US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Tahoma" pitchFamily="34" charset="0"/>
              <a:buAutoNum type="arabicPeriod"/>
            </a:pPr>
            <a:r>
              <a:rPr lang="arn-CL" altLang="en-US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Ligases</a:t>
            </a:r>
            <a:r>
              <a:rPr lang="en-US" altLang="en-US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n-CL" altLang="en-US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(Synthetases) </a:t>
            </a:r>
          </a:p>
        </p:txBody>
      </p:sp>
    </p:spTree>
    <p:extLst>
      <p:ext uri="{BB962C8B-B14F-4D97-AF65-F5344CB8AC3E}">
        <p14:creationId xmlns:p14="http://schemas.microsoft.com/office/powerpoint/2010/main" val="90084298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25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25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5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25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25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25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5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259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6" grpId="0" animBg="1"/>
      <p:bldP spid="4259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ChangeArrowheads="1"/>
          </p:cNvSpPr>
          <p:nvPr/>
        </p:nvSpPr>
        <p:spPr bwMode="auto">
          <a:xfrm>
            <a:off x="444014" y="487366"/>
            <a:ext cx="245891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GB" altLang="en-US" b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altLang="en-US" b="0">
                <a:latin typeface="Times New Roman" pitchFamily="18" charset="0"/>
                <a:cs typeface="Times New Roman" pitchFamily="18" charset="0"/>
              </a:rPr>
              <a:t>Hydrolases</a:t>
            </a:r>
            <a:endParaRPr lang="ar-EG" altLang="en-US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776655" y="205755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lang="en-US" alt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4878267" y="1055688"/>
            <a:ext cx="168812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348405" y="724052"/>
            <a:ext cx="57230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Maltose</a:t>
            </a:r>
            <a:r>
              <a:rPr lang="ar-EG" altLang="en-US" sz="2400" b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	2 glucose units</a:t>
            </a:r>
            <a:endParaRPr lang="ar-EG" alt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5191824" y="550865"/>
            <a:ext cx="1157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Maltase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5341128" y="1076328"/>
            <a:ext cx="732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400" b="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>
            <a:off x="4339004" y="2160588"/>
            <a:ext cx="168812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043605" y="1756998"/>
            <a:ext cx="55318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Sucrose</a:t>
            </a:r>
            <a:r>
              <a:rPr lang="ar-EG" altLang="en-US" sz="2400" b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	glucose fructose</a:t>
            </a:r>
            <a:endParaRPr lang="ar-EG" alt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385839" y="1646240"/>
            <a:ext cx="13115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Invertase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4706616" y="2057403"/>
            <a:ext cx="732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400" b="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4" name="Line 2"/>
          <p:cNvSpPr>
            <a:spLocks noChangeShapeType="1"/>
          </p:cNvSpPr>
          <p:nvPr/>
        </p:nvSpPr>
        <p:spPr bwMode="auto">
          <a:xfrm>
            <a:off x="4234963" y="3284538"/>
            <a:ext cx="168812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968512" y="3017988"/>
            <a:ext cx="12939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 maltose </a:t>
            </a:r>
            <a:endParaRPr lang="ar-EG" alt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4699494" y="2732090"/>
            <a:ext cx="1191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amylase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330820" y="3017840"/>
            <a:ext cx="970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Starch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421423" y="3813178"/>
            <a:ext cx="211015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Cellulase</a:t>
            </a: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1984131" y="4346575"/>
            <a:ext cx="126609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2148055" y="4346578"/>
            <a:ext cx="732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400" b="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49469" y="4076703"/>
            <a:ext cx="8711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Cellulose</a:t>
            </a:r>
            <a:r>
              <a:rPr lang="ar-EG" altLang="en-US" sz="2400" b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	Cellobiose                               Glucose</a:t>
            </a:r>
            <a:endParaRPr lang="ar-EG" alt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4972050" y="3827463"/>
            <a:ext cx="2110154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Cellobiase</a:t>
            </a:r>
          </a:p>
        </p:txBody>
      </p:sp>
      <p:sp>
        <p:nvSpPr>
          <p:cNvPr id="37" name="Line 4"/>
          <p:cNvSpPr>
            <a:spLocks noChangeShapeType="1"/>
          </p:cNvSpPr>
          <p:nvPr/>
        </p:nvSpPr>
        <p:spPr bwMode="auto">
          <a:xfrm>
            <a:off x="5534758" y="4360863"/>
            <a:ext cx="126609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5698682" y="4360865"/>
            <a:ext cx="732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400" b="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49471" y="4981211"/>
            <a:ext cx="53852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69875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269875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269875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269875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69875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69875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69875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69875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69875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latin typeface="Times New Roman" pitchFamily="18" charset="0"/>
                <a:cs typeface="Times New Roman" pitchFamily="18" charset="0"/>
              </a:rPr>
              <a:t>Ester			Alcohol	 Acid 	</a:t>
            </a:r>
          </a:p>
        </p:txBody>
      </p:sp>
      <p:sp>
        <p:nvSpPr>
          <p:cNvPr id="40" name="Line 5"/>
          <p:cNvSpPr>
            <a:spLocks noChangeShapeType="1"/>
          </p:cNvSpPr>
          <p:nvPr/>
        </p:nvSpPr>
        <p:spPr bwMode="auto">
          <a:xfrm>
            <a:off x="1046286" y="5408613"/>
            <a:ext cx="149762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1248466" y="4937127"/>
            <a:ext cx="1208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latin typeface="Times New Roman" pitchFamily="18" charset="0"/>
                <a:cs typeface="Times New Roman" pitchFamily="18" charset="0"/>
              </a:rPr>
              <a:t>Esterase</a:t>
            </a:r>
          </a:p>
        </p:txBody>
      </p:sp>
    </p:spTree>
    <p:extLst>
      <p:ext uri="{BB962C8B-B14F-4D97-AF65-F5344CB8AC3E}">
        <p14:creationId xmlns:p14="http://schemas.microsoft.com/office/powerpoint/2010/main" val="54090579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8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/>
      <p:bldP spid="21" grpId="0"/>
      <p:bldP spid="22" grpId="0"/>
      <p:bldP spid="24" grpId="0" animBg="1"/>
      <p:bldP spid="25" grpId="0"/>
      <p:bldP spid="26" grpId="0"/>
      <p:bldP spid="27" grpId="0"/>
      <p:bldP spid="32" grpId="0"/>
      <p:bldP spid="33" grpId="0" animBg="1"/>
      <p:bldP spid="34" grpId="0"/>
      <p:bldP spid="35" grpId="0"/>
      <p:bldP spid="36" grpId="0"/>
      <p:bldP spid="37" grpId="0" animBg="1"/>
      <p:bldP spid="38" grpId="0"/>
      <p:bldP spid="39" grpId="0"/>
      <p:bldP spid="40" grpId="0" animBg="1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AutoShape 2"/>
          <p:cNvSpPr>
            <a:spLocks noChangeArrowheads="1"/>
          </p:cNvSpPr>
          <p:nvPr/>
        </p:nvSpPr>
        <p:spPr bwMode="auto">
          <a:xfrm>
            <a:off x="172917" y="2349500"/>
            <a:ext cx="4733192" cy="647700"/>
          </a:xfrm>
          <a:prstGeom prst="foldedCorner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Characteristics of Enzymes</a:t>
            </a:r>
            <a:endParaRPr lang="en-US" altLang="en-US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3235" name="Rectangle 3"/>
          <p:cNvSpPr>
            <a:spLocks noChangeArrowheads="1"/>
          </p:cNvSpPr>
          <p:nvPr/>
        </p:nvSpPr>
        <p:spPr bwMode="auto">
          <a:xfrm>
            <a:off x="451340" y="3105153"/>
            <a:ext cx="4454769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Acceleration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		Turnover number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Reversibility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Specificity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Sensitivity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Structure</a:t>
            </a:r>
          </a:p>
        </p:txBody>
      </p:sp>
      <p:sp>
        <p:nvSpPr>
          <p:cNvPr id="863241" name="Rectangle 9"/>
          <p:cNvSpPr>
            <a:spLocks noChangeArrowheads="1"/>
          </p:cNvSpPr>
          <p:nvPr/>
        </p:nvSpPr>
        <p:spPr bwMode="auto">
          <a:xfrm>
            <a:off x="3963867" y="4804898"/>
            <a:ext cx="2685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Group specificity</a:t>
            </a:r>
          </a:p>
        </p:txBody>
      </p:sp>
      <p:sp>
        <p:nvSpPr>
          <p:cNvPr id="863242" name="Rectangle 10"/>
          <p:cNvSpPr>
            <a:spLocks noChangeArrowheads="1"/>
          </p:cNvSpPr>
          <p:nvPr/>
        </p:nvSpPr>
        <p:spPr bwMode="auto">
          <a:xfrm>
            <a:off x="4013690" y="4258798"/>
            <a:ext cx="30620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Absolute specificity</a:t>
            </a:r>
          </a:p>
        </p:txBody>
      </p:sp>
      <p:sp>
        <p:nvSpPr>
          <p:cNvPr id="863244" name="Rectangle 12"/>
          <p:cNvSpPr>
            <a:spLocks noChangeArrowheads="1"/>
          </p:cNvSpPr>
          <p:nvPr/>
        </p:nvSpPr>
        <p:spPr bwMode="auto">
          <a:xfrm>
            <a:off x="3963867" y="5890748"/>
            <a:ext cx="4187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Three dimension specificity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349012" y="101600"/>
            <a:ext cx="3843703" cy="825500"/>
          </a:xfrm>
          <a:prstGeom prst="foldedCorner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Enzymes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72917" y="1263650"/>
            <a:ext cx="8953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u="sng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What are enzymes?</a:t>
            </a:r>
          </a:p>
        </p:txBody>
      </p:sp>
      <p:cxnSp>
        <p:nvCxnSpPr>
          <p:cNvPr id="5" name="Elbow Connector 4"/>
          <p:cNvCxnSpPr>
            <a:cxnSpLocks noChangeShapeType="1"/>
          </p:cNvCxnSpPr>
          <p:nvPr/>
        </p:nvCxnSpPr>
        <p:spPr bwMode="auto">
          <a:xfrm>
            <a:off x="2353408" y="5022853"/>
            <a:ext cx="1625112" cy="1128713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rgbClr val="FFC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Elbow Connector 6"/>
          <p:cNvCxnSpPr>
            <a:cxnSpLocks noChangeShapeType="1"/>
          </p:cNvCxnSpPr>
          <p:nvPr/>
        </p:nvCxnSpPr>
        <p:spPr bwMode="auto">
          <a:xfrm flipV="1">
            <a:off x="2353408" y="4494216"/>
            <a:ext cx="1625112" cy="528637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rgbClr val="FFC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3"/>
          <p:cNvCxnSpPr>
            <a:cxnSpLocks noChangeShapeType="1"/>
          </p:cNvCxnSpPr>
          <p:nvPr/>
        </p:nvCxnSpPr>
        <p:spPr bwMode="auto">
          <a:xfrm>
            <a:off x="3165232" y="5022850"/>
            <a:ext cx="813289" cy="0"/>
          </a:xfrm>
          <a:prstGeom prst="straightConnector1">
            <a:avLst/>
          </a:prstGeom>
          <a:noFill/>
          <a:ln w="254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3"/>
          <p:cNvCxnSpPr>
            <a:cxnSpLocks noChangeShapeType="1"/>
          </p:cNvCxnSpPr>
          <p:nvPr/>
        </p:nvCxnSpPr>
        <p:spPr bwMode="auto">
          <a:xfrm>
            <a:off x="3165232" y="5541963"/>
            <a:ext cx="813289" cy="0"/>
          </a:xfrm>
          <a:prstGeom prst="straightConnector1">
            <a:avLst/>
          </a:prstGeom>
          <a:noFill/>
          <a:ln w="254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3963866" y="5325598"/>
            <a:ext cx="2544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b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Bond specificity</a:t>
            </a:r>
          </a:p>
        </p:txBody>
      </p:sp>
    </p:spTree>
    <p:extLst>
      <p:ext uri="{BB962C8B-B14F-4D97-AF65-F5344CB8AC3E}">
        <p14:creationId xmlns:p14="http://schemas.microsoft.com/office/powerpoint/2010/main" val="370058101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6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6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6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6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6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6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6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6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6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6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4" grpId="0" animBg="1"/>
      <p:bldP spid="863241" grpId="0"/>
      <p:bldP spid="863242" grpId="0"/>
      <p:bldP spid="863244" grpId="0"/>
      <p:bldP spid="10" grpId="0" animBg="1"/>
      <p:bldP spid="11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3431932" y="1112838"/>
            <a:ext cx="168812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902069" y="781202"/>
            <a:ext cx="6978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Asparagine</a:t>
            </a:r>
            <a:r>
              <a:rPr lang="ar-EG" altLang="en-US" sz="2400" b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	Aspartic acid + ammonia</a:t>
            </a:r>
            <a:endParaRPr lang="ar-EG" alt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061008" y="608015"/>
            <a:ext cx="18421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Asparaginase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894793" y="1133478"/>
            <a:ext cx="732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400" b="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242898" y="2608263"/>
            <a:ext cx="168812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713035" y="2276627"/>
            <a:ext cx="7079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Glutamine</a:t>
            </a:r>
            <a:r>
              <a:rPr lang="ar-EG" altLang="en-US" sz="2400" b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	Glutamic acid + ammonia</a:t>
            </a:r>
            <a:endParaRPr lang="ar-EG" alt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976167" y="2103440"/>
            <a:ext cx="17379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Glutaminase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705759" y="2628903"/>
            <a:ext cx="732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400" b="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3270739" y="4264025"/>
            <a:ext cx="168812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244970" y="3748517"/>
            <a:ext cx="6035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Urea</a:t>
            </a:r>
            <a:r>
              <a:rPr lang="ar-EG" altLang="en-US" sz="2400" b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	   Carbon dioxide+ ammonia</a:t>
            </a:r>
            <a:endParaRPr lang="ar-EG" alt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702919" y="3759203"/>
            <a:ext cx="1039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Urease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733601" y="4284665"/>
            <a:ext cx="732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400" b="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214446" y="5397503"/>
            <a:ext cx="378069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2" tIns="76176" bIns="76176" anchor="ctr">
            <a:spAutoFit/>
          </a:bodyPr>
          <a:lstStyle>
            <a:lvl1pPr indent="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2 Amino Acids</a:t>
            </a:r>
            <a:endParaRPr lang="en-GB" alt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770418" y="5070477"/>
            <a:ext cx="1345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latin typeface="Times New Roman" pitchFamily="18" charset="0"/>
                <a:cs typeface="Times New Roman" pitchFamily="18" charset="0"/>
              </a:rPr>
              <a:t>peptidase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901171" y="5641975"/>
            <a:ext cx="6415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000" b="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000" b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950677" y="5570541"/>
            <a:ext cx="1121020" cy="1587"/>
          </a:xfrm>
          <a:prstGeom prst="straightConnector1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562101" y="5213187"/>
            <a:ext cx="2388577" cy="89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2" tIns="76176" bIns="76176" anchor="ctr">
            <a:spAutoFit/>
          </a:bodyPr>
          <a:lstStyle>
            <a:lvl1pPr indent="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GB" altLang="en-US" sz="2400" b="0">
                <a:latin typeface="Times New Roman" pitchFamily="18" charset="0"/>
                <a:cs typeface="Times New Roman" pitchFamily="18" charset="0"/>
              </a:rPr>
              <a:t>Dipeptide</a:t>
            </a:r>
          </a:p>
        </p:txBody>
      </p:sp>
    </p:spTree>
    <p:extLst>
      <p:ext uri="{BB962C8B-B14F-4D97-AF65-F5344CB8AC3E}">
        <p14:creationId xmlns:p14="http://schemas.microsoft.com/office/powerpoint/2010/main" val="297747500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5" grpId="0" animBg="1"/>
      <p:bldP spid="19" grpId="0"/>
      <p:bldP spid="20" grpId="0"/>
      <p:bldP spid="21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ChangeArrowheads="1"/>
          </p:cNvSpPr>
          <p:nvPr/>
        </p:nvSpPr>
        <p:spPr bwMode="auto">
          <a:xfrm>
            <a:off x="2180494" y="836616"/>
            <a:ext cx="39492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GB" altLang="en-US" b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arn-CL" altLang="en-US" b="0">
                <a:latin typeface="Times New Roman" pitchFamily="18" charset="0"/>
                <a:cs typeface="Times New Roman" pitchFamily="18" charset="0"/>
              </a:rPr>
              <a:t>Oxidoreductases</a:t>
            </a:r>
            <a:endParaRPr lang="ar-EG" altLang="en-US" b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8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654" y="2855916"/>
            <a:ext cx="4848958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85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712" y="4286253"/>
            <a:ext cx="48006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852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40" y="5589588"/>
            <a:ext cx="501161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8521" name="Rectangle 9"/>
          <p:cNvSpPr>
            <a:spLocks noChangeArrowheads="1"/>
          </p:cNvSpPr>
          <p:nvPr/>
        </p:nvSpPr>
        <p:spPr bwMode="auto">
          <a:xfrm>
            <a:off x="285751" y="4929190"/>
            <a:ext cx="36038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GB" altLang="en-US" b="0">
                <a:latin typeface="Times New Roman" pitchFamily="18" charset="0"/>
                <a:cs typeface="Times New Roman" pitchFamily="18" charset="0"/>
              </a:rPr>
              <a:t>c- Hydrogen transfer</a:t>
            </a:r>
          </a:p>
        </p:txBody>
      </p:sp>
      <p:sp>
        <p:nvSpPr>
          <p:cNvPr id="448522" name="Rectangle 10"/>
          <p:cNvSpPr>
            <a:spLocks noChangeArrowheads="1"/>
          </p:cNvSpPr>
          <p:nvPr/>
        </p:nvSpPr>
        <p:spPr bwMode="auto">
          <a:xfrm>
            <a:off x="351694" y="3571875"/>
            <a:ext cx="3714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GB" altLang="en-US" b="0">
                <a:latin typeface="Times New Roman" pitchFamily="18" charset="0"/>
                <a:cs typeface="Times New Roman" pitchFamily="18" charset="0"/>
              </a:rPr>
              <a:t>b- Oxygen addition</a:t>
            </a:r>
          </a:p>
        </p:txBody>
      </p:sp>
      <p:sp>
        <p:nvSpPr>
          <p:cNvPr id="448523" name="Rectangle 11"/>
          <p:cNvSpPr>
            <a:spLocks noChangeArrowheads="1"/>
          </p:cNvSpPr>
          <p:nvPr/>
        </p:nvSpPr>
        <p:spPr bwMode="auto">
          <a:xfrm>
            <a:off x="285750" y="2357440"/>
            <a:ext cx="46313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GB" altLang="en-US" b="0">
                <a:latin typeface="Times New Roman" pitchFamily="18" charset="0"/>
                <a:cs typeface="Times New Roman" pitchFamily="18" charset="0"/>
              </a:rPr>
              <a:t>a- Oxidation state, electron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616212" y="2928940"/>
            <a:ext cx="24096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GB" altLang="en-US" b="0">
                <a:latin typeface="Times New Roman" pitchFamily="18" charset="0"/>
                <a:cs typeface="Times New Roman" pitchFamily="18" charset="0"/>
              </a:rPr>
              <a:t>(Reductases)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84327" y="3857625"/>
            <a:ext cx="2286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GB" altLang="en-US" b="0">
                <a:latin typeface="Times New Roman" pitchFamily="18" charset="0"/>
                <a:cs typeface="Times New Roman" pitchFamily="18" charset="0"/>
              </a:rPr>
              <a:t>(Oxidases, Peroxidases,Oxygenases)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410200" y="6072188"/>
            <a:ext cx="373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GB" altLang="en-US" b="0">
                <a:latin typeface="Times New Roman" pitchFamily="18" charset="0"/>
                <a:cs typeface="Times New Roman" pitchFamily="18" charset="0"/>
              </a:rPr>
              <a:t>(Dehydrogenases)</a:t>
            </a:r>
          </a:p>
        </p:txBody>
      </p:sp>
    </p:spTree>
    <p:extLst>
      <p:ext uri="{BB962C8B-B14F-4D97-AF65-F5344CB8AC3E}">
        <p14:creationId xmlns:p14="http://schemas.microsoft.com/office/powerpoint/2010/main" val="22355744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8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4" grpId="0"/>
      <p:bldP spid="448521" grpId="0"/>
      <p:bldP spid="448522" grpId="0"/>
      <p:bldP spid="448523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ChangeArrowheads="1"/>
          </p:cNvSpPr>
          <p:nvPr/>
        </p:nvSpPr>
        <p:spPr bwMode="auto">
          <a:xfrm>
            <a:off x="3707423" y="1052516"/>
            <a:ext cx="187715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GB" altLang="en-US" b="0">
                <a:latin typeface="Times New Roman" pitchFamily="18" charset="0"/>
                <a:cs typeface="Times New Roman" pitchFamily="18" charset="0"/>
              </a:rPr>
              <a:t>Oxidases</a:t>
            </a:r>
          </a:p>
        </p:txBody>
      </p:sp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98" y="3714753"/>
            <a:ext cx="411040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13" y="5286375"/>
            <a:ext cx="396533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7"/>
          <p:cNvSpPr>
            <a:spLocks noChangeArrowheads="1"/>
          </p:cNvSpPr>
          <p:nvPr/>
        </p:nvSpPr>
        <p:spPr bwMode="auto">
          <a:xfrm>
            <a:off x="1" y="-63786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lang="en-US" altLang="en-US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513744" y="2565401"/>
            <a:ext cx="20442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GB" altLang="en-US" b="0">
                <a:latin typeface="Times New Roman" pitchFamily="18" charset="0"/>
                <a:cs typeface="Times New Roman" pitchFamily="18" charset="0"/>
              </a:rPr>
              <a:t>Peroxidases</a:t>
            </a:r>
          </a:p>
        </p:txBody>
      </p:sp>
      <p:pic>
        <p:nvPicPr>
          <p:cNvPr id="7680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9" y="3214691"/>
            <a:ext cx="3165231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904" y="2"/>
            <a:ext cx="30992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8587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8" grpId="0" autoUpdateAnimBg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ChangeArrowheads="1"/>
          </p:cNvSpPr>
          <p:nvPr/>
        </p:nvSpPr>
        <p:spPr bwMode="auto">
          <a:xfrm>
            <a:off x="3128441" y="333377"/>
            <a:ext cx="29001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b="0">
                <a:latin typeface="Times New Roman" pitchFamily="18" charset="0"/>
                <a:cs typeface="Times New Roman" pitchFamily="18" charset="0"/>
              </a:rPr>
              <a:t>Dehydrogenases</a:t>
            </a:r>
            <a:endParaRPr lang="en-US" altLang="en-US" b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43" y="1125541"/>
            <a:ext cx="542338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1" y="1916113"/>
            <a:ext cx="55186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36838"/>
            <a:ext cx="584981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794" y="3500438"/>
            <a:ext cx="488559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44" y="4292603"/>
            <a:ext cx="607548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62952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ChangeArrowheads="1"/>
          </p:cNvSpPr>
          <p:nvPr/>
        </p:nvSpPr>
        <p:spPr bwMode="auto">
          <a:xfrm>
            <a:off x="483577" y="142878"/>
            <a:ext cx="4220308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GB" altLang="en-US" b="0">
                <a:latin typeface="Times New Roman" pitchFamily="18" charset="0"/>
                <a:cs typeface="Times New Roman" pitchFamily="18" charset="0"/>
              </a:rPr>
              <a:t>	3. </a:t>
            </a:r>
            <a:r>
              <a:rPr lang="arn-CL" altLang="en-US" b="0">
                <a:latin typeface="Times New Roman" pitchFamily="18" charset="0"/>
                <a:cs typeface="Times New Roman" pitchFamily="18" charset="0"/>
              </a:rPr>
              <a:t>Lyases</a:t>
            </a:r>
            <a:endParaRPr lang="en-US" altLang="en-US" b="0"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lang="arn-CL" altLang="en-US" b="0"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GB" altLang="en-US" sz="2000" b="0">
                <a:latin typeface="Times New Roman" pitchFamily="18" charset="0"/>
                <a:cs typeface="Times New Roman" pitchFamily="18" charset="0"/>
              </a:rPr>
              <a:t>	   A + B		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GB" altLang="en-US" sz="2000" b="0">
                <a:latin typeface="Times New Roman" pitchFamily="18" charset="0"/>
                <a:cs typeface="Times New Roman" pitchFamily="18" charset="0"/>
              </a:rPr>
              <a:t>	   A + B		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lang="en-GB" altLang="en-US" sz="2000" b="0"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000" b="0">
                <a:latin typeface="Times New Roman" pitchFamily="18" charset="0"/>
                <a:cs typeface="Times New Roman" pitchFamily="18" charset="0"/>
              </a:rPr>
              <a:t>Aldolase,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000" b="0">
                <a:latin typeface="Times New Roman" pitchFamily="18" charset="0"/>
                <a:cs typeface="Times New Roman" pitchFamily="18" charset="0"/>
              </a:rPr>
              <a:t>Carboxylase,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000" b="0">
                <a:latin typeface="Times New Roman" pitchFamily="18" charset="0"/>
                <a:cs typeface="Times New Roman" pitchFamily="18" charset="0"/>
              </a:rPr>
              <a:t>AA carboxylase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000" b="0">
                <a:latin typeface="Times New Roman" pitchFamily="18" charset="0"/>
                <a:cs typeface="Times New Roman" pitchFamily="18" charset="0"/>
              </a:rPr>
              <a:t>Ammonia lyase , Aspartase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000" b="0">
                <a:latin typeface="Times New Roman" pitchFamily="18" charset="0"/>
                <a:cs typeface="Times New Roman" pitchFamily="18" charset="0"/>
              </a:rPr>
              <a:t>Carbonic anhydrase,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000" b="0">
                <a:latin typeface="Times New Roman" pitchFamily="18" charset="0"/>
                <a:cs typeface="Times New Roman" pitchFamily="18" charset="0"/>
              </a:rPr>
              <a:t>Hydratase, aconitase, fumarase</a:t>
            </a:r>
            <a:endParaRPr lang="ar-EG" altLang="en-US" sz="2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" y="2946115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lang="en-US" altLang="en-US" b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1934309" y="1357316"/>
            <a:ext cx="1055077" cy="1587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1868367" y="1714500"/>
            <a:ext cx="1121019" cy="1588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21270" y="1071565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GB" altLang="en-US" sz="2400" b="0">
                <a:latin typeface="Times New Roman" pitchFamily="18" charset="0"/>
                <a:cs typeface="Times New Roman" pitchFamily="18" charset="0"/>
              </a:rPr>
              <a:t>C</a:t>
            </a:r>
            <a:endParaRPr lang="en-US" alt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55328" y="1428753"/>
            <a:ext cx="9396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GB" altLang="en-US" sz="2400" b="0">
                <a:latin typeface="Times New Roman" pitchFamily="18" charset="0"/>
                <a:cs typeface="Times New Roman" pitchFamily="18" charset="0"/>
              </a:rPr>
              <a:t>C + D</a:t>
            </a:r>
            <a:endParaRPr lang="en-US" altLang="en-US" sz="2400" b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947" y="285753"/>
            <a:ext cx="4358054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55" y="3429001"/>
            <a:ext cx="3365989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446" y="1928816"/>
            <a:ext cx="3786554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32" y="6000753"/>
            <a:ext cx="248822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366" y="4714875"/>
            <a:ext cx="3429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55" y="5286375"/>
            <a:ext cx="4044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14816"/>
            <a:ext cx="3966796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072191"/>
            <a:ext cx="44958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36656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5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5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55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55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5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55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55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556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556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ChangeArrowheads="1"/>
          </p:cNvSpPr>
          <p:nvPr/>
        </p:nvSpPr>
        <p:spPr bwMode="auto">
          <a:xfrm>
            <a:off x="1274886" y="285753"/>
            <a:ext cx="3824654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GB" altLang="en-US" b="0">
                <a:latin typeface="Times New Roman" pitchFamily="18" charset="0"/>
                <a:cs typeface="Times New Roman" pitchFamily="18" charset="0"/>
              </a:rPr>
              <a:t>4. Isomerases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lang="en-GB" altLang="en-US" b="0"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GB" altLang="en-US" sz="2400" b="0">
                <a:latin typeface="Times New Roman" pitchFamily="18" charset="0"/>
                <a:cs typeface="Times New Roman" pitchFamily="18" charset="0"/>
              </a:rPr>
              <a:t>Rearrange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GB" altLang="en-US" sz="2400" b="0">
                <a:latin typeface="Times New Roman" pitchFamily="18" charset="0"/>
                <a:cs typeface="Times New Roman" pitchFamily="18" charset="0"/>
              </a:rPr>
              <a:t>a- Isomerization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GB" altLang="en-US" sz="2400" b="0">
                <a:latin typeface="Times New Roman" pitchFamily="18" charset="0"/>
                <a:cs typeface="Times New Roman" pitchFamily="18" charset="0"/>
              </a:rPr>
              <a:t>	(Isomerases)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GB" altLang="en-US" sz="2400" b="0">
                <a:latin typeface="Times New Roman" pitchFamily="18" charset="0"/>
                <a:cs typeface="Times New Roman" pitchFamily="18" charset="0"/>
              </a:rPr>
              <a:t>b- Epimerization	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GB" altLang="en-US" sz="2400" b="0">
                <a:latin typeface="Times New Roman" pitchFamily="18" charset="0"/>
                <a:cs typeface="Times New Roman" pitchFamily="18" charset="0"/>
              </a:rPr>
              <a:t>	(Epimerases)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GB" altLang="en-US" sz="2400" b="0">
                <a:latin typeface="Times New Roman" pitchFamily="18" charset="0"/>
                <a:cs typeface="Times New Roman" pitchFamily="18" charset="0"/>
              </a:rPr>
              <a:t>c- mutation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GB" altLang="en-US" sz="2400" b="0">
                <a:latin typeface="Times New Roman" pitchFamily="18" charset="0"/>
                <a:cs typeface="Times New Roman" pitchFamily="18" charset="0"/>
              </a:rPr>
              <a:t>	(Mutases)</a:t>
            </a:r>
            <a:endParaRPr lang="ar-EG" alt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" y="2946115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lang="en-US" altLang="en-US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orizontal Scroll 4"/>
          <p:cNvSpPr/>
          <p:nvPr/>
        </p:nvSpPr>
        <p:spPr bwMode="auto">
          <a:xfrm>
            <a:off x="2791560" y="962025"/>
            <a:ext cx="659423" cy="693738"/>
          </a:xfrm>
          <a:prstGeom prst="horizontalScroll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/>
            </a:pPr>
            <a:endParaRPr lang="en-US"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orizontal Scroll 6"/>
          <p:cNvSpPr/>
          <p:nvPr/>
        </p:nvSpPr>
        <p:spPr bwMode="auto">
          <a:xfrm rot="5400000">
            <a:off x="4676410" y="889032"/>
            <a:ext cx="714375" cy="695265"/>
          </a:xfrm>
          <a:prstGeom prst="horizontalScroll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/>
            </a:pPr>
            <a:endParaRPr lang="en-US"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3714750" y="1285875"/>
            <a:ext cx="725365" cy="1588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31" y="285753"/>
            <a:ext cx="281060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848" y="1071563"/>
            <a:ext cx="308170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420" y="2428878"/>
            <a:ext cx="329858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3" y="4005266"/>
            <a:ext cx="37469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23" y="5661025"/>
            <a:ext cx="370595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86" y="4076700"/>
            <a:ext cx="2206869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60147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9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9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9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9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9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9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59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ChangeArrowheads="1"/>
          </p:cNvSpPr>
          <p:nvPr/>
        </p:nvSpPr>
        <p:spPr bwMode="auto">
          <a:xfrm>
            <a:off x="983274" y="428625"/>
            <a:ext cx="331616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GB" altLang="en-US" b="0">
                <a:latin typeface="Times New Roman" pitchFamily="18" charset="0"/>
                <a:cs typeface="Times New Roman" pitchFamily="18" charset="0"/>
              </a:rPr>
              <a:t>5. Transferases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lang="en-GB" altLang="en-US" b="0"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lang="en-GB" altLang="en-US" b="0"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GB" altLang="en-US" sz="2400" b="0">
                <a:latin typeface="Times New Roman" pitchFamily="18" charset="0"/>
                <a:cs typeface="Times New Roman" pitchFamily="18" charset="0"/>
              </a:rPr>
              <a:t>transfer a group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Transaminases,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Adenylate Kinase,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Sucrose transglucosylase,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Starch transglucosylase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Methyl transferase</a:t>
            </a:r>
            <a:endParaRPr lang="ar-EG" altLang="en-US" sz="2400" b="0"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Acetyl transferase</a:t>
            </a:r>
          </a:p>
        </p:txBody>
      </p:sp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485" y="142875"/>
            <a:ext cx="471414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93" y="1287466"/>
            <a:ext cx="470388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85" y="5373688"/>
            <a:ext cx="36136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15" y="4714878"/>
            <a:ext cx="463647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98" y="2286001"/>
            <a:ext cx="3547696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505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44" y="6021388"/>
            <a:ext cx="695911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506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82" y="4941891"/>
            <a:ext cx="3928696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45323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5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5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5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5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5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65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65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5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1248508" y="549275"/>
            <a:ext cx="76962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28575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GB" altLang="en-US" b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arn-CL" altLang="en-US" b="0">
                <a:latin typeface="Times New Roman" pitchFamily="18" charset="0"/>
                <a:cs typeface="Times New Roman" pitchFamily="18" charset="0"/>
              </a:rPr>
              <a:t> Ligases</a:t>
            </a:r>
            <a:r>
              <a:rPr lang="en-GB" altLang="en-US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n-CL" altLang="en-US" b="0">
                <a:latin typeface="Times New Roman" pitchFamily="18" charset="0"/>
                <a:cs typeface="Times New Roman" pitchFamily="18" charset="0"/>
              </a:rPr>
              <a:t>(Synthetases)</a:t>
            </a:r>
            <a:endParaRPr lang="en-GB" altLang="en-US" b="0"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lang="en-GB" altLang="en-US" sz="2400" b="0"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GB" altLang="en-US" sz="2000" b="0">
                <a:latin typeface="Times New Roman" pitchFamily="18" charset="0"/>
                <a:cs typeface="Times New Roman" pitchFamily="18" charset="0"/>
              </a:rPr>
              <a:t>	          Activate synthesis on the expense of ATP consumption.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lang="en-GB" altLang="en-US" sz="2000" b="0"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lang="en-US" altLang="en-US" sz="2400" b="0"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lang="en-US" altLang="en-US" sz="2400" b="0"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000" b="0">
                <a:latin typeface="Times New Roman" pitchFamily="18" charset="0"/>
                <a:cs typeface="Times New Roman" pitchFamily="18" charset="0"/>
              </a:rPr>
              <a:t>Glutamine synthetase, GS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lang="en-US" altLang="en-US" sz="2000" b="0"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lang="en-US" altLang="en-US" sz="2000" b="0"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000" b="0">
                <a:latin typeface="Times New Roman" pitchFamily="18" charset="0"/>
                <a:cs typeface="Times New Roman" pitchFamily="18" charset="0"/>
              </a:rPr>
              <a:t>Asparagine synthetase, AS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lang="en-US" altLang="en-US" sz="2000" b="0"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lang="en-US" altLang="en-US" sz="2000" b="0"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lang="en-US" altLang="en-US" sz="2000" b="0"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2000" b="0">
                <a:latin typeface="Times New Roman" pitchFamily="18" charset="0"/>
                <a:cs typeface="Times New Roman" pitchFamily="18" charset="0"/>
              </a:rPr>
              <a:t>Acetyl Coenzyme A synthetase (Acetothiokinase)</a:t>
            </a:r>
            <a:endParaRPr lang="ar-EG" altLang="en-US" sz="2000" b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4221163"/>
            <a:ext cx="677007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43" y="3213103"/>
            <a:ext cx="682869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2" y="5373688"/>
            <a:ext cx="7019192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969" y="2276478"/>
            <a:ext cx="5710604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0809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2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2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2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20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AutoShape 2"/>
          <p:cNvSpPr>
            <a:spLocks noChangeArrowheads="1"/>
          </p:cNvSpPr>
          <p:nvPr/>
        </p:nvSpPr>
        <p:spPr bwMode="auto">
          <a:xfrm>
            <a:off x="1714501" y="333375"/>
            <a:ext cx="5994889" cy="1295400"/>
          </a:xfrm>
          <a:prstGeom prst="foldedCorner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4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1688124" y="609603"/>
            <a:ext cx="5981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Metabolism </a:t>
            </a:r>
            <a:endParaRPr lang="en-GB" altLang="en-US" sz="4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5732" name="Rectangle 4"/>
          <p:cNvSpPr>
            <a:spLocks noChangeArrowheads="1"/>
          </p:cNvSpPr>
          <p:nvPr/>
        </p:nvSpPr>
        <p:spPr bwMode="auto">
          <a:xfrm>
            <a:off x="1011117" y="4071941"/>
            <a:ext cx="59817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Catabolism </a:t>
            </a:r>
            <a:endParaRPr lang="ar-SA" altLang="en-US" sz="2800">
              <a:latin typeface="Times New Roman" pitchFamily="18" charset="0"/>
              <a:cs typeface="Times New Roman" pitchFamily="18" charset="0"/>
            </a:endParaRP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Respiration</a:t>
            </a: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Occurs in all living organisms</a:t>
            </a:r>
            <a:endParaRPr lang="en-GB" alt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57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963" y="3505200"/>
            <a:ext cx="6528289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57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021" y="5584825"/>
            <a:ext cx="639640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5735" name="Rectangle 7"/>
          <p:cNvSpPr>
            <a:spLocks noChangeArrowheads="1"/>
          </p:cNvSpPr>
          <p:nvPr/>
        </p:nvSpPr>
        <p:spPr bwMode="auto">
          <a:xfrm>
            <a:off x="1055077" y="1919291"/>
            <a:ext cx="59817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Anabolism </a:t>
            </a:r>
            <a:endParaRPr lang="ar-SA" altLang="en-US" sz="2800">
              <a:latin typeface="Times New Roman" pitchFamily="18" charset="0"/>
              <a:cs typeface="Times New Roman" pitchFamily="18" charset="0"/>
            </a:endParaRP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Photosynthesis</a:t>
            </a:r>
            <a:endParaRPr lang="en-GB" altLang="en-US" sz="2800">
              <a:latin typeface="Times New Roman" pitchFamily="18" charset="0"/>
              <a:cs typeface="Times New Roman" pitchFamily="18" charset="0"/>
            </a:endParaRP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Occurs in all green organisms</a:t>
            </a:r>
            <a:endParaRPr lang="en-GB" alt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78923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5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5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5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5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5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25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2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57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" y="2946115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b="0" u="sng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7779" name="Rectangle 3"/>
          <p:cNvSpPr>
            <a:spLocks noChangeArrowheads="1"/>
          </p:cNvSpPr>
          <p:nvPr/>
        </p:nvSpPr>
        <p:spPr bwMode="auto">
          <a:xfrm>
            <a:off x="1547446" y="1627776"/>
            <a:ext cx="654147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Factors affecting the rate of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photosynthsis</a:t>
            </a:r>
            <a:r>
              <a:rPr lang="en-US" alt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GB" alt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  External factors:</a:t>
            </a:r>
            <a:endParaRPr lang="ar-EG" alt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alt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O2               5-CO2</a:t>
            </a:r>
            <a:endParaRPr lang="ar-EG" alt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2- Light        </a:t>
            </a:r>
            <a:endParaRPr lang="ar-EG" alt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3- Temperature</a:t>
            </a:r>
            <a:endParaRPr lang="ar-EG" alt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4-Mineral elements       6- Water</a:t>
            </a:r>
            <a:endParaRPr lang="ar-EG" alt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ar-SA" alt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Enternal</a:t>
            </a:r>
            <a:r>
              <a:rPr lang="en-US" alt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factors:</a:t>
            </a:r>
            <a:endParaRPr lang="ar-EG" alt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1- </a:t>
            </a:r>
            <a:r>
              <a:rPr lang="en-US" alt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Air pollution          4- Chlorophyll</a:t>
            </a:r>
            <a:endParaRPr lang="ar-EG" alt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2- </a:t>
            </a:r>
            <a:r>
              <a:rPr lang="en-US" alt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Leaf            5- Protoplasm  </a:t>
            </a:r>
            <a:endParaRPr lang="ar-EG" alt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3- Accumulation of end products</a:t>
            </a:r>
            <a:endParaRPr lang="ar-EG" alt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7780" name="AutoShape 4"/>
          <p:cNvSpPr>
            <a:spLocks noChangeArrowheads="1"/>
          </p:cNvSpPr>
          <p:nvPr/>
        </p:nvSpPr>
        <p:spPr bwMode="auto">
          <a:xfrm>
            <a:off x="1714501" y="333378"/>
            <a:ext cx="6233746" cy="962025"/>
          </a:xfrm>
          <a:prstGeom prst="foldedCorner">
            <a:avLst>
              <a:gd name="adj" fmla="val 12500"/>
            </a:avLst>
          </a:prstGeom>
          <a:solidFill>
            <a:srgbClr val="21DF9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4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7781" name="Rectangle 5"/>
          <p:cNvSpPr>
            <a:spLocks noChangeArrowheads="1"/>
          </p:cNvSpPr>
          <p:nvPr/>
        </p:nvSpPr>
        <p:spPr bwMode="auto">
          <a:xfrm>
            <a:off x="1828800" y="457203"/>
            <a:ext cx="5981700" cy="588963"/>
          </a:xfrm>
          <a:prstGeom prst="rect">
            <a:avLst/>
          </a:prstGeom>
          <a:solidFill>
            <a:srgbClr val="21DF9B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Photosynthsis</a:t>
            </a:r>
            <a:endParaRPr lang="en-GB" altLang="en-US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64508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2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27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2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2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2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27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27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27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227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7780" grpId="0" animBg="1"/>
      <p:bldP spid="12277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79" name="Line 23"/>
          <p:cNvSpPr>
            <a:spLocks noChangeShapeType="1"/>
          </p:cNvSpPr>
          <p:nvPr/>
        </p:nvSpPr>
        <p:spPr bwMode="auto">
          <a:xfrm>
            <a:off x="1987062" y="3290891"/>
            <a:ext cx="0" cy="79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1874" name="Line 18"/>
          <p:cNvSpPr>
            <a:spLocks noChangeShapeType="1"/>
          </p:cNvSpPr>
          <p:nvPr/>
        </p:nvSpPr>
        <p:spPr bwMode="auto">
          <a:xfrm>
            <a:off x="1987062" y="2992441"/>
            <a:ext cx="0" cy="79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1873" name="Line 17"/>
          <p:cNvSpPr>
            <a:spLocks noChangeShapeType="1"/>
          </p:cNvSpPr>
          <p:nvPr/>
        </p:nvSpPr>
        <p:spPr bwMode="auto">
          <a:xfrm>
            <a:off x="3522786" y="3240088"/>
            <a:ext cx="2208335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57349" name="Rectangle 25"/>
          <p:cNvSpPr>
            <a:spLocks noChangeArrowheads="1"/>
          </p:cNvSpPr>
          <p:nvPr/>
        </p:nvSpPr>
        <p:spPr bwMode="auto">
          <a:xfrm>
            <a:off x="-127488" y="2057908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b="0" u="sng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86" name="Rectangle 30"/>
          <p:cNvSpPr>
            <a:spLocks noChangeArrowheads="1"/>
          </p:cNvSpPr>
          <p:nvPr/>
        </p:nvSpPr>
        <p:spPr bwMode="auto">
          <a:xfrm>
            <a:off x="1850681" y="2693990"/>
            <a:ext cx="732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GB" altLang="en-US" sz="2400" b="0" baseline="-25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1888" name="Rectangle 32"/>
          <p:cNvSpPr>
            <a:spLocks noChangeArrowheads="1"/>
          </p:cNvSpPr>
          <p:nvPr/>
        </p:nvSpPr>
        <p:spPr bwMode="auto">
          <a:xfrm>
            <a:off x="1849132" y="3041652"/>
            <a:ext cx="9396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 = O</a:t>
            </a:r>
          </a:p>
        </p:txBody>
      </p:sp>
      <p:sp>
        <p:nvSpPr>
          <p:cNvPr id="121889" name="Rectangle 33"/>
          <p:cNvSpPr>
            <a:spLocks noChangeArrowheads="1"/>
          </p:cNvSpPr>
          <p:nvPr/>
        </p:nvSpPr>
        <p:spPr bwMode="auto">
          <a:xfrm>
            <a:off x="5904478" y="2971802"/>
            <a:ext cx="1744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GB" altLang="en-US" sz="2400" b="0" baseline="-25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+ 2NH</a:t>
            </a:r>
            <a:r>
              <a:rPr lang="en-GB" altLang="en-US" sz="2400" b="0" baseline="-25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1890" name="Rectangle 34"/>
          <p:cNvSpPr>
            <a:spLocks noChangeArrowheads="1"/>
          </p:cNvSpPr>
          <p:nvPr/>
        </p:nvSpPr>
        <p:spPr bwMode="auto">
          <a:xfrm>
            <a:off x="1850681" y="3390902"/>
            <a:ext cx="732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GB" altLang="en-US" sz="2400" b="0" baseline="-25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1891" name="Rectangle 35"/>
          <p:cNvSpPr>
            <a:spLocks noChangeArrowheads="1"/>
          </p:cNvSpPr>
          <p:nvPr/>
        </p:nvSpPr>
        <p:spPr bwMode="auto">
          <a:xfrm>
            <a:off x="1726922" y="3889377"/>
            <a:ext cx="782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Urea</a:t>
            </a:r>
          </a:p>
        </p:txBody>
      </p:sp>
      <p:sp>
        <p:nvSpPr>
          <p:cNvPr id="121892" name="Line 36"/>
          <p:cNvSpPr>
            <a:spLocks noChangeShapeType="1"/>
          </p:cNvSpPr>
          <p:nvPr/>
        </p:nvSpPr>
        <p:spPr bwMode="auto">
          <a:xfrm>
            <a:off x="1871297" y="5302253"/>
            <a:ext cx="0" cy="79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1893" name="Line 37"/>
          <p:cNvSpPr>
            <a:spLocks noChangeShapeType="1"/>
          </p:cNvSpPr>
          <p:nvPr/>
        </p:nvSpPr>
        <p:spPr bwMode="auto">
          <a:xfrm>
            <a:off x="1871297" y="5002216"/>
            <a:ext cx="0" cy="79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1894" name="Line 38"/>
          <p:cNvSpPr>
            <a:spLocks noChangeShapeType="1"/>
          </p:cNvSpPr>
          <p:nvPr/>
        </p:nvSpPr>
        <p:spPr bwMode="auto">
          <a:xfrm>
            <a:off x="3407020" y="5251450"/>
            <a:ext cx="2208334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1895" name="Rectangle 39"/>
          <p:cNvSpPr>
            <a:spLocks noChangeArrowheads="1"/>
          </p:cNvSpPr>
          <p:nvPr/>
        </p:nvSpPr>
        <p:spPr bwMode="auto">
          <a:xfrm>
            <a:off x="1734916" y="4703765"/>
            <a:ext cx="732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GB" altLang="en-US" sz="2400" b="0" baseline="-25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1896" name="Rectangle 40"/>
          <p:cNvSpPr>
            <a:spLocks noChangeArrowheads="1"/>
          </p:cNvSpPr>
          <p:nvPr/>
        </p:nvSpPr>
        <p:spPr bwMode="auto">
          <a:xfrm>
            <a:off x="1733367" y="5053015"/>
            <a:ext cx="9396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 = O</a:t>
            </a:r>
          </a:p>
        </p:txBody>
      </p:sp>
      <p:sp>
        <p:nvSpPr>
          <p:cNvPr id="121898" name="Rectangle 42"/>
          <p:cNvSpPr>
            <a:spLocks noChangeArrowheads="1"/>
          </p:cNvSpPr>
          <p:nvPr/>
        </p:nvSpPr>
        <p:spPr bwMode="auto">
          <a:xfrm>
            <a:off x="1729361" y="5410202"/>
            <a:ext cx="123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 CH</a:t>
            </a:r>
            <a:r>
              <a:rPr lang="en-GB" altLang="en-US" sz="2400" b="0" baseline="-25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1900" name="Rectangle 44"/>
          <p:cNvSpPr>
            <a:spLocks noChangeArrowheads="1"/>
          </p:cNvSpPr>
          <p:nvPr/>
        </p:nvSpPr>
        <p:spPr bwMode="auto">
          <a:xfrm>
            <a:off x="1509680" y="5805490"/>
            <a:ext cx="1678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Methyl urea</a:t>
            </a:r>
          </a:p>
        </p:txBody>
      </p:sp>
      <p:sp>
        <p:nvSpPr>
          <p:cNvPr id="121901" name="Line 45"/>
          <p:cNvSpPr>
            <a:spLocks noChangeShapeType="1"/>
          </p:cNvSpPr>
          <p:nvPr/>
        </p:nvSpPr>
        <p:spPr bwMode="auto">
          <a:xfrm flipH="1">
            <a:off x="4656992" y="5053013"/>
            <a:ext cx="304800" cy="3175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1902" name="Line 46"/>
          <p:cNvSpPr>
            <a:spLocks noChangeShapeType="1"/>
          </p:cNvSpPr>
          <p:nvPr/>
        </p:nvSpPr>
        <p:spPr bwMode="auto">
          <a:xfrm flipH="1">
            <a:off x="4783015" y="5105400"/>
            <a:ext cx="304800" cy="3175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1903" name="Rectangle 47"/>
          <p:cNvSpPr>
            <a:spLocks noChangeArrowheads="1"/>
          </p:cNvSpPr>
          <p:nvPr/>
        </p:nvSpPr>
        <p:spPr bwMode="auto">
          <a:xfrm>
            <a:off x="1688124" y="1196975"/>
            <a:ext cx="745587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u="sng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Urease</a:t>
            </a:r>
            <a:r>
              <a:rPr lang="en-GB" alt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en-US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urea not methyl</a:t>
            </a:r>
            <a:r>
              <a:rPr lang="en-US" altLang="en-US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urea</a:t>
            </a:r>
          </a:p>
        </p:txBody>
      </p:sp>
      <p:sp>
        <p:nvSpPr>
          <p:cNvPr id="121904" name="Rectangle 48"/>
          <p:cNvSpPr>
            <a:spLocks noChangeArrowheads="1"/>
          </p:cNvSpPr>
          <p:nvPr/>
        </p:nvSpPr>
        <p:spPr bwMode="auto">
          <a:xfrm>
            <a:off x="3434811" y="5181602"/>
            <a:ext cx="970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urease</a:t>
            </a:r>
          </a:p>
        </p:txBody>
      </p:sp>
      <p:sp>
        <p:nvSpPr>
          <p:cNvPr id="121905" name="Rectangle 49"/>
          <p:cNvSpPr>
            <a:spLocks noChangeArrowheads="1"/>
          </p:cNvSpPr>
          <p:nvPr/>
        </p:nvSpPr>
        <p:spPr bwMode="auto">
          <a:xfrm>
            <a:off x="3997518" y="3124202"/>
            <a:ext cx="970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urease</a:t>
            </a:r>
          </a:p>
        </p:txBody>
      </p:sp>
      <p:sp>
        <p:nvSpPr>
          <p:cNvPr id="121906" name="Rectangle 50"/>
          <p:cNvSpPr>
            <a:spLocks noChangeArrowheads="1"/>
          </p:cNvSpPr>
          <p:nvPr/>
        </p:nvSpPr>
        <p:spPr bwMode="auto">
          <a:xfrm>
            <a:off x="4119097" y="2743202"/>
            <a:ext cx="732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altLang="en-US" sz="2400" b="0" baseline="-25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21907" name="Rectangle 51"/>
          <p:cNvSpPr>
            <a:spLocks noChangeArrowheads="1"/>
          </p:cNvSpPr>
          <p:nvPr/>
        </p:nvSpPr>
        <p:spPr bwMode="auto">
          <a:xfrm>
            <a:off x="3486051" y="4800602"/>
            <a:ext cx="732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altLang="en-US" sz="2400" b="0" baseline="-25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22902" name="Rectangle 22"/>
          <p:cNvSpPr>
            <a:spLocks noChangeArrowheads="1"/>
          </p:cNvSpPr>
          <p:nvPr/>
        </p:nvSpPr>
        <p:spPr bwMode="auto">
          <a:xfrm>
            <a:off x="1647095" y="474198"/>
            <a:ext cx="30620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Absolute specificity</a:t>
            </a:r>
          </a:p>
        </p:txBody>
      </p:sp>
    </p:spTree>
    <p:extLst>
      <p:ext uri="{BB962C8B-B14F-4D97-AF65-F5344CB8AC3E}">
        <p14:creationId xmlns:p14="http://schemas.microsoft.com/office/powerpoint/2010/main" val="294616499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1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1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2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2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2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2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2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9" grpId="0" animBg="1"/>
      <p:bldP spid="121874" grpId="0" animBg="1"/>
      <p:bldP spid="121873" grpId="0" animBg="1"/>
      <p:bldP spid="121886" grpId="0"/>
      <p:bldP spid="121888" grpId="0"/>
      <p:bldP spid="121889" grpId="0"/>
      <p:bldP spid="121890" grpId="0"/>
      <p:bldP spid="121891" grpId="0"/>
      <p:bldP spid="121892" grpId="0" animBg="1"/>
      <p:bldP spid="121893" grpId="0" animBg="1"/>
      <p:bldP spid="121894" grpId="0" animBg="1"/>
      <p:bldP spid="121895" grpId="0"/>
      <p:bldP spid="121896" grpId="0"/>
      <p:bldP spid="121898" grpId="0"/>
      <p:bldP spid="121900" grpId="0"/>
      <p:bldP spid="121901" grpId="0" animBg="1"/>
      <p:bldP spid="121902" grpId="0" animBg="1"/>
      <p:bldP spid="121904" grpId="0"/>
      <p:bldP spid="121905" grpId="0"/>
      <p:bldP spid="121906" grpId="0"/>
      <p:bldP spid="121907" grpId="0"/>
      <p:bldP spid="12290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ChangeArrowheads="1"/>
          </p:cNvSpPr>
          <p:nvPr/>
        </p:nvSpPr>
        <p:spPr bwMode="auto">
          <a:xfrm>
            <a:off x="1934308" y="285753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Limiting Factor theory</a:t>
            </a:r>
            <a:endParaRPr lang="ar-EG" altLang="en-US" sz="28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830" name="Rectangle 6"/>
          <p:cNvSpPr>
            <a:spLocks noChangeArrowheads="1"/>
          </p:cNvSpPr>
          <p:nvPr/>
        </p:nvSpPr>
        <p:spPr bwMode="auto">
          <a:xfrm>
            <a:off x="1077059" y="1000125"/>
            <a:ext cx="806694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When a process depends upon a number of no jointed factors, the rate of the process will be limited by the slowest factor (the least presented factor).</a:t>
            </a:r>
          </a:p>
        </p:txBody>
      </p:sp>
      <p:pic>
        <p:nvPicPr>
          <p:cNvPr id="1474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789" y="2371725"/>
            <a:ext cx="5033596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40694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26" grpId="0"/>
      <p:bldP spid="12298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ChangeArrowheads="1"/>
          </p:cNvSpPr>
          <p:nvPr/>
        </p:nvSpPr>
        <p:spPr bwMode="auto">
          <a:xfrm>
            <a:off x="2461846" y="139692"/>
            <a:ext cx="457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Mechanism of photosynthesis</a:t>
            </a:r>
            <a:endParaRPr lang="ar-SA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876" name="Rectangle 4"/>
          <p:cNvSpPr>
            <a:spLocks noChangeArrowheads="1"/>
          </p:cNvSpPr>
          <p:nvPr/>
        </p:nvSpPr>
        <p:spPr bwMode="auto">
          <a:xfrm>
            <a:off x="0" y="19288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6CO</a:t>
            </a:r>
            <a:r>
              <a:rPr lang="en-US" altLang="en-US" sz="2400" baseline="-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+ 12H</a:t>
            </a:r>
            <a:r>
              <a:rPr lang="en-US" altLang="en-US" sz="2400" baseline="-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O + Light Energy 		 C</a:t>
            </a:r>
            <a:r>
              <a:rPr lang="en-US" altLang="en-US" sz="2400" baseline="-3000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400" baseline="-3000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baseline="-3000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+ 6O</a:t>
            </a:r>
            <a:r>
              <a:rPr lang="en-US" altLang="en-US" sz="2400" baseline="-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+ 6H</a:t>
            </a:r>
            <a:r>
              <a:rPr lang="en-US" altLang="en-US" sz="2400" baseline="-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O </a:t>
            </a:r>
            <a:endParaRPr lang="en-GB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877" name="Line 5"/>
          <p:cNvSpPr>
            <a:spLocks noChangeShapeType="1"/>
          </p:cNvSpPr>
          <p:nvPr/>
        </p:nvSpPr>
        <p:spPr bwMode="auto">
          <a:xfrm>
            <a:off x="4506058" y="2198688"/>
            <a:ext cx="105507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31878" name="Rectangle 6"/>
          <p:cNvSpPr>
            <a:spLocks noChangeArrowheads="1"/>
          </p:cNvSpPr>
          <p:nvPr/>
        </p:nvSpPr>
        <p:spPr bwMode="auto">
          <a:xfrm>
            <a:off x="417636" y="3000378"/>
            <a:ext cx="2672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HCHO theory</a:t>
            </a:r>
            <a:endParaRPr lang="en-GB" alt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18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1263650"/>
            <a:ext cx="644769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48" y="3540125"/>
            <a:ext cx="375431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89" y="4143375"/>
            <a:ext cx="2880946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75" y="4714878"/>
            <a:ext cx="27563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4" y="5286375"/>
            <a:ext cx="340262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13" y="3714750"/>
            <a:ext cx="3587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345724" y="3000378"/>
            <a:ext cx="379827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CO2 reduction theory</a:t>
            </a:r>
            <a:endParaRPr lang="en-GB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429250" y="5429251"/>
            <a:ext cx="37147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CO2 is reduced by:</a:t>
            </a:r>
            <a:endParaRPr lang="ar-EG" altLang="en-US" sz="2400" b="0">
              <a:latin typeface="Times New Roman" pitchFamily="18" charset="0"/>
              <a:cs typeface="Times New Roman" pitchFamily="18" charset="0"/>
            </a:endParaRP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1- H carrier (reducing power)</a:t>
            </a:r>
            <a:endParaRPr lang="ar-EG" altLang="en-US" sz="2400" b="0">
              <a:latin typeface="Times New Roman" pitchFamily="18" charset="0"/>
              <a:cs typeface="Times New Roman" pitchFamily="18" charset="0"/>
            </a:endParaRPr>
          </a:p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latin typeface="Times New Roman" pitchFamily="18" charset="0"/>
                <a:cs typeface="Times New Roman" pitchFamily="18" charset="0"/>
              </a:rPr>
              <a:t>2- Electron donors</a:t>
            </a:r>
            <a:endParaRPr lang="en-GB" altLang="en-US" sz="2400" b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117" y="4286253"/>
            <a:ext cx="470388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23" y="3643313"/>
            <a:ext cx="64623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848" y="3714750"/>
            <a:ext cx="43082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5561137" y="4714875"/>
            <a:ext cx="243986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	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X			X</a:t>
            </a:r>
            <a:r>
              <a:rPr lang="en-US" altLang="en-US" sz="1600" baseline="3000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6286502" y="4929188"/>
            <a:ext cx="40151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5890846" y="5143500"/>
            <a:ext cx="112102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6074550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3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3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3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3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3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4" grpId="0"/>
      <p:bldP spid="1231876" grpId="0"/>
      <p:bldP spid="1231877" grpId="0" animBg="1"/>
      <p:bldP spid="1231878" grpId="0"/>
      <p:bldP spid="12" grpId="0"/>
      <p:bldP spid="17" grpId="0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5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327" y="214316"/>
            <a:ext cx="5045319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8" y="2633666"/>
            <a:ext cx="8730762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83734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ChangeArrowheads="1"/>
          </p:cNvSpPr>
          <p:nvPr/>
        </p:nvSpPr>
        <p:spPr bwMode="auto">
          <a:xfrm>
            <a:off x="1143001" y="1714500"/>
            <a:ext cx="778998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9263" indent="-449263" defTabSz="1427163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49263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defTabSz="14271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49263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defTabSz="1427163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49263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defTabSz="14271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49263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defTabSz="1427163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49263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49263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49263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49263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49263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en-US" altLang="en-US" sz="2800" b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en-US" sz="2800" b="0" baseline="-250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reduction into carbohydrates requires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	reducing powers and energy supply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endParaRPr lang="ar-SA" altLang="en-US" sz="2800" b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en-US" altLang="en-US" sz="2800" b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The importance of light is mainly the generation of these reducing powers and energy supply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endParaRPr lang="ar-EG" altLang="en-US" sz="2800" b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en-US" altLang="en-US" sz="2800" b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Light seemed unnecessary during CO</a:t>
            </a:r>
            <a:r>
              <a:rPr lang="en-US" altLang="en-US" sz="2800" b="0" baseline="-250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reduction into carbohydrates as these reducing powers and energy supply are present</a:t>
            </a:r>
          </a:p>
        </p:txBody>
      </p:sp>
    </p:spTree>
    <p:extLst>
      <p:ext uri="{BB962C8B-B14F-4D97-AF65-F5344CB8AC3E}">
        <p14:creationId xmlns:p14="http://schemas.microsoft.com/office/powerpoint/2010/main" val="381844932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0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0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40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40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66" y="1612900"/>
            <a:ext cx="7961434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-33338"/>
            <a:ext cx="25827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36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Calvin cycle</a:t>
            </a:r>
            <a:endParaRPr lang="en-US" altLang="en-US" sz="360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68" name="Oval 4"/>
          <p:cNvSpPr>
            <a:spLocks noChangeArrowheads="1"/>
          </p:cNvSpPr>
          <p:nvPr/>
        </p:nvSpPr>
        <p:spPr bwMode="auto">
          <a:xfrm>
            <a:off x="983275" y="4493432"/>
            <a:ext cx="797169" cy="82230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b="0" u="sng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69" name="Oval 10"/>
          <p:cNvSpPr>
            <a:spLocks noChangeArrowheads="1"/>
          </p:cNvSpPr>
          <p:nvPr/>
        </p:nvSpPr>
        <p:spPr bwMode="auto">
          <a:xfrm>
            <a:off x="7762144" y="1412876"/>
            <a:ext cx="1381857" cy="836613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b="0" u="sng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6128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778" name="Line 2"/>
          <p:cNvSpPr>
            <a:spLocks noChangeShapeType="1"/>
          </p:cNvSpPr>
          <p:nvPr/>
        </p:nvSpPr>
        <p:spPr bwMode="auto">
          <a:xfrm>
            <a:off x="3965332" y="2157413"/>
            <a:ext cx="97301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867779" name="Line 3"/>
          <p:cNvSpPr>
            <a:spLocks noChangeShapeType="1"/>
          </p:cNvSpPr>
          <p:nvPr/>
        </p:nvSpPr>
        <p:spPr bwMode="auto">
          <a:xfrm>
            <a:off x="4387363" y="2728913"/>
            <a:ext cx="98766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867780" name="Rectangle 4"/>
          <p:cNvSpPr>
            <a:spLocks noChangeArrowheads="1"/>
          </p:cNvSpPr>
          <p:nvPr/>
        </p:nvSpPr>
        <p:spPr bwMode="auto">
          <a:xfrm>
            <a:off x="2066194" y="1928813"/>
            <a:ext cx="65282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+ 6 O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	6 CO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+ 6 H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  + 674 K Cal</a:t>
            </a:r>
          </a:p>
        </p:txBody>
      </p:sp>
      <p:sp>
        <p:nvSpPr>
          <p:cNvPr id="1867781" name="Rectangle 5"/>
          <p:cNvSpPr>
            <a:spLocks noChangeArrowheads="1"/>
          </p:cNvSpPr>
          <p:nvPr/>
        </p:nvSpPr>
        <p:spPr bwMode="auto">
          <a:xfrm>
            <a:off x="2417886" y="2500314"/>
            <a:ext cx="6726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104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+ 80 O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57 CO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+ 52 H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  + 950 K Cal</a:t>
            </a:r>
          </a:p>
        </p:txBody>
      </p:sp>
      <p:sp>
        <p:nvSpPr>
          <p:cNvPr id="1867782" name="Rectangle 6"/>
          <p:cNvSpPr>
            <a:spLocks noChangeArrowheads="1"/>
          </p:cNvSpPr>
          <p:nvPr/>
        </p:nvSpPr>
        <p:spPr bwMode="auto">
          <a:xfrm>
            <a:off x="0" y="1857378"/>
            <a:ext cx="226402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Sugar oxidation:</a:t>
            </a:r>
            <a:endParaRPr lang="ar-EG" altLang="en-US" sz="2400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7783" name="Rectangle 7"/>
          <p:cNvSpPr>
            <a:spLocks noChangeArrowheads="1"/>
          </p:cNvSpPr>
          <p:nvPr/>
        </p:nvSpPr>
        <p:spPr bwMode="auto">
          <a:xfrm>
            <a:off x="0" y="2500313"/>
            <a:ext cx="272561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Triolein</a:t>
            </a:r>
            <a:r>
              <a:rPr lang="ar-SA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oxidation:</a:t>
            </a:r>
            <a:endParaRPr lang="ar-EG" altLang="en-US" sz="2400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7784" name="Rectangle 8"/>
          <p:cNvSpPr>
            <a:spLocks noChangeArrowheads="1"/>
          </p:cNvSpPr>
          <p:nvPr/>
        </p:nvSpPr>
        <p:spPr bwMode="auto">
          <a:xfrm>
            <a:off x="1736481" y="1071563"/>
            <a:ext cx="6049108" cy="523220"/>
          </a:xfrm>
          <a:prstGeom prst="rect">
            <a:avLst/>
          </a:prstGeom>
          <a:solidFill>
            <a:srgbClr val="CCFFFF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Aerobic or Oxygen Respiration</a:t>
            </a:r>
            <a:r>
              <a:rPr lang="en-US" altLang="en-US" sz="28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EG" altLang="en-US" sz="2800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7785" name="Text Box 9"/>
          <p:cNvSpPr txBox="1">
            <a:spLocks noChangeArrowheads="1"/>
          </p:cNvSpPr>
          <p:nvPr/>
        </p:nvSpPr>
        <p:spPr bwMode="auto">
          <a:xfrm>
            <a:off x="2395905" y="3"/>
            <a:ext cx="4783015" cy="5847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Respiration</a:t>
            </a:r>
            <a:endParaRPr lang="en-US" alt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1815613" y="6096000"/>
            <a:ext cx="26728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49521" y="4495800"/>
            <a:ext cx="745587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Lactic acid Bacteria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				2 CH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.CHOH.COOH + E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				Lactic acid 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08843" y="5486403"/>
            <a:ext cx="7596554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Butyric acid Bacteria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	 	  		CH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.CH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.CH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.COOH + E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				Butyric acid 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274885" y="3143250"/>
            <a:ext cx="6822831" cy="523220"/>
          </a:xfrm>
          <a:prstGeom prst="rect">
            <a:avLst/>
          </a:prstGeom>
          <a:solidFill>
            <a:srgbClr val="CCFFFF"/>
          </a:solidFill>
          <a:ln w="5715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Anaerobic or Non-Oxygen Respiration </a:t>
            </a:r>
            <a:endParaRPr lang="ar-EG" altLang="en-US" sz="2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" y="3948115"/>
            <a:ext cx="727563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C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		2 CO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+ 2 C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OH  + 26 K Cal</a:t>
            </a: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2039817" y="4176713"/>
            <a:ext cx="118256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1885950" y="5029200"/>
            <a:ext cx="26728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5561136" y="1778430"/>
            <a:ext cx="665285" cy="735747"/>
          </a:xfrm>
          <a:prstGeom prst="ellipse">
            <a:avLst/>
          </a:prstGeom>
          <a:noFill/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6418386" y="1778430"/>
            <a:ext cx="665285" cy="735747"/>
          </a:xfrm>
          <a:prstGeom prst="ellipse">
            <a:avLst/>
          </a:prstGeom>
          <a:noFill/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7671290" y="1778430"/>
            <a:ext cx="665285" cy="735747"/>
          </a:xfrm>
          <a:prstGeom prst="ellipse">
            <a:avLst/>
          </a:prstGeom>
          <a:noFill/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5956790" y="2349930"/>
            <a:ext cx="665285" cy="735747"/>
          </a:xfrm>
          <a:prstGeom prst="ellipse">
            <a:avLst/>
          </a:prstGeom>
          <a:noFill/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7011867" y="2349930"/>
            <a:ext cx="665285" cy="735747"/>
          </a:xfrm>
          <a:prstGeom prst="ellipse">
            <a:avLst/>
          </a:prstGeom>
          <a:noFill/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8264771" y="2421367"/>
            <a:ext cx="665285" cy="735747"/>
          </a:xfrm>
          <a:prstGeom prst="ellipse">
            <a:avLst/>
          </a:prstGeom>
          <a:noFill/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3450983" y="3778679"/>
            <a:ext cx="665285" cy="735747"/>
          </a:xfrm>
          <a:prstGeom prst="ellipse">
            <a:avLst/>
          </a:prstGeom>
          <a:noFill/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4572001" y="3707242"/>
            <a:ext cx="665285" cy="735747"/>
          </a:xfrm>
          <a:prstGeom prst="ellipse">
            <a:avLst/>
          </a:prstGeom>
          <a:noFill/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5890847" y="3850117"/>
            <a:ext cx="665285" cy="735747"/>
          </a:xfrm>
          <a:prstGeom prst="ellipse">
            <a:avLst/>
          </a:prstGeom>
          <a:noFill/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7" name="Oval 5"/>
          <p:cNvSpPr>
            <a:spLocks noChangeArrowheads="1"/>
          </p:cNvSpPr>
          <p:nvPr/>
        </p:nvSpPr>
        <p:spPr bwMode="auto">
          <a:xfrm>
            <a:off x="6286501" y="4993117"/>
            <a:ext cx="665285" cy="735747"/>
          </a:xfrm>
          <a:prstGeom prst="ellipse">
            <a:avLst/>
          </a:prstGeom>
          <a:noFill/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8" name="Oval 5"/>
          <p:cNvSpPr>
            <a:spLocks noChangeArrowheads="1"/>
          </p:cNvSpPr>
          <p:nvPr/>
        </p:nvSpPr>
        <p:spPr bwMode="auto">
          <a:xfrm>
            <a:off x="6879983" y="4707367"/>
            <a:ext cx="665285" cy="735747"/>
          </a:xfrm>
          <a:prstGeom prst="ellipse">
            <a:avLst/>
          </a:prstGeom>
          <a:noFill/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6220559" y="5921805"/>
            <a:ext cx="665285" cy="735747"/>
          </a:xfrm>
          <a:prstGeom prst="ellipse">
            <a:avLst/>
          </a:prstGeom>
          <a:noFill/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6814040" y="5636055"/>
            <a:ext cx="665285" cy="735747"/>
          </a:xfrm>
          <a:prstGeom prst="ellipse">
            <a:avLst/>
          </a:prstGeom>
          <a:noFill/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4507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7778" grpId="0" animBg="1"/>
      <p:bldP spid="1867779" grpId="0" animBg="1"/>
      <p:bldP spid="1867780" grpId="0"/>
      <p:bldP spid="1867781" grpId="0"/>
      <p:bldP spid="1867782" grpId="0"/>
      <p:bldP spid="1867783" grpId="0"/>
      <p:bldP spid="1867784" grpId="0" animBg="1"/>
      <p:bldP spid="1867785" grpId="0" animBg="1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826" name="Line 2"/>
          <p:cNvSpPr>
            <a:spLocks noChangeShapeType="1"/>
          </p:cNvSpPr>
          <p:nvPr/>
        </p:nvSpPr>
        <p:spPr bwMode="auto">
          <a:xfrm>
            <a:off x="2813539" y="2209800"/>
            <a:ext cx="126609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869827" name="Line 3"/>
          <p:cNvSpPr>
            <a:spLocks noChangeShapeType="1"/>
          </p:cNvSpPr>
          <p:nvPr/>
        </p:nvSpPr>
        <p:spPr bwMode="auto">
          <a:xfrm>
            <a:off x="3024554" y="1295400"/>
            <a:ext cx="126609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869828" name="Rectangle 4"/>
          <p:cNvSpPr>
            <a:spLocks noChangeArrowheads="1"/>
          </p:cNvSpPr>
          <p:nvPr/>
        </p:nvSpPr>
        <p:spPr bwMode="auto">
          <a:xfrm>
            <a:off x="1266092" y="1143001"/>
            <a:ext cx="75965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+ 6 O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	6 CO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+ 6 H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  + E	RQ = 6/6 = 1</a:t>
            </a:r>
          </a:p>
        </p:txBody>
      </p:sp>
      <p:sp>
        <p:nvSpPr>
          <p:cNvPr id="1869829" name="Rectangle 5"/>
          <p:cNvSpPr>
            <a:spLocks noChangeArrowheads="1"/>
          </p:cNvSpPr>
          <p:nvPr/>
        </p:nvSpPr>
        <p:spPr bwMode="auto">
          <a:xfrm>
            <a:off x="844062" y="2057401"/>
            <a:ext cx="79482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104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+ 80 O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57 CO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+ 52 H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  + E	RQ = 57/80 &lt; 1</a:t>
            </a:r>
          </a:p>
        </p:txBody>
      </p:sp>
      <p:sp>
        <p:nvSpPr>
          <p:cNvPr id="1869830" name="Rectangle 6"/>
          <p:cNvSpPr>
            <a:spLocks noChangeArrowheads="1"/>
          </p:cNvSpPr>
          <p:nvPr/>
        </p:nvSpPr>
        <p:spPr bwMode="auto">
          <a:xfrm>
            <a:off x="3582866" y="357188"/>
            <a:ext cx="30992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arn-CL" altLang="en-US" sz="20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quotient</a:t>
            </a:r>
            <a:r>
              <a:rPr lang="ar-EG" altLang="en-US" sz="20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n-CL" altLang="en-US" sz="20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Respiratory </a:t>
            </a:r>
            <a:r>
              <a:rPr lang="en-GB" altLang="en-US" sz="20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(RQ) =</a:t>
            </a:r>
            <a:endParaRPr lang="ar-EG" altLang="en-US" sz="2000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9831" name="Line 7"/>
          <p:cNvSpPr>
            <a:spLocks noChangeShapeType="1"/>
          </p:cNvSpPr>
          <p:nvPr/>
        </p:nvSpPr>
        <p:spPr bwMode="auto">
          <a:xfrm>
            <a:off x="6682155" y="571500"/>
            <a:ext cx="196947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0" y="2239966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ar-EG" altLang="en-US" sz="2000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ar-EG" altLang="en-US" sz="2000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698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2" y="4114800"/>
            <a:ext cx="5556738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98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3" y="5603878"/>
            <a:ext cx="647113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98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4" y="2895600"/>
            <a:ext cx="541606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9836" name="Rectangle 12"/>
          <p:cNvSpPr>
            <a:spLocks noChangeArrowheads="1"/>
          </p:cNvSpPr>
          <p:nvPr/>
        </p:nvSpPr>
        <p:spPr bwMode="auto">
          <a:xfrm>
            <a:off x="6504019" y="3276601"/>
            <a:ext cx="15424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RQ = 4/1 &gt; 1</a:t>
            </a:r>
          </a:p>
        </p:txBody>
      </p:sp>
      <p:sp>
        <p:nvSpPr>
          <p:cNvPr id="1869837" name="Rectangle 13"/>
          <p:cNvSpPr>
            <a:spLocks noChangeArrowheads="1"/>
          </p:cNvSpPr>
          <p:nvPr/>
        </p:nvSpPr>
        <p:spPr bwMode="auto">
          <a:xfrm>
            <a:off x="6574356" y="4419601"/>
            <a:ext cx="15424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RQ = 0/3 = 0</a:t>
            </a:r>
          </a:p>
        </p:txBody>
      </p:sp>
      <p:sp>
        <p:nvSpPr>
          <p:cNvPr id="1869838" name="Rectangle 14"/>
          <p:cNvSpPr>
            <a:spLocks noChangeArrowheads="1"/>
          </p:cNvSpPr>
          <p:nvPr/>
        </p:nvSpPr>
        <p:spPr bwMode="auto">
          <a:xfrm>
            <a:off x="7229457" y="5937251"/>
            <a:ext cx="1661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RQ = 1/0 = </a:t>
            </a:r>
            <a:r>
              <a:rPr lang="en-US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</a:t>
            </a:r>
            <a:r>
              <a:rPr lang="en-US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en-US" sz="2000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550269" y="214313"/>
            <a:ext cx="243986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volume evolved</a:t>
            </a:r>
            <a:endParaRPr lang="ar-EG" altLang="en-US" sz="2000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6616212" y="642938"/>
            <a:ext cx="2176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r-EG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volume absorbed</a:t>
            </a:r>
            <a:endParaRPr lang="ar-EG" altLang="en-US" sz="2000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1628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6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9826" grpId="0" animBg="1"/>
      <p:bldP spid="1869827" grpId="0" animBg="1"/>
      <p:bldP spid="1869828" grpId="0"/>
      <p:bldP spid="1869829" grpId="0"/>
      <p:bldP spid="1869830" grpId="0"/>
      <p:bldP spid="1869831" grpId="0" animBg="1"/>
      <p:bldP spid="1869836" grpId="0"/>
      <p:bldP spid="1869837" grpId="0"/>
      <p:bldP spid="1869838" grpId="0"/>
      <p:bldP spid="15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850" name="Rectangle 2"/>
          <p:cNvSpPr>
            <a:spLocks noChangeArrowheads="1"/>
          </p:cNvSpPr>
          <p:nvPr/>
        </p:nvSpPr>
        <p:spPr bwMode="auto">
          <a:xfrm>
            <a:off x="0" y="355730"/>
            <a:ext cx="461596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Factors affecting respiration: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280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280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280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1- O</a:t>
            </a:r>
            <a:r>
              <a:rPr lang="en-GB" altLang="en-US" sz="2400" baseline="-25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2- CO</a:t>
            </a:r>
            <a:r>
              <a:rPr lang="en-GB" altLang="en-US" sz="2400" baseline="-25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3- Temperature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4- Respiratory matter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5- Water content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6- Light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7- Chemicals and Injuries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4769829" y="4286250"/>
            <a:ext cx="3912577" cy="1588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5400000">
            <a:off x="3090985" y="2607533"/>
            <a:ext cx="3359150" cy="1465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Freeform 11"/>
          <p:cNvSpPr/>
          <p:nvPr/>
        </p:nvSpPr>
        <p:spPr bwMode="auto">
          <a:xfrm>
            <a:off x="4769827" y="2429203"/>
            <a:ext cx="3722077" cy="523220"/>
          </a:xfrm>
          <a:custGeom>
            <a:avLst/>
            <a:gdLst>
              <a:gd name="connsiteX0" fmla="*/ 0 w 3078480"/>
              <a:gd name="connsiteY0" fmla="*/ 1325880 h 1325880"/>
              <a:gd name="connsiteX1" fmla="*/ 1082040 w 3078480"/>
              <a:gd name="connsiteY1" fmla="*/ 1112520 h 1325880"/>
              <a:gd name="connsiteX2" fmla="*/ 1935480 w 3078480"/>
              <a:gd name="connsiteY2" fmla="*/ 289560 h 1325880"/>
              <a:gd name="connsiteX3" fmla="*/ 3078480 w 3078480"/>
              <a:gd name="connsiteY3" fmla="*/ 0 h 1325880"/>
              <a:gd name="connsiteX4" fmla="*/ 3078480 w 3078480"/>
              <a:gd name="connsiteY4" fmla="*/ 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8480" h="1325880">
                <a:moveTo>
                  <a:pt x="0" y="1325880"/>
                </a:moveTo>
                <a:cubicBezTo>
                  <a:pt x="379730" y="1305560"/>
                  <a:pt x="759460" y="1285240"/>
                  <a:pt x="1082040" y="1112520"/>
                </a:cubicBezTo>
                <a:cubicBezTo>
                  <a:pt x="1404620" y="939800"/>
                  <a:pt x="1602740" y="474980"/>
                  <a:pt x="1935480" y="289560"/>
                </a:cubicBezTo>
                <a:cubicBezTo>
                  <a:pt x="2268220" y="104140"/>
                  <a:pt x="3078480" y="0"/>
                  <a:pt x="3078480" y="0"/>
                </a:cubicBezTo>
                <a:lnTo>
                  <a:pt x="3078480" y="0"/>
                </a:lnTo>
              </a:path>
            </a:pathLst>
          </a:custGeom>
          <a:noFill/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rot="-5400000">
            <a:off x="2751993" y="2412358"/>
            <a:ext cx="3143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Rate of respiration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88675" y="4429128"/>
            <a:ext cx="10550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Factor</a:t>
            </a:r>
            <a:endParaRPr lang="en-US" altLang="en-US" b="0" u="sng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reeform 21"/>
          <p:cNvSpPr>
            <a:spLocks noChangeArrowheads="1"/>
          </p:cNvSpPr>
          <p:nvPr/>
        </p:nvSpPr>
        <p:spPr bwMode="auto">
          <a:xfrm rot="4105123">
            <a:off x="4534512" y="2195841"/>
            <a:ext cx="3203575" cy="523220"/>
          </a:xfrm>
          <a:custGeom>
            <a:avLst/>
            <a:gdLst>
              <a:gd name="T0" fmla="*/ 0 w 3078480"/>
              <a:gd name="T1" fmla="*/ 23004441 h 1325880"/>
              <a:gd name="T2" fmla="*/ 1611711 w 3078480"/>
              <a:gd name="T3" fmla="*/ 19302581 h 1325880"/>
              <a:gd name="T4" fmla="*/ 2882914 w 3078480"/>
              <a:gd name="T5" fmla="*/ 5023955 h 1325880"/>
              <a:gd name="T6" fmla="*/ 4585424 w 3078480"/>
              <a:gd name="T7" fmla="*/ 0 h 1325880"/>
              <a:gd name="T8" fmla="*/ 4585424 w 3078480"/>
              <a:gd name="T9" fmla="*/ 0 h 1325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8480"/>
              <a:gd name="T16" fmla="*/ 0 h 1325880"/>
              <a:gd name="T17" fmla="*/ 3078480 w 3078480"/>
              <a:gd name="T18" fmla="*/ 1325880 h 1325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8480" h="1325880">
                <a:moveTo>
                  <a:pt x="0" y="1325880"/>
                </a:moveTo>
                <a:cubicBezTo>
                  <a:pt x="379730" y="1305560"/>
                  <a:pt x="759460" y="1285240"/>
                  <a:pt x="1082040" y="1112520"/>
                </a:cubicBezTo>
                <a:cubicBezTo>
                  <a:pt x="1404620" y="939800"/>
                  <a:pt x="1602740" y="474980"/>
                  <a:pt x="1935480" y="289560"/>
                </a:cubicBezTo>
                <a:cubicBezTo>
                  <a:pt x="2268220" y="104140"/>
                  <a:pt x="3078480" y="0"/>
                  <a:pt x="3078480" y="0"/>
                </a:cubicBezTo>
              </a:path>
            </a:pathLst>
          </a:custGeom>
          <a:noFill/>
          <a:ln w="38100" algn="ctr">
            <a:solidFill>
              <a:srgbClr val="826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835769" y="2377609"/>
            <a:ext cx="3278066" cy="523220"/>
          </a:xfrm>
          <a:custGeom>
            <a:avLst/>
            <a:gdLst>
              <a:gd name="connsiteX0" fmla="*/ 0 w 3550920"/>
              <a:gd name="connsiteY0" fmla="*/ 2992120 h 2992120"/>
              <a:gd name="connsiteX1" fmla="*/ 777240 w 3550920"/>
              <a:gd name="connsiteY1" fmla="*/ 1620520 h 2992120"/>
              <a:gd name="connsiteX2" fmla="*/ 2468880 w 3550920"/>
              <a:gd name="connsiteY2" fmla="*/ 187960 h 2992120"/>
              <a:gd name="connsiteX3" fmla="*/ 3550920 w 3550920"/>
              <a:gd name="connsiteY3" fmla="*/ 2748280 h 2992120"/>
              <a:gd name="connsiteX4" fmla="*/ 3550920 w 3550920"/>
              <a:gd name="connsiteY4" fmla="*/ 2748280 h 299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0920" h="2992120">
                <a:moveTo>
                  <a:pt x="0" y="2992120"/>
                </a:moveTo>
                <a:cubicBezTo>
                  <a:pt x="182880" y="2540000"/>
                  <a:pt x="365760" y="2087880"/>
                  <a:pt x="777240" y="1620520"/>
                </a:cubicBezTo>
                <a:cubicBezTo>
                  <a:pt x="1188720" y="1153160"/>
                  <a:pt x="2006600" y="0"/>
                  <a:pt x="2468880" y="187960"/>
                </a:cubicBezTo>
                <a:cubicBezTo>
                  <a:pt x="2931160" y="375920"/>
                  <a:pt x="3550920" y="2748280"/>
                  <a:pt x="3550920" y="2748280"/>
                </a:cubicBezTo>
                <a:lnTo>
                  <a:pt x="3550920" y="2748280"/>
                </a:lnTo>
              </a:path>
            </a:pathLst>
          </a:cu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/>
            </a:pPr>
            <a:endParaRPr lang="en-US" sz="28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reeform 26"/>
          <p:cNvSpPr>
            <a:spLocks noChangeArrowheads="1"/>
          </p:cNvSpPr>
          <p:nvPr/>
        </p:nvSpPr>
        <p:spPr bwMode="auto">
          <a:xfrm>
            <a:off x="4769828" y="2659391"/>
            <a:ext cx="3692769" cy="523220"/>
          </a:xfrm>
          <a:custGeom>
            <a:avLst/>
            <a:gdLst>
              <a:gd name="T0" fmla="*/ 0 w 2438400"/>
              <a:gd name="T1" fmla="*/ 416154708 h 1451429"/>
              <a:gd name="T2" fmla="*/ 112785863 w 2438400"/>
              <a:gd name="T3" fmla="*/ 357893334 h 1451429"/>
              <a:gd name="T4" fmla="*/ 186609212 w 2438400"/>
              <a:gd name="T5" fmla="*/ 274662313 h 1451429"/>
              <a:gd name="T6" fmla="*/ 287091026 w 2438400"/>
              <a:gd name="T7" fmla="*/ 104038772 h 1451429"/>
              <a:gd name="T8" fmla="*/ 344509313 w 2438400"/>
              <a:gd name="T9" fmla="*/ 0 h 1451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38400"/>
              <a:gd name="T16" fmla="*/ 0 h 1451429"/>
              <a:gd name="T17" fmla="*/ 2438400 w 2438400"/>
              <a:gd name="T18" fmla="*/ 1451429 h 14514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38400" h="1451429">
                <a:moveTo>
                  <a:pt x="0" y="1451429"/>
                </a:moveTo>
                <a:cubicBezTo>
                  <a:pt x="289076" y="1390953"/>
                  <a:pt x="578153" y="1330477"/>
                  <a:pt x="798286" y="1248229"/>
                </a:cubicBezTo>
                <a:cubicBezTo>
                  <a:pt x="1018419" y="1165981"/>
                  <a:pt x="1115181" y="1105505"/>
                  <a:pt x="1320800" y="957943"/>
                </a:cubicBezTo>
                <a:cubicBezTo>
                  <a:pt x="1526419" y="810381"/>
                  <a:pt x="1845733" y="522514"/>
                  <a:pt x="2032000" y="362857"/>
                </a:cubicBezTo>
                <a:cubicBezTo>
                  <a:pt x="2218267" y="203200"/>
                  <a:pt x="2328333" y="101600"/>
                  <a:pt x="2438400" y="0"/>
                </a:cubicBezTo>
              </a:path>
            </a:pathLst>
          </a:custGeom>
          <a:noFill/>
          <a:ln w="38100" algn="ctr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8" name="Freeform 27"/>
          <p:cNvSpPr>
            <a:spLocks noChangeArrowheads="1"/>
          </p:cNvSpPr>
          <p:nvPr/>
        </p:nvSpPr>
        <p:spPr bwMode="auto">
          <a:xfrm>
            <a:off x="4769828" y="3616652"/>
            <a:ext cx="3755780" cy="523220"/>
          </a:xfrm>
          <a:custGeom>
            <a:avLst/>
            <a:gdLst>
              <a:gd name="T0" fmla="*/ 0 w 2438400"/>
              <a:gd name="T1" fmla="*/ 261 h 1451429"/>
              <a:gd name="T2" fmla="*/ 133551992 w 2438400"/>
              <a:gd name="T3" fmla="*/ 225 h 1451429"/>
              <a:gd name="T4" fmla="*/ 220967626 w 2438400"/>
              <a:gd name="T5" fmla="*/ 172 h 1451429"/>
              <a:gd name="T6" fmla="*/ 339950118 w 2438400"/>
              <a:gd name="T7" fmla="*/ 65 h 1451429"/>
              <a:gd name="T8" fmla="*/ 407940299 w 2438400"/>
              <a:gd name="T9" fmla="*/ 0 h 1451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38400"/>
              <a:gd name="T16" fmla="*/ 0 h 1451429"/>
              <a:gd name="T17" fmla="*/ 2438400 w 2438400"/>
              <a:gd name="T18" fmla="*/ 1451429 h 14514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38400" h="1451429">
                <a:moveTo>
                  <a:pt x="0" y="1451429"/>
                </a:moveTo>
                <a:cubicBezTo>
                  <a:pt x="289076" y="1390953"/>
                  <a:pt x="578153" y="1330477"/>
                  <a:pt x="798286" y="1248229"/>
                </a:cubicBezTo>
                <a:cubicBezTo>
                  <a:pt x="1018419" y="1165981"/>
                  <a:pt x="1115181" y="1105505"/>
                  <a:pt x="1320800" y="957943"/>
                </a:cubicBezTo>
                <a:cubicBezTo>
                  <a:pt x="1526419" y="810381"/>
                  <a:pt x="1845733" y="522514"/>
                  <a:pt x="2032000" y="362857"/>
                </a:cubicBezTo>
                <a:cubicBezTo>
                  <a:pt x="2218267" y="203200"/>
                  <a:pt x="2328333" y="101600"/>
                  <a:pt x="2438400" y="0"/>
                </a:cubicBezTo>
              </a:path>
            </a:pathLst>
          </a:custGeom>
          <a:noFill/>
          <a:ln w="38100" algn="ctr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9" name="Freeform 28"/>
          <p:cNvSpPr>
            <a:spLocks noChangeArrowheads="1"/>
          </p:cNvSpPr>
          <p:nvPr/>
        </p:nvSpPr>
        <p:spPr bwMode="auto">
          <a:xfrm>
            <a:off x="4769829" y="2765753"/>
            <a:ext cx="3654669" cy="523220"/>
          </a:xfrm>
          <a:custGeom>
            <a:avLst/>
            <a:gdLst>
              <a:gd name="T0" fmla="*/ 0 w 3078480"/>
              <a:gd name="T1" fmla="*/ 388667973 h 1325880"/>
              <a:gd name="T2" fmla="*/ 13398829 w 3078480"/>
              <a:gd name="T3" fmla="*/ 326123487 h 1325880"/>
              <a:gd name="T4" fmla="*/ 23966886 w 3078480"/>
              <a:gd name="T5" fmla="*/ 84881580 h 1325880"/>
              <a:gd name="T6" fmla="*/ 38120584 w 3078480"/>
              <a:gd name="T7" fmla="*/ 0 h 1325880"/>
              <a:gd name="T8" fmla="*/ 38120584 w 3078480"/>
              <a:gd name="T9" fmla="*/ 0 h 1325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8480"/>
              <a:gd name="T16" fmla="*/ 0 h 1325880"/>
              <a:gd name="T17" fmla="*/ 3078480 w 3078480"/>
              <a:gd name="T18" fmla="*/ 1325880 h 1325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8480" h="1325880">
                <a:moveTo>
                  <a:pt x="0" y="1325880"/>
                </a:moveTo>
                <a:cubicBezTo>
                  <a:pt x="379730" y="1305560"/>
                  <a:pt x="759460" y="1285240"/>
                  <a:pt x="1082040" y="1112520"/>
                </a:cubicBezTo>
                <a:cubicBezTo>
                  <a:pt x="1404620" y="939800"/>
                  <a:pt x="1602740" y="474980"/>
                  <a:pt x="1935480" y="289560"/>
                </a:cubicBezTo>
                <a:cubicBezTo>
                  <a:pt x="2268220" y="104140"/>
                  <a:pt x="3078480" y="0"/>
                  <a:pt x="3078480" y="0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4769827" y="2855447"/>
            <a:ext cx="2924908" cy="523220"/>
          </a:xfrm>
          <a:custGeom>
            <a:avLst/>
            <a:gdLst>
              <a:gd name="connsiteX0" fmla="*/ 0 w 3550920"/>
              <a:gd name="connsiteY0" fmla="*/ 2992120 h 2992120"/>
              <a:gd name="connsiteX1" fmla="*/ 777240 w 3550920"/>
              <a:gd name="connsiteY1" fmla="*/ 1620520 h 2992120"/>
              <a:gd name="connsiteX2" fmla="*/ 2468880 w 3550920"/>
              <a:gd name="connsiteY2" fmla="*/ 187960 h 2992120"/>
              <a:gd name="connsiteX3" fmla="*/ 3550920 w 3550920"/>
              <a:gd name="connsiteY3" fmla="*/ 2748280 h 2992120"/>
              <a:gd name="connsiteX4" fmla="*/ 3550920 w 3550920"/>
              <a:gd name="connsiteY4" fmla="*/ 2748280 h 299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0920" h="2992120">
                <a:moveTo>
                  <a:pt x="0" y="2992120"/>
                </a:moveTo>
                <a:cubicBezTo>
                  <a:pt x="182880" y="2540000"/>
                  <a:pt x="365760" y="2087880"/>
                  <a:pt x="777240" y="1620520"/>
                </a:cubicBezTo>
                <a:cubicBezTo>
                  <a:pt x="1188720" y="1153160"/>
                  <a:pt x="2006600" y="0"/>
                  <a:pt x="2468880" y="187960"/>
                </a:cubicBezTo>
                <a:cubicBezTo>
                  <a:pt x="2931160" y="375920"/>
                  <a:pt x="3550920" y="2748280"/>
                  <a:pt x="3550920" y="2748280"/>
                </a:cubicBezTo>
                <a:lnTo>
                  <a:pt x="3550920" y="2748280"/>
                </a:lnTo>
              </a:path>
            </a:pathLst>
          </a:custGeom>
          <a:ln w="38100">
            <a:solidFill>
              <a:srgbClr val="00FF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/>
            </a:pPr>
            <a:endParaRPr lang="en-US" sz="28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5750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2" grpId="0" animBg="1"/>
      <p:bldP spid="27" grpId="0" animBg="1"/>
      <p:bldP spid="28" grpId="0" animBg="1"/>
      <p:bldP spid="2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874" name="Rectangle 2"/>
          <p:cNvSpPr>
            <a:spLocks noChangeArrowheads="1"/>
          </p:cNvSpPr>
          <p:nvPr/>
        </p:nvSpPr>
        <p:spPr bwMode="auto">
          <a:xfrm>
            <a:off x="2602523" y="0"/>
            <a:ext cx="4009292" cy="954107"/>
          </a:xfrm>
          <a:prstGeom prst="rect">
            <a:avLst/>
          </a:prstGeom>
          <a:solidFill>
            <a:srgbClr val="CCFFFF"/>
          </a:solidFill>
          <a:ln w="5715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arn-CL" altLang="en-US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Mechanism of Respiration </a:t>
            </a:r>
          </a:p>
        </p:txBody>
      </p:sp>
      <p:sp>
        <p:nvSpPr>
          <p:cNvPr id="1871876" name="Rectangle 4"/>
          <p:cNvSpPr>
            <a:spLocks noChangeArrowheads="1"/>
          </p:cNvSpPr>
          <p:nvPr/>
        </p:nvSpPr>
        <p:spPr bwMode="auto">
          <a:xfrm>
            <a:off x="1011116" y="1214439"/>
            <a:ext cx="60007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 is a </a:t>
            </a:r>
            <a:r>
              <a:rPr lang="en-US" altLang="en-US" sz="2800" b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multi-enzymic</a:t>
            </a:r>
            <a:r>
              <a:rPr lang="en-US" altLang="en-US" sz="28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complicated process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 is aimed to </a:t>
            </a:r>
            <a:r>
              <a:rPr lang="en-US" altLang="en-US" sz="2800" b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release energy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directly</a:t>
            </a:r>
            <a:r>
              <a:rPr lang="en-US" altLang="en-US" sz="28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			</a:t>
            </a:r>
            <a:r>
              <a:rPr lang="en-US" altLang="en-US" sz="2800" b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indirectly</a:t>
            </a:r>
            <a:r>
              <a:rPr lang="en-US" altLang="en-US" sz="28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b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ATP</a:t>
            </a:r>
            <a:endParaRPr lang="en-US" altLang="en-US" sz="2800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1878" name="Rectangle 6"/>
          <p:cNvSpPr>
            <a:spLocks noChangeArrowheads="1"/>
          </p:cNvSpPr>
          <p:nvPr/>
        </p:nvSpPr>
        <p:spPr bwMode="auto">
          <a:xfrm>
            <a:off x="2098432" y="765176"/>
            <a:ext cx="70455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altLang="en-US" sz="24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altLang="en-US" sz="24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altLang="en-US" sz="24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+ 6 O</a:t>
            </a:r>
            <a:r>
              <a:rPr lang="en-GB" altLang="en-US" sz="24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	6 CO</a:t>
            </a:r>
            <a:r>
              <a:rPr lang="en-GB" altLang="en-US" sz="24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+ 6 H</a:t>
            </a:r>
            <a:r>
              <a:rPr lang="en-GB" altLang="en-US" sz="24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  + E</a:t>
            </a:r>
            <a:r>
              <a:rPr lang="ar-EG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GB" altLang="en-US" sz="2400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1879" name="Line 7"/>
          <p:cNvSpPr>
            <a:spLocks noChangeShapeType="1"/>
          </p:cNvSpPr>
          <p:nvPr/>
        </p:nvSpPr>
        <p:spPr bwMode="auto">
          <a:xfrm>
            <a:off x="4359520" y="1052516"/>
            <a:ext cx="1522534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871881" name="Line 9"/>
          <p:cNvSpPr>
            <a:spLocks noChangeShapeType="1"/>
          </p:cNvSpPr>
          <p:nvPr/>
        </p:nvSpPr>
        <p:spPr bwMode="auto">
          <a:xfrm flipH="1" flipV="1">
            <a:off x="1802423" y="2928938"/>
            <a:ext cx="2110154" cy="1571625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871882" name="Rectangle 10"/>
          <p:cNvSpPr>
            <a:spLocks noChangeArrowheads="1"/>
          </p:cNvSpPr>
          <p:nvPr/>
        </p:nvSpPr>
        <p:spPr bwMode="auto">
          <a:xfrm>
            <a:off x="747346" y="6072188"/>
            <a:ext cx="321344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/>
            </a:pPr>
            <a:r>
              <a:rPr lang="en-US" sz="2800" dirty="0">
                <a:solidFill>
                  <a:srgbClr val="FFFFFF"/>
                </a:solidFill>
              </a:rPr>
              <a:t>photo </a:t>
            </a:r>
            <a:r>
              <a:rPr lang="en-US" sz="2800" dirty="0" err="1">
                <a:solidFill>
                  <a:srgbClr val="FFFFFF"/>
                </a:solidFill>
              </a:rPr>
              <a:t>phosphrylation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871884" name="Rectangle 12"/>
          <p:cNvSpPr>
            <a:spLocks noChangeArrowheads="1"/>
          </p:cNvSpPr>
          <p:nvPr/>
        </p:nvSpPr>
        <p:spPr bwMode="auto">
          <a:xfrm>
            <a:off x="3385039" y="5214938"/>
            <a:ext cx="19046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differs from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2527790" y="2071688"/>
            <a:ext cx="923192" cy="2857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450983" y="2071688"/>
            <a:ext cx="923192" cy="2857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110406" y="2571753"/>
            <a:ext cx="4264269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CC00"/>
                </a:solidFill>
              </a:rPr>
              <a:t>energy-rich compounds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FF"/>
                </a:solidFill>
              </a:rPr>
              <a:t>(NADH, FADH2, </a:t>
            </a:r>
            <a:r>
              <a:rPr lang="en-US" sz="2800" dirty="0" err="1">
                <a:solidFill>
                  <a:srgbClr val="FFFFFF"/>
                </a:solidFill>
              </a:rPr>
              <a:t>succinate</a:t>
            </a:r>
            <a:r>
              <a:rPr lang="en-US" sz="2800" dirty="0">
                <a:solidFill>
                  <a:srgbClr val="FFFFFF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FF"/>
                </a:solidFill>
              </a:rPr>
              <a:t>in mitochondria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FF"/>
                </a:solidFill>
              </a:rPr>
              <a:t>in presence of oxygen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FF"/>
                </a:solidFill>
              </a:rPr>
              <a:t>(oxidative </a:t>
            </a:r>
            <a:r>
              <a:rPr lang="en-US" sz="2800" dirty="0" err="1">
                <a:solidFill>
                  <a:srgbClr val="FFFFFF"/>
                </a:solidFill>
              </a:rPr>
              <a:t>phosphrylation</a:t>
            </a:r>
            <a:r>
              <a:rPr lang="en-US" sz="28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4769829" y="4857750"/>
            <a:ext cx="593480" cy="3571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3055329" y="5786441"/>
            <a:ext cx="593480" cy="3571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2989386" y="3786188"/>
            <a:ext cx="263769" cy="500062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2989385" y="3786188"/>
            <a:ext cx="527538" cy="214312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6606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7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1874" grpId="0" animBg="1"/>
      <p:bldP spid="1871878" grpId="0"/>
      <p:bldP spid="1871879" grpId="0" animBg="1"/>
      <p:bldP spid="1871881" grpId="0" animBg="1"/>
      <p:bldP spid="1871882" grpId="0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22" name="Rectangle 2"/>
          <p:cNvSpPr>
            <a:spLocks noChangeArrowheads="1"/>
          </p:cNvSpPr>
          <p:nvPr/>
        </p:nvSpPr>
        <p:spPr bwMode="auto">
          <a:xfrm>
            <a:off x="1780444" y="533400"/>
            <a:ext cx="4831373" cy="523220"/>
          </a:xfrm>
          <a:prstGeom prst="rect">
            <a:avLst/>
          </a:prstGeom>
          <a:solidFill>
            <a:srgbClr val="CCFFFF"/>
          </a:solidFill>
          <a:ln w="5715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Oxidation of carbohydrates</a:t>
            </a:r>
            <a:endParaRPr lang="ar-EG" altLang="en-US" sz="2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3923" name="Rectangle 3"/>
          <p:cNvSpPr>
            <a:spLocks noChangeArrowheads="1"/>
          </p:cNvSpPr>
          <p:nvPr/>
        </p:nvSpPr>
        <p:spPr bwMode="auto">
          <a:xfrm>
            <a:off x="1055078" y="1981201"/>
            <a:ext cx="384663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Phase I: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Glycolysis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Occurs in all living organisms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 is an anaerobic phase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Glucose 		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puruvic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acid +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 NADH +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 ATP</a:t>
            </a: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rot="5400000">
            <a:off x="1080539" y="4392677"/>
            <a:ext cx="785813" cy="146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901714" y="1928813"/>
            <a:ext cx="402248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Phase II: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Treatment of pyruvate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 differs in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aerobic  from    anaerobic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puruvic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rot="10800000" flipV="1">
            <a:off x="5363308" y="3929066"/>
            <a:ext cx="924658" cy="10001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16200000" flipH="1">
            <a:off x="6025479" y="4332961"/>
            <a:ext cx="785812" cy="263769"/>
          </a:xfrm>
          <a:prstGeom prst="straightConnector1">
            <a:avLst/>
          </a:prstGeom>
          <a:noFill/>
          <a:ln w="38100" algn="ctr">
            <a:solidFill>
              <a:srgbClr val="0066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187212" y="4929190"/>
            <a:ext cx="2562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4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+ CO</a:t>
            </a:r>
            <a:r>
              <a:rPr lang="en-US" altLang="en-US" sz="24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ATP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383215" y="5429253"/>
            <a:ext cx="2990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Alcohol + CO</a:t>
            </a:r>
            <a:r>
              <a:rPr lang="en-US" altLang="en-US" sz="2400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+ ATP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824906" y="4786313"/>
            <a:ext cx="238711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Acids + ATP</a:t>
            </a:r>
            <a:endParaRPr lang="ar-EG" alt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6352443" y="3929066"/>
            <a:ext cx="1912326" cy="1500187"/>
          </a:xfrm>
          <a:prstGeom prst="straightConnector1">
            <a:avLst/>
          </a:prstGeom>
          <a:noFill/>
          <a:ln w="38100" algn="ctr">
            <a:solidFill>
              <a:srgbClr val="0066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725617" y="3708411"/>
            <a:ext cx="3355731" cy="82230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b="0" u="sng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5720862" y="4333888"/>
            <a:ext cx="3423138" cy="822305"/>
          </a:xfrm>
          <a:prstGeom prst="ellipse">
            <a:avLst/>
          </a:prstGeom>
          <a:noFill/>
          <a:ln w="28575" algn="ctr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b="0" u="sng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2962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22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Line 2"/>
          <p:cNvSpPr>
            <a:spLocks noChangeShapeType="1"/>
          </p:cNvSpPr>
          <p:nvPr/>
        </p:nvSpPr>
        <p:spPr bwMode="auto">
          <a:xfrm>
            <a:off x="3789484" y="3810000"/>
            <a:ext cx="81622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2890" name="Line 10"/>
          <p:cNvSpPr>
            <a:spLocks noChangeShapeType="1"/>
          </p:cNvSpPr>
          <p:nvPr/>
        </p:nvSpPr>
        <p:spPr bwMode="auto">
          <a:xfrm flipV="1">
            <a:off x="2180492" y="3305175"/>
            <a:ext cx="3165231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3056794" y="5184775"/>
            <a:ext cx="2687515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2883" name="Line 3"/>
          <p:cNvSpPr>
            <a:spLocks noChangeShapeType="1"/>
          </p:cNvSpPr>
          <p:nvPr/>
        </p:nvSpPr>
        <p:spPr bwMode="auto">
          <a:xfrm>
            <a:off x="656492" y="5284788"/>
            <a:ext cx="0" cy="63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2885" name="Line 5"/>
          <p:cNvSpPr>
            <a:spLocks noChangeShapeType="1"/>
          </p:cNvSpPr>
          <p:nvPr/>
        </p:nvSpPr>
        <p:spPr bwMode="auto">
          <a:xfrm flipH="1">
            <a:off x="4497266" y="5035553"/>
            <a:ext cx="662354" cy="39846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1314450" y="1196975"/>
            <a:ext cx="745587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Succinic DH</a:t>
            </a:r>
            <a:r>
              <a:rPr lang="en-GB" altLang="en-US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en-US" b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Succinic acid not Malonic acid</a:t>
            </a:r>
          </a:p>
        </p:txBody>
      </p:sp>
      <p:sp>
        <p:nvSpPr>
          <p:cNvPr id="122892" name="Rectangle 12"/>
          <p:cNvSpPr>
            <a:spLocks noChangeArrowheads="1"/>
          </p:cNvSpPr>
          <p:nvPr/>
        </p:nvSpPr>
        <p:spPr bwMode="auto">
          <a:xfrm>
            <a:off x="281354" y="2735176"/>
            <a:ext cx="18976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GB" altLang="en-US" sz="24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COOH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GB" altLang="en-US" sz="24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COOH 	</a:t>
            </a:r>
          </a:p>
        </p:txBody>
      </p:sp>
      <p:sp>
        <p:nvSpPr>
          <p:cNvPr id="122893" name="Rectangle 13"/>
          <p:cNvSpPr>
            <a:spLocks noChangeArrowheads="1"/>
          </p:cNvSpPr>
          <p:nvPr/>
        </p:nvSpPr>
        <p:spPr bwMode="auto">
          <a:xfrm>
            <a:off x="367813" y="4855005"/>
            <a:ext cx="26845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GB" altLang="en-US" sz="24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COOH	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2400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4" name="Rectangle 14"/>
          <p:cNvSpPr>
            <a:spLocks noChangeArrowheads="1"/>
          </p:cNvSpPr>
          <p:nvPr/>
        </p:nvSpPr>
        <p:spPr bwMode="auto">
          <a:xfrm>
            <a:off x="463062" y="5204255"/>
            <a:ext cx="15371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COOH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2400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5" name="Line 15"/>
          <p:cNvSpPr>
            <a:spLocks noChangeShapeType="1"/>
          </p:cNvSpPr>
          <p:nvPr/>
        </p:nvSpPr>
        <p:spPr bwMode="auto">
          <a:xfrm>
            <a:off x="422031" y="3305175"/>
            <a:ext cx="0" cy="63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2897" name="Line 17"/>
          <p:cNvSpPr>
            <a:spLocks noChangeShapeType="1"/>
          </p:cNvSpPr>
          <p:nvPr/>
        </p:nvSpPr>
        <p:spPr bwMode="auto">
          <a:xfrm>
            <a:off x="5556738" y="3305175"/>
            <a:ext cx="0" cy="65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2898" name="Line 18"/>
          <p:cNvSpPr>
            <a:spLocks noChangeShapeType="1"/>
          </p:cNvSpPr>
          <p:nvPr/>
        </p:nvSpPr>
        <p:spPr bwMode="auto">
          <a:xfrm flipH="1">
            <a:off x="4809392" y="5005388"/>
            <a:ext cx="663820" cy="398462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2899" name="Line 19"/>
          <p:cNvSpPr>
            <a:spLocks noChangeShapeType="1"/>
          </p:cNvSpPr>
          <p:nvPr/>
        </p:nvSpPr>
        <p:spPr bwMode="auto">
          <a:xfrm>
            <a:off x="5486400" y="3305175"/>
            <a:ext cx="0" cy="65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2900" name="Rectangle 20"/>
          <p:cNvSpPr>
            <a:spLocks noChangeArrowheads="1"/>
          </p:cNvSpPr>
          <p:nvPr/>
        </p:nvSpPr>
        <p:spPr bwMode="auto">
          <a:xfrm>
            <a:off x="2759882" y="5157790"/>
            <a:ext cx="1765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Succinic DH</a:t>
            </a:r>
          </a:p>
        </p:txBody>
      </p:sp>
      <p:sp>
        <p:nvSpPr>
          <p:cNvPr id="122901" name="Rectangle 21"/>
          <p:cNvSpPr>
            <a:spLocks noChangeArrowheads="1"/>
          </p:cNvSpPr>
          <p:nvPr/>
        </p:nvSpPr>
        <p:spPr bwMode="auto">
          <a:xfrm>
            <a:off x="2886642" y="4700590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 FAD	</a:t>
            </a:r>
          </a:p>
        </p:txBody>
      </p:sp>
      <p:sp>
        <p:nvSpPr>
          <p:cNvPr id="123939" name="Rectangle 35"/>
          <p:cNvSpPr>
            <a:spLocks noChangeArrowheads="1"/>
          </p:cNvSpPr>
          <p:nvPr/>
        </p:nvSpPr>
        <p:spPr bwMode="auto">
          <a:xfrm>
            <a:off x="5436578" y="2919842"/>
            <a:ext cx="34553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 – COOH + FAD. H</a:t>
            </a:r>
            <a:r>
              <a:rPr lang="en-GB" altLang="en-US" sz="24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altLang="en-US" sz="2400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 - COOH </a:t>
            </a:r>
            <a:r>
              <a:rPr lang="en-US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GB" altLang="en-US" sz="2400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40" name="Rectangle 36"/>
          <p:cNvSpPr>
            <a:spLocks noChangeArrowheads="1"/>
          </p:cNvSpPr>
          <p:nvPr/>
        </p:nvSpPr>
        <p:spPr bwMode="auto">
          <a:xfrm>
            <a:off x="2710963" y="2663739"/>
            <a:ext cx="17276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 FAD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Succinic DH</a:t>
            </a:r>
          </a:p>
        </p:txBody>
      </p:sp>
    </p:spTree>
    <p:extLst>
      <p:ext uri="{BB962C8B-B14F-4D97-AF65-F5344CB8AC3E}">
        <p14:creationId xmlns:p14="http://schemas.microsoft.com/office/powerpoint/2010/main" val="267686492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0" grpId="0" animBg="1"/>
      <p:bldP spid="122884" grpId="0" animBg="1"/>
      <p:bldP spid="122883" grpId="0" animBg="1"/>
      <p:bldP spid="122885" grpId="0" animBg="1"/>
      <p:bldP spid="122892" grpId="0"/>
      <p:bldP spid="122893" grpId="0"/>
      <p:bldP spid="122894" grpId="0"/>
      <p:bldP spid="122895" grpId="0" animBg="1"/>
      <p:bldP spid="122897" grpId="0" animBg="1"/>
      <p:bldP spid="122898" grpId="0" animBg="1"/>
      <p:bldP spid="122899" grpId="0" animBg="1"/>
      <p:bldP spid="122900" grpId="0"/>
      <p:bldP spid="122901" grpId="0"/>
      <p:bldP spid="123939" grpId="0"/>
      <p:bldP spid="12394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3"/>
          <p:cNvSpPr>
            <a:spLocks noChangeArrowheads="1"/>
          </p:cNvSpPr>
          <p:nvPr/>
        </p:nvSpPr>
        <p:spPr bwMode="auto">
          <a:xfrm>
            <a:off x="6899032" y="6281738"/>
            <a:ext cx="2244969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b="0" u="sng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08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766" y="0"/>
            <a:ext cx="48372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4" name="Rectangle 6"/>
          <p:cNvSpPr>
            <a:spLocks noChangeArrowheads="1"/>
          </p:cNvSpPr>
          <p:nvPr/>
        </p:nvSpPr>
        <p:spPr bwMode="auto">
          <a:xfrm>
            <a:off x="1" y="2252666"/>
            <a:ext cx="1780443" cy="954107"/>
          </a:xfrm>
          <a:prstGeom prst="rect">
            <a:avLst/>
          </a:prstGeom>
          <a:solidFill>
            <a:srgbClr val="CCFFFF"/>
          </a:solidFill>
          <a:ln w="5715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Phase I: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Glycolysis</a:t>
            </a:r>
          </a:p>
        </p:txBody>
      </p:sp>
      <p:sp>
        <p:nvSpPr>
          <p:cNvPr id="250885" name="Rectangle 7"/>
          <p:cNvSpPr>
            <a:spLocks noChangeArrowheads="1"/>
          </p:cNvSpPr>
          <p:nvPr/>
        </p:nvSpPr>
        <p:spPr bwMode="auto">
          <a:xfrm>
            <a:off x="0" y="0"/>
            <a:ext cx="2645020" cy="954107"/>
          </a:xfrm>
          <a:prstGeom prst="rect">
            <a:avLst/>
          </a:prstGeom>
          <a:solidFill>
            <a:srgbClr val="CCFFFF"/>
          </a:solidFill>
          <a:ln w="5715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Oxidation of Carbohydrates</a:t>
            </a:r>
          </a:p>
        </p:txBody>
      </p:sp>
    </p:spTree>
    <p:extLst>
      <p:ext uri="{BB962C8B-B14F-4D97-AF65-F5344CB8AC3E}">
        <p14:creationId xmlns:p14="http://schemas.microsoft.com/office/powerpoint/2010/main" val="91975485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018" name="Rectangle 2"/>
          <p:cNvSpPr>
            <a:spLocks noChangeArrowheads="1"/>
          </p:cNvSpPr>
          <p:nvPr/>
        </p:nvSpPr>
        <p:spPr bwMode="auto">
          <a:xfrm>
            <a:off x="0" y="-50213"/>
            <a:ext cx="9144000" cy="690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b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Glycolysis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2800" b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2800" b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2800" b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GB" altLang="en-US" sz="2800" b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cytoplasm</a:t>
            </a:r>
            <a:r>
              <a:rPr lang="en-GB" altLang="en-US" sz="28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GB" altLang="en-US" sz="2800" b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absence of O</a:t>
            </a:r>
            <a:r>
              <a:rPr lang="en-GB" altLang="en-US" sz="2800" b="0" baseline="-2500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2800" b="0" baseline="-250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b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2 ATP</a:t>
            </a:r>
            <a:r>
              <a:rPr lang="en-GB" altLang="en-US" sz="28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are use to phosphorylate glucose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which is then broken down into </a:t>
            </a:r>
            <a:r>
              <a:rPr lang="en-GB" altLang="en-US" sz="2800" b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2 C3</a:t>
            </a:r>
            <a:r>
              <a:rPr lang="en-GB" altLang="en-US" sz="28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molecules (pyruvate).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b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2 NADH</a:t>
            </a:r>
            <a:r>
              <a:rPr lang="en-GB" altLang="en-US" sz="28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and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b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4 ATP</a:t>
            </a:r>
            <a:r>
              <a:rPr lang="en-GB" altLang="en-US" sz="28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are generated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b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		i.e. </a:t>
            </a:r>
            <a:r>
              <a:rPr lang="en-GB" altLang="en-US" sz="28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glucose 			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b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						2 pyruvate + 2 ATP + 2 NADH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Pyruvate may then either undergo </a:t>
            </a:r>
            <a:r>
              <a:rPr lang="en-GB" altLang="en-US" sz="2800" b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aerobic respiration in the mitochondria</a:t>
            </a:r>
            <a:r>
              <a:rPr lang="en-GB" altLang="en-US" sz="28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GB" altLang="en-US" sz="2800" b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anaerobic respiration in cytoplasm</a:t>
            </a:r>
            <a:r>
              <a:rPr lang="en-GB" altLang="en-US" sz="28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878020" name="Line 4"/>
          <p:cNvSpPr>
            <a:spLocks noChangeShapeType="1"/>
          </p:cNvSpPr>
          <p:nvPr/>
        </p:nvSpPr>
        <p:spPr bwMode="auto">
          <a:xfrm>
            <a:off x="2710963" y="5157788"/>
            <a:ext cx="2857500" cy="0"/>
          </a:xfrm>
          <a:prstGeom prst="line">
            <a:avLst/>
          </a:prstGeom>
          <a:noFill/>
          <a:ln w="57150">
            <a:solidFill>
              <a:srgbClr val="21DF9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9518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80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 descr="etoh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47" y="3619500"/>
            <a:ext cx="6644054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27" name="Rectangle 4"/>
          <p:cNvSpPr>
            <a:spLocks noChangeArrowheads="1"/>
          </p:cNvSpPr>
          <p:nvPr/>
        </p:nvSpPr>
        <p:spPr bwMode="auto">
          <a:xfrm>
            <a:off x="0" y="230062"/>
            <a:ext cx="884066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Phase II in anaerobic respiration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A. Alcoholic fermentation </a:t>
            </a:r>
          </a:p>
        </p:txBody>
      </p:sp>
      <p:pic>
        <p:nvPicPr>
          <p:cNvPr id="193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32" y="2852741"/>
            <a:ext cx="5369169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67907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-451338" y="39691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b="0" u="sng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0483" name="Line 3"/>
          <p:cNvSpPr>
            <a:spLocks noChangeShapeType="1"/>
          </p:cNvSpPr>
          <p:nvPr/>
        </p:nvSpPr>
        <p:spPr bwMode="auto">
          <a:xfrm>
            <a:off x="5169878" y="2997200"/>
            <a:ext cx="1566497" cy="127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940484" name="Rectangle 4"/>
          <p:cNvSpPr>
            <a:spLocks noChangeArrowheads="1"/>
          </p:cNvSpPr>
          <p:nvPr/>
        </p:nvSpPr>
        <p:spPr bwMode="auto">
          <a:xfrm>
            <a:off x="3641481" y="2781300"/>
            <a:ext cx="492369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Pyruvate 		 </a:t>
            </a:r>
            <a:r>
              <a:rPr lang="ar-EG" alt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alt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lactate                        </a:t>
            </a:r>
            <a:endParaRPr lang="en-GB" altLang="en-US" sz="2400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1125" name="Picture 5" descr="lactat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16341"/>
            <a:ext cx="463794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26" name="Rectangle 6"/>
          <p:cNvSpPr>
            <a:spLocks noChangeArrowheads="1"/>
          </p:cNvSpPr>
          <p:nvPr/>
        </p:nvSpPr>
        <p:spPr bwMode="auto">
          <a:xfrm>
            <a:off x="0" y="320550"/>
            <a:ext cx="884066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Phase II in anaerobic respiration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GB" alt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Lactate formation </a:t>
            </a:r>
          </a:p>
        </p:txBody>
      </p:sp>
    </p:spTree>
    <p:extLst>
      <p:ext uri="{BB962C8B-B14F-4D97-AF65-F5344CB8AC3E}">
        <p14:creationId xmlns:p14="http://schemas.microsoft.com/office/powerpoint/2010/main" val="330254637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0483" grpId="0" animBg="1"/>
      <p:bldP spid="194048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63" name="Rectangle 3"/>
          <p:cNvSpPr>
            <a:spLocks noChangeArrowheads="1"/>
          </p:cNvSpPr>
          <p:nvPr/>
        </p:nvSpPr>
        <p:spPr bwMode="auto">
          <a:xfrm>
            <a:off x="1248508" y="765176"/>
            <a:ext cx="7643446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Phase II in aerobic respiration: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a) Formation of acetyl Co 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2800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b) The Citric Acid (Krebs, TCA) Cycle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2800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c) Electron transport chain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(terminal oxidation, oxidative phosphorylation).</a:t>
            </a:r>
          </a:p>
        </p:txBody>
      </p:sp>
    </p:spTree>
    <p:extLst>
      <p:ext uri="{BB962C8B-B14F-4D97-AF65-F5344CB8AC3E}">
        <p14:creationId xmlns:p14="http://schemas.microsoft.com/office/powerpoint/2010/main" val="29924115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7606" y="-357214"/>
            <a:ext cx="8242846" cy="814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469561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646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69" y="2565400"/>
            <a:ext cx="5251938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646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71" y="2565400"/>
            <a:ext cx="5383823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6450" name="Rectangle 2"/>
          <p:cNvSpPr>
            <a:spLocks noChangeArrowheads="1"/>
          </p:cNvSpPr>
          <p:nvPr/>
        </p:nvSpPr>
        <p:spPr bwMode="auto">
          <a:xfrm>
            <a:off x="2" y="2"/>
            <a:ext cx="470535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The net result of aerobic respiration</a:t>
            </a:r>
            <a:endParaRPr lang="ar-EG" altLang="en-US" sz="2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6452" name="Rectangle 4"/>
          <p:cNvSpPr>
            <a:spLocks noChangeArrowheads="1"/>
          </p:cNvSpPr>
          <p:nvPr/>
        </p:nvSpPr>
        <p:spPr bwMode="auto">
          <a:xfrm>
            <a:off x="2511669" y="1052513"/>
            <a:ext cx="6471138" cy="707886"/>
          </a:xfrm>
          <a:prstGeom prst="rect">
            <a:avLst/>
          </a:prstGeom>
          <a:solidFill>
            <a:srgbClr val="00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NADH + </a:t>
            </a:r>
            <a:r>
              <a:rPr lang="en-US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		NAD + </a:t>
            </a:r>
            <a:r>
              <a:rPr lang="en-US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+ 3 ATP</a:t>
            </a:r>
            <a:endParaRPr lang="ar-EG" altLang="en-US" sz="2000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6453" name="Rectangle 5"/>
          <p:cNvSpPr>
            <a:spLocks noChangeArrowheads="1"/>
          </p:cNvSpPr>
          <p:nvPr/>
        </p:nvSpPr>
        <p:spPr bwMode="auto">
          <a:xfrm>
            <a:off x="2511669" y="2133600"/>
            <a:ext cx="6471138" cy="707886"/>
          </a:xfrm>
          <a:prstGeom prst="rect">
            <a:avLst/>
          </a:prstGeom>
          <a:solidFill>
            <a:srgbClr val="00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FADH</a:t>
            </a:r>
            <a:r>
              <a:rPr lang="en-US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		FAD + </a:t>
            </a:r>
            <a:r>
              <a:rPr lang="en-US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0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GB" altLang="en-US"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+ 2 ATP</a:t>
            </a:r>
            <a:endParaRPr lang="ar-EG" altLang="en-US" sz="2000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6455" name="Rectangle 7"/>
          <p:cNvSpPr>
            <a:spLocks noChangeArrowheads="1"/>
          </p:cNvSpPr>
          <p:nvPr/>
        </p:nvSpPr>
        <p:spPr bwMode="auto">
          <a:xfrm>
            <a:off x="4001967" y="693739"/>
            <a:ext cx="2672862" cy="646331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arn-CL" altLang="en-US" sz="18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Oxidative </a:t>
            </a:r>
            <a:r>
              <a:rPr lang="en-US" altLang="en-US" sz="18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n-CL" altLang="en-US" sz="18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phosphorylation</a:t>
            </a:r>
          </a:p>
        </p:txBody>
      </p:sp>
      <p:sp>
        <p:nvSpPr>
          <p:cNvPr id="1896456" name="Line 8"/>
          <p:cNvSpPr>
            <a:spLocks noChangeShapeType="1"/>
          </p:cNvSpPr>
          <p:nvPr/>
        </p:nvSpPr>
        <p:spPr bwMode="auto">
          <a:xfrm>
            <a:off x="4086958" y="1176338"/>
            <a:ext cx="2602523" cy="0"/>
          </a:xfrm>
          <a:prstGeom prst="line">
            <a:avLst/>
          </a:prstGeom>
          <a:noFill/>
          <a:ln w="5715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896457" name="Rectangle 9"/>
          <p:cNvSpPr>
            <a:spLocks noChangeArrowheads="1"/>
          </p:cNvSpPr>
          <p:nvPr/>
        </p:nvSpPr>
        <p:spPr bwMode="auto">
          <a:xfrm>
            <a:off x="4135315" y="1846264"/>
            <a:ext cx="2672862" cy="646331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arn-CL" altLang="en-US" sz="18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Oxidative </a:t>
            </a:r>
            <a:r>
              <a:rPr lang="en-US" altLang="en-US" sz="18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n-CL" altLang="en-US" sz="18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phosphorylation</a:t>
            </a:r>
          </a:p>
        </p:txBody>
      </p:sp>
      <p:sp>
        <p:nvSpPr>
          <p:cNvPr id="1896458" name="Line 10"/>
          <p:cNvSpPr>
            <a:spLocks noChangeShapeType="1"/>
          </p:cNvSpPr>
          <p:nvPr/>
        </p:nvSpPr>
        <p:spPr bwMode="auto">
          <a:xfrm>
            <a:off x="4220308" y="2362200"/>
            <a:ext cx="2532185" cy="0"/>
          </a:xfrm>
          <a:prstGeom prst="line">
            <a:avLst/>
          </a:prstGeom>
          <a:noFill/>
          <a:ln w="5715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896464" name="Rectangle 16"/>
          <p:cNvSpPr>
            <a:spLocks noChangeArrowheads="1"/>
          </p:cNvSpPr>
          <p:nvPr/>
        </p:nvSpPr>
        <p:spPr bwMode="auto">
          <a:xfrm>
            <a:off x="2041281" y="6180139"/>
            <a:ext cx="68462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Glucose </a:t>
            </a:r>
            <a:r>
              <a:rPr lang="en-GB" alt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000" baseline="-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		6 C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000" baseline="-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000" baseline="-30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GB" alt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altLang="en-US" sz="20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38 ATP</a:t>
            </a:r>
            <a:endParaRPr lang="ar-EG" altLang="en-US" sz="2000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6465" name="Rectangle 17"/>
          <p:cNvSpPr>
            <a:spLocks noChangeArrowheads="1"/>
          </p:cNvSpPr>
          <p:nvPr/>
        </p:nvSpPr>
        <p:spPr bwMode="auto">
          <a:xfrm>
            <a:off x="1447800" y="571053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The net result of </a:t>
            </a:r>
            <a:r>
              <a:rPr lang="en-GB" altLang="en-US" sz="24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aerobic respiration</a:t>
            </a:r>
            <a:endParaRPr lang="ar-EG" altLang="en-US" sz="2400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6466" name="Line 18"/>
          <p:cNvSpPr>
            <a:spLocks noChangeShapeType="1"/>
          </p:cNvSpPr>
          <p:nvPr/>
        </p:nvSpPr>
        <p:spPr bwMode="auto">
          <a:xfrm>
            <a:off x="3588727" y="6408741"/>
            <a:ext cx="2221523" cy="1587"/>
          </a:xfrm>
          <a:prstGeom prst="line">
            <a:avLst/>
          </a:prstGeom>
          <a:noFill/>
          <a:ln w="5715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896467" name="Rectangle 19"/>
          <p:cNvSpPr>
            <a:spLocks noChangeArrowheads="1"/>
          </p:cNvSpPr>
          <p:nvPr/>
        </p:nvSpPr>
        <p:spPr bwMode="auto">
          <a:xfrm>
            <a:off x="1812402" y="6438900"/>
            <a:ext cx="7104185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b="0" u="sng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96473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971" y="2636841"/>
            <a:ext cx="558311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6472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27" y="2708278"/>
            <a:ext cx="5650523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5517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6450" grpId="0" animBg="1"/>
      <p:bldP spid="1896452" grpId="0" animBg="1"/>
      <p:bldP spid="1896453" grpId="0" animBg="1"/>
      <p:bldP spid="1896455" grpId="0" animBg="1"/>
      <p:bldP spid="1896456" grpId="0" animBg="1"/>
      <p:bldP spid="1896457" grpId="0" animBg="1"/>
      <p:bldP spid="1896458" grpId="0" animBg="1"/>
      <p:bldP spid="1896464" grpId="0"/>
      <p:bldP spid="1896465" grpId="0"/>
      <p:bldP spid="1896466" grpId="0" animBg="1"/>
      <p:bldP spid="18964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9" name="Rectangle 15"/>
          <p:cNvSpPr>
            <a:spLocks noChangeArrowheads="1"/>
          </p:cNvSpPr>
          <p:nvPr/>
        </p:nvSpPr>
        <p:spPr bwMode="auto">
          <a:xfrm>
            <a:off x="1714500" y="902149"/>
            <a:ext cx="254428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Bond </a:t>
            </a:r>
            <a:r>
              <a:rPr lang="en-GB" altLang="en-US" sz="2800" b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specificity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b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Esterase</a:t>
            </a:r>
            <a:endParaRPr lang="en-GB" altLang="en-US" sz="2800" b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37" name="Line 33"/>
          <p:cNvSpPr>
            <a:spLocks noChangeShapeType="1"/>
          </p:cNvSpPr>
          <p:nvPr/>
        </p:nvSpPr>
        <p:spPr bwMode="auto">
          <a:xfrm>
            <a:off x="3508131" y="2830513"/>
            <a:ext cx="2180492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3938" name="Rectangle 34"/>
          <p:cNvSpPr>
            <a:spLocks noChangeArrowheads="1"/>
          </p:cNvSpPr>
          <p:nvPr/>
        </p:nvSpPr>
        <p:spPr bwMode="auto">
          <a:xfrm>
            <a:off x="4003389" y="2347915"/>
            <a:ext cx="1208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Esterase</a:t>
            </a:r>
          </a:p>
        </p:txBody>
      </p:sp>
      <p:sp>
        <p:nvSpPr>
          <p:cNvPr id="201745" name="Rectangle 17"/>
          <p:cNvSpPr>
            <a:spLocks noChangeArrowheads="1"/>
          </p:cNvSpPr>
          <p:nvPr/>
        </p:nvSpPr>
        <p:spPr bwMode="auto">
          <a:xfrm>
            <a:off x="751744" y="2589215"/>
            <a:ext cx="2954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R–O-CO–R” + HOH	</a:t>
            </a:r>
            <a:endParaRPr lang="en-US" altLang="en-US" sz="2400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746" name="Rectangle 18"/>
          <p:cNvSpPr>
            <a:spLocks noChangeArrowheads="1"/>
          </p:cNvSpPr>
          <p:nvPr/>
        </p:nvSpPr>
        <p:spPr bwMode="auto">
          <a:xfrm>
            <a:off x="5968513" y="2492377"/>
            <a:ext cx="28809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ROH 	+ HO–OC–R”</a:t>
            </a:r>
            <a:endParaRPr lang="en-US" altLang="en-US" sz="2400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747" name="Line 19"/>
          <p:cNvSpPr>
            <a:spLocks noChangeShapeType="1"/>
          </p:cNvSpPr>
          <p:nvPr/>
        </p:nvSpPr>
        <p:spPr bwMode="auto">
          <a:xfrm>
            <a:off x="852855" y="5757863"/>
            <a:ext cx="1422889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01753" name="Line 25"/>
          <p:cNvSpPr>
            <a:spLocks noChangeShapeType="1"/>
          </p:cNvSpPr>
          <p:nvPr/>
        </p:nvSpPr>
        <p:spPr bwMode="auto">
          <a:xfrm>
            <a:off x="4092820" y="5345113"/>
            <a:ext cx="2208334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01754" name="Rectangle 26"/>
          <p:cNvSpPr>
            <a:spLocks noChangeArrowheads="1"/>
          </p:cNvSpPr>
          <p:nvPr/>
        </p:nvSpPr>
        <p:spPr bwMode="auto">
          <a:xfrm>
            <a:off x="4192449" y="5229227"/>
            <a:ext cx="1345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peptidase</a:t>
            </a:r>
          </a:p>
        </p:txBody>
      </p:sp>
      <p:sp>
        <p:nvSpPr>
          <p:cNvPr id="201755" name="Rectangle 27"/>
          <p:cNvSpPr>
            <a:spLocks noChangeArrowheads="1"/>
          </p:cNvSpPr>
          <p:nvPr/>
        </p:nvSpPr>
        <p:spPr bwMode="auto">
          <a:xfrm>
            <a:off x="4689132" y="4848227"/>
            <a:ext cx="732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altLang="en-US" sz="2400" b="0" baseline="-25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01756" name="Rectangle 28"/>
          <p:cNvSpPr>
            <a:spLocks noChangeArrowheads="1"/>
          </p:cNvSpPr>
          <p:nvPr/>
        </p:nvSpPr>
        <p:spPr bwMode="auto">
          <a:xfrm>
            <a:off x="1381859" y="4221163"/>
            <a:ext cx="16610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u="sng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Peptidase</a:t>
            </a:r>
          </a:p>
        </p:txBody>
      </p:sp>
      <p:sp>
        <p:nvSpPr>
          <p:cNvPr id="201757" name="Rectangle 29"/>
          <p:cNvSpPr>
            <a:spLocks noChangeArrowheads="1"/>
          </p:cNvSpPr>
          <p:nvPr/>
        </p:nvSpPr>
        <p:spPr bwMode="auto">
          <a:xfrm>
            <a:off x="252048" y="5157791"/>
            <a:ext cx="385542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COOH–CH–NH–CO–CH–NH</a:t>
            </a:r>
            <a:r>
              <a:rPr lang="en-GB" altLang="en-US" sz="2000" b="0" baseline="-25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        </a:t>
            </a: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	            R</a:t>
            </a:r>
            <a:endParaRPr lang="en-US" altLang="en-US" sz="2400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758" name="Line 30"/>
          <p:cNvSpPr>
            <a:spLocks noChangeShapeType="1"/>
          </p:cNvSpPr>
          <p:nvPr/>
        </p:nvSpPr>
        <p:spPr bwMode="auto">
          <a:xfrm>
            <a:off x="1364274" y="5611813"/>
            <a:ext cx="0" cy="63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01759" name="Line 31"/>
          <p:cNvSpPr>
            <a:spLocks noChangeShapeType="1"/>
          </p:cNvSpPr>
          <p:nvPr/>
        </p:nvSpPr>
        <p:spPr bwMode="auto">
          <a:xfrm>
            <a:off x="2958612" y="5611813"/>
            <a:ext cx="0" cy="63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01760" name="Rectangle 32"/>
          <p:cNvSpPr>
            <a:spLocks noChangeArrowheads="1"/>
          </p:cNvSpPr>
          <p:nvPr/>
        </p:nvSpPr>
        <p:spPr bwMode="auto">
          <a:xfrm>
            <a:off x="6433039" y="5013327"/>
            <a:ext cx="252632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 COOH–CH–NH</a:t>
            </a:r>
            <a:r>
              <a:rPr lang="en-GB" altLang="en-US" sz="24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R	</a:t>
            </a:r>
          </a:p>
        </p:txBody>
      </p:sp>
      <p:sp>
        <p:nvSpPr>
          <p:cNvPr id="201761" name="Line 33"/>
          <p:cNvSpPr>
            <a:spLocks noChangeShapeType="1"/>
          </p:cNvSpPr>
          <p:nvPr/>
        </p:nvSpPr>
        <p:spPr bwMode="auto">
          <a:xfrm>
            <a:off x="7763608" y="5445125"/>
            <a:ext cx="0" cy="63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2877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3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3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7" grpId="0" animBg="1"/>
      <p:bldP spid="123938" grpId="0"/>
      <p:bldP spid="201745" grpId="0"/>
      <p:bldP spid="201746" grpId="0"/>
      <p:bldP spid="201747" grpId="0" animBg="1"/>
      <p:bldP spid="201753" grpId="0" animBg="1"/>
      <p:bldP spid="201754" grpId="0"/>
      <p:bldP spid="201755" grpId="0"/>
      <p:bldP spid="201756" grpId="0"/>
      <p:bldP spid="201757" grpId="0"/>
      <p:bldP spid="201758" grpId="0" animBg="1"/>
      <p:bldP spid="201759" grpId="0" animBg="1"/>
      <p:bldP spid="201760" grpId="0"/>
      <p:bldP spid="2017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84" name="Line 32"/>
          <p:cNvSpPr>
            <a:spLocks noChangeShapeType="1"/>
          </p:cNvSpPr>
          <p:nvPr/>
        </p:nvSpPr>
        <p:spPr bwMode="auto">
          <a:xfrm>
            <a:off x="7126166" y="2716213"/>
            <a:ext cx="243254" cy="635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5985" name="Line 33"/>
          <p:cNvSpPr>
            <a:spLocks noChangeShapeType="1"/>
          </p:cNvSpPr>
          <p:nvPr/>
        </p:nvSpPr>
        <p:spPr bwMode="auto">
          <a:xfrm flipH="1" flipV="1">
            <a:off x="8758606" y="2516188"/>
            <a:ext cx="243254" cy="635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5987" name="Rectangle 35"/>
          <p:cNvSpPr>
            <a:spLocks noChangeArrowheads="1"/>
          </p:cNvSpPr>
          <p:nvPr/>
        </p:nvSpPr>
        <p:spPr bwMode="auto">
          <a:xfrm>
            <a:off x="4306766" y="1759704"/>
            <a:ext cx="2923442" cy="155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168" tIns="76176" rIns="457056" b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GB" altLang="en-US" sz="24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en-US" altLang="en-US" sz="2400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COOH</a:t>
            </a:r>
            <a:endParaRPr lang="en-GB" altLang="en-US" sz="2400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991" name="Line 39"/>
          <p:cNvSpPr>
            <a:spLocks noChangeShapeType="1"/>
          </p:cNvSpPr>
          <p:nvPr/>
        </p:nvSpPr>
        <p:spPr bwMode="auto">
          <a:xfrm>
            <a:off x="7126166" y="2616200"/>
            <a:ext cx="1948962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5992" name="Line 40"/>
          <p:cNvSpPr>
            <a:spLocks noChangeShapeType="1"/>
          </p:cNvSpPr>
          <p:nvPr/>
        </p:nvSpPr>
        <p:spPr bwMode="auto">
          <a:xfrm>
            <a:off x="7126166" y="2716213"/>
            <a:ext cx="1948962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5996" name="Line 44"/>
          <p:cNvSpPr>
            <a:spLocks noChangeShapeType="1"/>
          </p:cNvSpPr>
          <p:nvPr/>
        </p:nvSpPr>
        <p:spPr bwMode="auto">
          <a:xfrm flipV="1">
            <a:off x="7702063" y="2462213"/>
            <a:ext cx="866043" cy="4000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5997" name="Line 45"/>
          <p:cNvSpPr>
            <a:spLocks noChangeShapeType="1"/>
          </p:cNvSpPr>
          <p:nvPr/>
        </p:nvSpPr>
        <p:spPr bwMode="auto">
          <a:xfrm flipV="1">
            <a:off x="7414848" y="2462213"/>
            <a:ext cx="864577" cy="4000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5998" name="Line 46"/>
          <p:cNvSpPr>
            <a:spLocks noChangeShapeType="1"/>
          </p:cNvSpPr>
          <p:nvPr/>
        </p:nvSpPr>
        <p:spPr bwMode="auto">
          <a:xfrm>
            <a:off x="2453054" y="2468563"/>
            <a:ext cx="1948962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5999" name="Line 47"/>
          <p:cNvSpPr>
            <a:spLocks noChangeShapeType="1"/>
          </p:cNvSpPr>
          <p:nvPr/>
        </p:nvSpPr>
        <p:spPr bwMode="auto">
          <a:xfrm>
            <a:off x="2453054" y="2620963"/>
            <a:ext cx="1948962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6001" name="Line 49"/>
          <p:cNvSpPr>
            <a:spLocks noChangeShapeType="1"/>
          </p:cNvSpPr>
          <p:nvPr/>
        </p:nvSpPr>
        <p:spPr bwMode="auto">
          <a:xfrm flipH="1" flipV="1">
            <a:off x="4141177" y="2392363"/>
            <a:ext cx="243254" cy="6191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6002" name="Line 50"/>
          <p:cNvSpPr>
            <a:spLocks noChangeShapeType="1"/>
          </p:cNvSpPr>
          <p:nvPr/>
        </p:nvSpPr>
        <p:spPr bwMode="auto">
          <a:xfrm flipH="1" flipV="1">
            <a:off x="2453054" y="2620963"/>
            <a:ext cx="243254" cy="6191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6003" name="Rectangle 51"/>
          <p:cNvSpPr>
            <a:spLocks noChangeArrowheads="1"/>
          </p:cNvSpPr>
          <p:nvPr/>
        </p:nvSpPr>
        <p:spPr bwMode="auto">
          <a:xfrm>
            <a:off x="2666232" y="2022477"/>
            <a:ext cx="1473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Lactic DH</a:t>
            </a:r>
          </a:p>
        </p:txBody>
      </p:sp>
      <p:sp>
        <p:nvSpPr>
          <p:cNvPr id="126004" name="Rectangle 52"/>
          <p:cNvSpPr>
            <a:spLocks noChangeArrowheads="1"/>
          </p:cNvSpPr>
          <p:nvPr/>
        </p:nvSpPr>
        <p:spPr bwMode="auto">
          <a:xfrm>
            <a:off x="6707763" y="2022477"/>
            <a:ext cx="1473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Lactic DH</a:t>
            </a:r>
          </a:p>
        </p:txBody>
      </p:sp>
      <p:sp>
        <p:nvSpPr>
          <p:cNvPr id="127012" name="Rectangle 36"/>
          <p:cNvSpPr>
            <a:spLocks noChangeArrowheads="1"/>
          </p:cNvSpPr>
          <p:nvPr/>
        </p:nvSpPr>
        <p:spPr bwMode="auto">
          <a:xfrm>
            <a:off x="1647092" y="0"/>
            <a:ext cx="48702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Three dimension specificity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u="sng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Lactic DH</a:t>
            </a:r>
            <a:r>
              <a:rPr lang="en-GB" alt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L-lactic acid not D-lactic</a:t>
            </a:r>
            <a:endParaRPr lang="en-US" altLang="en-US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013" name="Rectangle 37"/>
          <p:cNvSpPr>
            <a:spLocks noChangeArrowheads="1"/>
          </p:cNvSpPr>
          <p:nvPr/>
        </p:nvSpPr>
        <p:spPr bwMode="auto">
          <a:xfrm>
            <a:off x="2" y="1397238"/>
            <a:ext cx="2511669" cy="192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168" tIns="76176" rIns="457056" b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GB" altLang="en-US" sz="24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CHOH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endParaRPr lang="en-GB" altLang="en-US" sz="2400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014" name="Rectangle 38"/>
          <p:cNvSpPr>
            <a:spLocks noChangeArrowheads="1"/>
          </p:cNvSpPr>
          <p:nvPr/>
        </p:nvSpPr>
        <p:spPr bwMode="auto">
          <a:xfrm>
            <a:off x="3175490" y="1688266"/>
            <a:ext cx="2645019" cy="155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168" tIns="76176" rIns="457056" b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GB" altLang="en-US" sz="24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C=O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endParaRPr lang="en-GB" altLang="en-US" sz="2400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018" name="Line 42"/>
          <p:cNvSpPr>
            <a:spLocks noChangeShapeType="1"/>
          </p:cNvSpPr>
          <p:nvPr/>
        </p:nvSpPr>
        <p:spPr bwMode="auto">
          <a:xfrm>
            <a:off x="7496908" y="4230688"/>
            <a:ext cx="0" cy="63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7019" name="Line 43"/>
          <p:cNvSpPr>
            <a:spLocks noChangeShapeType="1"/>
          </p:cNvSpPr>
          <p:nvPr/>
        </p:nvSpPr>
        <p:spPr bwMode="auto">
          <a:xfrm>
            <a:off x="7592158" y="4230688"/>
            <a:ext cx="0" cy="63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7020" name="Rectangle 44"/>
          <p:cNvSpPr>
            <a:spLocks noChangeArrowheads="1"/>
          </p:cNvSpPr>
          <p:nvPr/>
        </p:nvSpPr>
        <p:spPr bwMode="auto">
          <a:xfrm>
            <a:off x="2" y="3781425"/>
            <a:ext cx="2776904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u="sng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Succinic DH</a:t>
            </a:r>
            <a:r>
              <a:rPr lang="en-GB" alt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Fumaric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acid not Maleic </a:t>
            </a:r>
          </a:p>
        </p:txBody>
      </p:sp>
      <p:sp>
        <p:nvSpPr>
          <p:cNvPr id="127021" name="Rectangle 45"/>
          <p:cNvSpPr>
            <a:spLocks noChangeArrowheads="1"/>
          </p:cNvSpPr>
          <p:nvPr/>
        </p:nvSpPr>
        <p:spPr bwMode="auto">
          <a:xfrm>
            <a:off x="5303229" y="3609656"/>
            <a:ext cx="3840773" cy="118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168" tIns="76176" rIns="457056" b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COOH-CH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CH-COOH </a:t>
            </a:r>
          </a:p>
        </p:txBody>
      </p:sp>
      <p:sp>
        <p:nvSpPr>
          <p:cNvPr id="127022" name="Rectangle 46"/>
          <p:cNvSpPr>
            <a:spLocks noChangeArrowheads="1"/>
          </p:cNvSpPr>
          <p:nvPr/>
        </p:nvSpPr>
        <p:spPr bwMode="auto">
          <a:xfrm>
            <a:off x="2312377" y="5664113"/>
            <a:ext cx="2743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CH</a:t>
            </a:r>
            <a:r>
              <a:rPr lang="en-GB" altLang="en-US" sz="24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-COOH 	       </a:t>
            </a:r>
            <a:endParaRPr lang="en-US" altLang="en-US" sz="2400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CH-COOH</a:t>
            </a:r>
          </a:p>
        </p:txBody>
      </p:sp>
      <p:sp>
        <p:nvSpPr>
          <p:cNvPr id="127023" name="Line 47"/>
          <p:cNvSpPr>
            <a:spLocks noChangeShapeType="1"/>
          </p:cNvSpPr>
          <p:nvPr/>
        </p:nvSpPr>
        <p:spPr bwMode="auto">
          <a:xfrm>
            <a:off x="3376246" y="6237288"/>
            <a:ext cx="0" cy="63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7024" name="Line 48"/>
          <p:cNvSpPr>
            <a:spLocks noChangeShapeType="1"/>
          </p:cNvSpPr>
          <p:nvPr/>
        </p:nvSpPr>
        <p:spPr bwMode="auto">
          <a:xfrm>
            <a:off x="3279531" y="6237288"/>
            <a:ext cx="0" cy="63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7027" name="Rectangle 51"/>
          <p:cNvSpPr>
            <a:spLocks noChangeArrowheads="1"/>
          </p:cNvSpPr>
          <p:nvPr/>
        </p:nvSpPr>
        <p:spPr bwMode="auto">
          <a:xfrm>
            <a:off x="1861038" y="3576319"/>
            <a:ext cx="3442189" cy="118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168" tIns="76176" rIns="457056" b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GB" altLang="en-US" sz="24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COOH CH</a:t>
            </a:r>
            <a:r>
              <a:rPr lang="en-GB" altLang="en-US" sz="2400" b="0" baseline="-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GB" altLang="en-US" sz="2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COOH</a:t>
            </a:r>
          </a:p>
        </p:txBody>
      </p:sp>
      <p:sp>
        <p:nvSpPr>
          <p:cNvPr id="127028" name="Line 52"/>
          <p:cNvSpPr>
            <a:spLocks noChangeShapeType="1"/>
          </p:cNvSpPr>
          <p:nvPr/>
        </p:nvSpPr>
        <p:spPr bwMode="auto">
          <a:xfrm>
            <a:off x="4705352" y="4365625"/>
            <a:ext cx="243254" cy="635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7029" name="Line 53"/>
          <p:cNvSpPr>
            <a:spLocks noChangeShapeType="1"/>
          </p:cNvSpPr>
          <p:nvPr/>
        </p:nvSpPr>
        <p:spPr bwMode="auto">
          <a:xfrm flipH="1" flipV="1">
            <a:off x="6337789" y="4165600"/>
            <a:ext cx="243254" cy="635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7030" name="Line 54"/>
          <p:cNvSpPr>
            <a:spLocks noChangeShapeType="1"/>
          </p:cNvSpPr>
          <p:nvPr/>
        </p:nvSpPr>
        <p:spPr bwMode="auto">
          <a:xfrm>
            <a:off x="4705351" y="4265613"/>
            <a:ext cx="1948962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7031" name="Line 55"/>
          <p:cNvSpPr>
            <a:spLocks noChangeShapeType="1"/>
          </p:cNvSpPr>
          <p:nvPr/>
        </p:nvSpPr>
        <p:spPr bwMode="auto">
          <a:xfrm>
            <a:off x="4705351" y="4365625"/>
            <a:ext cx="1948962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7034" name="Line 58"/>
          <p:cNvSpPr>
            <a:spLocks noChangeShapeType="1"/>
          </p:cNvSpPr>
          <p:nvPr/>
        </p:nvSpPr>
        <p:spPr bwMode="auto">
          <a:xfrm>
            <a:off x="3972658" y="4725991"/>
            <a:ext cx="67408" cy="28733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7036" name="Line 60"/>
          <p:cNvSpPr>
            <a:spLocks noChangeShapeType="1"/>
          </p:cNvSpPr>
          <p:nvPr/>
        </p:nvSpPr>
        <p:spPr bwMode="auto">
          <a:xfrm>
            <a:off x="3972658" y="4797425"/>
            <a:ext cx="0" cy="82073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7037" name="Line 61"/>
          <p:cNvSpPr>
            <a:spLocks noChangeShapeType="1"/>
          </p:cNvSpPr>
          <p:nvPr/>
        </p:nvSpPr>
        <p:spPr bwMode="auto">
          <a:xfrm>
            <a:off x="3773366" y="4725991"/>
            <a:ext cx="0" cy="9366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7038" name="Line 62"/>
          <p:cNvSpPr>
            <a:spLocks noChangeShapeType="1"/>
          </p:cNvSpPr>
          <p:nvPr/>
        </p:nvSpPr>
        <p:spPr bwMode="auto">
          <a:xfrm>
            <a:off x="3707423" y="5373691"/>
            <a:ext cx="67408" cy="28733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7039" name="Line 63"/>
          <p:cNvSpPr>
            <a:spLocks noChangeShapeType="1"/>
          </p:cNvSpPr>
          <p:nvPr/>
        </p:nvSpPr>
        <p:spPr bwMode="auto">
          <a:xfrm flipV="1">
            <a:off x="3508132" y="5013325"/>
            <a:ext cx="866043" cy="4000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7040" name="Line 64"/>
          <p:cNvSpPr>
            <a:spLocks noChangeShapeType="1"/>
          </p:cNvSpPr>
          <p:nvPr/>
        </p:nvSpPr>
        <p:spPr bwMode="auto">
          <a:xfrm flipV="1">
            <a:off x="3440724" y="4868863"/>
            <a:ext cx="866043" cy="4000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4635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7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7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7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5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5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6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7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5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2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27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27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7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2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2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2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2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27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27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27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2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2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2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27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2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27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27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27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84" grpId="0" animBg="1"/>
      <p:bldP spid="125985" grpId="0" animBg="1"/>
      <p:bldP spid="125987" grpId="0"/>
      <p:bldP spid="125991" grpId="0" animBg="1"/>
      <p:bldP spid="125992" grpId="0" animBg="1"/>
      <p:bldP spid="125996" grpId="0" animBg="1"/>
      <p:bldP spid="125997" grpId="0" animBg="1"/>
      <p:bldP spid="125998" grpId="0" animBg="1"/>
      <p:bldP spid="125999" grpId="0" animBg="1"/>
      <p:bldP spid="126001" grpId="0" animBg="1"/>
      <p:bldP spid="126002" grpId="0" animBg="1"/>
      <p:bldP spid="126003" grpId="0"/>
      <p:bldP spid="126004" grpId="0"/>
      <p:bldP spid="127013" grpId="0"/>
      <p:bldP spid="127014" grpId="0"/>
      <p:bldP spid="127018" grpId="0" animBg="1"/>
      <p:bldP spid="127019" grpId="0" animBg="1"/>
      <p:bldP spid="127021" grpId="0"/>
      <p:bldP spid="127022" grpId="0"/>
      <p:bldP spid="127023" grpId="0" animBg="1"/>
      <p:bldP spid="127024" grpId="0" animBg="1"/>
      <p:bldP spid="127027" grpId="0"/>
      <p:bldP spid="127028" grpId="0" animBg="1"/>
      <p:bldP spid="127029" grpId="0" animBg="1"/>
      <p:bldP spid="127030" grpId="0" animBg="1"/>
      <p:bldP spid="127031" grpId="0" animBg="1"/>
      <p:bldP spid="127034" grpId="0" animBg="1"/>
      <p:bldP spid="127036" grpId="0" animBg="1"/>
      <p:bldP spid="127037" grpId="0" animBg="1"/>
      <p:bldP spid="127038" grpId="0" animBg="1"/>
      <p:bldP spid="127039" grpId="0" animBg="1"/>
      <p:bldP spid="1270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4" name="Rectangle 1030"/>
          <p:cNvSpPr>
            <a:spLocks noChangeArrowheads="1"/>
          </p:cNvSpPr>
          <p:nvPr/>
        </p:nvSpPr>
        <p:spPr bwMode="auto">
          <a:xfrm>
            <a:off x="0" y="2044703"/>
            <a:ext cx="6765681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every organelle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Free</a:t>
            </a:r>
            <a:endParaRPr lang="en-US" altLang="en-US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Bound</a:t>
            </a:r>
            <a:endParaRPr lang="en-US" altLang="en-US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	Constitutive</a:t>
            </a:r>
            <a:endParaRPr lang="en-US" altLang="en-US" b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		Inducible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			Endo</a:t>
            </a:r>
          </a:p>
        </p:txBody>
      </p:sp>
      <p:sp>
        <p:nvSpPr>
          <p:cNvPr id="176135" name="AutoShape 1031"/>
          <p:cNvSpPr>
            <a:spLocks noChangeArrowheads="1"/>
          </p:cNvSpPr>
          <p:nvPr/>
        </p:nvSpPr>
        <p:spPr bwMode="auto">
          <a:xfrm>
            <a:off x="2039815" y="304800"/>
            <a:ext cx="5627077" cy="1295400"/>
          </a:xfrm>
          <a:prstGeom prst="foldedCorner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Distribution and nomenclature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Enzymes</a:t>
            </a:r>
          </a:p>
        </p:txBody>
      </p:sp>
      <p:sp>
        <p:nvSpPr>
          <p:cNvPr id="128019" name="Rectangle 19"/>
          <p:cNvSpPr>
            <a:spLocks noChangeArrowheads="1"/>
          </p:cNvSpPr>
          <p:nvPr/>
        </p:nvSpPr>
        <p:spPr bwMode="auto">
          <a:xfrm>
            <a:off x="5635870" y="2205041"/>
            <a:ext cx="265820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457200" algn="l"/>
              </a:tabLst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suffix "</a:t>
            </a:r>
            <a:r>
              <a:rPr lang="en-GB" altLang="en-US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ase</a:t>
            </a:r>
            <a:r>
              <a:rPr lang="en-US" altLang="en-US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2167054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6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6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6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6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6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6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5" grpId="0" animBg="1"/>
      <p:bldP spid="1280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AutoShape 2"/>
          <p:cNvSpPr>
            <a:spLocks noChangeArrowheads="1"/>
          </p:cNvSpPr>
          <p:nvPr/>
        </p:nvSpPr>
        <p:spPr bwMode="auto">
          <a:xfrm>
            <a:off x="2602523" y="228603"/>
            <a:ext cx="4783015" cy="1209675"/>
          </a:xfrm>
          <a:prstGeom prst="foldedCorner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Nature of Enzyme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unction</a:t>
            </a:r>
            <a:endParaRPr lang="en-GB" alt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2" y="2332388"/>
            <a:ext cx="330883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</a:pPr>
            <a:r>
              <a:rPr lang="en-GB" altLang="en-US" sz="2800" b="0">
                <a:latin typeface="Times New Roman" pitchFamily="18" charset="0"/>
                <a:cs typeface="Times New Roman" pitchFamily="18" charset="0"/>
              </a:rPr>
              <a:t>lowering the energy barrier (activation energy)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</a:pPr>
            <a:r>
              <a:rPr lang="en-GB" altLang="en-US" sz="2800" b="0">
                <a:latin typeface="Times New Roman" pitchFamily="18" charset="0"/>
                <a:cs typeface="Times New Roman" pitchFamily="18" charset="0"/>
              </a:rPr>
              <a:t>increases the favourable orientation of reactants</a:t>
            </a:r>
          </a:p>
        </p:txBody>
      </p:sp>
      <p:pic>
        <p:nvPicPr>
          <p:cNvPr id="210947" name="Picture 3" descr="enzyma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116" y="1550990"/>
            <a:ext cx="5835162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7577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38" name="Picture 2" descr="Enzyme and Substrate fit together to make enzyme-substrate compl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924175"/>
            <a:ext cx="638175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5139" name="Rectangle 3"/>
          <p:cNvSpPr>
            <a:spLocks noChangeArrowheads="1"/>
          </p:cNvSpPr>
          <p:nvPr/>
        </p:nvSpPr>
        <p:spPr bwMode="auto">
          <a:xfrm>
            <a:off x="0" y="12684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>
                <a:latin typeface="Times New Roman" pitchFamily="18" charset="0"/>
                <a:cs typeface="Times New Roman" pitchFamily="18" charset="0"/>
              </a:rPr>
              <a:t>E + S &lt;---&gt; ES &lt;---&gt; ES* &lt;---&gt; EP &lt;---&gt; E + P</a:t>
            </a:r>
          </a:p>
        </p:txBody>
      </p:sp>
      <p:sp>
        <p:nvSpPr>
          <p:cNvPr id="475140" name="Rectangle 4"/>
          <p:cNvSpPr>
            <a:spLocks noChangeArrowheads="1"/>
          </p:cNvSpPr>
          <p:nvPr/>
        </p:nvSpPr>
        <p:spPr bwMode="auto">
          <a:xfrm>
            <a:off x="1436491" y="2133601"/>
            <a:ext cx="4919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>
                <a:latin typeface="Times New Roman" pitchFamily="18" charset="0"/>
                <a:cs typeface="Times New Roman" pitchFamily="18" charset="0"/>
              </a:rPr>
              <a:t>E  +  S  &lt;==&gt;  ES  &lt;==&gt;  E  + P</a:t>
            </a:r>
          </a:p>
        </p:txBody>
      </p:sp>
      <p:sp>
        <p:nvSpPr>
          <p:cNvPr id="475141" name="Rectangle 5"/>
          <p:cNvSpPr>
            <a:spLocks noChangeArrowheads="1"/>
          </p:cNvSpPr>
          <p:nvPr/>
        </p:nvSpPr>
        <p:spPr bwMode="auto">
          <a:xfrm>
            <a:off x="848996" y="333377"/>
            <a:ext cx="72296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 b="1">
                <a:solidFill>
                  <a:srgbClr val="FFFF00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b="0">
                <a:latin typeface="Times New Roman" pitchFamily="18" charset="0"/>
                <a:cs typeface="Times New Roman" pitchFamily="18" charset="0"/>
              </a:rPr>
              <a:t>Lock and Key Model For Enzyme Activity</a:t>
            </a:r>
            <a:endParaRPr lang="en-US" altLang="en-US" b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6163" name="Picture 3" descr="Lock and ke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20" y="3911600"/>
            <a:ext cx="364148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6512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39" grpId="0"/>
      <p:bldP spid="475140" grpId="0"/>
      <p:bldP spid="47514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832</Words>
  <Application>Microsoft Office PowerPoint</Application>
  <PresentationFormat>On-screen Show (4:3)</PresentationFormat>
  <Paragraphs>426</Paragraphs>
  <Slides>46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Apex</vt:lpstr>
      <vt:lpstr>Plant physiology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pc</cp:lastModifiedBy>
  <cp:revision>2</cp:revision>
  <dcterms:created xsi:type="dcterms:W3CDTF">2006-08-16T00:00:00Z</dcterms:created>
  <dcterms:modified xsi:type="dcterms:W3CDTF">2020-04-02T20:04:16Z</dcterms:modified>
</cp:coreProperties>
</file>