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011" r:id="rId2"/>
    <p:sldId id="1189" r:id="rId3"/>
    <p:sldId id="1190" r:id="rId4"/>
    <p:sldId id="1191" r:id="rId5"/>
    <p:sldId id="1192" r:id="rId6"/>
    <p:sldId id="1193" r:id="rId7"/>
    <p:sldId id="1194" r:id="rId8"/>
    <p:sldId id="1195" r:id="rId9"/>
    <p:sldId id="1196" r:id="rId10"/>
    <p:sldId id="1197" r:id="rId11"/>
    <p:sldId id="1198" r:id="rId12"/>
    <p:sldId id="1199" r:id="rId13"/>
    <p:sldId id="1200" r:id="rId14"/>
    <p:sldId id="1201" r:id="rId15"/>
    <p:sldId id="1202" r:id="rId16"/>
    <p:sldId id="1203" r:id="rId17"/>
    <p:sldId id="1204" r:id="rId18"/>
    <p:sldId id="1205" r:id="rId19"/>
    <p:sldId id="1206" r:id="rId20"/>
    <p:sldId id="120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21" autoAdjust="0"/>
    <p:restoredTop sz="94602" autoAdjust="0"/>
  </p:normalViewPr>
  <p:slideViewPr>
    <p:cSldViewPr>
      <p:cViewPr>
        <p:scale>
          <a:sx n="66" d="100"/>
          <a:sy n="66" d="100"/>
        </p:scale>
        <p:origin x="-137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D469D9-DFA8-491C-8B0C-A231E2BF8151}" type="datetimeFigureOut">
              <a:rPr lang="en-US" smtClean="0"/>
              <a:t>3/29/2020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F0A5E-7531-4822-B23A-3203313248D7}" type="slidenum">
              <a:rPr lang="en-US" smtClean="0"/>
              <a:t>‹#›</a:t>
            </a:fld>
            <a:endParaRPr lang="en-US"/>
          </a:p>
        </p:txBody>
      </p:sp>
    </p:spTree>
    <p:extLst>
      <p:ext uri="{BB962C8B-B14F-4D97-AF65-F5344CB8AC3E}">
        <p14:creationId xmlns:p14="http://schemas.microsoft.com/office/powerpoint/2010/main" val="3267078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5A667-9747-4216-97EB-EE879398A447}" type="slidenum">
              <a:rPr lang="en-US" smtClean="0"/>
              <a:t>1</a:t>
            </a:fld>
            <a:endParaRPr lang="en-US"/>
          </a:p>
        </p:txBody>
      </p:sp>
    </p:spTree>
    <p:extLst>
      <p:ext uri="{BB962C8B-B14F-4D97-AF65-F5344CB8AC3E}">
        <p14:creationId xmlns:p14="http://schemas.microsoft.com/office/powerpoint/2010/main" val="933461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22C276-7BB5-49B4-A9BC-A5867B96AE0B}" type="datetime1">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290B7-2698-4316-A465-DBB7E6660BAA}" type="datetime1">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5FA4D8-6670-48B2-BACF-17E88BF19586}" type="datetime1">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8EF30-1D4F-4C31-8BD9-11B986752169}" type="datetime1">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17544-BC9F-4AF7-9BE5-6510A437B4B5}" type="datetime1">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69EAC6-A013-4338-9351-D623675E637E}" type="datetime1">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BACE8A-F425-4A5A-A626-4AC501C0662D}" type="datetime1">
              <a:rPr lang="en-US" smtClean="0"/>
              <a:t>3/29/2020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2E2F1F-494A-4DD8-A7E1-71663EAF00D6}" type="datetime1">
              <a:rPr lang="en-US" smtClean="0"/>
              <a:t>3/29/2020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C99E5-CE4F-4472-9358-BD8D28BCAAA5}" type="datetime1">
              <a:rPr lang="en-US" smtClean="0"/>
              <a:t>3/29/2020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3EA0B-28E1-4394-B0CC-B1939653FF84}" type="datetime1">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3ED02-36B0-4E97-ACA9-F3CEB99F3206}" type="datetime1">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2D34B-8F22-4385-8F2B-A39E8CA7180E}" type="datetime1">
              <a:rPr lang="en-US" smtClean="0"/>
              <a:t>3/29/2020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www.cabrillo.edu/~jmccullough/Applets/optics.html" TargetMode="External"/><Relationship Id="rId2" Type="http://schemas.openxmlformats.org/officeDocument/2006/relationships/hyperlink" Target="../../Optics%20course-%20Faculty%20of%20Education/Multiple%20Slit%20Diffraction.jar"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Optics%20course-%20Faculty%20of%20Education/Polarization%20of%20Light.mp4" TargetMode="External"/><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hyperlink" Target="https://www.youtube.com/watch?v=E9qpbt0v5Hw"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0B79dGR19Tg" TargetMode="External"/><Relationship Id="rId2" Type="http://schemas.openxmlformats.org/officeDocument/2006/relationships/hyperlink" Target="../Optics%20course-%20Faculty%20of%20Education/LCD%20Technology_%20How%20it%20Works.mp4" TargetMode="Externa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ww.youtube.com/watch?v=X38rQWRUjXU&amp;feature=youtu.be" TargetMode="External"/><Relationship Id="rId7" Type="http://schemas.openxmlformats.org/officeDocument/2006/relationships/image" Target="../media/image8.gi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1575;&#1604;&#1581;&#1610;&#1608;&#1583;.mp4" TargetMode="Externa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dirty="0"/>
          </a:p>
        </p:txBody>
      </p:sp>
      <p:sp>
        <p:nvSpPr>
          <p:cNvPr id="9" name="Subtitle 2"/>
          <p:cNvSpPr txBox="1">
            <a:spLocks/>
          </p:cNvSpPr>
          <p:nvPr/>
        </p:nvSpPr>
        <p:spPr>
          <a:xfrm>
            <a:off x="533400" y="4038600"/>
            <a:ext cx="8153400" cy="28870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smtClean="0">
                <a:latin typeface="Times New Roman" pitchFamily="18" charset="0"/>
                <a:cs typeface="Times New Roman" pitchFamily="18" charset="0"/>
              </a:rPr>
              <a:t>A course Presented by:</a:t>
            </a:r>
          </a:p>
          <a:p>
            <a:pPr marL="0" indent="0" algn="ctr">
              <a:buNone/>
            </a:pPr>
            <a:r>
              <a:rPr lang="en-US" sz="4000" dirty="0" smtClean="0">
                <a:latin typeface="Bernard MT Condensed" pitchFamily="18" charset="0"/>
              </a:rPr>
              <a:t>Dr./ Ahmed S. El-Tawargy</a:t>
            </a:r>
            <a:endParaRPr lang="ar-EG" sz="4000" dirty="0" smtClean="0">
              <a:latin typeface="Bernard MT Condensed" pitchFamily="18" charset="0"/>
            </a:endParaRPr>
          </a:p>
          <a:p>
            <a:pPr marL="0" indent="0" algn="ctr">
              <a:buNone/>
            </a:pPr>
            <a:r>
              <a:rPr lang="ar-EG" sz="4000" dirty="0" smtClean="0">
                <a:latin typeface="Bernard MT Condensed" pitchFamily="18" charset="0"/>
              </a:rPr>
              <a:t>د./ أحمد صلاح الدين التوارجي </a:t>
            </a:r>
            <a:endParaRPr lang="en-US" sz="4000" dirty="0" smtClean="0">
              <a:latin typeface="Bernard MT Condensed" pitchFamily="18" charset="0"/>
            </a:endParaRPr>
          </a:p>
          <a:p>
            <a:pPr marL="0" indent="0" algn="ctr">
              <a:buNone/>
            </a:pPr>
            <a:r>
              <a:rPr lang="en-US" sz="2800" dirty="0" smtClean="0">
                <a:latin typeface="Times New Roman" pitchFamily="18" charset="0"/>
                <a:cs typeface="Times New Roman" pitchFamily="18" charset="0"/>
              </a:rPr>
              <a:t>Lecturer of experimental physics </a:t>
            </a:r>
            <a:endParaRPr lang="en-US" sz="2800" dirty="0">
              <a:latin typeface="Times New Roman" pitchFamily="18" charset="0"/>
              <a:cs typeface="Times New Roman" pitchFamily="18" charset="0"/>
            </a:endParaRPr>
          </a:p>
        </p:txBody>
      </p:sp>
      <p:grpSp>
        <p:nvGrpSpPr>
          <p:cNvPr id="5" name="Group 4"/>
          <p:cNvGrpSpPr/>
          <p:nvPr/>
        </p:nvGrpSpPr>
        <p:grpSpPr>
          <a:xfrm>
            <a:off x="609600" y="1425476"/>
            <a:ext cx="7862121" cy="1622524"/>
            <a:chOff x="609600" y="1501676"/>
            <a:chExt cx="7862121" cy="1622524"/>
          </a:xfrm>
        </p:grpSpPr>
        <p:sp>
          <p:nvSpPr>
            <p:cNvPr id="7" name="Rectangle 6"/>
            <p:cNvSpPr/>
            <p:nvPr/>
          </p:nvSpPr>
          <p:spPr>
            <a:xfrm>
              <a:off x="609600" y="1501676"/>
              <a:ext cx="7862121" cy="1569660"/>
            </a:xfrm>
            <a:prstGeom prst="rect">
              <a:avLst/>
            </a:prstGeom>
          </p:spPr>
          <p:txBody>
            <a:bodyPr wrap="square">
              <a:spAutoFit/>
            </a:bodyPr>
            <a:lstStyle/>
            <a:p>
              <a:pPr algn="ctr"/>
              <a:r>
                <a:rPr lang="en-US" sz="4800" i="1" dirty="0" smtClean="0">
                  <a:latin typeface="Times New Roman" pitchFamily="18" charset="0"/>
                  <a:cs typeface="Times New Roman" pitchFamily="18" charset="0"/>
                </a:rPr>
                <a:t> </a:t>
              </a:r>
              <a:r>
                <a:rPr lang="en-US" sz="4800" b="1" i="1" dirty="0" smtClean="0">
                  <a:latin typeface="Times New Roman" pitchFamily="18" charset="0"/>
                  <a:cs typeface="Times New Roman" pitchFamily="18" charset="0"/>
                </a:rPr>
                <a:t>(Electricity and magnetism + Optics)</a:t>
              </a:r>
            </a:p>
          </p:txBody>
        </p:sp>
        <p:sp>
          <p:nvSpPr>
            <p:cNvPr id="3" name="Oval 2"/>
            <p:cNvSpPr/>
            <p:nvPr/>
          </p:nvSpPr>
          <p:spPr>
            <a:xfrm>
              <a:off x="3581400" y="2339370"/>
              <a:ext cx="1676400" cy="784830"/>
            </a:xfrm>
            <a:prstGeom prst="ellipse">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304800" y="22771"/>
            <a:ext cx="8610600" cy="1068864"/>
            <a:chOff x="304800" y="22771"/>
            <a:chExt cx="8610600" cy="1068864"/>
          </a:xfrm>
        </p:grpSpPr>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6553200" y="70931"/>
              <a:ext cx="2362200" cy="952500"/>
            </a:xfrm>
            <a:prstGeom prst="rect">
              <a:avLst/>
            </a:prstGeom>
          </p:spPr>
        </p:pic>
        <p:pic>
          <p:nvPicPr>
            <p:cNvPr id="11" name="Picture 10" descr="No photo description availabl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771"/>
              <a:ext cx="1981200" cy="1068864"/>
            </a:xfrm>
            <a:prstGeom prst="rect">
              <a:avLst/>
            </a:prstGeom>
            <a:noFill/>
            <a:ln>
              <a:noFill/>
            </a:ln>
          </p:spPr>
        </p:pic>
        <p:sp>
          <p:nvSpPr>
            <p:cNvPr id="4" name="Rectangle 3"/>
            <p:cNvSpPr/>
            <p:nvPr/>
          </p:nvSpPr>
          <p:spPr>
            <a:xfrm>
              <a:off x="2362200" y="264880"/>
              <a:ext cx="4251485" cy="461665"/>
            </a:xfrm>
            <a:prstGeom prst="rect">
              <a:avLst/>
            </a:prstGeom>
          </p:spPr>
          <p:txBody>
            <a:bodyPr wrap="none">
              <a:spAutoFit/>
            </a:bodyPr>
            <a:lstStyle/>
            <a:p>
              <a:r>
                <a:rPr lang="ar-EG" sz="2400" b="1" dirty="0"/>
                <a:t>جامعة دمياط - كلية العلوم - قسم الفيزياء</a:t>
              </a:r>
              <a:endParaRPr lang="en-US" sz="2400" b="1" dirty="0"/>
            </a:p>
          </p:txBody>
        </p:sp>
      </p:grpSp>
      <p:sp>
        <p:nvSpPr>
          <p:cNvPr id="13" name="Rectangle 12"/>
          <p:cNvSpPr/>
          <p:nvPr/>
        </p:nvSpPr>
        <p:spPr>
          <a:xfrm>
            <a:off x="649982" y="3200400"/>
            <a:ext cx="7539243" cy="661207"/>
          </a:xfrm>
          <a:prstGeom prst="rect">
            <a:avLst/>
          </a:prstGeom>
        </p:spPr>
        <p:txBody>
          <a:bodyPr wrap="none">
            <a:spAutoFit/>
          </a:bodyPr>
          <a:lstStyle/>
          <a:p>
            <a:pPr algn="ctr">
              <a:lnSpc>
                <a:spcPct val="150000"/>
              </a:lnSpc>
            </a:pP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For Faculty </a:t>
            </a:r>
            <a:r>
              <a:rPr lang="en-US" sz="2800" b="1" i="1" dirty="0">
                <a:effectLst>
                  <a:outerShdw blurRad="38100" dist="38100" dir="2700000" algn="tl">
                    <a:srgbClr val="000000">
                      <a:alpha val="43137"/>
                    </a:srgbClr>
                  </a:outerShdw>
                </a:effectLst>
                <a:latin typeface="Times New Roman" pitchFamily="18" charset="0"/>
                <a:cs typeface="Times New Roman" pitchFamily="18" charset="0"/>
              </a:rPr>
              <a:t>of </a:t>
            </a: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Science students (Geology-Petrol) </a:t>
            </a:r>
            <a:endParaRPr lang="en-US" sz="28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935655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
        <p:nvSpPr>
          <p:cNvPr id="3" name="Rectangle 2"/>
          <p:cNvSpPr/>
          <p:nvPr/>
        </p:nvSpPr>
        <p:spPr>
          <a:xfrm>
            <a:off x="1714130" y="1970314"/>
            <a:ext cx="2362570" cy="369332"/>
          </a:xfrm>
          <a:prstGeom prst="rect">
            <a:avLst/>
          </a:prstGeom>
        </p:spPr>
        <p:txBody>
          <a:bodyPr wrap="none">
            <a:spAutoFit/>
          </a:bodyPr>
          <a:lstStyle/>
          <a:p>
            <a:r>
              <a:rPr lang="en-US" dirty="0">
                <a:hlinkClick r:id="rId2" action="ppaction://hlinkfile"/>
              </a:rPr>
              <a:t>Multiple Slit Diffraction</a:t>
            </a:r>
            <a:endParaRPr lang="en-US" dirty="0"/>
          </a:p>
        </p:txBody>
      </p:sp>
      <p:sp>
        <p:nvSpPr>
          <p:cNvPr id="4" name="Rectangle 3"/>
          <p:cNvSpPr/>
          <p:nvPr/>
        </p:nvSpPr>
        <p:spPr>
          <a:xfrm>
            <a:off x="990600" y="3200400"/>
            <a:ext cx="6172200" cy="369332"/>
          </a:xfrm>
          <a:prstGeom prst="rect">
            <a:avLst/>
          </a:prstGeom>
        </p:spPr>
        <p:txBody>
          <a:bodyPr wrap="square">
            <a:spAutoFit/>
          </a:bodyPr>
          <a:lstStyle/>
          <a:p>
            <a:r>
              <a:rPr lang="en-US" dirty="0" smtClean="0">
                <a:hlinkClick r:id="rId3"/>
              </a:rPr>
              <a:t>http://www.cabrillo.edu/~jmccullough/Applets/optics.html</a:t>
            </a:r>
            <a:endParaRPr lang="en-US" dirty="0"/>
          </a:p>
        </p:txBody>
      </p:sp>
    </p:spTree>
    <p:extLst>
      <p:ext uri="{BB962C8B-B14F-4D97-AF65-F5344CB8AC3E}">
        <p14:creationId xmlns:p14="http://schemas.microsoft.com/office/powerpoint/2010/main" val="2915476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sp>
        <p:nvSpPr>
          <p:cNvPr id="3" name="TextBox 2"/>
          <p:cNvSpPr txBox="1"/>
          <p:nvPr/>
        </p:nvSpPr>
        <p:spPr>
          <a:xfrm>
            <a:off x="914400" y="1981200"/>
            <a:ext cx="7391400" cy="1862048"/>
          </a:xfrm>
          <a:prstGeom prst="rect">
            <a:avLst/>
          </a:prstGeom>
          <a:noFill/>
        </p:spPr>
        <p:txBody>
          <a:bodyPr wrap="square" rtlCol="0">
            <a:spAutoFit/>
          </a:bodyPr>
          <a:lstStyle/>
          <a:p>
            <a:r>
              <a:rPr lang="en-US" sz="11500" b="1" dirty="0" smtClean="0">
                <a:latin typeface="Times New Roman" pitchFamily="18" charset="0"/>
                <a:cs typeface="Times New Roman" pitchFamily="18" charset="0"/>
              </a:rPr>
              <a:t>Lecture </a:t>
            </a:r>
            <a:r>
              <a:rPr lang="en-US" sz="11500" b="1" dirty="0" smtClean="0">
                <a:latin typeface="Times New Roman" pitchFamily="18" charset="0"/>
                <a:cs typeface="Times New Roman" pitchFamily="18" charset="0"/>
              </a:rPr>
              <a:t>(</a:t>
            </a:r>
            <a:r>
              <a:rPr lang="ar-EG" sz="11500" b="1" dirty="0" smtClean="0">
                <a:latin typeface="Times New Roman" pitchFamily="18" charset="0"/>
                <a:cs typeface="Times New Roman" pitchFamily="18" charset="0"/>
              </a:rPr>
              <a:t>9</a:t>
            </a:r>
            <a:r>
              <a:rPr lang="en-US" sz="11500" b="1" dirty="0" smtClean="0">
                <a:latin typeface="Times New Roman" pitchFamily="18" charset="0"/>
                <a:cs typeface="Times New Roman" pitchFamily="18" charset="0"/>
              </a:rPr>
              <a:t>)</a:t>
            </a:r>
            <a:endParaRPr lang="en-US" sz="115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920817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sp>
        <p:nvSpPr>
          <p:cNvPr id="3" name="TextBox 2"/>
          <p:cNvSpPr txBox="1"/>
          <p:nvPr/>
        </p:nvSpPr>
        <p:spPr>
          <a:xfrm>
            <a:off x="2133600" y="124379"/>
            <a:ext cx="51054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Polarization</a:t>
            </a:r>
            <a:r>
              <a:rPr lang="en-US" sz="2800" b="1" dirty="0" smtClean="0">
                <a:cs typeface="+mj-cs"/>
              </a:rPr>
              <a:t>     </a:t>
            </a:r>
            <a:r>
              <a:rPr lang="ar-EG" sz="2800" b="1" dirty="0" smtClean="0">
                <a:cs typeface="+mj-cs"/>
              </a:rPr>
              <a:t>الاستقطاب</a:t>
            </a:r>
            <a:endParaRPr lang="en-US" sz="2800" b="1" dirty="0">
              <a:cs typeface="+mj-cs"/>
            </a:endParaRPr>
          </a:p>
        </p:txBody>
      </p:sp>
      <p:sp>
        <p:nvSpPr>
          <p:cNvPr id="4" name="AutoShape 2" descr="ÙØªÙØ¬Ø© Ø¨Ø­Ø« Ø§ÙØµÙØ± Ø¹Ù âªpolarization of lightâ¬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5" descr="ÙØªÙØ¬Ø© Ø¨Ø­Ø« Ø§ÙØµÙØ± Ø¹Ù âªpolarization of lightâ¬â"/>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ÙØªÙØ¬Ø© Ø¨Ø­Ø« Ø§ÙØµÙØ± Ø¹Ù âªpolarization of lightâ¬â"/>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ÙØªÙØ¬Ø© Ø¨Ø­Ø« Ø§ÙØµÙØ± Ø¹Ù âªpolarization of lightâ¬â"/>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66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4" y="3733800"/>
            <a:ext cx="69310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07975" y="920322"/>
            <a:ext cx="8691336" cy="3046988"/>
          </a:xfrm>
          <a:prstGeom prst="rect">
            <a:avLst/>
          </a:prstGeom>
        </p:spPr>
        <p:txBody>
          <a:bodyPr wrap="square">
            <a:spAutoFit/>
          </a:bodyPr>
          <a:lstStyle/>
          <a:p>
            <a:pPr marL="342900" indent="-342900" algn="r" rtl="1">
              <a:buFont typeface="Wingdings" pitchFamily="2" charset="2"/>
              <a:buChar char="Ø"/>
            </a:pPr>
            <a:r>
              <a:rPr lang="ar-EG" sz="2400" dirty="0" smtClean="0"/>
              <a:t>ينتشر الضوء غير المستقطب في جميع الاتجاهات باحتمالات متساوية.</a:t>
            </a:r>
          </a:p>
          <a:p>
            <a:pPr marL="342900" indent="-342900" algn="r" rtl="1">
              <a:buFont typeface="Wingdings" pitchFamily="2" charset="2"/>
              <a:buChar char="Ø"/>
            </a:pPr>
            <a:r>
              <a:rPr lang="ar-EG" sz="2400" dirty="0" smtClean="0"/>
              <a:t>استقطاب الضوء هو جعله ينتشر في اتجاه وحيد.</a:t>
            </a:r>
            <a:r>
              <a:rPr lang="ar-EG" sz="2400" dirty="0"/>
              <a:t> </a:t>
            </a:r>
            <a:r>
              <a:rPr lang="ar-EG" sz="2400" dirty="0" smtClean="0"/>
              <a:t>و ذلك بجعل المركبة الكهربية تمر في اتجاه وحيد و تكون مركبتها المغناطيسية عمودية على هذا الاتجاه.</a:t>
            </a:r>
            <a:endParaRPr lang="en-US" sz="2400" dirty="0" smtClean="0"/>
          </a:p>
          <a:p>
            <a:pPr marL="342900" indent="-342900" algn="r" rtl="1">
              <a:buFont typeface="Wingdings" pitchFamily="2" charset="2"/>
              <a:buChar char="Ø"/>
            </a:pPr>
            <a:r>
              <a:rPr lang="ar-EG" sz="2400" dirty="0" smtClean="0"/>
              <a:t>الاستقطاب يحدث للموجات المستعرضة فقط و منها موجات الضوء الكهرومغناطيسية.</a:t>
            </a:r>
          </a:p>
          <a:p>
            <a:pPr marL="342900" indent="-342900" algn="r" rtl="1">
              <a:buFont typeface="Wingdings" pitchFamily="2" charset="2"/>
              <a:buChar char="Ø"/>
            </a:pPr>
            <a:r>
              <a:rPr lang="ar-EG" sz="2400" dirty="0" smtClean="0"/>
              <a:t>موجة في حبل أو موجة ماء بعد إلقاء حجر فيها تكون مستعرضة و لكنها مستقطبة.</a:t>
            </a:r>
          </a:p>
          <a:p>
            <a:pPr marL="342900" indent="-342900" algn="r" rtl="1">
              <a:buFont typeface="Wingdings" pitchFamily="2" charset="2"/>
              <a:buChar char="Ø"/>
            </a:pPr>
            <a:r>
              <a:rPr lang="ar-EG" sz="2400" dirty="0" smtClean="0"/>
              <a:t>موجات الضوء غير مستقطبة غالباً و لكن يمكن استقطابها بطرق مختلفة.</a:t>
            </a:r>
          </a:p>
          <a:p>
            <a:pPr algn="r" rtl="1"/>
            <a:endParaRPr lang="ar-EG" sz="2400" dirty="0" smtClean="0"/>
          </a:p>
        </p:txBody>
      </p:sp>
    </p:spTree>
    <p:extLst>
      <p:ext uri="{BB962C8B-B14F-4D97-AF65-F5344CB8AC3E}">
        <p14:creationId xmlns:p14="http://schemas.microsoft.com/office/powerpoint/2010/main" val="3807375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sp>
        <p:nvSpPr>
          <p:cNvPr id="3" name="AutoShape 2" descr="ÙØªÙØ¬Ø© Ø¨Ø­Ø« Ø§ÙØµÙØ± Ø¹Ù âªpolarization of transverse waveâ¬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ÙØªÙØ¬Ø© Ø¨Ø­Ø« Ø§ÙØµÙØ± Ø¹Ù âªpolarization of transverse waveâ¬â"/>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89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528" y="349024"/>
            <a:ext cx="6368143" cy="3173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671" y="3886200"/>
            <a:ext cx="6096000" cy="272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9759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pic>
        <p:nvPicPr>
          <p:cNvPr id="3" name="Picture 4" descr="source: www.sinequanonthebook.com fig: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
            <a:ext cx="7010400" cy="44632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85371" y="5307818"/>
            <a:ext cx="2041072" cy="369332"/>
          </a:xfrm>
          <a:prstGeom prst="rect">
            <a:avLst/>
          </a:prstGeom>
        </p:spPr>
        <p:txBody>
          <a:bodyPr wrap="none">
            <a:spAutoFit/>
          </a:bodyPr>
          <a:lstStyle/>
          <a:p>
            <a:r>
              <a:rPr lang="en-US" dirty="0">
                <a:hlinkClick r:id="rId3" action="ppaction://hlinkfile"/>
              </a:rPr>
              <a:t>Polarization of Light</a:t>
            </a:r>
            <a:endParaRPr lang="en-US" dirty="0"/>
          </a:p>
        </p:txBody>
      </p:sp>
      <p:sp>
        <p:nvSpPr>
          <p:cNvPr id="5" name="Rectangle 4"/>
          <p:cNvSpPr/>
          <p:nvPr/>
        </p:nvSpPr>
        <p:spPr>
          <a:xfrm>
            <a:off x="286657" y="5715000"/>
            <a:ext cx="7772400" cy="369332"/>
          </a:xfrm>
          <a:prstGeom prst="rect">
            <a:avLst/>
          </a:prstGeom>
        </p:spPr>
        <p:txBody>
          <a:bodyPr wrap="square">
            <a:spAutoFit/>
          </a:bodyPr>
          <a:lstStyle/>
          <a:p>
            <a:r>
              <a:rPr lang="en-US" dirty="0">
                <a:hlinkClick r:id="rId4"/>
              </a:rPr>
              <a:t>https://</a:t>
            </a:r>
            <a:r>
              <a:rPr lang="en-US" dirty="0" smtClean="0">
                <a:hlinkClick r:id="rId4"/>
              </a:rPr>
              <a:t>www.youtube.com/watch?v=E9qpbt0v5Hw</a:t>
            </a:r>
            <a:endParaRPr lang="en-US" dirty="0" smtClean="0"/>
          </a:p>
        </p:txBody>
      </p:sp>
    </p:spTree>
    <p:extLst>
      <p:ext uri="{BB962C8B-B14F-4D97-AF65-F5344CB8AC3E}">
        <p14:creationId xmlns:p14="http://schemas.microsoft.com/office/powerpoint/2010/main" val="3560101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pic>
        <p:nvPicPr>
          <p:cNvPr id="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5562600" cy="2652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71600" y="194608"/>
            <a:ext cx="7391400" cy="1938992"/>
          </a:xfrm>
          <a:prstGeom prst="rect">
            <a:avLst/>
          </a:prstGeom>
          <a:noFill/>
        </p:spPr>
        <p:txBody>
          <a:bodyPr wrap="square" rtlCol="0">
            <a:spAutoFit/>
          </a:bodyPr>
          <a:lstStyle/>
          <a:p>
            <a:pPr algn="r" rtl="1"/>
            <a:r>
              <a:rPr lang="ar-EG" sz="2400" b="1" u="sng" dirty="0" smtClean="0"/>
              <a:t>أنواع الاستقطاب</a:t>
            </a:r>
          </a:p>
          <a:p>
            <a:pPr algn="r" rtl="1"/>
            <a:r>
              <a:rPr lang="ar-EG" sz="2400" dirty="0" smtClean="0"/>
              <a:t>عند استقطاب موجات الضوء فإن الضوء المستقطب يكون مستقطباً إما: </a:t>
            </a:r>
          </a:p>
          <a:p>
            <a:pPr marL="285750" indent="-285750" algn="r" rtl="1">
              <a:buFontTx/>
              <a:buChar char="-"/>
            </a:pPr>
            <a:r>
              <a:rPr lang="ar-EG" sz="2400" dirty="0" smtClean="0"/>
              <a:t>خطياً </a:t>
            </a:r>
            <a:r>
              <a:rPr lang="en-US" sz="2400" dirty="0" smtClean="0"/>
              <a:t>  linear </a:t>
            </a:r>
            <a:r>
              <a:rPr lang="ar-EG" sz="2400" dirty="0" smtClean="0"/>
              <a:t>أو</a:t>
            </a:r>
          </a:p>
          <a:p>
            <a:pPr marL="285750" indent="-285750" algn="r" rtl="1">
              <a:buFontTx/>
              <a:buChar char="-"/>
            </a:pPr>
            <a:r>
              <a:rPr lang="ar-EG" sz="2400" dirty="0" smtClean="0"/>
              <a:t>دائرياً</a:t>
            </a:r>
            <a:r>
              <a:rPr lang="en-US" sz="2400" dirty="0" smtClean="0"/>
              <a:t>circular   </a:t>
            </a:r>
            <a:r>
              <a:rPr lang="ar-EG" sz="2400" dirty="0" smtClean="0"/>
              <a:t> أو</a:t>
            </a:r>
          </a:p>
          <a:p>
            <a:pPr algn="r" rtl="1"/>
            <a:r>
              <a:rPr lang="ar-EG" sz="2400" dirty="0" smtClean="0"/>
              <a:t>- اهليليجياً (بيضاوياً)</a:t>
            </a:r>
            <a:r>
              <a:rPr lang="en-US" sz="2400" dirty="0" smtClean="0"/>
              <a:t>    elliptical  </a:t>
            </a:r>
            <a:endParaRPr lang="en-US" sz="2400" dirty="0"/>
          </a:p>
        </p:txBody>
      </p:sp>
      <p:pic>
        <p:nvPicPr>
          <p:cNvPr id="40962" name="Picture 2" descr="ÙØªÙØ¬Ø© Ø¨Ø­Ø« Ø§ÙØµÙØ± Ø¹Ù âªpolarization of transverse waveâ¬â"/>
          <p:cNvPicPr>
            <a:picLocks noChangeAspect="1" noChangeArrowheads="1"/>
          </p:cNvPicPr>
          <p:nvPr/>
        </p:nvPicPr>
        <p:blipFill rotWithShape="1">
          <a:blip r:embed="rId3">
            <a:extLst>
              <a:ext uri="{28A0092B-C50C-407E-A947-70E740481C1C}">
                <a14:useLocalDpi xmlns:a14="http://schemas.microsoft.com/office/drawing/2010/main" val="0"/>
              </a:ext>
            </a:extLst>
          </a:blip>
          <a:srcRect b="24322"/>
          <a:stretch/>
        </p:blipFill>
        <p:spPr bwMode="auto">
          <a:xfrm>
            <a:off x="762000" y="4318000"/>
            <a:ext cx="7620000" cy="2176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20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sp>
        <p:nvSpPr>
          <p:cNvPr id="3" name="TextBox 2"/>
          <p:cNvSpPr txBox="1"/>
          <p:nvPr/>
        </p:nvSpPr>
        <p:spPr>
          <a:xfrm>
            <a:off x="0" y="304800"/>
            <a:ext cx="8890255" cy="5262979"/>
          </a:xfrm>
          <a:prstGeom prst="rect">
            <a:avLst/>
          </a:prstGeom>
          <a:noFill/>
        </p:spPr>
        <p:txBody>
          <a:bodyPr wrap="square" rtlCol="0">
            <a:spAutoFit/>
          </a:bodyPr>
          <a:lstStyle/>
          <a:p>
            <a:pPr algn="r" rtl="1"/>
            <a:r>
              <a:rPr lang="ar-EG" sz="2800" b="1" u="sng" dirty="0" smtClean="0"/>
              <a:t>طرق استقطاب الضوء:</a:t>
            </a:r>
            <a:endParaRPr lang="en-US" sz="2800" b="1" u="sng" dirty="0" smtClean="0"/>
          </a:p>
          <a:p>
            <a:pPr algn="r" rtl="1"/>
            <a:endParaRPr lang="ar-EG" sz="2800" b="1" u="sng" dirty="0" smtClean="0"/>
          </a:p>
          <a:p>
            <a:pPr marL="285750" indent="-285750" algn="r" rtl="1">
              <a:lnSpc>
                <a:spcPct val="200000"/>
              </a:lnSpc>
              <a:buFontTx/>
              <a:buChar char="-"/>
            </a:pPr>
            <a:r>
              <a:rPr lang="ar-EG" sz="2800" dirty="0" smtClean="0"/>
              <a:t>عن طريق استخدام مُستقطب  </a:t>
            </a:r>
            <a:r>
              <a:rPr lang="en-US" sz="2800" dirty="0" smtClean="0"/>
              <a:t>polarizer (&amp; sometimes analyzer)</a:t>
            </a:r>
            <a:endParaRPr lang="ar-EG" sz="2800" dirty="0" smtClean="0"/>
          </a:p>
          <a:p>
            <a:pPr algn="ctr" rtl="1">
              <a:lnSpc>
                <a:spcPct val="200000"/>
              </a:lnSpc>
            </a:pPr>
            <a:r>
              <a:rPr lang="ar-EG" sz="2800" dirty="0" smtClean="0">
                <a:solidFill>
                  <a:srgbClr val="FF0000"/>
                </a:solidFill>
              </a:rPr>
              <a:t>(و سنكتفي بمعرفة هذا النوع قي الشريحة التالية)</a:t>
            </a:r>
            <a:endParaRPr lang="en-US" sz="2800" dirty="0" smtClean="0">
              <a:solidFill>
                <a:srgbClr val="FF0000"/>
              </a:solidFill>
            </a:endParaRPr>
          </a:p>
          <a:p>
            <a:pPr marL="285750" indent="-285750" algn="r" rtl="1">
              <a:lnSpc>
                <a:spcPct val="200000"/>
              </a:lnSpc>
              <a:buFontTx/>
              <a:buChar char="-"/>
            </a:pPr>
            <a:r>
              <a:rPr lang="ar-EG" sz="2800" dirty="0"/>
              <a:t>الاستقطاب بالانكسار المزدوج</a:t>
            </a:r>
            <a:r>
              <a:rPr lang="en-US" sz="2800" dirty="0"/>
              <a:t>   double refraction (birefringence) </a:t>
            </a:r>
            <a:endParaRPr lang="en-US" sz="2800" dirty="0" smtClean="0"/>
          </a:p>
          <a:p>
            <a:pPr marL="285750" indent="-285750" algn="r" rtl="1">
              <a:lnSpc>
                <a:spcPct val="200000"/>
              </a:lnSpc>
              <a:buFontTx/>
              <a:buChar char="-"/>
            </a:pPr>
            <a:r>
              <a:rPr lang="ar-EG" sz="2800" dirty="0" smtClean="0"/>
              <a:t>الاستقطاب بالانعكاس</a:t>
            </a:r>
            <a:r>
              <a:rPr lang="en-US" sz="2800" dirty="0" smtClean="0"/>
              <a:t>    reflection     </a:t>
            </a:r>
            <a:endParaRPr lang="ar-EG" sz="2800" dirty="0" smtClean="0"/>
          </a:p>
          <a:p>
            <a:pPr marL="285750" indent="-285750" algn="r" rtl="1">
              <a:lnSpc>
                <a:spcPct val="200000"/>
              </a:lnSpc>
              <a:buFontTx/>
              <a:buChar char="-"/>
            </a:pPr>
            <a:r>
              <a:rPr lang="ar-EG" sz="2800" dirty="0" smtClean="0"/>
              <a:t>الاستقطاب بالانتثار/ الانتشار المشتت   </a:t>
            </a:r>
            <a:r>
              <a:rPr lang="en-US" sz="2800" dirty="0" smtClean="0"/>
              <a:t>scattering</a:t>
            </a:r>
            <a:endParaRPr lang="en-US" sz="2800" dirty="0"/>
          </a:p>
        </p:txBody>
      </p:sp>
    </p:spTree>
    <p:extLst>
      <p:ext uri="{BB962C8B-B14F-4D97-AF65-F5344CB8AC3E}">
        <p14:creationId xmlns:p14="http://schemas.microsoft.com/office/powerpoint/2010/main" val="3092276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sp>
        <p:nvSpPr>
          <p:cNvPr id="3" name="Rectangle 2"/>
          <p:cNvSpPr/>
          <p:nvPr/>
        </p:nvSpPr>
        <p:spPr>
          <a:xfrm>
            <a:off x="457200" y="838200"/>
            <a:ext cx="7467600" cy="1631216"/>
          </a:xfrm>
          <a:prstGeom prst="rect">
            <a:avLst/>
          </a:prstGeom>
        </p:spPr>
        <p:txBody>
          <a:bodyPr wrap="square">
            <a:spAutoFit/>
          </a:bodyPr>
          <a:lstStyle/>
          <a:p>
            <a:pPr algn="ctr" rtl="1"/>
            <a:r>
              <a:rPr lang="en-US" sz="2000" dirty="0"/>
              <a:t>Polarizing material reduces the intensity of light passing through it</a:t>
            </a:r>
            <a:r>
              <a:rPr lang="en-US" sz="2000" dirty="0" smtClean="0"/>
              <a:t>.</a:t>
            </a:r>
            <a:endParaRPr lang="ar-EG" sz="2000" dirty="0" smtClean="0"/>
          </a:p>
          <a:p>
            <a:pPr algn="ctr" rtl="1"/>
            <a:r>
              <a:rPr lang="ar-EG" sz="2000" dirty="0" smtClean="0"/>
              <a:t>هناك بعض المواد المُستقطبة (كبعض البللورات) يُمكنها عمل استقطاب للضوء غير المُستقطب عند مروره خلالها. الضوء المُستقطب تقل شدته عن الضوء غير المُستقطب قبل مروره خلال البللورة المستقطبة.</a:t>
            </a:r>
            <a:r>
              <a:rPr lang="en-US" sz="2000" dirty="0" smtClean="0"/>
              <a:t> </a:t>
            </a:r>
            <a:endParaRPr lang="ar-EG" sz="2000" dirty="0" smtClean="0"/>
          </a:p>
          <a:p>
            <a:pPr algn="ctr" rtl="1"/>
            <a:r>
              <a:rPr lang="ar-EG" sz="2000" dirty="0" smtClean="0"/>
              <a:t>عند وجود مُستقطب ثانٍ يُسمى مُحلل </a:t>
            </a:r>
            <a:r>
              <a:rPr lang="en-US" sz="2000" dirty="0" smtClean="0"/>
              <a:t>analyzer</a:t>
            </a:r>
            <a:r>
              <a:rPr lang="ar-EG" sz="2000" dirty="0" smtClean="0"/>
              <a:t>.</a:t>
            </a:r>
            <a:endParaRPr lang="en-US" sz="20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171" y="2895600"/>
            <a:ext cx="7543800" cy="3600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9571" y="195590"/>
            <a:ext cx="87630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    </a:t>
            </a:r>
            <a:r>
              <a:rPr lang="en-US" sz="2800" b="1" u="sng" dirty="0" smtClean="0">
                <a:latin typeface="Times New Roman" pitchFamily="18" charset="0"/>
                <a:cs typeface="Times New Roman" pitchFamily="18" charset="0"/>
              </a:rPr>
              <a:t>Firstly</a:t>
            </a:r>
            <a:r>
              <a:rPr lang="en-US" sz="2800" b="1" dirty="0" smtClean="0">
                <a:latin typeface="Times New Roman" pitchFamily="18" charset="0"/>
                <a:cs typeface="Times New Roman" pitchFamily="18" charset="0"/>
              </a:rPr>
              <a:t>: Polarizer and analyzer     </a:t>
            </a:r>
            <a:r>
              <a:rPr lang="ar-EG" sz="2800" b="1" dirty="0" smtClean="0">
                <a:cs typeface="+mj-cs"/>
              </a:rPr>
              <a:t>المُستقطب و المُحلل</a:t>
            </a:r>
            <a:endParaRPr lang="en-US" sz="2800" b="1" dirty="0">
              <a:cs typeface="+mj-cs"/>
            </a:endParaRPr>
          </a:p>
        </p:txBody>
      </p:sp>
    </p:spTree>
    <p:extLst>
      <p:ext uri="{BB962C8B-B14F-4D97-AF65-F5344CB8AC3E}">
        <p14:creationId xmlns:p14="http://schemas.microsoft.com/office/powerpoint/2010/main" val="1552459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a:p>
        </p:txBody>
      </p:sp>
      <p:sp>
        <p:nvSpPr>
          <p:cNvPr id="3" name="TextBox 2"/>
          <p:cNvSpPr txBox="1"/>
          <p:nvPr/>
        </p:nvSpPr>
        <p:spPr>
          <a:xfrm>
            <a:off x="838200" y="228599"/>
            <a:ext cx="8077200" cy="2246769"/>
          </a:xfrm>
          <a:prstGeom prst="rect">
            <a:avLst/>
          </a:prstGeom>
          <a:noFill/>
        </p:spPr>
        <p:txBody>
          <a:bodyPr wrap="square" rtlCol="0">
            <a:spAutoFit/>
          </a:bodyPr>
          <a:lstStyle/>
          <a:p>
            <a:pPr algn="r" rtl="1"/>
            <a:r>
              <a:rPr lang="ar-EG" sz="2000" b="1" dirty="0" smtClean="0"/>
              <a:t>تطبيقات الاستقطاب:</a:t>
            </a:r>
          </a:p>
          <a:p>
            <a:pPr marL="285750" indent="-285750" algn="r" rtl="1">
              <a:buFontTx/>
              <a:buChar char="-"/>
            </a:pPr>
            <a:r>
              <a:rPr lang="ar-EG" sz="2000" dirty="0" smtClean="0"/>
              <a:t>في </a:t>
            </a:r>
            <a:r>
              <a:rPr lang="ar-EG" sz="2000" dirty="0"/>
              <a:t>النظارات </a:t>
            </a:r>
            <a:r>
              <a:rPr lang="ar-EG" sz="2000" dirty="0" smtClean="0"/>
              <a:t>الشمسية،</a:t>
            </a:r>
            <a:r>
              <a:rPr lang="en-US" sz="2000" dirty="0" smtClean="0"/>
              <a:t> </a:t>
            </a:r>
            <a:r>
              <a:rPr lang="ar-EG" sz="2000" dirty="0" smtClean="0"/>
              <a:t>التي </a:t>
            </a:r>
            <a:r>
              <a:rPr lang="ar-EG" sz="2000" dirty="0"/>
              <a:t>تخفض </a:t>
            </a:r>
            <a:r>
              <a:rPr lang="ar-EG" sz="2000" dirty="0" smtClean="0"/>
              <a:t>التوهج و كذلك في كاميرات التصوير</a:t>
            </a:r>
            <a:endParaRPr lang="en-US" sz="2000" dirty="0" smtClean="0"/>
          </a:p>
          <a:p>
            <a:pPr marL="285750" indent="-285750" algn="r" rtl="1">
              <a:buFontTx/>
              <a:buChar char="-"/>
            </a:pPr>
            <a:r>
              <a:rPr lang="ar-EG" sz="2000" dirty="0"/>
              <a:t>في الصناعة، تستخدم فلاتر المادة المستقطبة للضوء لإجراء اختبارات تحليل الإجهاد على البلاستيك الشفاف. لدى مرور الضوء عبر البلاستيك، يستقطب كل لون من الضوء المرئي في اتجاهه الخاص. إذا وضعت مثل هذه القطعة البلاستيكية بين صفيحتي استقطاب، فسيظهر نمط غني بالألوان. </a:t>
            </a:r>
            <a:endParaRPr lang="en-US" sz="2000" dirty="0" smtClean="0"/>
          </a:p>
          <a:p>
            <a:pPr marL="285750" indent="-285750" algn="r" rtl="1">
              <a:buFontTx/>
              <a:buChar char="-"/>
            </a:pPr>
            <a:r>
              <a:rPr lang="ar-EG" sz="2000" dirty="0"/>
              <a:t>إنتاج وعرض الأفلام ثلاثية الأبعاد. الأفلام ثلاثية </a:t>
            </a:r>
            <a:r>
              <a:rPr lang="ar-EG" sz="2000" dirty="0" smtClean="0"/>
              <a:t>الأبعاد</a:t>
            </a:r>
            <a:r>
              <a:rPr lang="en-US" sz="2000" dirty="0" smtClean="0"/>
              <a:t>.</a:t>
            </a:r>
            <a:endParaRPr lang="en-US" sz="2000"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8" y="2209800"/>
            <a:ext cx="3886200" cy="243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330110"/>
            <a:ext cx="34290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822483"/>
            <a:ext cx="285750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76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sp>
        <p:nvSpPr>
          <p:cNvPr id="3" name="TextBox 2"/>
          <p:cNvSpPr txBox="1"/>
          <p:nvPr/>
        </p:nvSpPr>
        <p:spPr>
          <a:xfrm>
            <a:off x="526143" y="136489"/>
            <a:ext cx="92202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Liquid crystal display    (LCD)          </a:t>
            </a:r>
            <a:r>
              <a:rPr lang="ar-EG" sz="2400" b="1" dirty="0" smtClean="0">
                <a:latin typeface="Times New Roman" pitchFamily="18" charset="0"/>
                <a:cs typeface="Times New Roman" pitchFamily="18" charset="0"/>
              </a:rPr>
              <a:t>شاشة </a:t>
            </a:r>
            <a:r>
              <a:rPr lang="ar-EG" sz="2400" b="1" dirty="0">
                <a:latin typeface="Times New Roman" pitchFamily="18" charset="0"/>
                <a:cs typeface="Times New Roman" pitchFamily="18" charset="0"/>
              </a:rPr>
              <a:t>العرض البلوري السائل </a:t>
            </a:r>
            <a:endParaRPr lang="en-US" sz="2400" b="1" dirty="0">
              <a:latin typeface="Times New Roman" pitchFamily="18" charset="0"/>
              <a:cs typeface="Times New Roman" pitchFamily="18" charset="0"/>
            </a:endParaRPr>
          </a:p>
        </p:txBody>
      </p:sp>
      <p:sp>
        <p:nvSpPr>
          <p:cNvPr id="4" name="Rectangle 3"/>
          <p:cNvSpPr/>
          <p:nvPr/>
        </p:nvSpPr>
        <p:spPr>
          <a:xfrm>
            <a:off x="2279650" y="6080312"/>
            <a:ext cx="4572000" cy="369332"/>
          </a:xfrm>
          <a:prstGeom prst="rect">
            <a:avLst/>
          </a:prstGeom>
        </p:spPr>
        <p:txBody>
          <a:bodyPr>
            <a:spAutoFit/>
          </a:bodyPr>
          <a:lstStyle/>
          <a:p>
            <a:r>
              <a:rPr lang="en-US" dirty="0">
                <a:hlinkClick r:id="rId2" action="ppaction://hlinkfile"/>
              </a:rPr>
              <a:t>LCD Technology: How it </a:t>
            </a:r>
            <a:r>
              <a:rPr lang="en-US" dirty="0" smtClean="0">
                <a:hlinkClick r:id="rId2" action="ppaction://hlinkfile"/>
              </a:rPr>
              <a:t>Works</a:t>
            </a:r>
            <a:endParaRPr lang="en-US" dirty="0"/>
          </a:p>
        </p:txBody>
      </p:sp>
      <p:sp>
        <p:nvSpPr>
          <p:cNvPr id="5" name="Rectangle 4"/>
          <p:cNvSpPr/>
          <p:nvPr/>
        </p:nvSpPr>
        <p:spPr>
          <a:xfrm>
            <a:off x="1631950" y="6447971"/>
            <a:ext cx="5867400" cy="369332"/>
          </a:xfrm>
          <a:prstGeom prst="rect">
            <a:avLst/>
          </a:prstGeom>
        </p:spPr>
        <p:txBody>
          <a:bodyPr wrap="square">
            <a:spAutoFit/>
          </a:bodyPr>
          <a:lstStyle/>
          <a:p>
            <a:r>
              <a:rPr lang="en-US" dirty="0">
                <a:hlinkClick r:id="rId3"/>
              </a:rPr>
              <a:t>https://www.youtube.com/watch?v=0B79dGR19Tg</a:t>
            </a:r>
            <a:endParaRPr lang="en-US" dirty="0"/>
          </a:p>
        </p:txBody>
      </p:sp>
      <p:sp>
        <p:nvSpPr>
          <p:cNvPr id="6" name="Rectangle 5"/>
          <p:cNvSpPr/>
          <p:nvPr/>
        </p:nvSpPr>
        <p:spPr>
          <a:xfrm>
            <a:off x="228600" y="780534"/>
            <a:ext cx="8674100" cy="923330"/>
          </a:xfrm>
          <a:prstGeom prst="rect">
            <a:avLst/>
          </a:prstGeom>
        </p:spPr>
        <p:txBody>
          <a:bodyPr wrap="square">
            <a:spAutoFit/>
          </a:bodyPr>
          <a:lstStyle/>
          <a:p>
            <a:pPr algn="r" rtl="1"/>
            <a:r>
              <a:rPr lang="ar-EG" dirty="0"/>
              <a:t> </a:t>
            </a:r>
            <a:r>
              <a:rPr lang="ar-EG" dirty="0" smtClean="0"/>
              <a:t>كالمستخدة في </a:t>
            </a:r>
            <a:r>
              <a:rPr lang="ar-EG" dirty="0"/>
              <a:t>التلفاز، الهواتف الخليوية، </a:t>
            </a:r>
            <a:r>
              <a:rPr lang="ar-EG" dirty="0" smtClean="0"/>
              <a:t>السّاعات الرقمية، </a:t>
            </a:r>
            <a:r>
              <a:rPr lang="ar-EG" dirty="0"/>
              <a:t>وأجهزة الكمبيوتر وفي أغلب الاجهزه الكهربية وغيرها</a:t>
            </a:r>
            <a:r>
              <a:rPr lang="ar-EG" dirty="0" smtClean="0"/>
              <a:t>.</a:t>
            </a:r>
          </a:p>
          <a:p>
            <a:pPr algn="r" rtl="1"/>
            <a:r>
              <a:rPr lang="ar-EG" dirty="0" smtClean="0"/>
              <a:t>هذه المواد (البللورات السائلة) تصبح مستقطبة للضوء عند تطبيق فرق جهد عليها و بالتالي يُمكن التحكم بالاشارات الكهربية المطبقة على مجموعة من هذه البللورات لجعلها مُستقطبة أول لا.</a:t>
            </a:r>
            <a:endParaRPr lang="ar-EG" dirty="0"/>
          </a:p>
        </p:txBody>
      </p:sp>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09800"/>
            <a:ext cx="8674100" cy="3627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395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sp>
        <p:nvSpPr>
          <p:cNvPr id="3" name="TextBox 2"/>
          <p:cNvSpPr txBox="1"/>
          <p:nvPr/>
        </p:nvSpPr>
        <p:spPr>
          <a:xfrm>
            <a:off x="903973" y="2209800"/>
            <a:ext cx="7391400" cy="1862048"/>
          </a:xfrm>
          <a:prstGeom prst="rect">
            <a:avLst/>
          </a:prstGeom>
          <a:noFill/>
        </p:spPr>
        <p:txBody>
          <a:bodyPr wrap="square" rtlCol="0">
            <a:spAutoFit/>
          </a:bodyPr>
          <a:lstStyle/>
          <a:p>
            <a:r>
              <a:rPr lang="en-US" sz="11500" b="1" dirty="0" smtClean="0">
                <a:latin typeface="Times New Roman" pitchFamily="18" charset="0"/>
                <a:cs typeface="Times New Roman" pitchFamily="18" charset="0"/>
              </a:rPr>
              <a:t>Lecture </a:t>
            </a:r>
            <a:r>
              <a:rPr lang="en-US" sz="11500" b="1" dirty="0" smtClean="0">
                <a:latin typeface="Times New Roman" pitchFamily="18" charset="0"/>
                <a:cs typeface="Times New Roman" pitchFamily="18" charset="0"/>
              </a:rPr>
              <a:t>(</a:t>
            </a:r>
            <a:r>
              <a:rPr lang="ar-EG" sz="11500" b="1" dirty="0" smtClean="0">
                <a:latin typeface="Times New Roman" pitchFamily="18" charset="0"/>
                <a:cs typeface="Times New Roman" pitchFamily="18" charset="0"/>
              </a:rPr>
              <a:t>8</a:t>
            </a:r>
            <a:r>
              <a:rPr lang="en-US" sz="11500" b="1" dirty="0" smtClean="0">
                <a:latin typeface="Times New Roman" pitchFamily="18" charset="0"/>
                <a:cs typeface="Times New Roman" pitchFamily="18" charset="0"/>
              </a:rPr>
              <a:t>)</a:t>
            </a:r>
            <a:endParaRPr lang="en-US" sz="115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395965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a:p>
        </p:txBody>
      </p:sp>
      <p:sp>
        <p:nvSpPr>
          <p:cNvPr id="4" name="AutoShape 6" descr="ÙØªÙØ¬Ø© Ø¨Ø­Ø« Ø§ÙØµÙØ± Ø¹Ù âªthank youâ¬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43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2819400"/>
            <a:ext cx="8137071"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69965" y="401260"/>
            <a:ext cx="6477000" cy="2215991"/>
          </a:xfrm>
          <a:prstGeom prst="rect">
            <a:avLst/>
          </a:prstGeom>
          <a:noFill/>
        </p:spPr>
        <p:txBody>
          <a:bodyPr wrap="square" rtlCol="0">
            <a:spAutoFit/>
          </a:bodyPr>
          <a:lstStyle/>
          <a:p>
            <a:pPr algn="ctr"/>
            <a:r>
              <a:rPr lang="en-US" sz="13800" dirty="0" smtClean="0"/>
              <a:t>The end</a:t>
            </a:r>
            <a:endParaRPr lang="en-US" sz="13800" dirty="0"/>
          </a:p>
        </p:txBody>
      </p:sp>
    </p:spTree>
    <p:extLst>
      <p:ext uri="{BB962C8B-B14F-4D97-AF65-F5344CB8AC3E}">
        <p14:creationId xmlns:p14="http://schemas.microsoft.com/office/powerpoint/2010/main" val="9373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
        <p:nvSpPr>
          <p:cNvPr id="3" name="TextBox 2"/>
          <p:cNvSpPr txBox="1"/>
          <p:nvPr/>
        </p:nvSpPr>
        <p:spPr>
          <a:xfrm>
            <a:off x="533400" y="137755"/>
            <a:ext cx="8305800" cy="830997"/>
          </a:xfrm>
          <a:prstGeom prst="rect">
            <a:avLst/>
          </a:prstGeom>
          <a:noFill/>
        </p:spPr>
        <p:txBody>
          <a:bodyPr wrap="square" rtlCol="0">
            <a:spAutoFit/>
          </a:bodyPr>
          <a:lstStyle/>
          <a:p>
            <a:r>
              <a:rPr lang="af-ZA" sz="4800" b="1" dirty="0" smtClean="0"/>
              <a:t>What to learn in this lecture?</a:t>
            </a:r>
            <a:endParaRPr lang="en-US" sz="4800" b="1" dirty="0"/>
          </a:p>
        </p:txBody>
      </p:sp>
      <p:sp>
        <p:nvSpPr>
          <p:cNvPr id="4" name="Rectangle 3"/>
          <p:cNvSpPr/>
          <p:nvPr/>
        </p:nvSpPr>
        <p:spPr>
          <a:xfrm>
            <a:off x="152400" y="1143000"/>
            <a:ext cx="8736531" cy="5509200"/>
          </a:xfrm>
          <a:prstGeom prst="rect">
            <a:avLst/>
          </a:prstGeom>
        </p:spPr>
        <p:txBody>
          <a:bodyPr wrap="square">
            <a:spAutoFit/>
          </a:bodyPr>
          <a:lstStyle/>
          <a:p>
            <a:pPr marL="571500" indent="-571500">
              <a:buFont typeface="Wingdings" pitchFamily="2" charset="2"/>
              <a:buChar char="Ø"/>
            </a:pPr>
            <a:r>
              <a:rPr lang="en-US" sz="4400" dirty="0"/>
              <a:t>Diffraction of light </a:t>
            </a:r>
            <a:r>
              <a:rPr lang="en-US" sz="4400" dirty="0" smtClean="0"/>
              <a:t>waves</a:t>
            </a:r>
            <a:endParaRPr lang="ar-EG" sz="4400" dirty="0" smtClean="0"/>
          </a:p>
          <a:p>
            <a:pPr algn="ctr"/>
            <a:r>
              <a:rPr lang="ar-EG" sz="4400" dirty="0" smtClean="0"/>
              <a:t>حيود موجات الضوء</a:t>
            </a:r>
          </a:p>
          <a:p>
            <a:pPr algn="ctr"/>
            <a:endParaRPr lang="en-US" sz="4400" dirty="0" smtClean="0"/>
          </a:p>
          <a:p>
            <a:pPr marL="571500" lvl="3" indent="-571500">
              <a:buFont typeface="Wingdings" pitchFamily="2" charset="2"/>
              <a:buChar char="Ø"/>
            </a:pPr>
            <a:r>
              <a:rPr lang="en-US" sz="4400" dirty="0" smtClean="0"/>
              <a:t>Diffraction Grating</a:t>
            </a:r>
            <a:endParaRPr lang="ar-EG" sz="4400" dirty="0" smtClean="0"/>
          </a:p>
          <a:p>
            <a:pPr marL="0" lvl="3" algn="ctr"/>
            <a:r>
              <a:rPr lang="ar-EG" sz="4400" dirty="0" smtClean="0"/>
              <a:t>محزوز الحيود      </a:t>
            </a:r>
          </a:p>
          <a:p>
            <a:pPr marL="0" lvl="3" algn="ctr"/>
            <a:endParaRPr lang="en-US" sz="4400" dirty="0"/>
          </a:p>
          <a:p>
            <a:pPr marL="571500" lvl="3" indent="-571500">
              <a:buFont typeface="Wingdings" pitchFamily="2" charset="2"/>
              <a:buChar char="Ø"/>
            </a:pPr>
            <a:r>
              <a:rPr lang="en-US" sz="4400" dirty="0"/>
              <a:t>Polarization of light </a:t>
            </a:r>
            <a:r>
              <a:rPr lang="en-US" sz="4400" dirty="0" smtClean="0"/>
              <a:t>waves</a:t>
            </a:r>
            <a:endParaRPr lang="ar-EG" sz="4400" dirty="0" smtClean="0"/>
          </a:p>
          <a:p>
            <a:pPr marL="0" lvl="3" algn="ctr"/>
            <a:r>
              <a:rPr lang="ar-EG" sz="4400" dirty="0" smtClean="0"/>
              <a:t>استقطاب موجات الضوء</a:t>
            </a:r>
            <a:endParaRPr lang="en-US" sz="4400" dirty="0"/>
          </a:p>
        </p:txBody>
      </p:sp>
    </p:spTree>
    <p:extLst>
      <p:ext uri="{BB962C8B-B14F-4D97-AF65-F5344CB8AC3E}">
        <p14:creationId xmlns:p14="http://schemas.microsoft.com/office/powerpoint/2010/main" val="199686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sp>
        <p:nvSpPr>
          <p:cNvPr id="4" name="TextBox 3"/>
          <p:cNvSpPr txBox="1"/>
          <p:nvPr/>
        </p:nvSpPr>
        <p:spPr>
          <a:xfrm>
            <a:off x="1516743" y="304800"/>
            <a:ext cx="63246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Diffraction of light     </a:t>
            </a:r>
            <a:r>
              <a:rPr lang="ar-EG" sz="3200" b="1" dirty="0" smtClean="0">
                <a:cs typeface="+mj-cs"/>
              </a:rPr>
              <a:t>حيود الضوء</a:t>
            </a:r>
            <a:endParaRPr lang="en-US" sz="3200" b="1" dirty="0">
              <a:cs typeface="+mj-cs"/>
            </a:endParaRPr>
          </a:p>
        </p:txBody>
      </p:sp>
      <p:sp>
        <p:nvSpPr>
          <p:cNvPr id="5" name="Rectangle 4"/>
          <p:cNvSpPr/>
          <p:nvPr/>
        </p:nvSpPr>
        <p:spPr>
          <a:xfrm>
            <a:off x="533400" y="1066800"/>
            <a:ext cx="8291286" cy="1200329"/>
          </a:xfrm>
          <a:prstGeom prst="rect">
            <a:avLst/>
          </a:prstGeom>
        </p:spPr>
        <p:txBody>
          <a:bodyPr wrap="square">
            <a:spAutoFit/>
          </a:bodyPr>
          <a:lstStyle/>
          <a:p>
            <a:pPr algn="just" rtl="1"/>
            <a:r>
              <a:rPr lang="ar-EG" sz="2400" dirty="0"/>
              <a:t>انحراف أو حيود الضوء يشير في العادة إلى ظواهر طبيعية عديدة تحدث عند اصطدام موجة (ضوئية أو </a:t>
            </a:r>
            <a:r>
              <a:rPr lang="ar-EG" sz="2400" dirty="0" smtClean="0"/>
              <a:t>صوتية أو غيرها)</a:t>
            </a:r>
            <a:r>
              <a:rPr lang="en-US" sz="2400" dirty="0" smtClean="0"/>
              <a:t> </a:t>
            </a:r>
            <a:r>
              <a:rPr lang="ar-EG" sz="2400" dirty="0" smtClean="0"/>
              <a:t>بعائق </a:t>
            </a:r>
            <a:r>
              <a:rPr lang="ar-EG" sz="2400" dirty="0"/>
              <a:t>وتوصف </a:t>
            </a:r>
            <a:r>
              <a:rPr lang="ar-EG" sz="2400" dirty="0" smtClean="0"/>
              <a:t>بأنها </a:t>
            </a:r>
            <a:r>
              <a:rPr lang="ar-EG" sz="2400" dirty="0"/>
              <a:t>انحناء شديد الوضوح للموجات حول عوائق صغيرة وانتشار الموجات من خلال فتحات صغيرة.</a:t>
            </a:r>
            <a:endParaRPr lang="en-US" sz="2400" dirty="0"/>
          </a:p>
        </p:txBody>
      </p:sp>
      <p:pic>
        <p:nvPicPr>
          <p:cNvPr id="153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280666"/>
            <a:ext cx="4405086" cy="3043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228600" y="2971800"/>
            <a:ext cx="3886200" cy="3706174"/>
            <a:chOff x="228600" y="2971800"/>
            <a:chExt cx="3886200" cy="3706174"/>
          </a:xfrm>
        </p:grpSpPr>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81400"/>
              <a:ext cx="3886200" cy="3096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07909" y="2971800"/>
              <a:ext cx="2644891" cy="369332"/>
            </a:xfrm>
            <a:prstGeom prst="rect">
              <a:avLst/>
            </a:prstGeom>
            <a:noFill/>
          </p:spPr>
          <p:txBody>
            <a:bodyPr wrap="none" rtlCol="0">
              <a:spAutoFit/>
            </a:bodyPr>
            <a:lstStyle/>
            <a:p>
              <a:r>
                <a:rPr lang="en-US" dirty="0" smtClean="0"/>
                <a:t>Diffraction of water waves</a:t>
              </a:r>
              <a:endParaRPr lang="en-US" dirty="0"/>
            </a:p>
          </p:txBody>
        </p:sp>
      </p:grpSp>
    </p:spTree>
    <p:extLst>
      <p:ext uri="{BB962C8B-B14F-4D97-AF65-F5344CB8AC3E}">
        <p14:creationId xmlns:p14="http://schemas.microsoft.com/office/powerpoint/2010/main" val="87802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5" y="3352800"/>
            <a:ext cx="2971800" cy="2696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2904" y="6211669"/>
            <a:ext cx="4572000" cy="646331"/>
          </a:xfrm>
          <a:prstGeom prst="rect">
            <a:avLst/>
          </a:prstGeom>
        </p:spPr>
        <p:txBody>
          <a:bodyPr>
            <a:spAutoFit/>
          </a:bodyPr>
          <a:lstStyle/>
          <a:p>
            <a:r>
              <a:rPr lang="en-US" dirty="0">
                <a:hlinkClick r:id="rId3"/>
              </a:rPr>
              <a:t>https://www.youtube.com/watch?v=X38rQWRUjXU&amp;feature=youtu.be</a:t>
            </a:r>
            <a:endParaRPr lang="en-US" dirty="0"/>
          </a:p>
        </p:txBody>
      </p:sp>
      <p:sp>
        <p:nvSpPr>
          <p:cNvPr id="5" name="Rectangle 4"/>
          <p:cNvSpPr/>
          <p:nvPr/>
        </p:nvSpPr>
        <p:spPr>
          <a:xfrm>
            <a:off x="5334000" y="6390437"/>
            <a:ext cx="636713" cy="369332"/>
          </a:xfrm>
          <a:prstGeom prst="rect">
            <a:avLst/>
          </a:prstGeom>
        </p:spPr>
        <p:txBody>
          <a:bodyPr wrap="none">
            <a:spAutoFit/>
          </a:bodyPr>
          <a:lstStyle/>
          <a:p>
            <a:r>
              <a:rPr lang="ar-EG" dirty="0" smtClean="0">
                <a:hlinkClick r:id="rId4" action="ppaction://hlinkfile"/>
              </a:rPr>
              <a:t>الحيود</a:t>
            </a:r>
            <a:endParaRPr lang="en-US" dirty="0"/>
          </a:p>
        </p:txBody>
      </p:sp>
      <p:grpSp>
        <p:nvGrpSpPr>
          <p:cNvPr id="9" name="Group 8"/>
          <p:cNvGrpSpPr/>
          <p:nvPr/>
        </p:nvGrpSpPr>
        <p:grpSpPr>
          <a:xfrm>
            <a:off x="3015344" y="54755"/>
            <a:ext cx="2997201" cy="2807955"/>
            <a:chOff x="192314" y="141872"/>
            <a:chExt cx="2819400" cy="3434453"/>
          </a:xfrm>
        </p:grpSpPr>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314" y="141872"/>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95943" y="2976161"/>
              <a:ext cx="2542961" cy="600164"/>
            </a:xfrm>
            <a:prstGeom prst="rect">
              <a:avLst/>
            </a:prstGeom>
          </p:spPr>
          <p:txBody>
            <a:bodyPr wrap="square">
              <a:spAutoFit/>
            </a:bodyPr>
            <a:lstStyle/>
            <a:p>
              <a:pPr algn="just"/>
              <a:r>
                <a:rPr lang="en-US" sz="1100" dirty="0"/>
                <a:t>Diffraction pattern of red laser beam made on a plate after passing through a small circular aperture in another plate</a:t>
              </a:r>
            </a:p>
          </p:txBody>
        </p:sp>
      </p:grpSp>
      <p:pic>
        <p:nvPicPr>
          <p:cNvPr id="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39313"/>
          <a:stretch/>
        </p:blipFill>
        <p:spPr bwMode="auto">
          <a:xfrm>
            <a:off x="6186714" y="54755"/>
            <a:ext cx="2931886" cy="2794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6477000" y="3145893"/>
            <a:ext cx="2438400" cy="2873907"/>
            <a:chOff x="6705600" y="723626"/>
            <a:chExt cx="2438400" cy="2873907"/>
          </a:xfrm>
        </p:grpSpPr>
        <p:pic>
          <p:nvPicPr>
            <p:cNvPr id="11" name="Picture 9" descr="https://upload.wikimedia.org/wikipedia/commons/4/4b/Diffraction_sharp_edge.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097486" y="723626"/>
              <a:ext cx="1600200" cy="22669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705600" y="2951202"/>
              <a:ext cx="2438400" cy="646331"/>
            </a:xfrm>
            <a:prstGeom prst="rect">
              <a:avLst/>
            </a:prstGeom>
          </p:spPr>
          <p:txBody>
            <a:bodyPr wrap="square">
              <a:spAutoFit/>
            </a:bodyPr>
            <a:lstStyle/>
            <a:p>
              <a:pPr fontAlgn="t"/>
              <a:r>
                <a:rPr lang="en-US" dirty="0"/>
                <a:t>Diffraction on a sharp metallic </a:t>
              </a:r>
              <a:r>
                <a:rPr lang="en-US" dirty="0" smtClean="0"/>
                <a:t>edge</a:t>
              </a:r>
              <a:endParaRPr lang="en-US" dirty="0"/>
            </a:p>
          </p:txBody>
        </p:sp>
      </p:grpSp>
      <p:pic>
        <p:nvPicPr>
          <p:cNvPr id="13" name="Picture 2" descr="https://upload.wikimedia.org/wikipedia/commons/thumb/2/26/Diffraction_pattern_in_spiderweb.JPG/300px-Diffraction_pattern_in_spiderwe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3341914"/>
            <a:ext cx="3048000" cy="245855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0" y="40241"/>
            <a:ext cx="3015344" cy="3134151"/>
            <a:chOff x="-2985620" y="458819"/>
            <a:chExt cx="2667000" cy="2893981"/>
          </a:xfrm>
        </p:grpSpPr>
        <p:pic>
          <p:nvPicPr>
            <p:cNvPr id="1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5620" y="458819"/>
              <a:ext cx="2610168" cy="2226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2985620" y="2752636"/>
              <a:ext cx="2667000" cy="600164"/>
            </a:xfrm>
            <a:prstGeom prst="rect">
              <a:avLst/>
            </a:prstGeom>
          </p:spPr>
          <p:txBody>
            <a:bodyPr wrap="square">
              <a:spAutoFit/>
            </a:bodyPr>
            <a:lstStyle/>
            <a:p>
              <a:pPr algn="just"/>
              <a:r>
                <a:rPr lang="en-US" sz="1100" dirty="0"/>
                <a:t> The diffraction </a:t>
              </a:r>
              <a:r>
                <a:rPr lang="en-US" sz="1100" dirty="0" smtClean="0"/>
                <a:t>pattern </a:t>
              </a:r>
              <a:r>
                <a:rPr lang="en-US" sz="1100" dirty="0"/>
                <a:t>that appears on a screen when </a:t>
              </a:r>
              <a:r>
                <a:rPr lang="en-US" sz="1100" dirty="0" smtClean="0"/>
                <a:t>light </a:t>
              </a:r>
              <a:r>
                <a:rPr lang="en-US" sz="1100" dirty="0"/>
                <a:t>passes through a narrow vertical </a:t>
              </a:r>
              <a:r>
                <a:rPr lang="en-US" sz="1100" dirty="0" smtClean="0"/>
                <a:t>slit</a:t>
              </a:r>
              <a:r>
                <a:rPr lang="en-US" sz="1100" dirty="0"/>
                <a:t>. </a:t>
              </a:r>
            </a:p>
          </p:txBody>
        </p:sp>
      </p:grpSp>
    </p:spTree>
    <p:extLst>
      <p:ext uri="{BB962C8B-B14F-4D97-AF65-F5344CB8AC3E}">
        <p14:creationId xmlns:p14="http://schemas.microsoft.com/office/powerpoint/2010/main" val="50555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grpSp>
        <p:nvGrpSpPr>
          <p:cNvPr id="5" name="Group 4"/>
          <p:cNvGrpSpPr/>
          <p:nvPr/>
        </p:nvGrpSpPr>
        <p:grpSpPr>
          <a:xfrm>
            <a:off x="4495800" y="61240"/>
            <a:ext cx="4297136" cy="5085355"/>
            <a:chOff x="4648200" y="250371"/>
            <a:chExt cx="3687536" cy="5085355"/>
          </a:xfrm>
        </p:grpSpPr>
        <p:pic>
          <p:nvPicPr>
            <p:cNvPr id="4102" name="Picture 6" descr="https://upload.wikimedia.org/wikipedia/commons/thumb/5/51/Four_waves_slit_diffraction_dirichlet_bw.gif/220px-Four_waves_slit_diffraction_dirichlet_bw.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50371"/>
              <a:ext cx="3314700" cy="33147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48200" y="3581400"/>
              <a:ext cx="3687536" cy="1754326"/>
            </a:xfrm>
            <a:prstGeom prst="rect">
              <a:avLst/>
            </a:prstGeom>
          </p:spPr>
          <p:txBody>
            <a:bodyPr wrap="square">
              <a:spAutoFit/>
            </a:bodyPr>
            <a:lstStyle/>
            <a:p>
              <a:pPr algn="ctr"/>
              <a:r>
                <a:rPr lang="en-US" dirty="0"/>
                <a:t>Diffraction of a scalar wave passing through </a:t>
              </a:r>
              <a:endParaRPr lang="ar-EG" dirty="0" smtClean="0"/>
            </a:p>
            <a:p>
              <a:pPr algn="ctr"/>
              <a:r>
                <a:rPr lang="en-US" dirty="0" smtClean="0"/>
                <a:t>a </a:t>
              </a:r>
              <a:r>
                <a:rPr lang="en-US" dirty="0"/>
                <a:t>4-wavelength-wide </a:t>
              </a:r>
              <a:r>
                <a:rPr lang="en-US" dirty="0" smtClean="0"/>
                <a:t>slit</a:t>
              </a:r>
              <a:endParaRPr lang="ar-EG" dirty="0" smtClean="0"/>
            </a:p>
            <a:p>
              <a:pPr algn="ctr"/>
              <a:r>
                <a:rPr lang="ar-EG" dirty="0" smtClean="0"/>
                <a:t>حيود الضوء من فتحة عرضها 4 أضعاف الطول الموجي</a:t>
              </a:r>
              <a:endParaRPr lang="en-US" dirty="0" smtClean="0"/>
            </a:p>
            <a:p>
              <a:pPr algn="ctr"/>
              <a:r>
                <a:rPr lang="ar-EG" dirty="0" smtClean="0"/>
                <a:t>من الواضح حدوث تداخل بين المصادر الثانوية التي نتجت من الحيود</a:t>
              </a:r>
              <a:endParaRPr lang="en-US" dirty="0"/>
            </a:p>
          </p:txBody>
        </p:sp>
      </p:grpSp>
      <p:grpSp>
        <p:nvGrpSpPr>
          <p:cNvPr id="6" name="Group 5"/>
          <p:cNvGrpSpPr/>
          <p:nvPr/>
        </p:nvGrpSpPr>
        <p:grpSpPr>
          <a:xfrm>
            <a:off x="152400" y="39469"/>
            <a:ext cx="4343400" cy="4288215"/>
            <a:chOff x="152400" y="228600"/>
            <a:chExt cx="3722914" cy="4369923"/>
          </a:xfrm>
        </p:grpSpPr>
        <p:pic>
          <p:nvPicPr>
            <p:cNvPr id="4098" name="Picture 2" descr="https://upload.wikimedia.org/wikipedia/commons/thumb/2/21/One_wave_slit_diffraction_dirichlet_bw.gif/220px-One_wave_slit_diffraction_dirichlet_b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3070" y="228600"/>
              <a:ext cx="3394529" cy="33945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3657600"/>
              <a:ext cx="3722914" cy="940923"/>
            </a:xfrm>
            <a:prstGeom prst="rect">
              <a:avLst/>
            </a:prstGeom>
          </p:spPr>
          <p:txBody>
            <a:bodyPr wrap="square">
              <a:spAutoFit/>
            </a:bodyPr>
            <a:lstStyle/>
            <a:p>
              <a:pPr algn="ctr"/>
              <a:r>
                <a:rPr lang="en-US" dirty="0"/>
                <a:t>Diffraction of a scalar wave passing through a 1-wavelength-wide </a:t>
              </a:r>
              <a:r>
                <a:rPr lang="en-US" dirty="0" smtClean="0"/>
                <a:t>slit</a:t>
              </a:r>
            </a:p>
            <a:p>
              <a:pPr algn="ctr"/>
              <a:r>
                <a:rPr lang="ar-EG" dirty="0" smtClean="0"/>
                <a:t>حيود الضوء من فتحة عرضها طول موجي واحد</a:t>
              </a:r>
              <a:endParaRPr lang="en-US" dirty="0"/>
            </a:p>
          </p:txBody>
        </p:sp>
      </p:grpSp>
      <p:sp>
        <p:nvSpPr>
          <p:cNvPr id="9" name="TextBox 8"/>
          <p:cNvSpPr txBox="1"/>
          <p:nvPr/>
        </p:nvSpPr>
        <p:spPr>
          <a:xfrm>
            <a:off x="30804" y="5029200"/>
            <a:ext cx="8490003" cy="1615827"/>
          </a:xfrm>
          <a:prstGeom prst="rect">
            <a:avLst/>
          </a:prstGeom>
          <a:noFill/>
        </p:spPr>
        <p:txBody>
          <a:bodyPr wrap="square" rtlCol="0">
            <a:spAutoFit/>
          </a:bodyPr>
          <a:lstStyle/>
          <a:p>
            <a:pPr algn="just" rtl="1"/>
            <a:r>
              <a:rPr lang="ar-EG" sz="2400" b="1" dirty="0" smtClean="0">
                <a:latin typeface="Times New Roman" pitchFamily="18" charset="0"/>
                <a:cs typeface="Times New Roman" pitchFamily="18" charset="0"/>
              </a:rPr>
              <a:t>مبدأ هيجنز</a:t>
            </a:r>
          </a:p>
          <a:p>
            <a:pPr algn="just" rtl="1">
              <a:lnSpc>
                <a:spcPct val="150000"/>
              </a:lnSpc>
            </a:pPr>
            <a:r>
              <a:rPr lang="ar-EG" sz="1600" b="1" dirty="0" smtClean="0">
                <a:latin typeface="Times New Roman" pitchFamily="18" charset="0"/>
                <a:cs typeface="Times New Roman" pitchFamily="18" charset="0"/>
              </a:rPr>
              <a:t>افترض هيجنز أن كل نقطة على صدر الموجة تعتبر مصدراً جديداً لمويجة تنتشر بنفس سرعة الموجة الأصلية.</a:t>
            </a:r>
          </a:p>
          <a:p>
            <a:pPr algn="just" rtl="1">
              <a:lnSpc>
                <a:spcPct val="150000"/>
              </a:lnSpc>
            </a:pPr>
            <a:r>
              <a:rPr lang="ar-EG" sz="1600" b="1" dirty="0" smtClean="0">
                <a:latin typeface="Times New Roman" pitchFamily="18" charset="0"/>
                <a:cs typeface="Times New Roman" pitchFamily="18" charset="0"/>
              </a:rPr>
              <a:t>تم استخدام هذا المبدأ لتفسير ظاهرة الحيود, فعند عبور الموجات الضوئية خلال فتحة ضيقة فإن الفتحة</a:t>
            </a:r>
          </a:p>
          <a:p>
            <a:pPr algn="just" rtl="1">
              <a:lnSpc>
                <a:spcPct val="150000"/>
              </a:lnSpc>
            </a:pPr>
            <a:r>
              <a:rPr lang="ar-EG" sz="1600" b="1" dirty="0" smtClean="0">
                <a:latin typeface="Times New Roman" pitchFamily="18" charset="0"/>
                <a:cs typeface="Times New Roman" pitchFamily="18" charset="0"/>
              </a:rPr>
              <a:t> تكون مصدرأ لموجات تنتشر على شكل نصف كرة بعد الحائل الموجود به الفتحة.</a:t>
            </a:r>
            <a:endParaRPr lang="en-US"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72980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95600"/>
            <a:ext cx="8257374" cy="32245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609600"/>
            <a:ext cx="8382000" cy="1569660"/>
          </a:xfrm>
          <a:prstGeom prst="rect">
            <a:avLst/>
          </a:prstGeom>
          <a:noFill/>
        </p:spPr>
        <p:txBody>
          <a:bodyPr wrap="square" rtlCol="0">
            <a:spAutoFit/>
          </a:bodyPr>
          <a:lstStyle/>
          <a:p>
            <a:pPr algn="just" rtl="1"/>
            <a:r>
              <a:rPr lang="ar-EG" sz="2400" dirty="0" smtClean="0"/>
              <a:t>ينتج عن الحيود هدب يمكن رصدها و يكون توزيع الشدة الضوئية لها محتلفاً عما درسناه في حالة التداخل.</a:t>
            </a:r>
            <a:r>
              <a:rPr lang="ar-EG" sz="2400" dirty="0"/>
              <a:t> </a:t>
            </a:r>
            <a:endParaRPr lang="ar-EG" sz="2400" dirty="0" smtClean="0"/>
          </a:p>
          <a:p>
            <a:pPr algn="just" rtl="1"/>
            <a:r>
              <a:rPr lang="ar-EG" sz="2400" dirty="0" smtClean="0"/>
              <a:t>الشكل </a:t>
            </a:r>
            <a:r>
              <a:rPr lang="ar-EG" sz="2400" dirty="0"/>
              <a:t>التالي يبين شكل توزيع شدة ضوئية ناتجة عن </a:t>
            </a:r>
            <a:r>
              <a:rPr lang="ar-EG" sz="2400" dirty="0" smtClean="0"/>
              <a:t>حيود خيث يوجد هدبة مركزية شديدة الاضاءة و حولها هدب أقل منها كثيرا في الشدة </a:t>
            </a:r>
            <a:endParaRPr lang="en-US" sz="2400" dirty="0"/>
          </a:p>
        </p:txBody>
      </p:sp>
    </p:spTree>
    <p:extLst>
      <p:ext uri="{BB962C8B-B14F-4D97-AF65-F5344CB8AC3E}">
        <p14:creationId xmlns:p14="http://schemas.microsoft.com/office/powerpoint/2010/main" val="1286503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
        <p:nvSpPr>
          <p:cNvPr id="3" name="Rectangle 2"/>
          <p:cNvSpPr/>
          <p:nvPr/>
        </p:nvSpPr>
        <p:spPr>
          <a:xfrm>
            <a:off x="275412" y="994781"/>
            <a:ext cx="8610600" cy="2308324"/>
          </a:xfrm>
          <a:prstGeom prst="rect">
            <a:avLst/>
          </a:prstGeom>
        </p:spPr>
        <p:txBody>
          <a:bodyPr wrap="square">
            <a:spAutoFit/>
          </a:bodyPr>
          <a:lstStyle/>
          <a:p>
            <a:pPr algn="just" rtl="1"/>
            <a:r>
              <a:rPr lang="ar-EG" dirty="0"/>
              <a:t>لقد تم اقتراح فكرة محزوز الحيود لأول مرة بواسطة الفلكى الأمريكى ديفيد رايتنهاوس </a:t>
            </a:r>
            <a:r>
              <a:rPr lang="en-US" dirty="0"/>
              <a:t>David Rittenhouse </a:t>
            </a:r>
            <a:r>
              <a:rPr lang="ar-EG" dirty="0"/>
              <a:t>عام 1785 و لكن تم تجاهله حتى أُعيد تقديمه بواسط فرونهوفر </a:t>
            </a:r>
            <a:r>
              <a:rPr lang="en-US" dirty="0" err="1"/>
              <a:t>Fraunhofer</a:t>
            </a:r>
            <a:r>
              <a:rPr lang="ar-EG" dirty="0"/>
              <a:t> عام 1819. يستخدم المحزوز فى تحليل </a:t>
            </a:r>
            <a:r>
              <a:rPr lang="en-US" dirty="0"/>
              <a:t>analyzing</a:t>
            </a:r>
            <a:r>
              <a:rPr lang="ar-EG" dirty="0"/>
              <a:t> مصادر الضوء المختلفة. يتم تصنيع محزوز الحيود بعمل فتحات </a:t>
            </a:r>
            <a:r>
              <a:rPr lang="en-US" dirty="0"/>
              <a:t>grooves</a:t>
            </a:r>
            <a:r>
              <a:rPr lang="ar-EG" dirty="0"/>
              <a:t> متوازية على مسافات متساوية من بعضها على سطح زجاجى أو معدنى و تكون هذه الفتحات متساوية الإتساع. لذلك يتكون المحزوز من عدد كبير جداً من الشقوق </a:t>
            </a:r>
            <a:r>
              <a:rPr lang="en-US" dirty="0"/>
              <a:t>slits</a:t>
            </a:r>
            <a:r>
              <a:rPr lang="ar-EG" dirty="0"/>
              <a:t> المتوازية و التى يصعب رؤيتها بالعين المجردة لدقتها. عادة٬ يتم عمل هذه الشقوق بحفر </a:t>
            </a:r>
            <a:r>
              <a:rPr lang="en-US" dirty="0"/>
              <a:t>etching</a:t>
            </a:r>
            <a:r>
              <a:rPr lang="ar-EG" dirty="0"/>
              <a:t> خطوط متوازية على لوح زجاجي </a:t>
            </a:r>
            <a:r>
              <a:rPr lang="en-US" dirty="0"/>
              <a:t>glass plate</a:t>
            </a:r>
            <a:r>
              <a:rPr lang="ar-EG" dirty="0"/>
              <a:t> أو على شريحة فوتوغرافية </a:t>
            </a:r>
            <a:r>
              <a:rPr lang="en-US" dirty="0"/>
              <a:t>photographic slide</a:t>
            </a:r>
            <a:r>
              <a:rPr lang="ar-EG" dirty="0"/>
              <a:t>. إذا تم تصميم المحزوز لكى يمر الضوء خلاله فإنه يُسمى محزوز نفاذ </a:t>
            </a:r>
            <a:r>
              <a:rPr lang="en-US" dirty="0"/>
              <a:t>transmission grating</a:t>
            </a:r>
            <a:r>
              <a:rPr lang="ar-EG" dirty="0"/>
              <a:t> و إذا تم تصميمه من مواد عاكسة فإنه يُسمى محزوز عاكس </a:t>
            </a:r>
            <a:r>
              <a:rPr lang="en-US" dirty="0"/>
              <a:t>reflection .grating</a:t>
            </a:r>
          </a:p>
        </p:txBody>
      </p:sp>
      <p:sp>
        <p:nvSpPr>
          <p:cNvPr id="4" name="Rectangle 3"/>
          <p:cNvSpPr/>
          <p:nvPr/>
        </p:nvSpPr>
        <p:spPr>
          <a:xfrm>
            <a:off x="1212674" y="304800"/>
            <a:ext cx="6736075" cy="523220"/>
          </a:xfrm>
          <a:prstGeom prst="rect">
            <a:avLst/>
          </a:prstGeom>
        </p:spPr>
        <p:txBody>
          <a:bodyPr wrap="none">
            <a:spAutoFit/>
          </a:bodyPr>
          <a:lstStyle/>
          <a:p>
            <a:pPr rtl="1"/>
            <a:r>
              <a:rPr lang="ar-EG" sz="2800" b="1" i="1" dirty="0">
                <a:latin typeface="Times New Roman" pitchFamily="18" charset="0"/>
                <a:cs typeface="Times New Roman" pitchFamily="18" charset="0"/>
              </a:rPr>
              <a:t>محزوز </a:t>
            </a:r>
            <a:r>
              <a:rPr lang="ar-EG" sz="2800" b="1" i="1" dirty="0" smtClean="0">
                <a:latin typeface="Times New Roman" pitchFamily="18" charset="0"/>
                <a:cs typeface="Times New Roman" pitchFamily="18" charset="0"/>
              </a:rPr>
              <a:t>الحيود (عديد الفتحات)  </a:t>
            </a:r>
            <a:r>
              <a:rPr lang="en-US" sz="2800" b="1" i="1" dirty="0">
                <a:latin typeface="Times New Roman" pitchFamily="18" charset="0"/>
                <a:cs typeface="Times New Roman" pitchFamily="18" charset="0"/>
              </a:rPr>
              <a:t>Diffraction Grating</a:t>
            </a:r>
            <a:endParaRPr lang="en-US" sz="2800"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733800"/>
            <a:ext cx="7848600" cy="271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9621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6400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553200" y="1066800"/>
            <a:ext cx="2590800" cy="2031325"/>
          </a:xfrm>
          <a:prstGeom prst="rect">
            <a:avLst/>
          </a:prstGeom>
        </p:spPr>
        <p:txBody>
          <a:bodyPr wrap="square">
            <a:spAutoFit/>
          </a:bodyPr>
          <a:lstStyle/>
          <a:p>
            <a:pPr algn="ctr"/>
            <a:r>
              <a:rPr lang="en-US" dirty="0" smtClean="0"/>
              <a:t>The </a:t>
            </a:r>
            <a:r>
              <a:rPr lang="en-US" dirty="0"/>
              <a:t>diffraction pattern produced by a monochromatic light source (top) and a white light source (bottom) incident on a diffraction grating</a:t>
            </a:r>
          </a:p>
        </p:txBody>
      </p:sp>
      <p:pic>
        <p:nvPicPr>
          <p:cNvPr id="2560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2404"/>
          <a:stretch/>
        </p:blipFill>
        <p:spPr bwMode="auto">
          <a:xfrm>
            <a:off x="1066800" y="3929742"/>
            <a:ext cx="6400800" cy="276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4139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41642</TotalTime>
  <Words>854</Words>
  <Application>Microsoft Office PowerPoint</Application>
  <PresentationFormat>On-screen Show (4:3)</PresentationFormat>
  <Paragraphs>98</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 El-Tawargy</dc:creator>
  <cp:lastModifiedBy>LOGO</cp:lastModifiedBy>
  <cp:revision>696</cp:revision>
  <cp:lastPrinted>2020-02-24T06:50:24Z</cp:lastPrinted>
  <dcterms:created xsi:type="dcterms:W3CDTF">2006-08-16T00:00:00Z</dcterms:created>
  <dcterms:modified xsi:type="dcterms:W3CDTF">2020-03-29T11:27:15Z</dcterms:modified>
</cp:coreProperties>
</file>